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24.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25.xml" ContentType="application/vnd.openxmlformats-officedocument.presentationml.notesSlide+xml"/>
  <Override PartName="/ppt/tags/tag106.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4"/>
  </p:notesMasterIdLst>
  <p:sldIdLst>
    <p:sldId id="791" r:id="rId2"/>
    <p:sldId id="767" r:id="rId3"/>
    <p:sldId id="792" r:id="rId4"/>
    <p:sldId id="793" r:id="rId5"/>
    <p:sldId id="794" r:id="rId6"/>
    <p:sldId id="795" r:id="rId7"/>
    <p:sldId id="796" r:id="rId8"/>
    <p:sldId id="797" r:id="rId9"/>
    <p:sldId id="798" r:id="rId10"/>
    <p:sldId id="799" r:id="rId11"/>
    <p:sldId id="800" r:id="rId12"/>
    <p:sldId id="801" r:id="rId13"/>
    <p:sldId id="802" r:id="rId14"/>
    <p:sldId id="803" r:id="rId15"/>
    <p:sldId id="1445" r:id="rId16"/>
    <p:sldId id="1425" r:id="rId17"/>
    <p:sldId id="1862" r:id="rId18"/>
    <p:sldId id="1446" r:id="rId19"/>
    <p:sldId id="1448" r:id="rId20"/>
    <p:sldId id="529" r:id="rId21"/>
    <p:sldId id="519" r:id="rId22"/>
    <p:sldId id="1864" r:id="rId23"/>
    <p:sldId id="1319" r:id="rId24"/>
    <p:sldId id="1863" r:id="rId25"/>
    <p:sldId id="1424" r:id="rId26"/>
    <p:sldId id="1860" r:id="rId27"/>
    <p:sldId id="1861" r:id="rId28"/>
    <p:sldId id="583" r:id="rId29"/>
    <p:sldId id="525" r:id="rId30"/>
    <p:sldId id="1432" r:id="rId31"/>
    <p:sldId id="1404" r:id="rId32"/>
    <p:sldId id="1865" r:id="rId33"/>
    <p:sldId id="1171" r:id="rId34"/>
    <p:sldId id="1408" r:id="rId35"/>
    <p:sldId id="1411" r:id="rId36"/>
    <p:sldId id="1413" r:id="rId37"/>
    <p:sldId id="1439" r:id="rId38"/>
    <p:sldId id="1866" r:id="rId39"/>
    <p:sldId id="518" r:id="rId40"/>
    <p:sldId id="1682" r:id="rId41"/>
    <p:sldId id="1450" r:id="rId42"/>
    <p:sldId id="1451" r:id="rId43"/>
    <p:sldId id="1452" r:id="rId44"/>
    <p:sldId id="1453" r:id="rId45"/>
    <p:sldId id="1454" r:id="rId46"/>
    <p:sldId id="1455" r:id="rId47"/>
    <p:sldId id="1456" r:id="rId48"/>
    <p:sldId id="1457" r:id="rId49"/>
    <p:sldId id="1458" r:id="rId50"/>
    <p:sldId id="1459" r:id="rId51"/>
    <p:sldId id="1460" r:id="rId52"/>
    <p:sldId id="1461" r:id="rId53"/>
    <p:sldId id="1462" r:id="rId54"/>
    <p:sldId id="1658" r:id="rId55"/>
    <p:sldId id="1659" r:id="rId56"/>
    <p:sldId id="556" r:id="rId57"/>
    <p:sldId id="1867" r:id="rId58"/>
    <p:sldId id="1660" r:id="rId59"/>
    <p:sldId id="1869" r:id="rId60"/>
    <p:sldId id="3877" r:id="rId61"/>
    <p:sldId id="3878" r:id="rId62"/>
    <p:sldId id="1661" r:id="rId63"/>
    <p:sldId id="1662" r:id="rId64"/>
    <p:sldId id="1670" r:id="rId65"/>
    <p:sldId id="1663" r:id="rId66"/>
    <p:sldId id="1664" r:id="rId67"/>
    <p:sldId id="550" r:id="rId68"/>
    <p:sldId id="1665" r:id="rId69"/>
    <p:sldId id="1666" r:id="rId70"/>
    <p:sldId id="472" r:id="rId71"/>
    <p:sldId id="656" r:id="rId72"/>
    <p:sldId id="1667" r:id="rId73"/>
    <p:sldId id="1668" r:id="rId74"/>
    <p:sldId id="1669" r:id="rId75"/>
    <p:sldId id="1671" r:id="rId76"/>
    <p:sldId id="652" r:id="rId77"/>
    <p:sldId id="1672" r:id="rId78"/>
    <p:sldId id="1673" r:id="rId79"/>
    <p:sldId id="1674" r:id="rId80"/>
    <p:sldId id="1675" r:id="rId81"/>
    <p:sldId id="1676" r:id="rId82"/>
    <p:sldId id="1677" r:id="rId83"/>
    <p:sldId id="1679" r:id="rId84"/>
    <p:sldId id="1680" r:id="rId85"/>
    <p:sldId id="1678" r:id="rId86"/>
    <p:sldId id="649" r:id="rId87"/>
    <p:sldId id="1868" r:id="rId88"/>
    <p:sldId id="560" r:id="rId89"/>
    <p:sldId id="651" r:id="rId90"/>
    <p:sldId id="3258" r:id="rId91"/>
    <p:sldId id="256" r:id="rId92"/>
    <p:sldId id="257" r:id="rId93"/>
    <p:sldId id="258" r:id="rId94"/>
    <p:sldId id="259" r:id="rId95"/>
    <p:sldId id="260" r:id="rId96"/>
    <p:sldId id="261" r:id="rId97"/>
    <p:sldId id="262" r:id="rId98"/>
    <p:sldId id="263" r:id="rId99"/>
    <p:sldId id="3222" r:id="rId100"/>
    <p:sldId id="1683" r:id="rId101"/>
    <p:sldId id="265" r:id="rId102"/>
    <p:sldId id="266" r:id="rId103"/>
    <p:sldId id="267" r:id="rId104"/>
    <p:sldId id="268" r:id="rId105"/>
    <p:sldId id="269" r:id="rId106"/>
    <p:sldId id="270" r:id="rId107"/>
    <p:sldId id="271" r:id="rId108"/>
    <p:sldId id="272" r:id="rId109"/>
    <p:sldId id="719" r:id="rId110"/>
    <p:sldId id="3879" r:id="rId111"/>
    <p:sldId id="3880" r:id="rId112"/>
    <p:sldId id="378" r:id="rId113"/>
    <p:sldId id="681" r:id="rId114"/>
    <p:sldId id="1684" r:id="rId115"/>
    <p:sldId id="567" r:id="rId116"/>
    <p:sldId id="636" r:id="rId117"/>
    <p:sldId id="577" r:id="rId118"/>
    <p:sldId id="699" r:id="rId119"/>
    <p:sldId id="564" r:id="rId120"/>
    <p:sldId id="579" r:id="rId121"/>
    <p:sldId id="581" r:id="rId122"/>
    <p:sldId id="3881" r:id="rId123"/>
    <p:sldId id="590" r:id="rId124"/>
    <p:sldId id="3882" r:id="rId125"/>
    <p:sldId id="576" r:id="rId126"/>
    <p:sldId id="1685" r:id="rId127"/>
    <p:sldId id="653" r:id="rId128"/>
    <p:sldId id="679" r:id="rId129"/>
    <p:sldId id="708" r:id="rId130"/>
    <p:sldId id="592" r:id="rId131"/>
    <p:sldId id="1686" r:id="rId132"/>
    <p:sldId id="599" r:id="rId133"/>
    <p:sldId id="700" r:id="rId134"/>
    <p:sldId id="682" r:id="rId135"/>
    <p:sldId id="711" r:id="rId136"/>
    <p:sldId id="574" r:id="rId137"/>
    <p:sldId id="573" r:id="rId138"/>
    <p:sldId id="712" r:id="rId139"/>
    <p:sldId id="603" r:id="rId140"/>
    <p:sldId id="575" r:id="rId141"/>
    <p:sldId id="572" r:id="rId142"/>
    <p:sldId id="702" r:id="rId143"/>
    <p:sldId id="667" r:id="rId144"/>
    <p:sldId id="604" r:id="rId145"/>
    <p:sldId id="610" r:id="rId146"/>
    <p:sldId id="693" r:id="rId147"/>
    <p:sldId id="692" r:id="rId148"/>
    <p:sldId id="571" r:id="rId149"/>
    <p:sldId id="570" r:id="rId150"/>
    <p:sldId id="605" r:id="rId151"/>
    <p:sldId id="611" r:id="rId152"/>
    <p:sldId id="569" r:id="rId153"/>
    <p:sldId id="606" r:id="rId154"/>
    <p:sldId id="683" r:id="rId155"/>
    <p:sldId id="607" r:id="rId156"/>
    <p:sldId id="698" r:id="rId157"/>
    <p:sldId id="721" r:id="rId158"/>
    <p:sldId id="723" r:id="rId159"/>
    <p:sldId id="724" r:id="rId160"/>
    <p:sldId id="725" r:id="rId161"/>
    <p:sldId id="726" r:id="rId162"/>
    <p:sldId id="727" r:id="rId163"/>
    <p:sldId id="671" r:id="rId164"/>
    <p:sldId id="1359" r:id="rId165"/>
    <p:sldId id="3883" r:id="rId166"/>
    <p:sldId id="1687" r:id="rId167"/>
    <p:sldId id="1688" r:id="rId168"/>
    <p:sldId id="1689" r:id="rId169"/>
    <p:sldId id="1690" r:id="rId170"/>
    <p:sldId id="1691" r:id="rId171"/>
    <p:sldId id="1692" r:id="rId172"/>
    <p:sldId id="1693" r:id="rId173"/>
    <p:sldId id="3884" r:id="rId174"/>
    <p:sldId id="1694" r:id="rId175"/>
    <p:sldId id="264" r:id="rId176"/>
    <p:sldId id="1695" r:id="rId177"/>
    <p:sldId id="1696" r:id="rId178"/>
    <p:sldId id="1697" r:id="rId179"/>
    <p:sldId id="1698" r:id="rId180"/>
    <p:sldId id="1699" r:id="rId181"/>
    <p:sldId id="1700" r:id="rId182"/>
    <p:sldId id="1281" r:id="rId183"/>
    <p:sldId id="4006" r:id="rId184"/>
    <p:sldId id="4138" r:id="rId185"/>
    <p:sldId id="973" r:id="rId186"/>
    <p:sldId id="1701" r:id="rId187"/>
    <p:sldId id="1238" r:id="rId188"/>
    <p:sldId id="1256" r:id="rId189"/>
    <p:sldId id="1108" r:id="rId190"/>
    <p:sldId id="674" r:id="rId191"/>
    <p:sldId id="4139" r:id="rId192"/>
    <p:sldId id="1154" r:id="rId193"/>
    <p:sldId id="862" r:id="rId194"/>
    <p:sldId id="945" r:id="rId195"/>
    <p:sldId id="904" r:id="rId196"/>
    <p:sldId id="769" r:id="rId197"/>
    <p:sldId id="771" r:id="rId198"/>
    <p:sldId id="1158" r:id="rId199"/>
    <p:sldId id="1230" r:id="rId200"/>
    <p:sldId id="1217" r:id="rId201"/>
    <p:sldId id="1271" r:id="rId202"/>
    <p:sldId id="1244" r:id="rId203"/>
    <p:sldId id="1026" r:id="rId204"/>
    <p:sldId id="957" r:id="rId205"/>
    <p:sldId id="897" r:id="rId206"/>
    <p:sldId id="1249" r:id="rId207"/>
    <p:sldId id="972" r:id="rId208"/>
    <p:sldId id="1275" r:id="rId209"/>
    <p:sldId id="959" r:id="rId210"/>
    <p:sldId id="1071" r:id="rId211"/>
    <p:sldId id="1118" r:id="rId212"/>
    <p:sldId id="4140" r:id="rId213"/>
    <p:sldId id="1257" r:id="rId214"/>
    <p:sldId id="1259" r:id="rId215"/>
    <p:sldId id="817" r:id="rId216"/>
    <p:sldId id="1247" r:id="rId217"/>
    <p:sldId id="757" r:id="rId218"/>
    <p:sldId id="1246" r:id="rId219"/>
    <p:sldId id="963" r:id="rId220"/>
    <p:sldId id="845" r:id="rId221"/>
    <p:sldId id="1245" r:id="rId222"/>
    <p:sldId id="1702" r:id="rId223"/>
    <p:sldId id="474" r:id="rId224"/>
    <p:sldId id="476" r:id="rId225"/>
    <p:sldId id="477" r:id="rId226"/>
    <p:sldId id="1141" r:id="rId227"/>
    <p:sldId id="1078" r:id="rId228"/>
    <p:sldId id="1079" r:id="rId229"/>
    <p:sldId id="736" r:id="rId230"/>
    <p:sldId id="946" r:id="rId231"/>
    <p:sldId id="1703" r:id="rId232"/>
    <p:sldId id="1018" r:id="rId233"/>
    <p:sldId id="901" r:id="rId234"/>
    <p:sldId id="848" r:id="rId235"/>
    <p:sldId id="849" r:id="rId236"/>
    <p:sldId id="1003" r:id="rId237"/>
    <p:sldId id="536" r:id="rId238"/>
    <p:sldId id="578" r:id="rId239"/>
    <p:sldId id="538" r:id="rId240"/>
    <p:sldId id="910" r:id="rId241"/>
    <p:sldId id="1074" r:id="rId242"/>
    <p:sldId id="1067" r:id="rId243"/>
    <p:sldId id="621" r:id="rId244"/>
    <p:sldId id="1061" r:id="rId245"/>
    <p:sldId id="628" r:id="rId246"/>
    <p:sldId id="630" r:id="rId247"/>
    <p:sldId id="632" r:id="rId248"/>
    <p:sldId id="1077" r:id="rId249"/>
    <p:sldId id="763" r:id="rId250"/>
    <p:sldId id="1081" r:id="rId251"/>
    <p:sldId id="766" r:id="rId252"/>
    <p:sldId id="894" r:id="rId253"/>
    <p:sldId id="909" r:id="rId254"/>
    <p:sldId id="1188" r:id="rId255"/>
    <p:sldId id="1704" r:id="rId256"/>
    <p:sldId id="937" r:id="rId257"/>
    <p:sldId id="843" r:id="rId258"/>
    <p:sldId id="787" r:id="rId259"/>
    <p:sldId id="1705" r:id="rId260"/>
    <p:sldId id="1082" r:id="rId261"/>
    <p:sldId id="1086" r:id="rId262"/>
    <p:sldId id="1706" r:id="rId263"/>
    <p:sldId id="1178" r:id="rId264"/>
    <p:sldId id="891" r:id="rId265"/>
    <p:sldId id="1707" r:id="rId266"/>
    <p:sldId id="872" r:id="rId267"/>
    <p:sldId id="879" r:id="rId268"/>
    <p:sldId id="1708" r:id="rId269"/>
    <p:sldId id="1180" r:id="rId270"/>
    <p:sldId id="1142" r:id="rId271"/>
    <p:sldId id="1709" r:id="rId272"/>
    <p:sldId id="997" r:id="rId273"/>
    <p:sldId id="687" r:id="rId274"/>
    <p:sldId id="690" r:id="rId275"/>
    <p:sldId id="1710" r:id="rId276"/>
    <p:sldId id="850" r:id="rId277"/>
    <p:sldId id="1014" r:id="rId278"/>
    <p:sldId id="853" r:id="rId279"/>
    <p:sldId id="896" r:id="rId280"/>
    <p:sldId id="1711" r:id="rId281"/>
    <p:sldId id="961" r:id="rId282"/>
    <p:sldId id="1836" r:id="rId283"/>
    <p:sldId id="4141" r:id="rId284"/>
    <p:sldId id="1837" r:id="rId285"/>
    <p:sldId id="707" r:id="rId286"/>
    <p:sldId id="1112" r:id="rId287"/>
    <p:sldId id="1841" r:id="rId288"/>
    <p:sldId id="1129" r:id="rId289"/>
    <p:sldId id="1842" r:id="rId290"/>
    <p:sldId id="750" r:id="rId291"/>
    <p:sldId id="1106" r:id="rId292"/>
    <p:sldId id="758" r:id="rId293"/>
    <p:sldId id="4142" r:id="rId294"/>
    <p:sldId id="761" r:id="rId295"/>
    <p:sldId id="1843" r:id="rId296"/>
    <p:sldId id="1844" r:id="rId297"/>
    <p:sldId id="1845" r:id="rId298"/>
    <p:sldId id="1847" r:id="rId299"/>
    <p:sldId id="770" r:id="rId300"/>
    <p:sldId id="775" r:id="rId301"/>
    <p:sldId id="780" r:id="rId302"/>
    <p:sldId id="1084" r:id="rId303"/>
    <p:sldId id="4143" r:id="rId304"/>
    <p:sldId id="1291" r:id="rId305"/>
    <p:sldId id="669" r:id="rId306"/>
    <p:sldId id="1681" r:id="rId307"/>
    <p:sldId id="1848" r:id="rId308"/>
    <p:sldId id="1849" r:id="rId309"/>
    <p:sldId id="1850" r:id="rId310"/>
    <p:sldId id="1851" r:id="rId311"/>
    <p:sldId id="1852" r:id="rId312"/>
    <p:sldId id="1853" r:id="rId313"/>
    <p:sldId id="1854" r:id="rId314"/>
    <p:sldId id="1855" r:id="rId315"/>
    <p:sldId id="1856" r:id="rId316"/>
    <p:sldId id="609" r:id="rId317"/>
    <p:sldId id="1857" r:id="rId318"/>
    <p:sldId id="608" r:id="rId319"/>
    <p:sldId id="1036" r:id="rId320"/>
    <p:sldId id="1858" r:id="rId321"/>
    <p:sldId id="705" r:id="rId322"/>
    <p:sldId id="1859" r:id="rId323"/>
  </p:sldIdLst>
  <p:sldSz cx="12192000" cy="6858000"/>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67D47E6-47EB-4342-80EE-3C6E4262455D}">
          <p14:sldIdLst>
            <p14:sldId id="791"/>
            <p14:sldId id="767"/>
            <p14:sldId id="792"/>
            <p14:sldId id="793"/>
            <p14:sldId id="794"/>
            <p14:sldId id="795"/>
            <p14:sldId id="796"/>
            <p14:sldId id="797"/>
            <p14:sldId id="798"/>
            <p14:sldId id="799"/>
            <p14:sldId id="800"/>
            <p14:sldId id="801"/>
            <p14:sldId id="802"/>
            <p14:sldId id="803"/>
            <p14:sldId id="1445"/>
            <p14:sldId id="1425"/>
            <p14:sldId id="1862"/>
            <p14:sldId id="1446"/>
            <p14:sldId id="1448"/>
            <p14:sldId id="529"/>
            <p14:sldId id="519"/>
            <p14:sldId id="1864"/>
            <p14:sldId id="1319"/>
            <p14:sldId id="1863"/>
            <p14:sldId id="1424"/>
            <p14:sldId id="1860"/>
            <p14:sldId id="1861"/>
            <p14:sldId id="583"/>
            <p14:sldId id="525"/>
            <p14:sldId id="1432"/>
            <p14:sldId id="1404"/>
            <p14:sldId id="1865"/>
            <p14:sldId id="1171"/>
            <p14:sldId id="1408"/>
            <p14:sldId id="1411"/>
            <p14:sldId id="1413"/>
            <p14:sldId id="1439"/>
            <p14:sldId id="1866"/>
            <p14:sldId id="518"/>
            <p14:sldId id="1682"/>
            <p14:sldId id="1450"/>
            <p14:sldId id="1451"/>
            <p14:sldId id="1452"/>
            <p14:sldId id="1453"/>
            <p14:sldId id="1454"/>
            <p14:sldId id="1455"/>
            <p14:sldId id="1456"/>
            <p14:sldId id="1457"/>
            <p14:sldId id="1458"/>
            <p14:sldId id="1459"/>
            <p14:sldId id="1460"/>
            <p14:sldId id="1461"/>
            <p14:sldId id="1462"/>
            <p14:sldId id="1658"/>
            <p14:sldId id="1659"/>
            <p14:sldId id="556"/>
            <p14:sldId id="1867"/>
            <p14:sldId id="1660"/>
            <p14:sldId id="1869"/>
            <p14:sldId id="3877"/>
            <p14:sldId id="3878"/>
            <p14:sldId id="1661"/>
            <p14:sldId id="1662"/>
            <p14:sldId id="1670"/>
            <p14:sldId id="1663"/>
            <p14:sldId id="1664"/>
            <p14:sldId id="550"/>
            <p14:sldId id="1665"/>
            <p14:sldId id="1666"/>
            <p14:sldId id="472"/>
            <p14:sldId id="656"/>
            <p14:sldId id="1667"/>
            <p14:sldId id="1668"/>
            <p14:sldId id="1669"/>
            <p14:sldId id="1671"/>
            <p14:sldId id="652"/>
            <p14:sldId id="1672"/>
            <p14:sldId id="1673"/>
            <p14:sldId id="1674"/>
            <p14:sldId id="1675"/>
            <p14:sldId id="1676"/>
            <p14:sldId id="1677"/>
            <p14:sldId id="1679"/>
            <p14:sldId id="1680"/>
            <p14:sldId id="1678"/>
            <p14:sldId id="649"/>
            <p14:sldId id="1868"/>
            <p14:sldId id="560"/>
            <p14:sldId id="651"/>
            <p14:sldId id="3258"/>
            <p14:sldId id="256"/>
            <p14:sldId id="257"/>
            <p14:sldId id="258"/>
            <p14:sldId id="259"/>
            <p14:sldId id="260"/>
            <p14:sldId id="261"/>
            <p14:sldId id="262"/>
            <p14:sldId id="263"/>
            <p14:sldId id="3222"/>
            <p14:sldId id="1683"/>
            <p14:sldId id="265"/>
            <p14:sldId id="266"/>
            <p14:sldId id="267"/>
            <p14:sldId id="268"/>
            <p14:sldId id="269"/>
            <p14:sldId id="270"/>
            <p14:sldId id="271"/>
            <p14:sldId id="272"/>
            <p14:sldId id="719"/>
            <p14:sldId id="3879"/>
            <p14:sldId id="3880"/>
            <p14:sldId id="378"/>
            <p14:sldId id="681"/>
            <p14:sldId id="1684"/>
            <p14:sldId id="567"/>
            <p14:sldId id="636"/>
            <p14:sldId id="577"/>
            <p14:sldId id="699"/>
            <p14:sldId id="564"/>
            <p14:sldId id="579"/>
            <p14:sldId id="581"/>
            <p14:sldId id="3881"/>
            <p14:sldId id="590"/>
            <p14:sldId id="3882"/>
            <p14:sldId id="576"/>
            <p14:sldId id="1685"/>
            <p14:sldId id="653"/>
            <p14:sldId id="679"/>
            <p14:sldId id="708"/>
            <p14:sldId id="592"/>
            <p14:sldId id="1686"/>
            <p14:sldId id="599"/>
            <p14:sldId id="700"/>
            <p14:sldId id="682"/>
            <p14:sldId id="711"/>
            <p14:sldId id="574"/>
            <p14:sldId id="573"/>
            <p14:sldId id="712"/>
            <p14:sldId id="603"/>
            <p14:sldId id="575"/>
            <p14:sldId id="572"/>
            <p14:sldId id="702"/>
            <p14:sldId id="667"/>
            <p14:sldId id="604"/>
            <p14:sldId id="610"/>
            <p14:sldId id="693"/>
            <p14:sldId id="692"/>
            <p14:sldId id="571"/>
            <p14:sldId id="570"/>
            <p14:sldId id="605"/>
            <p14:sldId id="611"/>
            <p14:sldId id="569"/>
            <p14:sldId id="606"/>
            <p14:sldId id="683"/>
            <p14:sldId id="607"/>
            <p14:sldId id="698"/>
            <p14:sldId id="721"/>
            <p14:sldId id="723"/>
            <p14:sldId id="724"/>
            <p14:sldId id="725"/>
            <p14:sldId id="726"/>
            <p14:sldId id="727"/>
            <p14:sldId id="671"/>
            <p14:sldId id="1359"/>
            <p14:sldId id="3883"/>
            <p14:sldId id="1687"/>
            <p14:sldId id="1688"/>
            <p14:sldId id="1689"/>
            <p14:sldId id="1690"/>
            <p14:sldId id="1691"/>
            <p14:sldId id="1692"/>
            <p14:sldId id="1693"/>
            <p14:sldId id="3884"/>
            <p14:sldId id="1694"/>
            <p14:sldId id="264"/>
            <p14:sldId id="1695"/>
            <p14:sldId id="1696"/>
            <p14:sldId id="1697"/>
            <p14:sldId id="1698"/>
            <p14:sldId id="1699"/>
            <p14:sldId id="1700"/>
            <p14:sldId id="1281"/>
            <p14:sldId id="4006"/>
            <p14:sldId id="4138"/>
            <p14:sldId id="973"/>
            <p14:sldId id="1701"/>
            <p14:sldId id="1238"/>
            <p14:sldId id="1256"/>
            <p14:sldId id="1108"/>
            <p14:sldId id="674"/>
            <p14:sldId id="4139"/>
            <p14:sldId id="1154"/>
            <p14:sldId id="862"/>
            <p14:sldId id="945"/>
            <p14:sldId id="904"/>
            <p14:sldId id="769"/>
            <p14:sldId id="771"/>
            <p14:sldId id="1158"/>
            <p14:sldId id="1230"/>
            <p14:sldId id="1217"/>
            <p14:sldId id="1271"/>
            <p14:sldId id="1244"/>
            <p14:sldId id="1026"/>
            <p14:sldId id="957"/>
            <p14:sldId id="897"/>
            <p14:sldId id="1249"/>
            <p14:sldId id="972"/>
            <p14:sldId id="1275"/>
            <p14:sldId id="959"/>
            <p14:sldId id="1071"/>
            <p14:sldId id="1118"/>
            <p14:sldId id="4140"/>
            <p14:sldId id="1257"/>
            <p14:sldId id="1259"/>
            <p14:sldId id="817"/>
            <p14:sldId id="1247"/>
            <p14:sldId id="757"/>
            <p14:sldId id="1246"/>
            <p14:sldId id="963"/>
            <p14:sldId id="845"/>
            <p14:sldId id="1245"/>
            <p14:sldId id="1702"/>
            <p14:sldId id="474"/>
            <p14:sldId id="476"/>
            <p14:sldId id="477"/>
            <p14:sldId id="1141"/>
            <p14:sldId id="1078"/>
            <p14:sldId id="1079"/>
            <p14:sldId id="736"/>
            <p14:sldId id="946"/>
            <p14:sldId id="1703"/>
            <p14:sldId id="1018"/>
            <p14:sldId id="901"/>
            <p14:sldId id="848"/>
            <p14:sldId id="849"/>
            <p14:sldId id="1003"/>
            <p14:sldId id="536"/>
            <p14:sldId id="578"/>
            <p14:sldId id="538"/>
            <p14:sldId id="910"/>
            <p14:sldId id="1074"/>
            <p14:sldId id="1067"/>
            <p14:sldId id="621"/>
            <p14:sldId id="1061"/>
            <p14:sldId id="628"/>
            <p14:sldId id="630"/>
            <p14:sldId id="632"/>
            <p14:sldId id="1077"/>
            <p14:sldId id="763"/>
            <p14:sldId id="1081"/>
            <p14:sldId id="766"/>
            <p14:sldId id="894"/>
            <p14:sldId id="909"/>
            <p14:sldId id="1188"/>
            <p14:sldId id="1704"/>
            <p14:sldId id="937"/>
            <p14:sldId id="843"/>
            <p14:sldId id="787"/>
            <p14:sldId id="1705"/>
            <p14:sldId id="1082"/>
            <p14:sldId id="1086"/>
            <p14:sldId id="1706"/>
            <p14:sldId id="1178"/>
            <p14:sldId id="891"/>
            <p14:sldId id="1707"/>
            <p14:sldId id="872"/>
            <p14:sldId id="879"/>
            <p14:sldId id="1708"/>
            <p14:sldId id="1180"/>
            <p14:sldId id="1142"/>
            <p14:sldId id="1709"/>
            <p14:sldId id="997"/>
            <p14:sldId id="687"/>
            <p14:sldId id="690"/>
            <p14:sldId id="1710"/>
            <p14:sldId id="850"/>
            <p14:sldId id="1014"/>
            <p14:sldId id="853"/>
            <p14:sldId id="896"/>
            <p14:sldId id="1711"/>
            <p14:sldId id="961"/>
            <p14:sldId id="1836"/>
            <p14:sldId id="4141"/>
            <p14:sldId id="1837"/>
            <p14:sldId id="707"/>
            <p14:sldId id="1112"/>
            <p14:sldId id="1841"/>
            <p14:sldId id="1129"/>
            <p14:sldId id="1842"/>
            <p14:sldId id="750"/>
            <p14:sldId id="1106"/>
            <p14:sldId id="758"/>
            <p14:sldId id="4142"/>
            <p14:sldId id="761"/>
            <p14:sldId id="1843"/>
            <p14:sldId id="1844"/>
            <p14:sldId id="1845"/>
            <p14:sldId id="1847"/>
            <p14:sldId id="770"/>
            <p14:sldId id="775"/>
            <p14:sldId id="780"/>
            <p14:sldId id="1084"/>
            <p14:sldId id="4143"/>
            <p14:sldId id="1291"/>
            <p14:sldId id="669"/>
            <p14:sldId id="1681"/>
            <p14:sldId id="1848"/>
            <p14:sldId id="1849"/>
            <p14:sldId id="1850"/>
            <p14:sldId id="1851"/>
            <p14:sldId id="1852"/>
            <p14:sldId id="1853"/>
            <p14:sldId id="1854"/>
            <p14:sldId id="1855"/>
            <p14:sldId id="1856"/>
            <p14:sldId id="609"/>
            <p14:sldId id="1857"/>
            <p14:sldId id="608"/>
            <p14:sldId id="1036"/>
            <p14:sldId id="1858"/>
            <p14:sldId id="705"/>
            <p14:sldId id="18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41" autoAdjust="0"/>
    <p:restoredTop sz="94660"/>
  </p:normalViewPr>
  <p:slideViewPr>
    <p:cSldViewPr snapToGrid="0">
      <p:cViewPr varScale="1">
        <p:scale>
          <a:sx n="92" d="100"/>
          <a:sy n="92" d="100"/>
        </p:scale>
        <p:origin x="100" y="60"/>
      </p:cViewPr>
      <p:guideLst/>
    </p:cSldViewPr>
  </p:slideViewPr>
  <p:notesTextViewPr>
    <p:cViewPr>
      <p:scale>
        <a:sx n="1" d="1"/>
        <a:sy n="1" d="1"/>
      </p:scale>
      <p:origin x="0" y="0"/>
    </p:cViewPr>
  </p:notesTextViewPr>
  <p:sorterViewPr>
    <p:cViewPr>
      <p:scale>
        <a:sx n="100" d="100"/>
        <a:sy n="100" d="100"/>
      </p:scale>
      <p:origin x="0" y="-701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notesMaster" Target="notesMasters/notesMaster1.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viewProps" Target="viewProps.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theme" Target="theme/theme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tableStyles" Target="tableStyle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presProps" Target="pres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CF91D41-4069-4FD6-B347-07981A1BFF8B}" type="datetimeFigureOut">
              <a:rPr lang="zh-CN" altLang="en-US" smtClean="0"/>
              <a:t>2023/12/12</a:t>
            </a:fld>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DC4F5BAF-6E1D-4F43-9DC1-F402F321B74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altLang="zh-CN" dirty="0"/>
              <a:t>2020</a:t>
            </a:r>
            <a:r>
              <a:rPr lang="zh-CN" altLang="en-US" dirty="0"/>
              <a:t>年</a:t>
            </a:r>
            <a:r>
              <a:rPr lang="en-US" altLang="zh-CN" dirty="0"/>
              <a:t>4</a:t>
            </a:r>
            <a:r>
              <a:rPr lang="zh-CN" altLang="en-US" dirty="0"/>
              <a:t>月</a:t>
            </a:r>
            <a:r>
              <a:rPr lang="en-US" altLang="zh-CN" dirty="0"/>
              <a:t>7</a:t>
            </a:r>
            <a:r>
              <a:rPr lang="zh-CN" altLang="en-US" dirty="0"/>
              <a:t>日</a:t>
            </a:r>
          </a:p>
          <a:p>
            <a:endParaRPr lang="zh-CN" altLang="en-US" dirty="0"/>
          </a:p>
        </p:txBody>
      </p:sp>
      <p:sp>
        <p:nvSpPr>
          <p:cNvPr id="4" name="灯片编号占位符 3"/>
          <p:cNvSpPr>
            <a:spLocks noGrp="1"/>
          </p:cNvSpPr>
          <p:nvPr>
            <p:ph type="sldNum" sz="quarter" idx="10"/>
          </p:nvPr>
        </p:nvSpPr>
        <p:spPr/>
        <p:txBody>
          <a:bodyPr/>
          <a:lstStyle/>
          <a:p>
            <a:pPr>
              <a:defRPr/>
            </a:pPr>
            <a:fld id="{E56C3B55-FEF8-4CC4-8386-4AB3399E4E5E}" type="slidenum">
              <a:rPr lang="zh-CN" altLang="en-US" smtClean="0"/>
              <a:t>1</a:t>
            </a:fld>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p:sp>
      <p:sp>
        <p:nvSpPr>
          <p:cNvPr id="73731" name="备注占位符 2"/>
          <p:cNvSpPr>
            <a:spLocks noGrp="1"/>
          </p:cNvSpPr>
          <p:nvPr>
            <p:ph type="body" idx="1"/>
          </p:nvPr>
        </p:nvSpPr>
        <p:spPr/>
        <p:txBody>
          <a:bodyPr wrap="square" lIns="91440" tIns="45720" rIns="91440" bIns="45720" anchor="t" anchorCtr="0"/>
          <a:lstStyle/>
          <a:p>
            <a:pPr lvl="0"/>
            <a:r>
              <a:rPr lang="zh-CN" altLang="en-US" b="1" dirty="0">
                <a:solidFill>
                  <a:srgbClr val="FF0000"/>
                </a:solidFill>
                <a:latin typeface="隶书" panose="02010509060101010101" pitchFamily="49" charset="-122"/>
                <a:ea typeface="隶书" panose="02010509060101010101" pitchFamily="49" charset="-122"/>
              </a:rPr>
              <a:t>世界人口排名</a:t>
            </a:r>
            <a:r>
              <a:rPr lang="en-US" altLang="zh-CN" b="1" dirty="0">
                <a:solidFill>
                  <a:srgbClr val="FF0000"/>
                </a:solidFill>
                <a:latin typeface="隶书" panose="02010509060101010101" pitchFamily="49" charset="-122"/>
                <a:ea typeface="隶书" panose="02010509060101010101" pitchFamily="49" charset="-122"/>
              </a:rPr>
              <a:t>2018</a:t>
            </a:r>
            <a:r>
              <a:rPr lang="zh-CN" altLang="en-US" b="1" dirty="0">
                <a:solidFill>
                  <a:srgbClr val="FF0000"/>
                </a:solidFill>
                <a:latin typeface="隶书" panose="02010509060101010101" pitchFamily="49" charset="-122"/>
                <a:ea typeface="隶书" panose="02010509060101010101" pitchFamily="49" charset="-122"/>
              </a:rPr>
              <a:t>前十位：</a:t>
            </a:r>
            <a:r>
              <a:rPr lang="zh-CN" altLang="en-US" dirty="0">
                <a:solidFill>
                  <a:srgbClr val="333333"/>
                </a:solidFill>
                <a:latin typeface="隶书" panose="02010509060101010101" pitchFamily="49" charset="-122"/>
                <a:ea typeface="隶书" panose="02010509060101010101" pitchFamily="49" charset="-122"/>
              </a:rPr>
              <a:t>中国、印度、美国、印度尼西亚、巴西、巴基斯坦、尼日利亚、孟加拉国、俄罗斯、墨西哥。</a:t>
            </a:r>
            <a:endParaRPr lang="zh-CN" altLang="en-US" dirty="0">
              <a:solidFill>
                <a:srgbClr val="000000"/>
              </a:solidFill>
              <a:latin typeface="隶书" panose="02010509060101010101" pitchFamily="49" charset="-122"/>
              <a:ea typeface="隶书" panose="02010509060101010101" pitchFamily="49" charset="-122"/>
            </a:endParaRPr>
          </a:p>
          <a:p>
            <a:pPr lvl="0" algn="just" eaLnBrk="1" hangingPunct="1">
              <a:spcBef>
                <a:spcPct val="0"/>
              </a:spcBef>
            </a:pPr>
            <a:r>
              <a:rPr lang="en-US" altLang="zh-CN" dirty="0">
                <a:solidFill>
                  <a:srgbClr val="000000"/>
                </a:solidFill>
                <a:latin typeface="隶书" panose="02010509060101010101" pitchFamily="49" charset="-122"/>
                <a:ea typeface="隶书" panose="02010509060101010101" pitchFamily="49" charset="-122"/>
              </a:rPr>
              <a:t>1</a:t>
            </a:r>
            <a:r>
              <a:rPr lang="zh-CN" altLang="en-US" dirty="0">
                <a:solidFill>
                  <a:srgbClr val="000000"/>
                </a:solidFill>
                <a:latin typeface="隶书" panose="02010509060101010101" pitchFamily="49" charset="-122"/>
                <a:ea typeface="隶书" panose="02010509060101010101" pitchFamily="49" charset="-122"/>
              </a:rPr>
              <a:t>、</a:t>
            </a:r>
            <a:r>
              <a:rPr lang="en-US" altLang="zh-CN" dirty="0">
                <a:solidFill>
                  <a:srgbClr val="000000"/>
                </a:solidFill>
                <a:latin typeface="隶书" panose="02010509060101010101" pitchFamily="49" charset="-122"/>
                <a:ea typeface="隶书" panose="02010509060101010101" pitchFamily="49" charset="-122"/>
              </a:rPr>
              <a:t> </a:t>
            </a:r>
            <a:r>
              <a:rPr lang="zh-CN" altLang="en-US" dirty="0">
                <a:solidFill>
                  <a:srgbClr val="000000"/>
                </a:solidFill>
                <a:latin typeface="隶书" panose="02010509060101010101" pitchFamily="49" charset="-122"/>
                <a:ea typeface="隶书" panose="02010509060101010101" pitchFamily="49" charset="-122"/>
              </a:rPr>
              <a:t>有核国家： 美国、 俄罗斯、英国、法国、中国</a:t>
            </a:r>
          </a:p>
          <a:p>
            <a:pPr lvl="0" algn="just" eaLnBrk="1" hangingPunct="1">
              <a:spcBef>
                <a:spcPct val="0"/>
              </a:spcBef>
            </a:pPr>
            <a:r>
              <a:rPr lang="en-US" altLang="zh-CN" dirty="0">
                <a:solidFill>
                  <a:srgbClr val="000000"/>
                </a:solidFill>
                <a:latin typeface="隶书" panose="02010509060101010101" pitchFamily="49" charset="-122"/>
                <a:ea typeface="隶书" panose="02010509060101010101" pitchFamily="49" charset="-122"/>
              </a:rPr>
              <a:t>2 </a:t>
            </a:r>
            <a:r>
              <a:rPr lang="zh-CN" altLang="en-US" dirty="0">
                <a:solidFill>
                  <a:srgbClr val="000000"/>
                </a:solidFill>
                <a:latin typeface="隶书" panose="02010509060101010101" pitchFamily="49" charset="-122"/>
                <a:ea typeface="隶书" panose="02010509060101010101" pitchFamily="49" charset="-122"/>
              </a:rPr>
              <a:t>、非法拥核国家： 印度 、巴基斯坦、 朝鲜</a:t>
            </a:r>
          </a:p>
          <a:p>
            <a:pPr lvl="0"/>
            <a:endParaRPr lang="en-US" altLang="zh-CN" dirty="0"/>
          </a:p>
          <a:p>
            <a:pPr lvl="0"/>
            <a:r>
              <a:rPr lang="zh-CN" altLang="en-US" dirty="0"/>
              <a:t>最近，曹操出行因为错误地图被罚</a:t>
            </a:r>
          </a:p>
        </p:txBody>
      </p:sp>
      <p:sp>
        <p:nvSpPr>
          <p:cNvPr id="73732"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fld id="{9A0DB2DC-4C9A-4742-B13C-FB6460FD3503}" type="slidenum">
              <a:rPr lang="en-US" altLang="zh-CN" sz="1200" dirty="0"/>
              <a:t>31</a:t>
            </a:fld>
            <a:endParaRPr lang="en-US" altLang="zh-CN" sz="1200"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p:sp>
      <p:sp>
        <p:nvSpPr>
          <p:cNvPr id="98307"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98308"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zh-CN" altLang="en-US" dirty="0"/>
              <a:t>247</a:t>
            </a:fld>
            <a:endParaRPr lang="zh-CN" alt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p:sp>
      <p:sp>
        <p:nvSpPr>
          <p:cNvPr id="7171"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7172"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fld id="{9A0DB2DC-4C9A-4742-B13C-FB6460FD3503}" type="slidenum">
              <a:rPr lang="zh-CN" altLang="en-US" sz="1200" dirty="0"/>
              <a:t>254</a:t>
            </a:fld>
            <a:endParaRPr lang="zh-CN" altLang="en-US" sz="1200"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p:sp>
      <p:sp>
        <p:nvSpPr>
          <p:cNvPr id="11267" name="备注占位符 2"/>
          <p:cNvSpPr>
            <a:spLocks noGrp="1"/>
          </p:cNvSpPr>
          <p:nvPr>
            <p:ph type="body" idx="1"/>
          </p:nvPr>
        </p:nvSpPr>
        <p:spPr/>
        <p:txBody>
          <a:bodyPr wrap="square" lIns="91440" tIns="45720" rIns="91440" bIns="45720" anchor="t" anchorCtr="0"/>
          <a:lstStyle/>
          <a:p>
            <a:pPr lvl="0"/>
            <a:r>
              <a:rPr lang="zh-CN" altLang="en-US" dirty="0"/>
              <a:t>彼得德鲁克在</a:t>
            </a:r>
            <a:r>
              <a:rPr lang="en-US" altLang="zh-CN" dirty="0"/>
              <a:t>1954</a:t>
            </a:r>
            <a:r>
              <a:rPr lang="zh-CN" altLang="en-US" dirty="0"/>
              <a:t>年出版的</a:t>
            </a:r>
            <a:r>
              <a:rPr lang="en-US" altLang="zh-CN" dirty="0"/>
              <a:t>《</a:t>
            </a:r>
            <a:r>
              <a:rPr lang="zh-CN" altLang="en-US" dirty="0"/>
              <a:t>管理实践</a:t>
            </a:r>
            <a:r>
              <a:rPr lang="en-US" altLang="zh-CN" dirty="0"/>
              <a:t>》</a:t>
            </a:r>
            <a:r>
              <a:rPr lang="zh-CN" altLang="en-US" dirty="0"/>
              <a:t>一书中指出，企业仅有两种职能：营销与创新。今天，营销学已经成为经济和社会影响巨大的一门重要学科。</a:t>
            </a:r>
          </a:p>
        </p:txBody>
      </p:sp>
      <p:sp>
        <p:nvSpPr>
          <p:cNvPr id="11268"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fld id="{9A0DB2DC-4C9A-4742-B13C-FB6460FD3503}" type="slidenum">
              <a:rPr lang="zh-CN" altLang="en-US" sz="1200" dirty="0"/>
              <a:t>256</a:t>
            </a:fld>
            <a:endParaRPr lang="zh-CN" altLang="en-US" sz="1200"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p:sp>
      <p:sp>
        <p:nvSpPr>
          <p:cNvPr id="14339" name="备注占位符 2"/>
          <p:cNvSpPr>
            <a:spLocks noGrp="1"/>
          </p:cNvSpPr>
          <p:nvPr>
            <p:ph type="body" idx="1"/>
          </p:nvPr>
        </p:nvSpPr>
        <p:spPr/>
        <p:txBody>
          <a:bodyPr wrap="square" lIns="91440" tIns="45720" rIns="91440" bIns="45720" anchor="t" anchorCtr="0"/>
          <a:lstStyle/>
          <a:p>
            <a:pPr lvl="0"/>
            <a:r>
              <a:rPr lang="zh-CN" altLang="en-US" dirty="0"/>
              <a:t>主动而为，开展营销研究。</a:t>
            </a:r>
          </a:p>
        </p:txBody>
      </p:sp>
      <p:sp>
        <p:nvSpPr>
          <p:cNvPr id="14340"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fld id="{9A0DB2DC-4C9A-4742-B13C-FB6460FD3503}" type="slidenum">
              <a:rPr lang="zh-CN" altLang="en-US" sz="1200" dirty="0"/>
              <a:t>257</a:t>
            </a:fld>
            <a:endParaRPr lang="zh-CN" altLang="en-US" sz="1200"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p:txBody>
          <a:bodyPr wrap="square" lIns="91440" tIns="45720" rIns="91440" bIns="45720" anchor="t" anchorCtr="0"/>
          <a:lstStyle/>
          <a:p>
            <a:pPr lvl="0"/>
            <a:r>
              <a:rPr lang="zh-CN" altLang="en-US" dirty="0"/>
              <a:t>营销决策很重要的一点，就是针对细分市场设置不同的营销策略，但这个策略一定要有可盈利性，不是说什么“细分”都是好的。比如专门为身高不到</a:t>
            </a:r>
            <a:r>
              <a:rPr lang="en-US" altLang="zh-CN" dirty="0"/>
              <a:t>1</a:t>
            </a:r>
            <a:r>
              <a:rPr lang="zh-CN" altLang="en-US" dirty="0"/>
              <a:t>米的人设计小轿车，只制作身高</a:t>
            </a:r>
            <a:r>
              <a:rPr lang="en-US" altLang="zh-CN" dirty="0"/>
              <a:t>2</a:t>
            </a:r>
            <a:r>
              <a:rPr lang="zh-CN" altLang="en-US" dirty="0"/>
              <a:t>米以上的人的牛仔裤 ，肯定都没有办法盈利。</a:t>
            </a:r>
          </a:p>
        </p:txBody>
      </p:sp>
      <p:sp>
        <p:nvSpPr>
          <p:cNvPr id="21508"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fld id="{9A0DB2DC-4C9A-4742-B13C-FB6460FD3503}" type="slidenum">
              <a:rPr lang="zh-CN" altLang="en-US" sz="1200" dirty="0"/>
              <a:t>258</a:t>
            </a:fld>
            <a:endParaRPr lang="zh-CN" altLang="en-US" sz="1200"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p:sp>
      <p:sp>
        <p:nvSpPr>
          <p:cNvPr id="26627" name="备注占位符 2"/>
          <p:cNvSpPr>
            <a:spLocks noGrp="1"/>
          </p:cNvSpPr>
          <p:nvPr>
            <p:ph type="body" idx="1"/>
          </p:nvPr>
        </p:nvSpPr>
        <p:spPr/>
        <p:txBody>
          <a:bodyPr wrap="square" lIns="91440" tIns="45720" rIns="91440" bIns="45720" anchor="t" anchorCtr="0"/>
          <a:lstStyle/>
          <a:p>
            <a:pPr lvl="0"/>
            <a:r>
              <a:rPr lang="zh-CN" altLang="en-US" dirty="0"/>
              <a:t>比如福耀玻璃，</a:t>
            </a:r>
            <a:r>
              <a:rPr lang="en-US" altLang="zh-CN" dirty="0"/>
              <a:t>《</a:t>
            </a:r>
            <a:r>
              <a:rPr lang="zh-CN" altLang="en-US" dirty="0"/>
              <a:t>美国工厂</a:t>
            </a:r>
            <a:r>
              <a:rPr lang="en-US" altLang="zh-CN" dirty="0"/>
              <a:t>》</a:t>
            </a:r>
            <a:endParaRPr lang="zh-CN" altLang="en-US" dirty="0"/>
          </a:p>
        </p:txBody>
      </p:sp>
      <p:sp>
        <p:nvSpPr>
          <p:cNvPr id="26628"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fld id="{9A0DB2DC-4C9A-4742-B13C-FB6460FD3503}" type="slidenum">
              <a:rPr lang="zh-CN" altLang="en-US" sz="1200" dirty="0"/>
              <a:t>259</a:t>
            </a:fld>
            <a:endParaRPr lang="zh-CN" altLang="en-US" sz="1200"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p:sp>
      <p:sp>
        <p:nvSpPr>
          <p:cNvPr id="96259" name="备注占位符 2"/>
          <p:cNvSpPr>
            <a:spLocks noGrp="1"/>
          </p:cNvSpPr>
          <p:nvPr>
            <p:ph type="body" idx="1"/>
          </p:nvPr>
        </p:nvSpPr>
        <p:spPr/>
        <p:txBody>
          <a:bodyPr wrap="square" lIns="91440" tIns="45720" rIns="91440" bIns="45720" anchor="t" anchorCtr="0"/>
          <a:lstStyle/>
          <a:p>
            <a:pPr lvl="0"/>
            <a:r>
              <a:rPr lang="zh-CN" altLang="zh-CN" dirty="0"/>
              <a:t>在绝对的实力面前，技巧的作用有限。一力降十会……</a:t>
            </a:r>
            <a:endParaRPr lang="zh-CN" altLang="en-US" dirty="0"/>
          </a:p>
        </p:txBody>
      </p:sp>
      <p:sp>
        <p:nvSpPr>
          <p:cNvPr id="96260"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fld id="{9A0DB2DC-4C9A-4742-B13C-FB6460FD3503}" type="slidenum">
              <a:rPr lang="zh-CN" altLang="en-US" sz="1200" dirty="0"/>
              <a:t>271</a:t>
            </a:fld>
            <a:endParaRPr lang="zh-CN" altLang="en-US" sz="1200"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a:ln>
            <a:solidFill>
              <a:srgbClr val="000000">
                <a:alpha val="100000"/>
              </a:srgbClr>
            </a:solidFill>
            <a:miter lim="800000"/>
          </a:ln>
        </p:spPr>
      </p:sp>
      <p:sp>
        <p:nvSpPr>
          <p:cNvPr id="16387"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p>
        </p:txBody>
      </p:sp>
      <p:sp>
        <p:nvSpPr>
          <p:cNvPr id="16388" name="灯片编号占位符 3"/>
          <p:cNvSpPr txBox="1">
            <a:spLocks noGrp="1"/>
          </p:cNvSpPr>
          <p:nvPr>
            <p:ph type="sldNum" sz="quarter"/>
          </p:nvPr>
        </p:nvSpPr>
        <p:spPr>
          <a:xfrm>
            <a:off x="5179484" y="6513910"/>
            <a:ext cx="3962400" cy="342900"/>
          </a:xfrm>
          <a:prstGeom prst="rect">
            <a:avLst/>
          </a:prstGeom>
          <a:noFill/>
          <a:ln w="9525">
            <a:noFill/>
          </a:ln>
        </p:spPr>
        <p:txBody>
          <a:bodyPr anchor="b" anchorCtr="0"/>
          <a:lstStyle/>
          <a:p>
            <a:pPr lvl="0" algn="r" eaLnBrk="1" hangingPunct="1"/>
            <a:fld id="{9A0DB2DC-4C9A-4742-B13C-FB6460FD3503}" type="slidenum">
              <a:rPr lang="zh-CN" altLang="en-US" sz="1200" dirty="0"/>
              <a:t>282</a:t>
            </a:fld>
            <a:endParaRPr lang="zh-CN" altLang="en-US" sz="1200"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a:solidFill>
              <a:srgbClr val="000000">
                <a:alpha val="100000"/>
              </a:srgbClr>
            </a:solidFill>
            <a:miter lim="800000"/>
          </a:ln>
        </p:spPr>
      </p:sp>
      <p:sp>
        <p:nvSpPr>
          <p:cNvPr id="31747" name="备注占位符 2"/>
          <p:cNvSpPr>
            <a:spLocks noGrp="1"/>
          </p:cNvSpPr>
          <p:nvPr>
            <p:ph type="body" idx="1"/>
          </p:nvPr>
        </p:nvSpPr>
        <p:spPr>
          <a:noFill/>
          <a:ln>
            <a:noFill/>
          </a:ln>
        </p:spPr>
        <p:txBody>
          <a:bodyPr wrap="square" lIns="91440" tIns="45720" rIns="91440" bIns="45720" anchor="t" anchorCtr="0"/>
          <a:lstStyle/>
          <a:p>
            <a:pPr lvl="0"/>
            <a:r>
              <a:rPr lang="en-US" altLang="zh-CN" dirty="0"/>
              <a:t>2020</a:t>
            </a:r>
            <a:r>
              <a:rPr lang="zh-CN" altLang="en-US" dirty="0"/>
              <a:t>年，我国原油进口量</a:t>
            </a:r>
            <a:r>
              <a:rPr lang="en-US" altLang="zh-CN" dirty="0"/>
              <a:t>5.4</a:t>
            </a:r>
            <a:r>
              <a:rPr lang="zh-CN" altLang="en-US" dirty="0"/>
              <a:t>吨，增长</a:t>
            </a:r>
            <a:r>
              <a:rPr lang="en-US" altLang="zh-CN" dirty="0"/>
              <a:t>7.3%</a:t>
            </a:r>
            <a:r>
              <a:rPr lang="zh-CN" altLang="en-US" dirty="0"/>
              <a:t>，石油对外依存度超过</a:t>
            </a:r>
            <a:r>
              <a:rPr lang="en-US" altLang="zh-CN" dirty="0"/>
              <a:t>70%</a:t>
            </a:r>
            <a:r>
              <a:rPr lang="zh-CN" altLang="en-US" dirty="0"/>
              <a:t>；由于</a:t>
            </a:r>
            <a:r>
              <a:rPr lang="en-US" altLang="zh-CN" dirty="0"/>
              <a:t>2020</a:t>
            </a:r>
            <a:r>
              <a:rPr lang="zh-CN" altLang="en-US" dirty="0"/>
              <a:t>年油价暴跌，与</a:t>
            </a:r>
            <a:r>
              <a:rPr lang="en-US" altLang="zh-CN" dirty="0"/>
              <a:t>2019</a:t>
            </a:r>
            <a:r>
              <a:rPr lang="zh-CN" altLang="en-US" dirty="0"/>
              <a:t>年相比，我国原油进口总金额下降了</a:t>
            </a:r>
            <a:r>
              <a:rPr lang="en-US" altLang="zh-CN" dirty="0"/>
              <a:t>26.8%</a:t>
            </a:r>
            <a:r>
              <a:rPr lang="zh-CN" altLang="en-US" dirty="0"/>
              <a:t>。天然气进口量超过</a:t>
            </a:r>
            <a:r>
              <a:rPr lang="en-US" altLang="zh-CN" dirty="0"/>
              <a:t>1</a:t>
            </a:r>
            <a:r>
              <a:rPr lang="zh-CN" altLang="en-US" dirty="0"/>
              <a:t>亿吨，同比增长</a:t>
            </a:r>
            <a:r>
              <a:rPr lang="en-US" altLang="zh-CN" dirty="0"/>
              <a:t>5.3%</a:t>
            </a:r>
            <a:r>
              <a:rPr lang="zh-CN" altLang="en-US" dirty="0"/>
              <a:t>，对外依存度超过</a:t>
            </a:r>
            <a:r>
              <a:rPr lang="en-US" altLang="zh-CN" dirty="0"/>
              <a:t>45%</a:t>
            </a:r>
            <a:r>
              <a:rPr lang="zh-CN" altLang="en-US" dirty="0"/>
              <a:t>。由于价格下跌，</a:t>
            </a:r>
            <a:r>
              <a:rPr lang="en-US" altLang="zh-CN" dirty="0"/>
              <a:t>2020</a:t>
            </a:r>
            <a:r>
              <a:rPr lang="zh-CN" altLang="en-US" dirty="0"/>
              <a:t>年我国天然气进口总金额下降了</a:t>
            </a:r>
            <a:r>
              <a:rPr lang="en-US" altLang="zh-CN" dirty="0"/>
              <a:t>19.4%</a:t>
            </a:r>
            <a:r>
              <a:rPr lang="zh-CN" altLang="en-US" dirty="0"/>
              <a:t>。马六甲海峡的作用。</a:t>
            </a:r>
          </a:p>
        </p:txBody>
      </p:sp>
      <p:sp>
        <p:nvSpPr>
          <p:cNvPr id="31748" name="灯片编号占位符 3"/>
          <p:cNvSpPr txBox="1">
            <a:spLocks noGrp="1"/>
          </p:cNvSpPr>
          <p:nvPr>
            <p:ph type="sldNum" sz="quarter"/>
          </p:nvPr>
        </p:nvSpPr>
        <p:spPr>
          <a:xfrm>
            <a:off x="5179484" y="6513910"/>
            <a:ext cx="3962400" cy="342900"/>
          </a:xfrm>
          <a:prstGeom prst="rect">
            <a:avLst/>
          </a:prstGeom>
          <a:noFill/>
          <a:ln w="9525">
            <a:noFill/>
          </a:ln>
        </p:spPr>
        <p:txBody>
          <a:bodyPr anchor="b" anchorCtr="0"/>
          <a:lstStyle/>
          <a:p>
            <a:pPr lvl="0" algn="r" eaLnBrk="1" hangingPunct="1"/>
            <a:fld id="{9A0DB2DC-4C9A-4742-B13C-FB6460FD3503}" type="slidenum">
              <a:rPr lang="zh-CN" altLang="en-US" sz="1200" dirty="0"/>
              <a:t>286</a:t>
            </a:fld>
            <a:endParaRPr lang="zh-CN" altLang="en-US"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p:sp>
      <p:sp>
        <p:nvSpPr>
          <p:cNvPr id="76803" name="备注占位符 2"/>
          <p:cNvSpPr>
            <a:spLocks noGrp="1"/>
          </p:cNvSpPr>
          <p:nvPr>
            <p:ph type="body" idx="1"/>
          </p:nvPr>
        </p:nvSpPr>
        <p:spPr/>
        <p:txBody>
          <a:bodyPr wrap="square" lIns="91440" tIns="45720" rIns="91440" bIns="45720" anchor="t" anchorCtr="0"/>
          <a:lstStyle/>
          <a:p>
            <a:pPr lvl="0"/>
            <a:r>
              <a:rPr lang="zh-CN" altLang="en-US" dirty="0"/>
              <a:t>阿富汗的巴格拉姆军事基地已经撤出</a:t>
            </a:r>
          </a:p>
        </p:txBody>
      </p:sp>
      <p:sp>
        <p:nvSpPr>
          <p:cNvPr id="76804"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buNone/>
            </a:pPr>
            <a:fld id="{9A0DB2DC-4C9A-4742-B13C-FB6460FD3503}" type="slidenum">
              <a:rPr lang="en-US" altLang="zh-CN" sz="1200" dirty="0"/>
              <a:t>33</a:t>
            </a:fld>
            <a:endParaRPr lang="en-US" altLang="zh-CN" sz="1200"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4F5BAF-6E1D-4F43-9DC1-F402F321B747}" type="slidenum">
              <a:rPr lang="zh-CN" altLang="en-US" smtClean="0"/>
              <a:t>289</a:t>
            </a:fld>
            <a:endParaRPr lang="zh-CN" altLang="en-US"/>
          </a:p>
        </p:txBody>
      </p:sp>
    </p:spTree>
    <p:extLst>
      <p:ext uri="{BB962C8B-B14F-4D97-AF65-F5344CB8AC3E}">
        <p14:creationId xmlns:p14="http://schemas.microsoft.com/office/powerpoint/2010/main" val="81643353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ln>
            <a:solidFill>
              <a:srgbClr val="000000">
                <a:alpha val="100000"/>
              </a:srgbClr>
            </a:solidFill>
            <a:miter lim="800000"/>
          </a:ln>
        </p:spPr>
      </p:sp>
      <p:sp>
        <p:nvSpPr>
          <p:cNvPr id="102403" name="备注占位符 2"/>
          <p:cNvSpPr>
            <a:spLocks noGrp="1"/>
          </p:cNvSpPr>
          <p:nvPr>
            <p:ph type="body" idx="1"/>
          </p:nvPr>
        </p:nvSpPr>
        <p:spPr>
          <a:noFill/>
          <a:ln>
            <a:noFill/>
          </a:ln>
        </p:spPr>
        <p:txBody>
          <a:bodyPr wrap="square" lIns="91440" tIns="45720" rIns="91440" bIns="45720" anchor="t" anchorCtr="0"/>
          <a:lstStyle/>
          <a:p>
            <a:pPr lvl="0"/>
            <a:r>
              <a:rPr lang="zh-CN" altLang="en-US" dirty="0"/>
              <a:t>高铁已经成为中国的国家名片，高铁生产技术拥有完全的自主知识产权，这得益于</a:t>
            </a:r>
            <a:r>
              <a:rPr lang="en-US" altLang="zh-CN" dirty="0"/>
              <a:t>2004</a:t>
            </a:r>
            <a:r>
              <a:rPr lang="zh-CN" altLang="en-US" dirty="0"/>
              <a:t>年那场被写入斯坦福教学案例的著名谈判。这场谈判是中国市场换技术的经典案例，其他任何一个产业都没有达到过那样的高度，无论是汽车还是钢铁，或是其他曾经试图用市场换技术的产业。这四家公司中，加拿大庞巴迪实力相对弱小，可以算是来陪标的，但态度最积极。其它三家技术各有所长，但日本川崎和法国阿尔斯通却有自己需要解决的问题。日本是世界上第一个建成高速铁路的国家，新干线和富士山是日本的国家象征。日本川崎、日向和日立号称日本新干线铁三角，核心技术都掌握在这三家手中。前来投标的日本川崎的日子当时并不好过，在与日立和日向的国内竞争中处于下风，公司处境日益艰难，急于在中国市场找到突破口。中国当时需要的时速</a:t>
            </a:r>
            <a:r>
              <a:rPr lang="en-US" altLang="zh-CN" dirty="0"/>
              <a:t>200</a:t>
            </a:r>
            <a:r>
              <a:rPr lang="zh-CN" altLang="en-US" dirty="0"/>
              <a:t>公里的高铁技术，对川崎重工来说，只能算是二类技术储备，时速</a:t>
            </a:r>
            <a:r>
              <a:rPr lang="en-US" altLang="zh-CN" dirty="0"/>
              <a:t>250</a:t>
            </a:r>
            <a:r>
              <a:rPr lang="zh-CN" altLang="en-US" dirty="0"/>
              <a:t>公里和</a:t>
            </a:r>
            <a:r>
              <a:rPr lang="en-US" altLang="zh-CN" dirty="0"/>
              <a:t>300</a:t>
            </a:r>
            <a:r>
              <a:rPr lang="zh-CN" altLang="en-US" dirty="0"/>
              <a:t>公里的高铁技术他们也有。</a:t>
            </a:r>
          </a:p>
          <a:p>
            <a:pPr lvl="0"/>
            <a:r>
              <a:rPr lang="zh-CN" altLang="en-US" dirty="0"/>
              <a:t>法国的阿尔斯通公司当时正面临美国的高额诉讼，</a:t>
            </a:r>
            <a:r>
              <a:rPr lang="en-US" altLang="zh-CN" dirty="0"/>
              <a:t>·</a:t>
            </a:r>
            <a:r>
              <a:rPr lang="zh-CN" altLang="en-US" dirty="0"/>
              <a:t>已经是濒临破产。如果再拿不到国际大单，就只能向法国政府申请破产。综合实力最强的要数德国的西门子，无论是技术还是其他方面，在这四家公司中算是一时之选。德国在电气工程领域的高技术是过硬的，西门子掌握着当时世界上最好的高铁技术，在转向车架和列控系统等核心技术上世界领先。问题在于，德国西门子也精确估算到中国铁道部的谈判目标应该是德国的高铁技术。谈判之初，西门子态度极其傲慢，开出了每列动车列车</a:t>
            </a:r>
            <a:r>
              <a:rPr lang="en-US" altLang="zh-CN" dirty="0"/>
              <a:t>3.5</a:t>
            </a:r>
            <a:r>
              <a:rPr lang="zh-CN" altLang="en-US" dirty="0"/>
              <a:t>亿人民币、技术转让费</a:t>
            </a:r>
            <a:r>
              <a:rPr lang="en-US" altLang="zh-CN" dirty="0"/>
              <a:t>3.9</a:t>
            </a:r>
            <a:r>
              <a:rPr lang="zh-CN" altLang="en-US" dirty="0"/>
              <a:t>亿欧元的天价。</a:t>
            </a:r>
          </a:p>
          <a:p>
            <a:pPr lvl="0"/>
            <a:endParaRPr lang="zh-CN" altLang="en-US" dirty="0"/>
          </a:p>
        </p:txBody>
      </p:sp>
      <p:sp>
        <p:nvSpPr>
          <p:cNvPr id="102404" name="灯片编号占位符 3"/>
          <p:cNvSpPr txBox="1">
            <a:spLocks noGrp="1"/>
          </p:cNvSpPr>
          <p:nvPr>
            <p:ph type="sldNum" sz="quarter"/>
          </p:nvPr>
        </p:nvSpPr>
        <p:spPr>
          <a:xfrm>
            <a:off x="5179484" y="6513910"/>
            <a:ext cx="3962400" cy="342900"/>
          </a:xfrm>
          <a:prstGeom prst="rect">
            <a:avLst/>
          </a:prstGeom>
          <a:noFill/>
          <a:ln w="9525">
            <a:noFill/>
          </a:ln>
        </p:spPr>
        <p:txBody>
          <a:bodyPr anchor="b" anchorCtr="0"/>
          <a:lstStyle/>
          <a:p>
            <a:pPr lvl="0" algn="r" eaLnBrk="1" hangingPunct="1"/>
            <a:fld id="{9A0DB2DC-4C9A-4742-B13C-FB6460FD3503}" type="slidenum">
              <a:rPr lang="zh-CN" altLang="en-US" sz="1200" dirty="0"/>
              <a:t>295</a:t>
            </a:fld>
            <a:endParaRPr lang="zh-CN" altLang="en-US" sz="1200"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a:ln>
            <a:solidFill>
              <a:srgbClr val="000000">
                <a:alpha val="100000"/>
              </a:srgbClr>
            </a:solidFill>
            <a:miter lim="800000"/>
          </a:ln>
        </p:spPr>
      </p:sp>
      <p:sp>
        <p:nvSpPr>
          <p:cNvPr id="104451" name="备注占位符 2"/>
          <p:cNvSpPr>
            <a:spLocks noGrp="1"/>
          </p:cNvSpPr>
          <p:nvPr>
            <p:ph type="body" idx="1"/>
          </p:nvPr>
        </p:nvSpPr>
        <p:spPr>
          <a:noFill/>
          <a:ln>
            <a:noFill/>
          </a:ln>
        </p:spPr>
        <p:txBody>
          <a:bodyPr wrap="square" lIns="91440" tIns="45720" rIns="91440" bIns="45720" anchor="t" anchorCtr="0"/>
          <a:lstStyle/>
          <a:p>
            <a:pPr lvl="0"/>
            <a:r>
              <a:rPr lang="zh-CN" altLang="en-US" dirty="0">
                <a:solidFill>
                  <a:srgbClr val="333333"/>
                </a:solidFill>
                <a:latin typeface="楷体" panose="02010609060101010101" pitchFamily="49" charset="-122"/>
                <a:ea typeface="楷体" panose="02010609060101010101" pitchFamily="49" charset="-122"/>
              </a:rPr>
              <a:t>在给四家外国公司上这两道硬菜之前，铁道部为防止多头谈判出现内耗，先给国内企业上了紧箍咒。铁道部规定，国内只有两家公司可以作为此次</a:t>
            </a:r>
            <a:r>
              <a:rPr lang="en-US" altLang="zh-CN" dirty="0">
                <a:solidFill>
                  <a:srgbClr val="333333"/>
                </a:solidFill>
                <a:latin typeface="楷体" panose="02010609060101010101" pitchFamily="49" charset="-122"/>
                <a:ea typeface="楷体" panose="02010609060101010101" pitchFamily="49" charset="-122"/>
              </a:rPr>
              <a:t>200</a:t>
            </a:r>
            <a:r>
              <a:rPr lang="zh-CN" altLang="en-US" dirty="0">
                <a:solidFill>
                  <a:srgbClr val="333333"/>
                </a:solidFill>
                <a:latin typeface="楷体" panose="02010609060101010101" pitchFamily="49" charset="-122"/>
                <a:ea typeface="楷体" panose="02010609060101010101" pitchFamily="49" charset="-122"/>
              </a:rPr>
              <a:t>公里时速动车的技术引进主体，封死了其他谈判入口。</a:t>
            </a:r>
            <a:endParaRPr lang="en-US" altLang="zh-CN" dirty="0">
              <a:solidFill>
                <a:srgbClr val="333333"/>
              </a:solidFill>
              <a:latin typeface="楷体" panose="02010609060101010101" pitchFamily="49" charset="-122"/>
              <a:ea typeface="楷体" panose="02010609060101010101" pitchFamily="49" charset="-122"/>
            </a:endParaRPr>
          </a:p>
          <a:p>
            <a:pPr lvl="0"/>
            <a:r>
              <a:rPr lang="zh-CN" altLang="en-US" dirty="0"/>
              <a:t>四家国外高铁公司要进入中国高铁市场，只能先把技术转让给中国高铁企业之后再联合投标，合作对象只有两家</a:t>
            </a:r>
            <a:r>
              <a:rPr lang="en-US" altLang="zh-CN" dirty="0"/>
              <a:t>——</a:t>
            </a:r>
            <a:r>
              <a:rPr lang="zh-CN" altLang="en-US" dirty="0"/>
              <a:t>南车四方和北车长客。这种谈判格局让中国这两家高铁企业在技术引进谈判中居于战略主动，也就是让铁道部握有战略优势和主动权。为了保证技术转让的质量，铁道部还规定，参与投标的国外企业必须在投标前完成与中国国内企业的技术转让谈判，签订完善的技术转让合同。投标之前，不能签订技术转让合同的国外公司将直接取消投标资格。为了保证技术转让的质量，铁道部还规定，即使国外企业中标但也不能马上付款。国外企业作为老师必须保证国内企业的学习质量。如果经过考核，国内高铁企业的动车技术学习不达标，国外企业也不能拿到钱。</a:t>
            </a:r>
          </a:p>
          <a:p>
            <a:pPr lvl="0"/>
            <a:endParaRPr lang="zh-CN" altLang="en-US" dirty="0"/>
          </a:p>
        </p:txBody>
      </p:sp>
      <p:sp>
        <p:nvSpPr>
          <p:cNvPr id="104452" name="灯片编号占位符 3"/>
          <p:cNvSpPr txBox="1">
            <a:spLocks noGrp="1"/>
          </p:cNvSpPr>
          <p:nvPr>
            <p:ph type="sldNum" sz="quarter"/>
          </p:nvPr>
        </p:nvSpPr>
        <p:spPr>
          <a:xfrm>
            <a:off x="5179484" y="6513910"/>
            <a:ext cx="3962400" cy="342900"/>
          </a:xfrm>
          <a:prstGeom prst="rect">
            <a:avLst/>
          </a:prstGeom>
          <a:noFill/>
          <a:ln w="9525">
            <a:noFill/>
          </a:ln>
        </p:spPr>
        <p:txBody>
          <a:bodyPr anchor="b" anchorCtr="0"/>
          <a:lstStyle/>
          <a:p>
            <a:pPr lvl="0" algn="r" eaLnBrk="1" hangingPunct="1"/>
            <a:fld id="{9A0DB2DC-4C9A-4742-B13C-FB6460FD3503}" type="slidenum">
              <a:rPr lang="zh-CN" altLang="en-US" sz="1200" dirty="0"/>
              <a:t>296</a:t>
            </a:fld>
            <a:endParaRPr lang="zh-CN" altLang="en-US" sz="1200"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ln>
            <a:solidFill>
              <a:srgbClr val="000000">
                <a:alpha val="100000"/>
              </a:srgbClr>
            </a:solidFill>
            <a:miter lim="800000"/>
          </a:ln>
        </p:spPr>
      </p:sp>
      <p:sp>
        <p:nvSpPr>
          <p:cNvPr id="106499" name="备注占位符 2"/>
          <p:cNvSpPr>
            <a:spLocks noGrp="1"/>
          </p:cNvSpPr>
          <p:nvPr>
            <p:ph type="body" idx="1"/>
          </p:nvPr>
        </p:nvSpPr>
        <p:spPr>
          <a:noFill/>
          <a:ln>
            <a:noFill/>
          </a:ln>
        </p:spPr>
        <p:txBody>
          <a:bodyPr wrap="square" lIns="91440" tIns="45720" rIns="91440" bIns="45720" anchor="t" anchorCtr="0"/>
          <a:lstStyle/>
          <a:p>
            <a:pPr lvl="0"/>
            <a:r>
              <a:rPr lang="zh-CN" altLang="en-US" dirty="0"/>
              <a:t>值得一提的是，加拿大庞巴迪的谈判态度最积极，中方要什么给什么，国产化引进也做得极其顺利，这有效削弱了其他三家的谈判地位。法国人和日本人没有和以往一样与德国人结成进退同盟，以超低的价格全部转让了自己的</a:t>
            </a:r>
            <a:r>
              <a:rPr lang="en-US" altLang="zh-CN" dirty="0"/>
              <a:t>200</a:t>
            </a:r>
            <a:r>
              <a:rPr lang="zh-CN" altLang="en-US" dirty="0"/>
              <a:t>公里时速的高铁技术。</a:t>
            </a:r>
          </a:p>
        </p:txBody>
      </p:sp>
      <p:sp>
        <p:nvSpPr>
          <p:cNvPr id="106500" name="灯片编号占位符 3"/>
          <p:cNvSpPr txBox="1">
            <a:spLocks noGrp="1"/>
          </p:cNvSpPr>
          <p:nvPr>
            <p:ph type="sldNum" sz="quarter"/>
          </p:nvPr>
        </p:nvSpPr>
        <p:spPr>
          <a:xfrm>
            <a:off x="5179484" y="6513910"/>
            <a:ext cx="3962400" cy="342900"/>
          </a:xfrm>
          <a:prstGeom prst="rect">
            <a:avLst/>
          </a:prstGeom>
          <a:noFill/>
          <a:ln w="9525">
            <a:noFill/>
          </a:ln>
        </p:spPr>
        <p:txBody>
          <a:bodyPr anchor="b" anchorCtr="0"/>
          <a:lstStyle/>
          <a:p>
            <a:pPr lvl="0" algn="r" eaLnBrk="1" hangingPunct="1"/>
            <a:fld id="{9A0DB2DC-4C9A-4742-B13C-FB6460FD3503}" type="slidenum">
              <a:rPr lang="zh-CN" altLang="en-US" sz="1200" dirty="0"/>
              <a:t>297</a:t>
            </a:fld>
            <a:endParaRPr lang="zh-CN" altLang="en-US" sz="1200"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a:ln>
            <a:solidFill>
              <a:srgbClr val="000000">
                <a:alpha val="100000"/>
              </a:srgbClr>
            </a:solidFill>
            <a:miter lim="800000"/>
          </a:ln>
        </p:spPr>
      </p:sp>
      <p:sp>
        <p:nvSpPr>
          <p:cNvPr id="108547"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p>
        </p:txBody>
      </p:sp>
      <p:sp>
        <p:nvSpPr>
          <p:cNvPr id="108548" name="灯片编号占位符 3"/>
          <p:cNvSpPr txBox="1">
            <a:spLocks noGrp="1"/>
          </p:cNvSpPr>
          <p:nvPr>
            <p:ph type="sldNum" sz="quarter"/>
          </p:nvPr>
        </p:nvSpPr>
        <p:spPr>
          <a:xfrm>
            <a:off x="5179484" y="6513910"/>
            <a:ext cx="3962400" cy="342900"/>
          </a:xfrm>
          <a:prstGeom prst="rect">
            <a:avLst/>
          </a:prstGeom>
          <a:noFill/>
          <a:ln w="9525">
            <a:noFill/>
          </a:ln>
        </p:spPr>
        <p:txBody>
          <a:bodyPr anchor="b" anchorCtr="0"/>
          <a:lstStyle/>
          <a:p>
            <a:pPr lvl="0" algn="r" eaLnBrk="1" hangingPunct="1"/>
            <a:fld id="{9A0DB2DC-4C9A-4742-B13C-FB6460FD3503}" type="slidenum">
              <a:rPr lang="zh-CN" altLang="en-US" sz="1200" dirty="0"/>
              <a:t>298</a:t>
            </a:fld>
            <a:endParaRPr lang="zh-CN" altLang="en-US" sz="1200"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a:ln>
            <a:solidFill>
              <a:srgbClr val="000000">
                <a:alpha val="100000"/>
              </a:srgbClr>
            </a:solidFill>
            <a:miter lim="800000"/>
          </a:ln>
        </p:spPr>
      </p:sp>
      <p:sp>
        <p:nvSpPr>
          <p:cNvPr id="111619" name="备注占位符 2"/>
          <p:cNvSpPr>
            <a:spLocks noGrp="1"/>
          </p:cNvSpPr>
          <p:nvPr>
            <p:ph type="body" idx="1"/>
          </p:nvPr>
        </p:nvSpPr>
        <p:spPr>
          <a:noFill/>
          <a:ln>
            <a:noFill/>
          </a:ln>
        </p:spPr>
        <p:txBody>
          <a:bodyPr wrap="square" lIns="91440" tIns="45720" rIns="91440" bIns="45720" anchor="t" anchorCtr="0"/>
          <a:lstStyle/>
          <a:p>
            <a:pPr lvl="0"/>
            <a:r>
              <a:rPr lang="zh-CN" altLang="en-US" dirty="0"/>
              <a:t>孔安国，孔丘十世孙</a:t>
            </a:r>
          </a:p>
        </p:txBody>
      </p:sp>
      <p:sp>
        <p:nvSpPr>
          <p:cNvPr id="111620" name="灯片编号占位符 3"/>
          <p:cNvSpPr txBox="1">
            <a:spLocks noGrp="1"/>
          </p:cNvSpPr>
          <p:nvPr>
            <p:ph type="sldNum" sz="quarter"/>
          </p:nvPr>
        </p:nvSpPr>
        <p:spPr>
          <a:xfrm>
            <a:off x="5179484" y="6513910"/>
            <a:ext cx="3962400" cy="342900"/>
          </a:xfrm>
          <a:prstGeom prst="rect">
            <a:avLst/>
          </a:prstGeom>
          <a:noFill/>
          <a:ln w="9525">
            <a:noFill/>
          </a:ln>
        </p:spPr>
        <p:txBody>
          <a:bodyPr anchor="b" anchorCtr="0"/>
          <a:lstStyle/>
          <a:p>
            <a:pPr lvl="0" algn="r" eaLnBrk="1" hangingPunct="1"/>
            <a:fld id="{9A0DB2DC-4C9A-4742-B13C-FB6460FD3503}" type="slidenum">
              <a:rPr lang="zh-CN" altLang="en-US" sz="1200" dirty="0"/>
              <a:t>299</a:t>
            </a:fld>
            <a:endParaRPr lang="zh-CN" altLang="en-US" sz="1200" dirty="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利不可独，谋不可众</a:t>
            </a:r>
            <a:r>
              <a:rPr lang="en-US" altLang="zh-CN" dirty="0"/>
              <a:t>—</a:t>
            </a:r>
            <a:r>
              <a:rPr lang="zh-CN" altLang="en-US" dirty="0"/>
              <a:t>曾国藩</a:t>
            </a:r>
          </a:p>
        </p:txBody>
      </p:sp>
      <p:sp>
        <p:nvSpPr>
          <p:cNvPr id="4" name="灯片编号占位符 3"/>
          <p:cNvSpPr>
            <a:spLocks noGrp="1"/>
          </p:cNvSpPr>
          <p:nvPr>
            <p:ph type="sldNum" sz="quarter" idx="5"/>
          </p:nvPr>
        </p:nvSpPr>
        <p:spPr/>
        <p:txBody>
          <a:bodyPr/>
          <a:lstStyle/>
          <a:p>
            <a:pPr>
              <a:defRPr/>
            </a:pPr>
            <a:fld id="{E2695700-6812-4389-A0D5-9AC4C7BF6A7B}" type="slidenum">
              <a:rPr lang="en-US" altLang="zh-CN" smtClean="0"/>
              <a:pPr>
                <a:defRPr/>
              </a:pPr>
              <a:t>303</a:t>
            </a:fld>
            <a:endParaRPr lang="en-US" altLang="zh-CN"/>
          </a:p>
        </p:txBody>
      </p:sp>
    </p:spTree>
    <p:extLst>
      <p:ext uri="{BB962C8B-B14F-4D97-AF65-F5344CB8AC3E}">
        <p14:creationId xmlns:p14="http://schemas.microsoft.com/office/powerpoint/2010/main" val="38154862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4F5BAF-6E1D-4F43-9DC1-F402F321B747}" type="slidenum">
              <a:rPr lang="zh-CN" altLang="en-US" smtClean="0"/>
              <a:t>313</a:t>
            </a:fld>
            <a:endParaRPr lang="zh-CN" altLang="en-US"/>
          </a:p>
        </p:txBody>
      </p:sp>
    </p:spTree>
    <p:extLst>
      <p:ext uri="{BB962C8B-B14F-4D97-AF65-F5344CB8AC3E}">
        <p14:creationId xmlns:p14="http://schemas.microsoft.com/office/powerpoint/2010/main" val="34062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p:sp>
      <p:sp>
        <p:nvSpPr>
          <p:cNvPr id="83971" name="备注占位符 2"/>
          <p:cNvSpPr>
            <a:spLocks noGrp="1"/>
          </p:cNvSpPr>
          <p:nvPr>
            <p:ph type="body" idx="1"/>
          </p:nvPr>
        </p:nvSpPr>
        <p:spPr/>
        <p:txBody>
          <a:bodyPr wrap="square" lIns="91440" tIns="45720" rIns="91440" bIns="45720" anchor="t" anchorCtr="0"/>
          <a:lstStyle/>
          <a:p>
            <a:pPr lvl="0"/>
            <a:r>
              <a:rPr lang="en-US" altLang="zh-CN" b="1" dirty="0">
                <a:solidFill>
                  <a:srgbClr val="000000"/>
                </a:solidFill>
                <a:latin typeface="华文新魏" panose="02010800040101010101" pitchFamily="2" charset="-122"/>
                <a:ea typeface="华文新魏" panose="02010800040101010101" pitchFamily="2" charset="-122"/>
              </a:rPr>
              <a:t>《</a:t>
            </a:r>
            <a:r>
              <a:rPr lang="zh-CN" altLang="en-US" b="1" dirty="0">
                <a:solidFill>
                  <a:srgbClr val="000000"/>
                </a:solidFill>
                <a:latin typeface="华文新魏" panose="02010800040101010101" pitchFamily="2" charset="-122"/>
                <a:ea typeface="华文新魏" panose="02010800040101010101" pitchFamily="2" charset="-122"/>
              </a:rPr>
              <a:t>晁错论</a:t>
            </a:r>
            <a:r>
              <a:rPr lang="en-US" altLang="zh-CN" b="1" dirty="0">
                <a:solidFill>
                  <a:srgbClr val="000000"/>
                </a:solidFill>
                <a:latin typeface="华文新魏" panose="02010800040101010101" pitchFamily="2" charset="-122"/>
                <a:ea typeface="华文新魏" panose="02010800040101010101" pitchFamily="2" charset="-122"/>
              </a:rPr>
              <a:t>》</a:t>
            </a:r>
            <a:r>
              <a:rPr lang="zh-CN" altLang="en-US" b="1" dirty="0">
                <a:solidFill>
                  <a:srgbClr val="000000"/>
                </a:solidFill>
                <a:latin typeface="华文新魏" panose="02010800040101010101" pitchFamily="2" charset="-122"/>
                <a:ea typeface="华文新魏" panose="02010800040101010101" pitchFamily="2" charset="-122"/>
              </a:rPr>
              <a:t>是北宋文学家苏轼创作的一篇人物评论文，评论对象为西汉初年景帝时期的政治改革家晁错。这篇文章总结了削藩失败是晃错被杀的原因。作者认为，晁错被杀，首先有七国叛乱给皇帝造成的压力和受到政敌中伤的原因，但又提出了另一个观点，即晁错自己也缺乏坚强的意志和临危不惧的精神，才给了政敌攻击他的机会。同时，作者通过对晁错改革失败的叹惋，表达出自己愿意为国效力但有志难展的抑郁心情。</a:t>
            </a:r>
          </a:p>
          <a:p>
            <a:pPr lvl="0"/>
            <a:endParaRPr lang="zh-CN" altLang="en-US" dirty="0"/>
          </a:p>
        </p:txBody>
      </p:sp>
      <p:sp>
        <p:nvSpPr>
          <p:cNvPr id="83972"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fld id="{9A0DB2DC-4C9A-4742-B13C-FB6460FD3503}" type="slidenum">
              <a:rPr lang="en-US" altLang="zh-CN" sz="1200" dirty="0"/>
              <a:t>36</a:t>
            </a:fld>
            <a:endParaRPr lang="en-US" altLang="zh-CN"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p:sp>
      <p:sp>
        <p:nvSpPr>
          <p:cNvPr id="88067" name="备注占位符 2"/>
          <p:cNvSpPr>
            <a:spLocks noGrp="1"/>
          </p:cNvSpPr>
          <p:nvPr>
            <p:ph type="body" idx="1"/>
          </p:nvPr>
        </p:nvSpPr>
        <p:spPr/>
        <p:txBody>
          <a:bodyPr wrap="square" lIns="91440" tIns="45720" rIns="91440" bIns="45720" anchor="t" anchorCtr="0"/>
          <a:lstStyle/>
          <a:p>
            <a:pPr lvl="0"/>
            <a:r>
              <a:rPr lang="en-US" altLang="zh-CN" dirty="0"/>
              <a:t>2019</a:t>
            </a:r>
            <a:r>
              <a:rPr lang="zh-CN" altLang="en-US" dirty="0"/>
              <a:t>年的白皮书</a:t>
            </a:r>
            <a:endParaRPr lang="en-US" altLang="zh-CN" dirty="0"/>
          </a:p>
          <a:p>
            <a:pPr lvl="0"/>
            <a:r>
              <a:rPr lang="zh-CN" altLang="en-US" dirty="0"/>
              <a:t>慑止和抵抗侵略，保卫国家政治安全、人民安全和社会稳定，反对和遏制“台独”，打击“藏独”“东突”等分裂势力，保卫国家主权、统一、领土完整和安全。维护国家海洋权益，维护国家在太空、电磁、网络空间等安全利益，维护国家海外利益，支撑国家可持续发展。</a:t>
            </a:r>
            <a:endParaRPr lang="en-US" altLang="zh-CN" dirty="0"/>
          </a:p>
          <a:p>
            <a:pPr lvl="0"/>
            <a:r>
              <a:rPr lang="en-US" altLang="zh-CN" dirty="0"/>
              <a:t>2027</a:t>
            </a:r>
            <a:r>
              <a:rPr lang="zh-CN" altLang="en-US" dirty="0"/>
              <a:t>年建军百年奋斗目标。</a:t>
            </a:r>
            <a:endParaRPr lang="en-US" altLang="zh-CN" dirty="0"/>
          </a:p>
          <a:p>
            <a:pPr lvl="0"/>
            <a:r>
              <a:rPr lang="en-US" altLang="zh-CN" dirty="0"/>
              <a:t>2021</a:t>
            </a:r>
            <a:r>
              <a:rPr lang="zh-CN" altLang="en-US" dirty="0"/>
              <a:t>年</a:t>
            </a:r>
            <a:r>
              <a:rPr lang="en-US" altLang="zh-CN" dirty="0"/>
              <a:t>6</a:t>
            </a:r>
            <a:r>
              <a:rPr lang="zh-CN" altLang="en-US" dirty="0"/>
              <a:t>月</a:t>
            </a:r>
            <a:r>
              <a:rPr lang="en-US" altLang="zh-CN" dirty="0"/>
              <a:t>30</a:t>
            </a:r>
            <a:r>
              <a:rPr lang="zh-CN" altLang="en-US" dirty="0"/>
              <a:t>日，美国太平洋舰队司令山姆帕帕罗在美国武装部队电子通信协会、美国海军研究所举办的线上研讨会上说，他完全赞同美国前印太司令戴维森</a:t>
            </a:r>
            <a:r>
              <a:rPr lang="en-US" altLang="zh-CN" dirty="0"/>
              <a:t>3</a:t>
            </a:r>
            <a:r>
              <a:rPr lang="zh-CN" altLang="en-US" dirty="0"/>
              <a:t>月在国会听证会上关于“中共</a:t>
            </a:r>
            <a:r>
              <a:rPr lang="en-US" altLang="zh-CN" dirty="0"/>
              <a:t>6</a:t>
            </a:r>
            <a:r>
              <a:rPr lang="zh-CN" altLang="en-US" dirty="0"/>
              <a:t>年内攻台”的判断，并表示面对中国大陆的“步步紧逼”，他的职责就是防止台湾被武统。</a:t>
            </a:r>
            <a:endParaRPr lang="en-US" altLang="zh-CN" dirty="0"/>
          </a:p>
          <a:p>
            <a:pPr lvl="0"/>
            <a:endParaRPr lang="zh-CN" altLang="en-US" dirty="0"/>
          </a:p>
        </p:txBody>
      </p:sp>
      <p:sp>
        <p:nvSpPr>
          <p:cNvPr id="88068"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fld id="{9A0DB2DC-4C9A-4742-B13C-FB6460FD3503}" type="slidenum">
              <a:rPr lang="en-US" altLang="zh-CN" sz="1200" dirty="0"/>
              <a:t>37</a:t>
            </a:fld>
            <a:endParaRPr lang="en-US" altLang="zh-CN"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p:sp>
      <p:sp>
        <p:nvSpPr>
          <p:cNvPr id="51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杨俊文同学，举了宋朝“重文轻武”和隋朝“穷兵黩武”的例子，也很好</a:t>
            </a:r>
          </a:p>
        </p:txBody>
      </p:sp>
      <p:sp>
        <p:nvSpPr>
          <p:cNvPr id="51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隶书" panose="02010509060101010101" pitchFamily="49" charset="-122"/>
              </a:defRPr>
            </a:lvl1pPr>
            <a:lvl2pPr marL="742950" indent="-285750">
              <a:defRPr kumimoji="1" sz="2400">
                <a:solidFill>
                  <a:schemeClr val="tx1"/>
                </a:solidFill>
                <a:latin typeface="Times New Roman" panose="02020603050405020304" pitchFamily="18" charset="0"/>
                <a:ea typeface="隶书" panose="02010509060101010101" pitchFamily="49" charset="-122"/>
              </a:defRPr>
            </a:lvl2pPr>
            <a:lvl3pPr marL="1143000" indent="-228600">
              <a:defRPr kumimoji="1" sz="2400">
                <a:solidFill>
                  <a:schemeClr val="tx1"/>
                </a:solidFill>
                <a:latin typeface="Times New Roman" panose="02020603050405020304" pitchFamily="18" charset="0"/>
                <a:ea typeface="隶书" panose="02010509060101010101" pitchFamily="49" charset="-122"/>
              </a:defRPr>
            </a:lvl3pPr>
            <a:lvl4pPr marL="1600200" indent="-228600">
              <a:defRPr kumimoji="1" sz="2400">
                <a:solidFill>
                  <a:schemeClr val="tx1"/>
                </a:solidFill>
                <a:latin typeface="Times New Roman" panose="02020603050405020304" pitchFamily="18" charset="0"/>
                <a:ea typeface="隶书" panose="02010509060101010101" pitchFamily="49" charset="-122"/>
              </a:defRPr>
            </a:lvl4pPr>
            <a:lvl5pPr marL="2057400" indent="-228600">
              <a:defRPr kumimoji="1" sz="2400">
                <a:solidFill>
                  <a:schemeClr val="tx1"/>
                </a:solidFill>
                <a:latin typeface="Times New Roman" panose="02020603050405020304" pitchFamily="18"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fld id="{97B9C801-83A9-45FD-8457-7119EBFA884F}" type="slidenum">
              <a:rPr lang="zh-CN" altLang="en-US" sz="1200">
                <a:ea typeface="宋体" panose="02010600030101010101" pitchFamily="2" charset="-122"/>
              </a:rPr>
              <a:t>40</a:t>
            </a:fld>
            <a:endParaRPr lang="en-US" altLang="zh-CN" sz="120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p:sp>
      <p:sp>
        <p:nvSpPr>
          <p:cNvPr id="153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981A128-9889-49DD-94D9-99EFD53BA2CB}" type="slidenum">
              <a:rPr lang="en-US" altLang="zh-CN"/>
              <a:t>56</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4F5BAF-6E1D-4F43-9DC1-F402F321B747}" type="slidenum">
              <a:rPr lang="zh-CN" altLang="en-US" smtClean="0"/>
              <a:t>82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4F5BAF-6E1D-4F43-9DC1-F402F321B747}" type="slidenum">
              <a:rPr lang="zh-CN" altLang="en-US" smtClean="0"/>
              <a:t>83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4F5BAF-6E1D-4F43-9DC1-F402F321B747}" type="slidenum">
              <a:rPr lang="zh-CN" altLang="en-US" smtClean="0"/>
              <a:t>84</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a:extLst>
              <a:ext uri="{FF2B5EF4-FFF2-40B4-BE49-F238E27FC236}">
                <a16:creationId xmlns:a16="http://schemas.microsoft.com/office/drawing/2014/main" id="{56C31794-56F8-4DF8-9016-4A0E1310D3F2}"/>
              </a:ext>
            </a:extLst>
          </p:cNvPr>
          <p:cNvSpPr>
            <a:spLocks noGrp="1" noRot="1" noChangeAspect="1" noChangeArrowheads="1" noTextEdit="1"/>
          </p:cNvSpPr>
          <p:nvPr>
            <p:ph type="sldImg"/>
          </p:nvPr>
        </p:nvSpPr>
        <p:spPr>
          <a:ln/>
        </p:spPr>
      </p:sp>
      <p:sp>
        <p:nvSpPr>
          <p:cNvPr id="5123" name="备注占位符 2">
            <a:extLst>
              <a:ext uri="{FF2B5EF4-FFF2-40B4-BE49-F238E27FC236}">
                <a16:creationId xmlns:a16="http://schemas.microsoft.com/office/drawing/2014/main" id="{F69CB6A4-E44A-4341-9F6D-DE47ACAF1CD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5124" name="灯片编号占位符 3">
            <a:extLst>
              <a:ext uri="{FF2B5EF4-FFF2-40B4-BE49-F238E27FC236}">
                <a16:creationId xmlns:a16="http://schemas.microsoft.com/office/drawing/2014/main" id="{44C084E2-30EF-473B-976E-84D8F5D01D6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2F843E6-2765-4A6A-807B-A876B3F53245}" type="slidenum">
              <a:rPr lang="en-US" altLang="zh-CN" smtClean="0"/>
              <a:pPr/>
              <a:t>87</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军事、科技、经济、外交、文化</a:t>
            </a:r>
            <a:r>
              <a:rPr lang="en-US" altLang="zh-CN" dirty="0"/>
              <a:t>……</a:t>
            </a:r>
            <a:r>
              <a:rPr lang="zh-CN" altLang="en-US" dirty="0"/>
              <a:t>决心！</a:t>
            </a:r>
          </a:p>
        </p:txBody>
      </p:sp>
      <p:sp>
        <p:nvSpPr>
          <p:cNvPr id="4" name="灯片编号占位符 3"/>
          <p:cNvSpPr>
            <a:spLocks noGrp="1"/>
          </p:cNvSpPr>
          <p:nvPr>
            <p:ph type="sldNum" sz="quarter" idx="10"/>
          </p:nvPr>
        </p:nvSpPr>
        <p:spPr/>
        <p:txBody>
          <a:bodyPr/>
          <a:lstStyle/>
          <a:p>
            <a:pPr>
              <a:defRPr/>
            </a:pPr>
            <a:fld id="{707C1EC5-6219-4C08-8793-D60098E56B66}" type="slidenum">
              <a:rPr lang="en-US" altLang="zh-CN" smtClean="0"/>
              <a:pPr>
                <a:defRPr/>
              </a:pPr>
              <a:t>89</a:t>
            </a:fld>
            <a:endParaRPr lang="en-US" altLang="zh-CN"/>
          </a:p>
        </p:txBody>
      </p:sp>
    </p:spTree>
    <p:extLst>
      <p:ext uri="{BB962C8B-B14F-4D97-AF65-F5344CB8AC3E}">
        <p14:creationId xmlns:p14="http://schemas.microsoft.com/office/powerpoint/2010/main" val="1378468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首先讲一讲孙子的重战思想。孙子为什么说战争是国家的大事呢？因为战争涉及到国家的安全，首要是国家安全，没有国家安全，你的权利即便是上天给的，你也不能当上君主。</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ChangeArrowheads="1" noTextEdit="1"/>
          </p:cNvSpPr>
          <p:nvPr>
            <p:ph type="sldImg"/>
          </p:nvPr>
        </p:nvSpPr>
        <p:spPr/>
      </p:sp>
      <p:sp>
        <p:nvSpPr>
          <p:cNvPr id="122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b="1" dirty="0">
                <a:ea typeface="隶书" panose="02010509060101010101" pitchFamily="49" charset="-122"/>
                <a:sym typeface="+mn-ea"/>
              </a:rPr>
              <a:t>孙武在</a:t>
            </a:r>
            <a:r>
              <a:rPr kumimoji="1" lang="en-US" altLang="zh-CN" b="1" dirty="0">
                <a:ea typeface="隶书" panose="02010509060101010101" pitchFamily="49" charset="-122"/>
                <a:sym typeface="+mn-ea"/>
              </a:rPr>
              <a:t>《</a:t>
            </a:r>
            <a:r>
              <a:rPr kumimoji="1" lang="zh-CN" altLang="en-US" b="1" dirty="0">
                <a:ea typeface="隶书" panose="02010509060101010101" pitchFamily="49" charset="-122"/>
                <a:sym typeface="+mn-ea"/>
              </a:rPr>
              <a:t>作战</a:t>
            </a:r>
            <a:r>
              <a:rPr kumimoji="1" lang="en-US" altLang="zh-CN" b="1" dirty="0">
                <a:ea typeface="隶书" panose="02010509060101010101" pitchFamily="49" charset="-122"/>
                <a:sym typeface="+mn-ea"/>
              </a:rPr>
              <a:t>》</a:t>
            </a:r>
            <a:r>
              <a:rPr kumimoji="1" lang="zh-CN" altLang="en-US" b="1" dirty="0">
                <a:ea typeface="隶书" panose="02010509060101010101" pitchFamily="49" charset="-122"/>
                <a:sym typeface="+mn-ea"/>
              </a:rPr>
              <a:t>与</a:t>
            </a:r>
            <a:r>
              <a:rPr kumimoji="1" lang="en-US" altLang="zh-CN" b="1" dirty="0">
                <a:ea typeface="隶书" panose="02010509060101010101" pitchFamily="49" charset="-122"/>
                <a:sym typeface="+mn-ea"/>
              </a:rPr>
              <a:t>《</a:t>
            </a:r>
            <a:r>
              <a:rPr kumimoji="1" lang="zh-CN" altLang="en-US" b="1" dirty="0">
                <a:ea typeface="隶书" panose="02010509060101010101" pitchFamily="49" charset="-122"/>
                <a:sym typeface="+mn-ea"/>
              </a:rPr>
              <a:t>九地</a:t>
            </a:r>
            <a:r>
              <a:rPr kumimoji="1" lang="en-US" altLang="zh-CN" b="1" dirty="0">
                <a:ea typeface="隶书" panose="02010509060101010101" pitchFamily="49" charset="-122"/>
                <a:sym typeface="+mn-ea"/>
              </a:rPr>
              <a:t>》</a:t>
            </a:r>
            <a:r>
              <a:rPr kumimoji="1" lang="zh-CN" altLang="en-US" b="1" dirty="0">
                <a:ea typeface="隶书" panose="02010509060101010101" pitchFamily="49" charset="-122"/>
                <a:sym typeface="+mn-ea"/>
              </a:rPr>
              <a:t>篇中所主张的进攻与速胜，都是从对敌国实行</a:t>
            </a:r>
            <a:r>
              <a:rPr kumimoji="1" lang="zh-CN" altLang="en-US" b="1" dirty="0">
                <a:solidFill>
                  <a:srgbClr val="FF0000"/>
                </a:solidFill>
                <a:ea typeface="隶书" panose="02010509060101010101" pitchFamily="49" charset="-122"/>
                <a:sym typeface="+mn-ea"/>
              </a:rPr>
              <a:t>战略进攻</a:t>
            </a:r>
            <a:r>
              <a:rPr kumimoji="1" lang="zh-CN" altLang="en-US" b="1" dirty="0">
                <a:ea typeface="隶书" panose="02010509060101010101" pitchFamily="49" charset="-122"/>
                <a:sym typeface="+mn-ea"/>
              </a:rPr>
              <a:t>而言的，而不是从</a:t>
            </a:r>
            <a:r>
              <a:rPr kumimoji="1" lang="zh-CN" altLang="en-US" b="1" dirty="0">
                <a:solidFill>
                  <a:srgbClr val="FF0000"/>
                </a:solidFill>
                <a:ea typeface="隶书" panose="02010509060101010101" pitchFamily="49" charset="-122"/>
                <a:sym typeface="+mn-ea"/>
              </a:rPr>
              <a:t>战略防御</a:t>
            </a:r>
            <a:r>
              <a:rPr kumimoji="1" lang="zh-CN" altLang="en-US" b="1" dirty="0">
                <a:ea typeface="隶书" panose="02010509060101010101" pitchFamily="49" charset="-122"/>
                <a:sym typeface="+mn-ea"/>
              </a:rPr>
              <a:t>角度而言的。既然是出国远征的战略进攻，那么，孙武主张速胜是无可非议的。无论古今中外，凡是对敌对武装实行战略进攻的一方，无不主张速战速决，反对旷日持久。反之，实行战略防御的一方，都主张持久抗击而反对急于求胜。所以如此，是由攻防双方战争的</a:t>
            </a:r>
            <a:r>
              <a:rPr kumimoji="1" lang="zh-CN" altLang="en-US" b="1" dirty="0">
                <a:solidFill>
                  <a:srgbClr val="FF0000"/>
                </a:solidFill>
                <a:ea typeface="隶书" panose="02010509060101010101" pitchFamily="49" charset="-122"/>
                <a:sym typeface="+mn-ea"/>
              </a:rPr>
              <a:t>政治目的、经济条件和军事力量</a:t>
            </a:r>
            <a:r>
              <a:rPr kumimoji="1" lang="zh-CN" altLang="en-US" b="1" dirty="0">
                <a:ea typeface="隶书" panose="02010509060101010101" pitchFamily="49" charset="-122"/>
                <a:sym typeface="+mn-ea"/>
              </a:rPr>
              <a:t>等基本条件决定的。</a:t>
            </a:r>
            <a:endParaRPr lang="zh-CN" altLang="en-US">
              <a:latin typeface="Arial" panose="020B0604020202020204" pitchFamily="34" charset="0"/>
            </a:endParaRPr>
          </a:p>
        </p:txBody>
      </p:sp>
      <p:sp>
        <p:nvSpPr>
          <p:cNvPr id="122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F695FEC-5A85-46E1-BA7E-D6F1C4E89409}" type="slidenum">
              <a:rPr lang="en-US" altLang="zh-CN" smtClean="0"/>
              <a:t>99</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4100"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fld id="{9A0DB2DC-4C9A-4742-B13C-FB6460FD3503}" type="slidenum">
              <a:rPr lang="en-US" altLang="zh-CN" sz="1200" dirty="0"/>
              <a:t>109</a:t>
            </a:fld>
            <a:endParaRPr lang="en-US" altLang="zh-CN" sz="12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a:extLst>
              <a:ext uri="{FF2B5EF4-FFF2-40B4-BE49-F238E27FC236}">
                <a16:creationId xmlns:a16="http://schemas.microsoft.com/office/drawing/2014/main" id="{F43D68D2-7D2A-46D3-8129-1059837E7876}"/>
              </a:ext>
            </a:extLst>
          </p:cNvPr>
          <p:cNvSpPr>
            <a:spLocks noGrp="1" noRot="1" noChangeAspect="1" noChangeArrowheads="1" noTextEdit="1"/>
          </p:cNvSpPr>
          <p:nvPr>
            <p:ph type="sldImg"/>
          </p:nvPr>
        </p:nvSpPr>
        <p:spPr>
          <a:ln/>
        </p:spPr>
      </p:sp>
      <p:sp>
        <p:nvSpPr>
          <p:cNvPr id="5123" name="备注占位符 2">
            <a:extLst>
              <a:ext uri="{FF2B5EF4-FFF2-40B4-BE49-F238E27FC236}">
                <a16:creationId xmlns:a16="http://schemas.microsoft.com/office/drawing/2014/main" id="{3604D04D-61D3-43C8-9C81-65277EED9A8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5124" name="灯片编号占位符 3">
            <a:extLst>
              <a:ext uri="{FF2B5EF4-FFF2-40B4-BE49-F238E27FC236}">
                <a16:creationId xmlns:a16="http://schemas.microsoft.com/office/drawing/2014/main" id="{8802BAB2-EDC2-4F13-8AA2-775D761A666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6F3C3E2-18B4-489A-B807-D2DB3BC01A9F}" type="slidenum">
              <a:rPr lang="en-US" altLang="zh-CN" smtClean="0"/>
              <a:pPr/>
              <a:t>110</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6148"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112</a:t>
            </a:fld>
            <a:endParaRPr lang="en-US"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10244"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113</a:t>
            </a:fld>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p:sp>
      <p:sp>
        <p:nvSpPr>
          <p:cNvPr id="25603" name="备注占位符 2"/>
          <p:cNvSpPr>
            <a:spLocks noGrp="1"/>
          </p:cNvSpPr>
          <p:nvPr>
            <p:ph type="body" idx="1"/>
          </p:nvPr>
        </p:nvSpPr>
        <p:spPr/>
        <p:txBody>
          <a:bodyPr wrap="square" lIns="91440" tIns="45720" rIns="91440" bIns="45720" anchor="t" anchorCtr="0"/>
          <a:lstStyle/>
          <a:p>
            <a:pPr lvl="0"/>
            <a:r>
              <a:rPr lang="zh-CN" altLang="en-US" dirty="0"/>
              <a:t>美国前总统吉米</a:t>
            </a:r>
            <a:r>
              <a:rPr lang="en-US" altLang="zh-CN" dirty="0"/>
              <a:t>·</a:t>
            </a:r>
            <a:r>
              <a:rPr lang="zh-CN" altLang="en-US" dirty="0"/>
              <a:t>卡特在</a:t>
            </a:r>
            <a:r>
              <a:rPr lang="en-US" altLang="zh-CN" dirty="0"/>
              <a:t>2019</a:t>
            </a:r>
            <a:r>
              <a:rPr lang="zh-CN" altLang="en-US" dirty="0"/>
              <a:t>年</a:t>
            </a:r>
            <a:r>
              <a:rPr lang="en-US" altLang="zh-CN" dirty="0"/>
              <a:t>6</a:t>
            </a:r>
            <a:r>
              <a:rPr lang="zh-CN" altLang="en-US" dirty="0"/>
              <a:t>月的一次演讲中提到，</a:t>
            </a:r>
            <a:r>
              <a:rPr lang="zh-CN" altLang="en-US" dirty="0">
                <a:solidFill>
                  <a:srgbClr val="333333"/>
                </a:solidFill>
                <a:latin typeface="微软雅黑" panose="020B0503020204020204" pitchFamily="34" charset="-122"/>
                <a:ea typeface="微软雅黑" panose="020B0503020204020204" pitchFamily="34" charset="-122"/>
              </a:rPr>
              <a:t>自</a:t>
            </a:r>
            <a:r>
              <a:rPr lang="en-US" altLang="zh-CN" dirty="0">
                <a:solidFill>
                  <a:srgbClr val="333333"/>
                </a:solidFill>
                <a:latin typeface="微软雅黑" panose="020B0503020204020204" pitchFamily="34" charset="-122"/>
                <a:ea typeface="微软雅黑" panose="020B0503020204020204" pitchFamily="34" charset="-122"/>
              </a:rPr>
              <a:t>1776</a:t>
            </a:r>
            <a:r>
              <a:rPr lang="zh-CN" altLang="en-US" dirty="0">
                <a:solidFill>
                  <a:srgbClr val="333333"/>
                </a:solidFill>
                <a:latin typeface="微软雅黑" panose="020B0503020204020204" pitchFamily="34" charset="-122"/>
                <a:ea typeface="微软雅黑" panose="020B0503020204020204" pitchFamily="34" charset="-122"/>
              </a:rPr>
              <a:t>年建国以来的</a:t>
            </a:r>
            <a:r>
              <a:rPr lang="en-US" altLang="zh-CN" dirty="0">
                <a:solidFill>
                  <a:srgbClr val="333333"/>
                </a:solidFill>
                <a:latin typeface="微软雅黑" panose="020B0503020204020204" pitchFamily="34" charset="-122"/>
                <a:ea typeface="微软雅黑" panose="020B0503020204020204" pitchFamily="34" charset="-122"/>
              </a:rPr>
              <a:t>240</a:t>
            </a:r>
            <a:r>
              <a:rPr lang="zh-CN" altLang="en-US" dirty="0">
                <a:solidFill>
                  <a:srgbClr val="333333"/>
                </a:solidFill>
                <a:latin typeface="微软雅黑" panose="020B0503020204020204" pitchFamily="34" charset="-122"/>
                <a:ea typeface="微软雅黑" panose="020B0503020204020204" pitchFamily="34" charset="-122"/>
              </a:rPr>
              <a:t>多年中，美国只有</a:t>
            </a:r>
            <a:r>
              <a:rPr lang="en-US" altLang="zh-CN" dirty="0">
                <a:solidFill>
                  <a:srgbClr val="333333"/>
                </a:solidFill>
                <a:latin typeface="微软雅黑" panose="020B0503020204020204" pitchFamily="34" charset="-122"/>
                <a:ea typeface="微软雅黑" panose="020B0503020204020204" pitchFamily="34" charset="-122"/>
              </a:rPr>
              <a:t>16</a:t>
            </a:r>
            <a:r>
              <a:rPr lang="zh-CN" altLang="en-US" dirty="0">
                <a:solidFill>
                  <a:srgbClr val="333333"/>
                </a:solidFill>
                <a:latin typeface="微软雅黑" panose="020B0503020204020204" pitchFamily="34" charset="-122"/>
                <a:ea typeface="微软雅黑" panose="020B0503020204020204" pitchFamily="34" charset="-122"/>
              </a:rPr>
              <a:t>年没有打仗。在美国历史上，有约</a:t>
            </a:r>
            <a:r>
              <a:rPr lang="en-US" altLang="zh-CN" dirty="0">
                <a:solidFill>
                  <a:srgbClr val="333333"/>
                </a:solidFill>
                <a:latin typeface="微软雅黑" panose="020B0503020204020204" pitchFamily="34" charset="-122"/>
                <a:ea typeface="微软雅黑" panose="020B0503020204020204" pitchFamily="34" charset="-122"/>
              </a:rPr>
              <a:t>93%</a:t>
            </a:r>
            <a:r>
              <a:rPr lang="zh-CN" altLang="en-US" dirty="0">
                <a:solidFill>
                  <a:srgbClr val="333333"/>
                </a:solidFill>
                <a:latin typeface="微软雅黑" panose="020B0503020204020204" pitchFamily="34" charset="-122"/>
                <a:ea typeface="微软雅黑" panose="020B0503020204020204" pitchFamily="34" charset="-122"/>
              </a:rPr>
              <a:t>的年份是处于战争之中的，只是战争的大小不同而已。</a:t>
            </a:r>
            <a:r>
              <a:rPr lang="zh-CN" altLang="en-US" dirty="0"/>
              <a:t>美国的和平时期从未持续超过十年，历史上唯一一次整整五年没有战争（</a:t>
            </a:r>
            <a:r>
              <a:rPr lang="en-US" altLang="zh-CN" dirty="0"/>
              <a:t>1935-1940</a:t>
            </a:r>
            <a:r>
              <a:rPr lang="zh-CN" altLang="en-US" dirty="0"/>
              <a:t>），还是发生在“大萧条”的孤立主义时期。</a:t>
            </a:r>
            <a:endParaRPr lang="en-US" altLang="zh-CN" dirty="0"/>
          </a:p>
          <a:p>
            <a:pPr lvl="0"/>
            <a:r>
              <a:rPr lang="zh-CN" altLang="zh-CN" b="1" dirty="0"/>
              <a:t>孤立主义时期什么意思呢？就是除自卫之外，不参与任何外部战争行动。在欧洲，对英法来说美国确实是算是盟友，英法双方都在美国疯狂借钱打仗，还下了飞机、坦克、军需物资等等大订单。但是美国人可不是</a:t>
            </a:r>
            <a:r>
              <a:rPr lang="en-US" altLang="zh-CN" b="1" dirty="0"/>
              <a:t>"</a:t>
            </a:r>
            <a:r>
              <a:rPr lang="zh-CN" altLang="zh-CN" b="1" dirty="0"/>
              <a:t>铁杆</a:t>
            </a:r>
            <a:r>
              <a:rPr lang="en-US" altLang="zh-CN" b="1" dirty="0"/>
              <a:t>"</a:t>
            </a:r>
            <a:r>
              <a:rPr lang="zh-CN" altLang="zh-CN" b="1" dirty="0"/>
              <a:t>的盟友，他们信奉</a:t>
            </a:r>
            <a:r>
              <a:rPr lang="en-US" altLang="zh-CN" b="1" dirty="0"/>
              <a:t>"</a:t>
            </a:r>
            <a:r>
              <a:rPr lang="zh-CN" altLang="zh-CN" b="1" dirty="0"/>
              <a:t>孤立原则</a:t>
            </a:r>
            <a:r>
              <a:rPr lang="en-US" altLang="zh-CN" b="1" dirty="0"/>
              <a:t>"</a:t>
            </a:r>
            <a:r>
              <a:rPr lang="zh-CN" altLang="zh-CN" b="1" dirty="0"/>
              <a:t>，利益至上，所以对轴心国也敞开大门。</a:t>
            </a:r>
            <a:endParaRPr lang="zh-CN" altLang="zh-CN" dirty="0"/>
          </a:p>
          <a:p>
            <a:pPr lvl="0"/>
            <a:r>
              <a:rPr lang="zh-CN" altLang="zh-CN" b="1" dirty="0"/>
              <a:t>对日本军国主义来说，在二战前期美国一直是自己的好伙伴，美国是日本最大的石油、橡胶、钢铁的供应者。</a:t>
            </a:r>
            <a:r>
              <a:rPr lang="en-US" altLang="zh-CN" b="1" dirty="0"/>
              <a:t>1937</a:t>
            </a:r>
            <a:r>
              <a:rPr lang="zh-CN" altLang="zh-CN" b="1" dirty="0"/>
              <a:t>年，日本</a:t>
            </a:r>
            <a:r>
              <a:rPr lang="en-US" altLang="zh-CN" b="1" dirty="0"/>
              <a:t>90%</a:t>
            </a:r>
            <a:r>
              <a:rPr lang="zh-CN" altLang="zh-CN" b="1" dirty="0"/>
              <a:t>的石油来自美国，军需品</a:t>
            </a:r>
            <a:r>
              <a:rPr lang="en-US" altLang="zh-CN" b="1" dirty="0"/>
              <a:t>80%</a:t>
            </a:r>
            <a:r>
              <a:rPr lang="zh-CN" altLang="zh-CN" b="1" dirty="0"/>
              <a:t>来自美国。可以说日本在亚洲的侵略战争，其实都有美国在背后的资源支撑。</a:t>
            </a:r>
            <a:r>
              <a:rPr lang="en-US" altLang="zh-CN" b="1" dirty="0"/>
              <a:t>1939</a:t>
            </a:r>
            <a:r>
              <a:rPr lang="zh-CN" altLang="zh-CN" b="1" dirty="0"/>
              <a:t>年美国石油出口的</a:t>
            </a:r>
            <a:r>
              <a:rPr lang="en-US" altLang="zh-CN" b="1" dirty="0"/>
              <a:t>20%</a:t>
            </a:r>
            <a:r>
              <a:rPr lang="zh-CN" altLang="zh-CN" b="1" dirty="0"/>
              <a:t>运往德国。</a:t>
            </a:r>
            <a:endParaRPr lang="zh-CN" altLang="zh-CN" dirty="0"/>
          </a:p>
          <a:p>
            <a:pPr lvl="0"/>
            <a:endParaRPr lang="zh-CN" altLang="en-US" dirty="0"/>
          </a:p>
        </p:txBody>
      </p:sp>
      <p:sp>
        <p:nvSpPr>
          <p:cNvPr id="25604"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fld id="{9A0DB2DC-4C9A-4742-B13C-FB6460FD3503}" type="slidenum">
              <a:rPr lang="en-US" altLang="zh-CN" sz="1200" dirty="0"/>
              <a:t>18</a:t>
            </a:fld>
            <a:endParaRPr lang="en-US" altLang="zh-CN" sz="12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p:sp>
      <p:sp>
        <p:nvSpPr>
          <p:cNvPr id="14339"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14340"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114</a:t>
            </a:fld>
            <a:endParaRPr lang="en-US"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p:sp>
      <p:sp>
        <p:nvSpPr>
          <p:cNvPr id="16387"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16388"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115</a:t>
            </a:fld>
            <a:endParaRPr lang="en-US"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p:sp>
      <p:sp>
        <p:nvSpPr>
          <p:cNvPr id="20483"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20484"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116</a:t>
            </a:fld>
            <a:endParaRPr lang="en-US"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p:sp>
      <p:sp>
        <p:nvSpPr>
          <p:cNvPr id="22531"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22532"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117</a:t>
            </a:fld>
            <a:endParaRPr lang="en-US" altLang="zh-C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p:sp>
      <p:sp>
        <p:nvSpPr>
          <p:cNvPr id="24579" name="备注占位符 2"/>
          <p:cNvSpPr>
            <a:spLocks noGrp="1"/>
          </p:cNvSpPr>
          <p:nvPr>
            <p:ph type="body" idx="1"/>
          </p:nvPr>
        </p:nvSpPr>
        <p:spPr/>
        <p:txBody>
          <a:bodyPr wrap="square" lIns="91440" tIns="45720" rIns="91440" bIns="45720" anchor="t" anchorCtr="0"/>
          <a:lstStyle/>
          <a:p>
            <a:pPr lvl="0"/>
            <a:r>
              <a:rPr lang="zh-CN" altLang="en-US" dirty="0"/>
              <a:t>朝楚暮吴。说吴国害怕楚国，只要楚国发兵伐吴，吴国就会替楚国去讨伐背信弃义的桐国。</a:t>
            </a:r>
          </a:p>
        </p:txBody>
      </p:sp>
      <p:sp>
        <p:nvSpPr>
          <p:cNvPr id="24580"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118</a:t>
            </a:fld>
            <a:endParaRPr lang="en-US" altLang="zh-C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p:sp>
      <p:sp>
        <p:nvSpPr>
          <p:cNvPr id="26627" name="备注占位符 2"/>
          <p:cNvSpPr>
            <a:spLocks noGrp="1"/>
          </p:cNvSpPr>
          <p:nvPr>
            <p:ph type="body" idx="1"/>
          </p:nvPr>
        </p:nvSpPr>
        <p:spPr/>
        <p:txBody>
          <a:bodyPr wrap="square" lIns="91440" tIns="45720" rIns="91440" bIns="45720" anchor="t" anchorCtr="0"/>
          <a:lstStyle/>
          <a:p>
            <a:pPr lvl="0"/>
            <a:r>
              <a:rPr lang="zh-CN" altLang="en-US" dirty="0"/>
              <a:t>变是“因敌制胜”</a:t>
            </a:r>
          </a:p>
        </p:txBody>
      </p:sp>
      <p:sp>
        <p:nvSpPr>
          <p:cNvPr id="26628"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119</a:t>
            </a:fld>
            <a:endParaRPr lang="en-US" altLang="zh-CN"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28676"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120</a:t>
            </a:fld>
            <a:endParaRPr lang="en-US" altLang="zh-C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p:sp>
      <p:sp>
        <p:nvSpPr>
          <p:cNvPr id="34819"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34820"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121</a:t>
            </a:fld>
            <a:endParaRPr lang="en-US" altLang="zh-C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40964"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123</a:t>
            </a:fld>
            <a:endParaRPr lang="en-US" altLang="zh-C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p:sp>
      <p:sp>
        <p:nvSpPr>
          <p:cNvPr id="45059" name="备注占位符 2"/>
          <p:cNvSpPr>
            <a:spLocks noGrp="1"/>
          </p:cNvSpPr>
          <p:nvPr>
            <p:ph type="body" idx="1"/>
          </p:nvPr>
        </p:nvSpPr>
        <p:spPr/>
        <p:txBody>
          <a:bodyPr wrap="square" lIns="91440" tIns="45720" rIns="91440" bIns="45720" anchor="t" anchorCtr="0"/>
          <a:lstStyle/>
          <a:p>
            <a:pPr lvl="0"/>
            <a:r>
              <a:rPr lang="zh-CN" altLang="en-US" dirty="0"/>
              <a:t>电影</a:t>
            </a:r>
            <a:r>
              <a:rPr lang="en-US" altLang="zh-CN" dirty="0"/>
              <a:t>《</a:t>
            </a:r>
            <a:r>
              <a:rPr lang="zh-CN" altLang="en-US" dirty="0"/>
              <a:t>帝国的毁灭</a:t>
            </a:r>
            <a:r>
              <a:rPr lang="en-US" altLang="zh-CN" dirty="0"/>
              <a:t>》</a:t>
            </a:r>
            <a:endParaRPr lang="zh-CN" altLang="en-US" dirty="0"/>
          </a:p>
        </p:txBody>
      </p:sp>
      <p:sp>
        <p:nvSpPr>
          <p:cNvPr id="45060"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125</a:t>
            </a:fld>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p:txBody>
          <a:bodyPr wrap="square" lIns="91440" tIns="45720" rIns="91440" bIns="45720" anchor="t" anchorCtr="0"/>
          <a:lstStyle/>
          <a:p>
            <a:pPr lvl="0"/>
            <a:r>
              <a:rPr lang="zh-CN" altLang="zh-CN" b="1" dirty="0"/>
              <a:t>瑞典斯德哥尔摩国际和平研究所</a:t>
            </a:r>
            <a:r>
              <a:rPr lang="en-US" altLang="zh-CN" b="1" dirty="0"/>
              <a:t>2020</a:t>
            </a:r>
            <a:r>
              <a:rPr lang="zh-CN" altLang="zh-CN" b="1" dirty="0"/>
              <a:t>年</a:t>
            </a:r>
            <a:r>
              <a:rPr lang="en-US" altLang="zh-CN" b="1" dirty="0"/>
              <a:t>4</a:t>
            </a:r>
            <a:r>
              <a:rPr lang="zh-CN" altLang="zh-CN" b="1" dirty="0"/>
              <a:t>月底发布的年度报告。</a:t>
            </a:r>
            <a:endParaRPr lang="zh-CN" altLang="zh-CN" dirty="0"/>
          </a:p>
          <a:p>
            <a:pPr lvl="0"/>
            <a:r>
              <a:rPr lang="zh-CN" altLang="zh-CN" b="1" dirty="0"/>
              <a:t>瑞典斯德哥尔摩国际和平研究所把中国的军费支出算多了。</a:t>
            </a:r>
            <a:r>
              <a:rPr lang="en-US" altLang="zh-CN" b="1" dirty="0"/>
              <a:t>2019</a:t>
            </a:r>
            <a:r>
              <a:rPr lang="zh-CN" altLang="zh-CN" b="1" dirty="0"/>
              <a:t>年第十三届全国人民代表大会第三次会议公布的中国</a:t>
            </a:r>
            <a:r>
              <a:rPr lang="en-US" altLang="zh-CN" b="1" dirty="0"/>
              <a:t>2019</a:t>
            </a:r>
            <a:r>
              <a:rPr lang="zh-CN" altLang="zh-CN" b="1" dirty="0"/>
              <a:t>年国防预算为</a:t>
            </a:r>
            <a:r>
              <a:rPr lang="en-US" altLang="zh-CN" b="1" dirty="0"/>
              <a:t>1.19</a:t>
            </a:r>
            <a:r>
              <a:rPr lang="zh-CN" altLang="zh-CN" b="1" dirty="0"/>
              <a:t>万亿元人民币（约合</a:t>
            </a:r>
            <a:r>
              <a:rPr lang="en-US" altLang="zh-CN" b="1" dirty="0"/>
              <a:t>1776.1</a:t>
            </a:r>
            <a:r>
              <a:rPr lang="zh-CN" altLang="zh-CN" b="1" dirty="0"/>
              <a:t>亿美元），实际支出不会相差多少。按这个数据计算的话，美国</a:t>
            </a:r>
            <a:r>
              <a:rPr lang="en-US" altLang="zh-CN" b="1" dirty="0"/>
              <a:t>2019</a:t>
            </a:r>
            <a:r>
              <a:rPr lang="zh-CN" altLang="zh-CN" b="1" dirty="0"/>
              <a:t>年的军费支出相当于排名紧随其后的</a:t>
            </a:r>
            <a:r>
              <a:rPr lang="en-US" altLang="zh-CN" b="1" dirty="0"/>
              <a:t>14</a:t>
            </a:r>
            <a:r>
              <a:rPr lang="zh-CN" altLang="zh-CN" b="1" dirty="0"/>
              <a:t>个国家军费开支之和！前两天，英国有媒体惊呼，中国的军费是英国的三倍之多！可是，他们故意不说的是，英国面积仅有</a:t>
            </a:r>
            <a:r>
              <a:rPr lang="en-US" altLang="zh-CN" b="1" dirty="0"/>
              <a:t>24.4</a:t>
            </a:r>
            <a:r>
              <a:rPr lang="zh-CN" altLang="zh-CN" b="1" dirty="0"/>
              <a:t>万平方公里，人口</a:t>
            </a:r>
            <a:r>
              <a:rPr lang="en-US" altLang="zh-CN" b="1" dirty="0"/>
              <a:t>6700</a:t>
            </a:r>
            <a:r>
              <a:rPr lang="zh-CN" altLang="zh-CN" b="1" dirty="0"/>
              <a:t>多万，分别是中国的</a:t>
            </a:r>
            <a:r>
              <a:rPr lang="en-US" altLang="zh-CN" b="1" dirty="0"/>
              <a:t>40</a:t>
            </a:r>
            <a:r>
              <a:rPr lang="zh-CN" altLang="zh-CN" b="1" dirty="0"/>
              <a:t>分之</a:t>
            </a:r>
            <a:r>
              <a:rPr lang="en-US" altLang="zh-CN" b="1" dirty="0"/>
              <a:t>1</a:t>
            </a:r>
            <a:r>
              <a:rPr lang="zh-CN" altLang="zh-CN" b="1" dirty="0"/>
              <a:t>和</a:t>
            </a:r>
            <a:r>
              <a:rPr lang="en-US" altLang="zh-CN" b="1" dirty="0"/>
              <a:t>20</a:t>
            </a:r>
            <a:r>
              <a:rPr lang="zh-CN" altLang="zh-CN" b="1" dirty="0"/>
              <a:t>分之</a:t>
            </a:r>
            <a:r>
              <a:rPr lang="en-US" altLang="zh-CN" b="1" dirty="0"/>
              <a:t>1</a:t>
            </a:r>
            <a:r>
              <a:rPr lang="zh-CN" altLang="zh-CN" b="1" dirty="0"/>
              <a:t>。</a:t>
            </a:r>
            <a:endParaRPr lang="en-US" altLang="zh-CN" b="1" dirty="0"/>
          </a:p>
          <a:p>
            <a:pPr lvl="0"/>
            <a:r>
              <a:rPr lang="en-US" altLang="zh-CN" b="1" dirty="0"/>
              <a:t>2021</a:t>
            </a:r>
            <a:r>
              <a:rPr lang="zh-CN" altLang="en-US" b="1" dirty="0"/>
              <a:t>年美国军费支出是</a:t>
            </a:r>
            <a:r>
              <a:rPr lang="en-US" altLang="zh-CN" b="1" dirty="0"/>
              <a:t>7400</a:t>
            </a:r>
            <a:r>
              <a:rPr lang="zh-CN" altLang="en-US" b="1" dirty="0"/>
              <a:t>亿美元，中国是</a:t>
            </a:r>
            <a:r>
              <a:rPr lang="en-US" altLang="zh-CN" b="1" dirty="0"/>
              <a:t>1.35</a:t>
            </a:r>
            <a:r>
              <a:rPr lang="zh-CN" altLang="en-US" b="1" dirty="0"/>
              <a:t>万亿人民币。</a:t>
            </a:r>
            <a:endParaRPr lang="zh-CN" altLang="en-US" dirty="0"/>
          </a:p>
        </p:txBody>
      </p:sp>
      <p:sp>
        <p:nvSpPr>
          <p:cNvPr id="27652"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fld id="{9A0DB2DC-4C9A-4742-B13C-FB6460FD3503}" type="slidenum">
              <a:rPr lang="en-US" altLang="zh-CN" sz="1200" dirty="0"/>
              <a:t>19</a:t>
            </a:fld>
            <a:endParaRPr lang="en-US" altLang="zh-CN" sz="12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p:txBody>
          <a:bodyPr wrap="square" lIns="91440" tIns="45720" rIns="91440" bIns="45720" anchor="t" anchorCtr="0"/>
          <a:lstStyle/>
          <a:p>
            <a:pPr lvl="0"/>
            <a:r>
              <a:rPr lang="zh-CN" altLang="en-US" dirty="0"/>
              <a:t>巴巴罗萨是德皇腓特列一世的绰号，因为他长有一脸红色的胡子得名。腓特列一世残暴成性，他在位时极尽扩张之能事，最终当上了罗马帝国的皇帝。希特勒用巴巴罗萨作为入侵苏联的计划名称，其用意是很明显的。</a:t>
            </a:r>
            <a:r>
              <a:rPr lang="en-US" altLang="zh-CN" dirty="0"/>
              <a:t>《</a:t>
            </a:r>
            <a:r>
              <a:rPr lang="zh-CN" altLang="en-US" dirty="0"/>
              <a:t>苏德互不侵犯</a:t>
            </a:r>
            <a:r>
              <a:rPr lang="en-US" altLang="zh-CN" dirty="0"/>
              <a:t>》</a:t>
            </a:r>
            <a:r>
              <a:rPr lang="zh-CN" altLang="en-US" dirty="0"/>
              <a:t>墨迹未干。为了准备发起攻击，希特勒将</a:t>
            </a:r>
            <a:r>
              <a:rPr lang="en-US" altLang="zh-CN" dirty="0"/>
              <a:t>3206000</a:t>
            </a:r>
            <a:r>
              <a:rPr lang="zh-CN" altLang="en-US" dirty="0"/>
              <a:t>人调遣至德苏边界，多次派遣侦察飞机潜入苏联领空勘查，同时也在东线储备了大量的军事物资。到了</a:t>
            </a:r>
            <a:r>
              <a:rPr lang="en-US" altLang="zh-CN" dirty="0"/>
              <a:t>1941</a:t>
            </a:r>
            <a:r>
              <a:rPr lang="zh-CN" altLang="en-US" dirty="0"/>
              <a:t>年</a:t>
            </a:r>
            <a:r>
              <a:rPr lang="en-US" altLang="zh-CN" dirty="0"/>
              <a:t>2</a:t>
            </a:r>
            <a:r>
              <a:rPr lang="zh-CN" altLang="en-US" dirty="0"/>
              <a:t>月德军已在罗马尼亚</a:t>
            </a:r>
            <a:r>
              <a:rPr lang="en-US" altLang="zh-CN" dirty="0"/>
              <a:t>—</a:t>
            </a:r>
            <a:r>
              <a:rPr lang="zh-CN" altLang="en-US" dirty="0"/>
              <a:t>苏联边界部属了</a:t>
            </a:r>
            <a:r>
              <a:rPr lang="en-US" altLang="zh-CN" dirty="0"/>
              <a:t>680,000</a:t>
            </a:r>
            <a:r>
              <a:rPr lang="zh-CN" altLang="en-US" dirty="0"/>
              <a:t>人。德国政府也助长了这种骗局，向斯大林透露德军的调动只是为了远离英国轰炸机的航程。德国甚至向苏联解释他们故意要让英国以为他们正准备进攻苏联，而事实上他们正在准备进攻苏联的军队和物资。</a:t>
            </a:r>
          </a:p>
        </p:txBody>
      </p:sp>
      <p:sp>
        <p:nvSpPr>
          <p:cNvPr id="47108"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126</a:t>
            </a:fld>
            <a:endParaRPr lang="en-US" altLang="zh-C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p:sp>
      <p:sp>
        <p:nvSpPr>
          <p:cNvPr id="51203"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51204"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127</a:t>
            </a:fld>
            <a:endParaRPr lang="en-US"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p:sp>
      <p:sp>
        <p:nvSpPr>
          <p:cNvPr id="55299"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55300"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128</a:t>
            </a:fld>
            <a:endParaRPr lang="en-US" altLang="zh-C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p:sp>
      <p:sp>
        <p:nvSpPr>
          <p:cNvPr id="61443"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61444"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129</a:t>
            </a:fld>
            <a:endParaRPr lang="en-US" altLang="zh-C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p:sp>
      <p:sp>
        <p:nvSpPr>
          <p:cNvPr id="72707"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72708"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130</a:t>
            </a:fld>
            <a:endParaRPr lang="en-US" altLang="zh-C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p:sp>
      <p:sp>
        <p:nvSpPr>
          <p:cNvPr id="78851"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78852"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131</a:t>
            </a:fld>
            <a:endParaRPr lang="en-US" altLang="zh-CN" dirty="0"/>
          </a:p>
        </p:txBody>
      </p:sp>
    </p:spTree>
    <p:extLst>
      <p:ext uri="{BB962C8B-B14F-4D97-AF65-F5344CB8AC3E}">
        <p14:creationId xmlns:p14="http://schemas.microsoft.com/office/powerpoint/2010/main" val="16176501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p:sp>
      <p:sp>
        <p:nvSpPr>
          <p:cNvPr id="80899"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80900"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132</a:t>
            </a:fld>
            <a:endParaRPr lang="en-US" altLang="zh-C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p:sp>
      <p:sp>
        <p:nvSpPr>
          <p:cNvPr id="82947"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82948"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133</a:t>
            </a:fld>
            <a:endParaRPr lang="en-US" altLang="zh-C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p:sp>
      <p:sp>
        <p:nvSpPr>
          <p:cNvPr id="87043"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87044"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134</a:t>
            </a:fld>
            <a:endParaRPr lang="en-US" altLang="zh-C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p:sp>
      <p:sp>
        <p:nvSpPr>
          <p:cNvPr id="89091"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89092"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135</a:t>
            </a:fld>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p:txBody>
          <a:bodyPr wrap="square" lIns="91440" tIns="45720" rIns="91440" bIns="45720" anchor="t" anchorCtr="0"/>
          <a:lstStyle/>
          <a:p>
            <a:pPr lvl="0"/>
            <a:r>
              <a:rPr lang="zh-CN" altLang="en-US" dirty="0"/>
              <a:t>法国政治的特点是内阁的变换频繁，国会的争吵不休，政客的操守不佳，以及政府的瘫痪无能。二战之前大多数年份，法国军费年年结余。军费结余的最主要原因是武器采购费花得少，甘末林上任头一年甚至才花了不到一半。被砍过之后的军费还花不完的同时，法国的坦克飞机产量都惨不忍睹，因为贝当厌恶坦克飞机。第一次世界大战的经验带来了战争是由预备役人员组成的大军所赢得的观念。于是动员也就成为国防的惟一基础。基于此种观念，平时的陆军根本就不是军队而只是训练预备人员的学校。碉堡修的太多，以至于连正常战斗训练都因为修碉堡而耽误了。</a:t>
            </a:r>
          </a:p>
        </p:txBody>
      </p:sp>
      <p:sp>
        <p:nvSpPr>
          <p:cNvPr id="39940"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fld id="{9A0DB2DC-4C9A-4742-B13C-FB6460FD3503}" type="slidenum">
              <a:rPr lang="en-US" altLang="zh-CN" sz="1200" dirty="0"/>
              <a:t>20</a:t>
            </a:fld>
            <a:endParaRPr lang="en-US" altLang="zh-CN" sz="12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p:sp>
      <p:sp>
        <p:nvSpPr>
          <p:cNvPr id="91139"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91140"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136</a:t>
            </a:fld>
            <a:endParaRPr lang="en-US" altLang="zh-C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p:sp>
      <p:sp>
        <p:nvSpPr>
          <p:cNvPr id="93187"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93188"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137</a:t>
            </a:fld>
            <a:endParaRPr lang="en-US" altLang="zh-C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p:sp>
      <p:sp>
        <p:nvSpPr>
          <p:cNvPr id="96259"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96260"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138</a:t>
            </a:fld>
            <a:endParaRPr lang="en-US" altLang="zh-C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p:sp>
      <p:sp>
        <p:nvSpPr>
          <p:cNvPr id="98307"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98308"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139</a:t>
            </a:fld>
            <a:endParaRPr lang="en-US" altLang="zh-C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p:sp>
      <p:sp>
        <p:nvSpPr>
          <p:cNvPr id="100355"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100356"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140</a:t>
            </a:fld>
            <a:endParaRPr lang="en-US" altLang="zh-C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p:sp>
      <p:sp>
        <p:nvSpPr>
          <p:cNvPr id="102403"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102404"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141</a:t>
            </a:fld>
            <a:endParaRPr lang="en-US" altLang="zh-C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p:sp>
      <p:sp>
        <p:nvSpPr>
          <p:cNvPr id="108547"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108548"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142</a:t>
            </a:fld>
            <a:endParaRPr lang="en-US" altLang="zh-C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p:sp>
      <p:sp>
        <p:nvSpPr>
          <p:cNvPr id="112643"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112644"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143</a:t>
            </a:fld>
            <a:endParaRPr lang="en-US" altLang="zh-C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p:sp>
      <p:sp>
        <p:nvSpPr>
          <p:cNvPr id="116739"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116740"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144</a:t>
            </a:fld>
            <a:endParaRPr lang="en-US" altLang="zh-C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p:sp>
      <p:sp>
        <p:nvSpPr>
          <p:cNvPr id="120835"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120836"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145</a:t>
            </a:fld>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p:sp>
      <p:sp>
        <p:nvSpPr>
          <p:cNvPr id="124931"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124932"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solidFill>
                  <a:srgbClr val="000000"/>
                </a:solidFill>
              </a:rPr>
              <a:t>146</a:t>
            </a:fld>
            <a:endParaRPr lang="en-US" altLang="zh-CN" dirty="0">
              <a:solidFill>
                <a:srgbClr val="000000"/>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p:sp>
      <p:sp>
        <p:nvSpPr>
          <p:cNvPr id="126979"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126980"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solidFill>
                  <a:srgbClr val="000000"/>
                </a:solidFill>
              </a:rPr>
              <a:t>147</a:t>
            </a:fld>
            <a:endParaRPr lang="en-US" altLang="zh-CN" dirty="0">
              <a:solidFill>
                <a:srgbClr val="000000"/>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p:sp>
      <p:sp>
        <p:nvSpPr>
          <p:cNvPr id="129027"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129028"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148</a:t>
            </a:fld>
            <a:endParaRPr lang="en-US" altLang="zh-CN"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p:sp>
      <p:sp>
        <p:nvSpPr>
          <p:cNvPr id="131075"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131076"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149</a:t>
            </a:fld>
            <a:endParaRPr lang="en-US" altLang="zh-CN"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p:sp>
      <p:sp>
        <p:nvSpPr>
          <p:cNvPr id="133123"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133124"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150</a:t>
            </a:fld>
            <a:endParaRPr lang="en-US" altLang="zh-CN"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p:sp>
      <p:sp>
        <p:nvSpPr>
          <p:cNvPr id="135171" name="备注占位符 2"/>
          <p:cNvSpPr>
            <a:spLocks noGrp="1"/>
          </p:cNvSpPr>
          <p:nvPr>
            <p:ph type="body" idx="1"/>
          </p:nvPr>
        </p:nvSpPr>
        <p:spPr/>
        <p:txBody>
          <a:bodyPr wrap="square" lIns="91440" tIns="45720" rIns="91440" bIns="45720" anchor="t" anchorCtr="0"/>
          <a:lstStyle/>
          <a:p>
            <a:pPr lvl="0"/>
            <a:r>
              <a:rPr lang="zh-CN" altLang="en-US" dirty="0"/>
              <a:t>中国历史上唯一一位奴隶皇帝</a:t>
            </a:r>
          </a:p>
        </p:txBody>
      </p:sp>
      <p:sp>
        <p:nvSpPr>
          <p:cNvPr id="135172"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151</a:t>
            </a:fld>
            <a:endParaRPr lang="en-US" altLang="zh-CN"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p:sp>
      <p:sp>
        <p:nvSpPr>
          <p:cNvPr id="137219"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137220"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152</a:t>
            </a:fld>
            <a:endParaRPr lang="en-US" altLang="zh-CN"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p:sp>
      <p:sp>
        <p:nvSpPr>
          <p:cNvPr id="139267" name="备注占位符 2"/>
          <p:cNvSpPr>
            <a:spLocks noGrp="1"/>
          </p:cNvSpPr>
          <p:nvPr>
            <p:ph type="body" idx="1"/>
          </p:nvPr>
        </p:nvSpPr>
        <p:spPr/>
        <p:txBody>
          <a:bodyPr wrap="square" lIns="91440" tIns="45720" rIns="91440" bIns="45720" anchor="t" anchorCtr="0"/>
          <a:lstStyle/>
          <a:p>
            <a:pPr lvl="0"/>
            <a:r>
              <a:rPr lang="zh-CN" altLang="en-US" b="1" dirty="0">
                <a:solidFill>
                  <a:srgbClr val="FF0000"/>
                </a:solidFill>
                <a:latin typeface="隶书" panose="02010509060101010101" pitchFamily="49" charset="-122"/>
                <a:ea typeface="隶书" panose="02010509060101010101" pitchFamily="49" charset="-122"/>
              </a:rPr>
              <a:t>隗嚣</a:t>
            </a:r>
            <a:r>
              <a:rPr lang="en-US" altLang="zh-CN" b="1" dirty="0">
                <a:solidFill>
                  <a:srgbClr val="FF0000"/>
                </a:solidFill>
                <a:latin typeface="隶书" panose="02010509060101010101" pitchFamily="49" charset="-122"/>
                <a:ea typeface="隶书" panose="02010509060101010101" pitchFamily="49" charset="-122"/>
              </a:rPr>
              <a:t>wei3 xiao1</a:t>
            </a:r>
          </a:p>
          <a:p>
            <a:pPr lvl="0"/>
            <a:r>
              <a:rPr lang="zh-CN" altLang="en-US" b="1" dirty="0">
                <a:solidFill>
                  <a:srgbClr val="FF0000"/>
                </a:solidFill>
                <a:latin typeface="隶书" panose="02010509060101010101" pitchFamily="49" charset="-122"/>
                <a:ea typeface="隶书" panose="02010509060101010101" pitchFamily="49" charset="-122"/>
              </a:rPr>
              <a:t>枸县</a:t>
            </a:r>
            <a:endParaRPr lang="zh-CN" altLang="en-US" dirty="0"/>
          </a:p>
        </p:txBody>
      </p:sp>
      <p:sp>
        <p:nvSpPr>
          <p:cNvPr id="139268"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153</a:t>
            </a:fld>
            <a:endParaRPr lang="en-US" altLang="zh-CN"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p:sp>
      <p:sp>
        <p:nvSpPr>
          <p:cNvPr id="141315"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141316"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154</a:t>
            </a:fld>
            <a:endParaRPr lang="en-US" altLang="zh-CN"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p:sp>
      <p:sp>
        <p:nvSpPr>
          <p:cNvPr id="143363"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143364"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155</a:t>
            </a:fld>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p:sp>
      <p:sp>
        <p:nvSpPr>
          <p:cNvPr id="61443" name="备注占位符 2"/>
          <p:cNvSpPr>
            <a:spLocks noGrp="1"/>
          </p:cNvSpPr>
          <p:nvPr>
            <p:ph type="body" idx="1"/>
          </p:nvPr>
        </p:nvSpPr>
        <p:spPr/>
        <p:txBody>
          <a:bodyPr wrap="square" lIns="91440" tIns="45720" rIns="91440" bIns="45720" anchor="t" anchorCtr="0"/>
          <a:lstStyle/>
          <a:p>
            <a:pPr lvl="0"/>
            <a:r>
              <a:rPr lang="zh-CN" altLang="en-US" dirty="0"/>
              <a:t>老大打老二，老三趁机做大？</a:t>
            </a:r>
          </a:p>
        </p:txBody>
      </p:sp>
      <p:sp>
        <p:nvSpPr>
          <p:cNvPr id="61444"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fld id="{9A0DB2DC-4C9A-4742-B13C-FB6460FD3503}" type="slidenum">
              <a:rPr lang="en-US" altLang="zh-CN" sz="1200" dirty="0"/>
              <a:t>25</a:t>
            </a:fld>
            <a:endParaRPr lang="en-US" altLang="zh-CN" sz="1200"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p:sp>
      <p:sp>
        <p:nvSpPr>
          <p:cNvPr id="145411"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145412"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156</a:t>
            </a:fld>
            <a:endParaRPr lang="en-US" altLang="zh-CN"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p:sp>
      <p:sp>
        <p:nvSpPr>
          <p:cNvPr id="149507" name="备注占位符 2"/>
          <p:cNvSpPr>
            <a:spLocks noGrp="1"/>
          </p:cNvSpPr>
          <p:nvPr>
            <p:ph type="body" idx="1"/>
          </p:nvPr>
        </p:nvSpPr>
        <p:spPr/>
        <p:txBody>
          <a:bodyPr wrap="square" lIns="91440" tIns="45720" rIns="91440" bIns="45720" anchor="t" anchorCtr="0"/>
          <a:lstStyle/>
          <a:p>
            <a:pPr lvl="0"/>
            <a:r>
              <a:rPr lang="zh-CN" altLang="en-US" dirty="0"/>
              <a:t>出现于南北朝，成熟于明清时期</a:t>
            </a:r>
          </a:p>
        </p:txBody>
      </p:sp>
      <p:sp>
        <p:nvSpPr>
          <p:cNvPr id="149508"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157</a:t>
            </a:fld>
            <a:endParaRPr lang="en-US" altLang="zh-CN"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p:sp>
      <p:sp>
        <p:nvSpPr>
          <p:cNvPr id="153603"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153604"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158</a:t>
            </a:fld>
            <a:endParaRPr lang="en-US" altLang="zh-CN"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p:cNvSpPr>
            <a:spLocks noGrp="1" noRot="1" noChangeAspect="1" noTextEdit="1"/>
          </p:cNvSpPr>
          <p:nvPr>
            <p:ph type="sldImg"/>
          </p:nvPr>
        </p:nvSpPr>
        <p:spPr/>
      </p:sp>
      <p:sp>
        <p:nvSpPr>
          <p:cNvPr id="155651"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155652"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159</a:t>
            </a:fld>
            <a:endParaRPr lang="en-US" altLang="zh-CN"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p:sp>
      <p:sp>
        <p:nvSpPr>
          <p:cNvPr id="157699"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157700"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160</a:t>
            </a:fld>
            <a:endParaRPr lang="en-US" altLang="zh-CN"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p:sp>
      <p:sp>
        <p:nvSpPr>
          <p:cNvPr id="159747"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159748"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161</a:t>
            </a:fld>
            <a:endParaRPr lang="en-US" altLang="zh-CN"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p:sp>
      <p:sp>
        <p:nvSpPr>
          <p:cNvPr id="161795"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161796"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162</a:t>
            </a:fld>
            <a:endParaRPr lang="en-US" altLang="zh-CN"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p:sp>
      <p:sp>
        <p:nvSpPr>
          <p:cNvPr id="163843"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163844"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163</a:t>
            </a:fld>
            <a:endParaRPr lang="en-US" altLang="zh-CN"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a:extLst>
              <a:ext uri="{FF2B5EF4-FFF2-40B4-BE49-F238E27FC236}">
                <a16:creationId xmlns:a16="http://schemas.microsoft.com/office/drawing/2014/main" id="{7D6259B6-011E-43D5-B8F4-0C71BF1D42A0}"/>
              </a:ext>
            </a:extLst>
          </p:cNvPr>
          <p:cNvSpPr>
            <a:spLocks noGrp="1" noRot="1" noChangeAspect="1" noChangeArrowheads="1" noTextEdit="1"/>
          </p:cNvSpPr>
          <p:nvPr>
            <p:ph type="sldImg"/>
          </p:nvPr>
        </p:nvSpPr>
        <p:spPr>
          <a:ln/>
        </p:spPr>
      </p:sp>
      <p:sp>
        <p:nvSpPr>
          <p:cNvPr id="6147" name="备注占位符 2">
            <a:extLst>
              <a:ext uri="{FF2B5EF4-FFF2-40B4-BE49-F238E27FC236}">
                <a16:creationId xmlns:a16="http://schemas.microsoft.com/office/drawing/2014/main" id="{2162601B-7B0C-445C-98EE-C271A452876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48" name="灯片编号占位符 3">
            <a:extLst>
              <a:ext uri="{FF2B5EF4-FFF2-40B4-BE49-F238E27FC236}">
                <a16:creationId xmlns:a16="http://schemas.microsoft.com/office/drawing/2014/main" id="{9189D301-B6D5-46A9-AA69-E0E30FC649F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隶书" panose="02010509060101010101" pitchFamily="49" charset="-122"/>
              </a:defRPr>
            </a:lvl1pPr>
            <a:lvl2pPr marL="742950" indent="-285750">
              <a:defRPr kumimoji="1" sz="2400">
                <a:solidFill>
                  <a:schemeClr val="tx1"/>
                </a:solidFill>
                <a:latin typeface="Times New Roman" panose="02020603050405020304" pitchFamily="18" charset="0"/>
                <a:ea typeface="隶书" panose="02010509060101010101" pitchFamily="49" charset="-122"/>
              </a:defRPr>
            </a:lvl2pPr>
            <a:lvl3pPr marL="1143000" indent="-228600">
              <a:defRPr kumimoji="1" sz="2400">
                <a:solidFill>
                  <a:schemeClr val="tx1"/>
                </a:solidFill>
                <a:latin typeface="Times New Roman" panose="02020603050405020304" pitchFamily="18" charset="0"/>
                <a:ea typeface="隶书" panose="02010509060101010101" pitchFamily="49" charset="-122"/>
              </a:defRPr>
            </a:lvl3pPr>
            <a:lvl4pPr marL="1600200" indent="-228600">
              <a:defRPr kumimoji="1" sz="2400">
                <a:solidFill>
                  <a:schemeClr val="tx1"/>
                </a:solidFill>
                <a:latin typeface="Times New Roman" panose="02020603050405020304" pitchFamily="18" charset="0"/>
                <a:ea typeface="隶书" panose="02010509060101010101" pitchFamily="49" charset="-122"/>
              </a:defRPr>
            </a:lvl4pPr>
            <a:lvl5pPr marL="2057400" indent="-228600">
              <a:defRPr kumimoji="1" sz="2400">
                <a:solidFill>
                  <a:schemeClr val="tx1"/>
                </a:solidFill>
                <a:latin typeface="Times New Roman" panose="02020603050405020304" pitchFamily="18"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fld id="{EBF4A8CE-B809-4206-82F4-EFD0C5488E0A}" type="slidenum">
              <a:rPr lang="zh-CN" altLang="en-US" sz="1200" smtClean="0">
                <a:ea typeface="宋体" panose="02010600030101010101" pitchFamily="2" charset="-122"/>
              </a:rPr>
              <a:pPr/>
              <a:t>27</a:t>
            </a:fld>
            <a:endParaRPr lang="en-US" altLang="zh-CN" sz="1200">
              <a:ea typeface="宋体" panose="02010600030101010101" pitchFamily="2" charset="-122"/>
            </a:endParaRPr>
          </a:p>
        </p:txBody>
      </p:sp>
    </p:spTree>
    <p:extLst>
      <p:ext uri="{BB962C8B-B14F-4D97-AF65-F5344CB8AC3E}">
        <p14:creationId xmlns:p14="http://schemas.microsoft.com/office/powerpoint/2010/main" val="297207146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a:extLst>
              <a:ext uri="{FF2B5EF4-FFF2-40B4-BE49-F238E27FC236}">
                <a16:creationId xmlns:a16="http://schemas.microsoft.com/office/drawing/2014/main" id="{EC63D35C-35E7-468A-9E7D-D81ABE366D2E}"/>
              </a:ext>
            </a:extLst>
          </p:cNvPr>
          <p:cNvSpPr>
            <a:spLocks noGrp="1" noRot="1" noChangeAspect="1" noChangeArrowheads="1" noTextEdit="1"/>
          </p:cNvSpPr>
          <p:nvPr>
            <p:ph type="sldImg" idx="4294967295"/>
          </p:nvPr>
        </p:nvSpPr>
        <p:spPr>
          <a:ln/>
        </p:spPr>
      </p:sp>
      <p:sp>
        <p:nvSpPr>
          <p:cNvPr id="18434" name="备注占位符 2">
            <a:extLst>
              <a:ext uri="{FF2B5EF4-FFF2-40B4-BE49-F238E27FC236}">
                <a16:creationId xmlns:a16="http://schemas.microsoft.com/office/drawing/2014/main" id="{38973D9D-584B-46E8-8F6C-E2A2F2129549}"/>
              </a:ext>
            </a:extLst>
          </p:cNvPr>
          <p:cNvSpPr>
            <a:spLocks noGrp="1" noChangeArrowheads="1"/>
          </p:cNvSpPr>
          <p:nvPr>
            <p:ph type="body" idx="4294967295"/>
          </p:nvPr>
        </p:nvSpPr>
        <p:spPr/>
        <p:txBody>
          <a:bodyPr>
            <a:prstTxWarp prst="textNoShape">
              <a:avLst/>
            </a:prstTxWarp>
          </a:bodyPr>
          <a:lstStyle/>
          <a:p>
            <a:r>
              <a:rPr lang="zh-CN" altLang="en-US"/>
              <a:t>我治理农业生产，就好像伊尹和吕尚使用计谋，孙吴使用兵法，商鞅执行法律一样出色。</a:t>
            </a:r>
          </a:p>
        </p:txBody>
      </p:sp>
      <p:sp>
        <p:nvSpPr>
          <p:cNvPr id="18435" name="灯片编号占位符 3">
            <a:extLst>
              <a:ext uri="{FF2B5EF4-FFF2-40B4-BE49-F238E27FC236}">
                <a16:creationId xmlns:a16="http://schemas.microsoft.com/office/drawing/2014/main" id="{ADC31978-E044-4EBC-953C-6D2AD8DF32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1AAA014-0780-4782-8D1F-FD0ABDE3C3F9}" type="slidenum">
              <a:rPr lang="zh-CN" altLang="en-US"/>
              <a:pPr/>
              <a:t>186</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a:extLst>
              <a:ext uri="{FF2B5EF4-FFF2-40B4-BE49-F238E27FC236}">
                <a16:creationId xmlns:a16="http://schemas.microsoft.com/office/drawing/2014/main" id="{6EF42BDF-E72D-4844-83DE-079E42A4F731}"/>
              </a:ext>
            </a:extLst>
          </p:cNvPr>
          <p:cNvSpPr>
            <a:spLocks noGrp="1" noRot="1" noChangeAspect="1" noChangeArrowheads="1" noTextEdit="1"/>
          </p:cNvSpPr>
          <p:nvPr>
            <p:ph type="sldImg" idx="4294967295"/>
          </p:nvPr>
        </p:nvSpPr>
        <p:spPr>
          <a:ln/>
        </p:spPr>
      </p:sp>
      <p:sp>
        <p:nvSpPr>
          <p:cNvPr id="20482" name="备注占位符 2">
            <a:extLst>
              <a:ext uri="{FF2B5EF4-FFF2-40B4-BE49-F238E27FC236}">
                <a16:creationId xmlns:a16="http://schemas.microsoft.com/office/drawing/2014/main" id="{D4AF4CE6-1C9D-4A0D-87A4-C28A75C408AC}"/>
              </a:ext>
            </a:extLst>
          </p:cNvPr>
          <p:cNvSpPr>
            <a:spLocks noGrp="1" noChangeArrowheads="1"/>
          </p:cNvSpPr>
          <p:nvPr>
            <p:ph type="body" idx="4294967295"/>
          </p:nvPr>
        </p:nvSpPr>
        <p:spPr/>
        <p:txBody>
          <a:bodyPr>
            <a:prstTxWarp prst="textNoShape">
              <a:avLst/>
            </a:prstTxWarp>
          </a:bodyPr>
          <a:lstStyle/>
          <a:p>
            <a:r>
              <a:rPr lang="zh-CN" altLang="en-US"/>
              <a:t>阳节：轻疾猛厉、刚劲显露的气势；</a:t>
            </a:r>
            <a:endParaRPr lang="en-US" altLang="zh-CN"/>
          </a:p>
          <a:p>
            <a:r>
              <a:rPr lang="zh-CN" altLang="en-US"/>
              <a:t>阴节：沉重固密，安徐舒静的气势。</a:t>
            </a:r>
            <a:endParaRPr lang="en-US" altLang="zh-CN"/>
          </a:p>
          <a:p>
            <a:r>
              <a:rPr lang="zh-CN" altLang="en-US"/>
              <a:t>絺：</a:t>
            </a:r>
            <a:r>
              <a:rPr lang="en-US" altLang="zh-CN"/>
              <a:t>chi1</a:t>
            </a:r>
            <a:r>
              <a:rPr lang="zh-CN" altLang="en-US"/>
              <a:t>，细葛布。</a:t>
            </a:r>
          </a:p>
        </p:txBody>
      </p:sp>
      <p:sp>
        <p:nvSpPr>
          <p:cNvPr id="20483" name="灯片编号占位符 3">
            <a:extLst>
              <a:ext uri="{FF2B5EF4-FFF2-40B4-BE49-F238E27FC236}">
                <a16:creationId xmlns:a16="http://schemas.microsoft.com/office/drawing/2014/main" id="{B4BA4E4E-2DEA-43DC-94D2-204E1EAC57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579DBB4-298B-4FBF-9CC0-18C0F67E5859}" type="slidenum">
              <a:rPr lang="zh-CN" altLang="en-US"/>
              <a:pPr/>
              <a:t>187</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a:extLst>
              <a:ext uri="{FF2B5EF4-FFF2-40B4-BE49-F238E27FC236}">
                <a16:creationId xmlns:a16="http://schemas.microsoft.com/office/drawing/2014/main" id="{CD53E397-093C-4C2D-B77F-4EDBE01BF5A3}"/>
              </a:ext>
            </a:extLst>
          </p:cNvPr>
          <p:cNvSpPr>
            <a:spLocks noGrp="1" noRot="1" noChangeAspect="1" noChangeArrowheads="1" noTextEdit="1"/>
          </p:cNvSpPr>
          <p:nvPr>
            <p:ph type="sldImg" idx="4294967295"/>
          </p:nvPr>
        </p:nvSpPr>
        <p:spPr>
          <a:ln/>
        </p:spPr>
      </p:sp>
      <p:sp>
        <p:nvSpPr>
          <p:cNvPr id="23554" name="备注占位符 2">
            <a:extLst>
              <a:ext uri="{FF2B5EF4-FFF2-40B4-BE49-F238E27FC236}">
                <a16:creationId xmlns:a16="http://schemas.microsoft.com/office/drawing/2014/main" id="{1DB12594-12BB-42E2-837D-1A46F2794E8C}"/>
              </a:ext>
            </a:extLst>
          </p:cNvPr>
          <p:cNvSpPr>
            <a:spLocks noGrp="1" noChangeArrowheads="1"/>
          </p:cNvSpPr>
          <p:nvPr>
            <p:ph type="body" idx="4294967295"/>
          </p:nvPr>
        </p:nvSpPr>
        <p:spPr/>
        <p:txBody>
          <a:bodyPr>
            <a:prstTxWarp prst="textNoShape">
              <a:avLst/>
            </a:prstTxWarp>
          </a:bodyPr>
          <a:lstStyle/>
          <a:p>
            <a:r>
              <a:rPr lang="zh-CN" altLang="en-US"/>
              <a:t>商圣：范蠡、白圭、胡光墉（胡雪岩）</a:t>
            </a:r>
          </a:p>
        </p:txBody>
      </p:sp>
      <p:sp>
        <p:nvSpPr>
          <p:cNvPr id="23555" name="灯片编号占位符 3">
            <a:extLst>
              <a:ext uri="{FF2B5EF4-FFF2-40B4-BE49-F238E27FC236}">
                <a16:creationId xmlns:a16="http://schemas.microsoft.com/office/drawing/2014/main" id="{F13A6E34-04BD-4EFA-9676-961BD866F6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6582CE5-FC42-4210-9AC8-4870E3777854}" type="slidenum">
              <a:rPr lang="zh-CN" altLang="en-US"/>
              <a:pPr/>
              <a:t>189</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a:extLst>
              <a:ext uri="{FF2B5EF4-FFF2-40B4-BE49-F238E27FC236}">
                <a16:creationId xmlns:a16="http://schemas.microsoft.com/office/drawing/2014/main" id="{63990562-F13A-4930-B985-E699A1B6D4AC}"/>
              </a:ext>
            </a:extLst>
          </p:cNvPr>
          <p:cNvSpPr>
            <a:spLocks noGrp="1" noRot="1" noChangeAspect="1" noChangeArrowheads="1" noTextEdit="1"/>
          </p:cNvSpPr>
          <p:nvPr>
            <p:ph type="sldImg" idx="4294967295"/>
          </p:nvPr>
        </p:nvSpPr>
        <p:spPr>
          <a:ln/>
        </p:spPr>
      </p:sp>
      <p:sp>
        <p:nvSpPr>
          <p:cNvPr id="25602" name="备注占位符 2">
            <a:extLst>
              <a:ext uri="{FF2B5EF4-FFF2-40B4-BE49-F238E27FC236}">
                <a16:creationId xmlns:a16="http://schemas.microsoft.com/office/drawing/2014/main" id="{AEE2AF6B-0520-4F84-9597-3D20073935EB}"/>
              </a:ext>
            </a:extLst>
          </p:cNvPr>
          <p:cNvSpPr>
            <a:spLocks noGrp="1" noChangeArrowheads="1"/>
          </p:cNvSpPr>
          <p:nvPr>
            <p:ph type="body" idx="4294967295"/>
          </p:nvPr>
        </p:nvSpPr>
        <p:spPr/>
        <p:txBody>
          <a:bodyPr>
            <a:prstTxWarp prst="textNoShape">
              <a:avLst/>
            </a:prstTxWarp>
          </a:bodyPr>
          <a:lstStyle/>
          <a:p>
            <a:r>
              <a:rPr lang="zh-CN" altLang="en-US">
                <a:solidFill>
                  <a:srgbClr val="FF3300"/>
                </a:solidFill>
                <a:latin typeface="宋体" panose="02010600030101010101" pitchFamily="2" charset="-122"/>
                <a:ea typeface="隶书" panose="02010509060101010101" pitchFamily="49" charset="-122"/>
              </a:rPr>
              <a:t>到美国要买这本书，要到经济类去找。</a:t>
            </a:r>
            <a:endParaRPr lang="zh-CN" altLang="en-US"/>
          </a:p>
        </p:txBody>
      </p:sp>
      <p:sp>
        <p:nvSpPr>
          <p:cNvPr id="25603" name="灯片编号占位符 3">
            <a:extLst>
              <a:ext uri="{FF2B5EF4-FFF2-40B4-BE49-F238E27FC236}">
                <a16:creationId xmlns:a16="http://schemas.microsoft.com/office/drawing/2014/main" id="{EA12F595-C07E-462F-B621-D05B58DAA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F4D5E13-C106-4206-BE3B-43C958C6CE3C}" type="slidenum">
              <a:rPr lang="zh-CN" altLang="en-US"/>
              <a:pPr/>
              <a:t>190</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a:extLst>
              <a:ext uri="{FF2B5EF4-FFF2-40B4-BE49-F238E27FC236}">
                <a16:creationId xmlns:a16="http://schemas.microsoft.com/office/drawing/2014/main" id="{A1A37711-B870-4825-A9D6-4B00545236E8}"/>
              </a:ext>
            </a:extLst>
          </p:cNvPr>
          <p:cNvSpPr>
            <a:spLocks noGrp="1" noRot="1" noChangeAspect="1" noChangeArrowheads="1" noTextEdit="1"/>
          </p:cNvSpPr>
          <p:nvPr>
            <p:ph type="sldImg" idx="4294967295"/>
          </p:nvPr>
        </p:nvSpPr>
        <p:spPr>
          <a:ln/>
        </p:spPr>
      </p:sp>
      <p:sp>
        <p:nvSpPr>
          <p:cNvPr id="32770" name="备注占位符 2">
            <a:extLst>
              <a:ext uri="{FF2B5EF4-FFF2-40B4-BE49-F238E27FC236}">
                <a16:creationId xmlns:a16="http://schemas.microsoft.com/office/drawing/2014/main" id="{B34C2022-E30C-4858-AE70-8B998DAD5746}"/>
              </a:ext>
            </a:extLst>
          </p:cNvPr>
          <p:cNvSpPr>
            <a:spLocks noGrp="1" noChangeArrowheads="1"/>
          </p:cNvSpPr>
          <p:nvPr>
            <p:ph type="body" idx="4294967295"/>
          </p:nvPr>
        </p:nvSpPr>
        <p:spPr/>
        <p:txBody>
          <a:bodyPr>
            <a:prstTxWarp prst="textNoShape">
              <a:avLst/>
            </a:prstTxWarp>
          </a:bodyPr>
          <a:lstStyle/>
          <a:p>
            <a:r>
              <a:rPr lang="zh-CN" altLang="en-US"/>
              <a:t>特别省钱！运动员住大学生公寓，上下铺，公用卫生间；去比赛场馆坐校车，大个子运动员只能坐在地上。</a:t>
            </a:r>
          </a:p>
        </p:txBody>
      </p:sp>
      <p:sp>
        <p:nvSpPr>
          <p:cNvPr id="32771" name="灯片编号占位符 3">
            <a:extLst>
              <a:ext uri="{FF2B5EF4-FFF2-40B4-BE49-F238E27FC236}">
                <a16:creationId xmlns:a16="http://schemas.microsoft.com/office/drawing/2014/main" id="{10995A15-D962-426B-A39F-856DE8AF6A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0DA19CD-2C92-4867-B636-D0EBDC6D4A51}" type="slidenum">
              <a:rPr lang="zh-CN" altLang="en-US"/>
              <a:pPr/>
              <a:t>197</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a:extLst>
              <a:ext uri="{FF2B5EF4-FFF2-40B4-BE49-F238E27FC236}">
                <a16:creationId xmlns:a16="http://schemas.microsoft.com/office/drawing/2014/main" id="{5C593FEF-94C8-423E-8421-AD52D0676C0B}"/>
              </a:ext>
            </a:extLst>
          </p:cNvPr>
          <p:cNvSpPr>
            <a:spLocks noGrp="1" noRot="1" noChangeAspect="1" noChangeArrowheads="1"/>
          </p:cNvSpPr>
          <p:nvPr>
            <p:ph type="sldImg" idx="4294967295"/>
          </p:nvPr>
        </p:nvSpPr>
        <p:spPr>
          <a:ln/>
        </p:spPr>
      </p:sp>
      <p:sp>
        <p:nvSpPr>
          <p:cNvPr id="34818" name="文本占位符 2">
            <a:extLst>
              <a:ext uri="{FF2B5EF4-FFF2-40B4-BE49-F238E27FC236}">
                <a16:creationId xmlns:a16="http://schemas.microsoft.com/office/drawing/2014/main" id="{E9F2552C-CCC6-420B-833D-ACA6DF572487}"/>
              </a:ext>
            </a:extLst>
          </p:cNvPr>
          <p:cNvSpPr>
            <a:spLocks noGrp="1" noChangeArrowheads="1"/>
          </p:cNvSpPr>
          <p:nvPr>
            <p:ph type="body" idx="4294967295"/>
          </p:nvPr>
        </p:nvSpPr>
        <p:spPr/>
        <p:txBody>
          <a:bodyPr>
            <a:prstTxWarp prst="textNoShape">
              <a:avLst/>
            </a:prstTxWarp>
          </a:bodyPr>
          <a:lstStyle/>
          <a:p>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a:extLst>
              <a:ext uri="{FF2B5EF4-FFF2-40B4-BE49-F238E27FC236}">
                <a16:creationId xmlns:a16="http://schemas.microsoft.com/office/drawing/2014/main" id="{B2EA6771-53F7-49F8-BD9B-F3119482A478}"/>
              </a:ext>
            </a:extLst>
          </p:cNvPr>
          <p:cNvSpPr>
            <a:spLocks noGrp="1" noRot="1" noChangeAspect="1" noChangeArrowheads="1" noTextEdit="1"/>
          </p:cNvSpPr>
          <p:nvPr>
            <p:ph type="sldImg" idx="4294967295"/>
          </p:nvPr>
        </p:nvSpPr>
        <p:spPr>
          <a:ln/>
        </p:spPr>
      </p:sp>
      <p:sp>
        <p:nvSpPr>
          <p:cNvPr id="36866" name="备注占位符 2">
            <a:extLst>
              <a:ext uri="{FF2B5EF4-FFF2-40B4-BE49-F238E27FC236}">
                <a16:creationId xmlns:a16="http://schemas.microsoft.com/office/drawing/2014/main" id="{679D99E4-1BB2-4BA6-A785-7AE8F8E953F6}"/>
              </a:ext>
            </a:extLst>
          </p:cNvPr>
          <p:cNvSpPr>
            <a:spLocks noGrp="1" noChangeArrowheads="1"/>
          </p:cNvSpPr>
          <p:nvPr>
            <p:ph type="body" idx="4294967295"/>
          </p:nvPr>
        </p:nvSpPr>
        <p:spPr/>
        <p:txBody>
          <a:bodyPr>
            <a:prstTxWarp prst="textNoShape">
              <a:avLst/>
            </a:prstTxWarp>
          </a:bodyPr>
          <a:lstStyle/>
          <a:p>
            <a:r>
              <a:rPr lang="zh-CN" altLang="en-US">
                <a:latin typeface="楷体" panose="02010609060101010101" pitchFamily="49" charset="-122"/>
                <a:ea typeface="楷体" panose="02010609060101010101" pitchFamily="49" charset="-122"/>
              </a:rPr>
              <a:t>工程兔、基建狂魔；超级工程；</a:t>
            </a:r>
            <a:r>
              <a:rPr lang="zh-CN" altLang="zh-CN">
                <a:latin typeface="楷体" panose="02010609060101010101" pitchFamily="49" charset="-122"/>
                <a:ea typeface="楷体" panose="02010609060101010101" pitchFamily="49" charset="-122"/>
              </a:rPr>
              <a:t>我们用几十年时间走完了发达国家几百年走过的发展历程，创造了世界发展的奇迹。</a:t>
            </a:r>
            <a:endParaRPr lang="zh-CN" altLang="en-US"/>
          </a:p>
        </p:txBody>
      </p:sp>
      <p:sp>
        <p:nvSpPr>
          <p:cNvPr id="36867" name="灯片编号占位符 3">
            <a:extLst>
              <a:ext uri="{FF2B5EF4-FFF2-40B4-BE49-F238E27FC236}">
                <a16:creationId xmlns:a16="http://schemas.microsoft.com/office/drawing/2014/main" id="{E4162A45-B2ED-466B-9E66-31ED65193E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548D276-9C87-4D32-8FB6-5EF3900DF664}" type="slidenum">
              <a:rPr lang="zh-CN" altLang="en-US"/>
              <a:pPr/>
              <a:t>199</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a:extLst>
              <a:ext uri="{FF2B5EF4-FFF2-40B4-BE49-F238E27FC236}">
                <a16:creationId xmlns:a16="http://schemas.microsoft.com/office/drawing/2014/main" id="{AF85A1B4-FEE7-40C0-8E5D-E01E0FC301EC}"/>
              </a:ext>
            </a:extLst>
          </p:cNvPr>
          <p:cNvSpPr>
            <a:spLocks noGrp="1" noRot="1" noChangeAspect="1" noChangeArrowheads="1"/>
          </p:cNvSpPr>
          <p:nvPr>
            <p:ph type="sldImg" idx="4294967295"/>
          </p:nvPr>
        </p:nvSpPr>
        <p:spPr>
          <a:ln/>
        </p:spPr>
      </p:sp>
      <p:sp>
        <p:nvSpPr>
          <p:cNvPr id="38914" name="文本占位符 2">
            <a:extLst>
              <a:ext uri="{FF2B5EF4-FFF2-40B4-BE49-F238E27FC236}">
                <a16:creationId xmlns:a16="http://schemas.microsoft.com/office/drawing/2014/main" id="{4D17D619-1A7D-489E-94A5-122151B08D1E}"/>
              </a:ext>
            </a:extLst>
          </p:cNvPr>
          <p:cNvSpPr>
            <a:spLocks noGrp="1" noChangeArrowheads="1"/>
          </p:cNvSpPr>
          <p:nvPr>
            <p:ph type="body" idx="4294967295"/>
          </p:nvPr>
        </p:nvSpPr>
        <p:spPr/>
        <p:txBody>
          <a:bodyPr>
            <a:prstTxWarp prst="textNoShape">
              <a:avLst/>
            </a:prstTxWarp>
          </a:bodyPr>
          <a:lstStyle/>
          <a:p>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a:extLst>
              <a:ext uri="{FF2B5EF4-FFF2-40B4-BE49-F238E27FC236}">
                <a16:creationId xmlns:a16="http://schemas.microsoft.com/office/drawing/2014/main" id="{DAF3E66E-BAE7-4618-95BD-F993BCEBA314}"/>
              </a:ext>
            </a:extLst>
          </p:cNvPr>
          <p:cNvSpPr>
            <a:spLocks noGrp="1" noRot="1" noChangeAspect="1" noChangeArrowheads="1"/>
          </p:cNvSpPr>
          <p:nvPr>
            <p:ph type="sldImg" idx="4294967295"/>
          </p:nvPr>
        </p:nvSpPr>
        <p:spPr>
          <a:ln/>
        </p:spPr>
      </p:sp>
      <p:sp>
        <p:nvSpPr>
          <p:cNvPr id="40962" name="文本占位符 2">
            <a:extLst>
              <a:ext uri="{FF2B5EF4-FFF2-40B4-BE49-F238E27FC236}">
                <a16:creationId xmlns:a16="http://schemas.microsoft.com/office/drawing/2014/main" id="{19A605A9-8122-41C5-B3E7-DEEBF74FD380}"/>
              </a:ext>
            </a:extLst>
          </p:cNvPr>
          <p:cNvSpPr>
            <a:spLocks noGrp="1" noChangeArrowheads="1"/>
          </p:cNvSpPr>
          <p:nvPr>
            <p:ph type="body" idx="4294967295"/>
          </p:nvPr>
        </p:nvSpPr>
        <p:spPr/>
        <p:txBody>
          <a:bodyPr>
            <a:prstTxWarp prst="textNoShape">
              <a:avLst/>
            </a:prstTxWarp>
          </a:bodyPr>
          <a:lstStyle/>
          <a:p>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a:extLst>
              <a:ext uri="{FF2B5EF4-FFF2-40B4-BE49-F238E27FC236}">
                <a16:creationId xmlns:a16="http://schemas.microsoft.com/office/drawing/2014/main" id="{DF288D3F-D63A-40DD-BCEF-B6A3E22A0D8B}"/>
              </a:ext>
            </a:extLst>
          </p:cNvPr>
          <p:cNvSpPr>
            <a:spLocks noGrp="1" noRot="1" noChangeAspect="1" noChangeArrowheads="1" noTextEdit="1"/>
          </p:cNvSpPr>
          <p:nvPr>
            <p:ph type="sldImg" idx="4294967295"/>
          </p:nvPr>
        </p:nvSpPr>
        <p:spPr>
          <a:ln/>
        </p:spPr>
      </p:sp>
      <p:sp>
        <p:nvSpPr>
          <p:cNvPr id="43010" name="备注占位符 2">
            <a:extLst>
              <a:ext uri="{FF2B5EF4-FFF2-40B4-BE49-F238E27FC236}">
                <a16:creationId xmlns:a16="http://schemas.microsoft.com/office/drawing/2014/main" id="{39DA610C-88F6-4759-BBD2-3F47D187A346}"/>
              </a:ext>
            </a:extLst>
          </p:cNvPr>
          <p:cNvSpPr>
            <a:spLocks noGrp="1" noChangeArrowheads="1"/>
          </p:cNvSpPr>
          <p:nvPr>
            <p:ph type="body" idx="4294967295"/>
          </p:nvPr>
        </p:nvSpPr>
        <p:spPr/>
        <p:txBody>
          <a:bodyPr>
            <a:prstTxWarp prst="textNoShape">
              <a:avLst/>
            </a:prstTxWarp>
          </a:bodyPr>
          <a:lstStyle/>
          <a:p>
            <a:r>
              <a:rPr lang="zh-CN" altLang="en-US"/>
              <a:t>香港贫困人口</a:t>
            </a:r>
            <a:r>
              <a:rPr lang="en-US" altLang="zh-CN"/>
              <a:t>140</a:t>
            </a:r>
            <a:r>
              <a:rPr lang="zh-CN" altLang="en-US"/>
              <a:t>万左右，标准是相对贫穷，按绝对收入的话，</a:t>
            </a:r>
            <a:r>
              <a:rPr lang="en-US" altLang="zh-CN"/>
              <a:t>2018</a:t>
            </a:r>
            <a:r>
              <a:rPr lang="zh-CN" altLang="en-US"/>
              <a:t>年，政府政策介入前，</a:t>
            </a:r>
            <a:r>
              <a:rPr lang="en-US" altLang="zh-CN"/>
              <a:t>4</a:t>
            </a:r>
            <a:r>
              <a:rPr lang="zh-CN" altLang="en-US"/>
              <a:t>口之家收入</a:t>
            </a:r>
            <a:r>
              <a:rPr lang="en-US" altLang="zh-CN"/>
              <a:t>21000</a:t>
            </a:r>
            <a:r>
              <a:rPr lang="zh-CN" altLang="en-US"/>
              <a:t>港币。</a:t>
            </a:r>
          </a:p>
        </p:txBody>
      </p:sp>
      <p:sp>
        <p:nvSpPr>
          <p:cNvPr id="43011" name="灯片编号占位符 3">
            <a:extLst>
              <a:ext uri="{FF2B5EF4-FFF2-40B4-BE49-F238E27FC236}">
                <a16:creationId xmlns:a16="http://schemas.microsoft.com/office/drawing/2014/main" id="{23127B52-1436-40B7-9D77-F41E451DA2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9294BE3-2C5A-42AA-AC25-53E4538BD803}" type="slidenum">
              <a:rPr lang="zh-CN" altLang="en-US"/>
              <a:pPr/>
              <a:t>202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p:sp>
      <p:sp>
        <p:nvSpPr>
          <p:cNvPr id="68611" name="备注占位符 2"/>
          <p:cNvSpPr>
            <a:spLocks noGrp="1"/>
          </p:cNvSpPr>
          <p:nvPr>
            <p:ph type="body" idx="1"/>
          </p:nvPr>
        </p:nvSpPr>
        <p:spPr/>
        <p:txBody>
          <a:bodyPr wrap="square" lIns="91440" tIns="45720" rIns="91440" bIns="45720" anchor="t" anchorCtr="0"/>
          <a:lstStyle/>
          <a:p>
            <a:pPr lvl="0"/>
            <a:r>
              <a:rPr lang="zh-CN" altLang="en-US" dirty="0"/>
              <a:t>人均</a:t>
            </a:r>
            <a:r>
              <a:rPr lang="en-US" altLang="zh-CN" dirty="0"/>
              <a:t>600</a:t>
            </a:r>
            <a:r>
              <a:rPr lang="zh-CN" altLang="en-US" dirty="0"/>
              <a:t>多美元，中国人均</a:t>
            </a:r>
            <a:r>
              <a:rPr lang="en-US" altLang="zh-CN" dirty="0"/>
              <a:t>120</a:t>
            </a:r>
            <a:r>
              <a:rPr lang="zh-CN" altLang="en-US" dirty="0"/>
              <a:t>多美元</a:t>
            </a:r>
          </a:p>
        </p:txBody>
      </p:sp>
      <p:sp>
        <p:nvSpPr>
          <p:cNvPr id="68612"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fld id="{9A0DB2DC-4C9A-4742-B13C-FB6460FD3503}" type="slidenum">
              <a:rPr lang="en-US" altLang="zh-CN" sz="1200" dirty="0"/>
              <a:t>30</a:t>
            </a:fld>
            <a:endParaRPr lang="en-US" altLang="zh-CN" sz="1200"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1">
            <a:extLst>
              <a:ext uri="{FF2B5EF4-FFF2-40B4-BE49-F238E27FC236}">
                <a16:creationId xmlns:a16="http://schemas.microsoft.com/office/drawing/2014/main" id="{A914A286-4400-4A59-98C5-FB5A33E8A942}"/>
              </a:ext>
            </a:extLst>
          </p:cNvPr>
          <p:cNvSpPr>
            <a:spLocks noGrp="1" noRot="1" noChangeAspect="1" noChangeArrowheads="1" noTextEdit="1"/>
          </p:cNvSpPr>
          <p:nvPr>
            <p:ph type="sldImg" idx="4294967295"/>
          </p:nvPr>
        </p:nvSpPr>
        <p:spPr>
          <a:ln/>
        </p:spPr>
      </p:sp>
      <p:sp>
        <p:nvSpPr>
          <p:cNvPr id="53250" name="备注占位符 2">
            <a:extLst>
              <a:ext uri="{FF2B5EF4-FFF2-40B4-BE49-F238E27FC236}">
                <a16:creationId xmlns:a16="http://schemas.microsoft.com/office/drawing/2014/main" id="{7BC4B965-8AFC-47E4-BA70-5C91CCADCF9E}"/>
              </a:ext>
            </a:extLst>
          </p:cNvPr>
          <p:cNvSpPr>
            <a:spLocks noGrp="1" noChangeArrowheads="1"/>
          </p:cNvSpPr>
          <p:nvPr>
            <p:ph type="body" idx="4294967295"/>
          </p:nvPr>
        </p:nvSpPr>
        <p:spPr/>
        <p:txBody>
          <a:bodyPr>
            <a:prstTxWarp prst="textNoShape">
              <a:avLst/>
            </a:prstTxWarp>
          </a:bodyPr>
          <a:lstStyle/>
          <a:p>
            <a:r>
              <a:rPr lang="zh-CN" altLang="zh-CN"/>
              <a:t>前身是黄石第一床单厂</a:t>
            </a:r>
            <a:r>
              <a:rPr lang="zh-CN" altLang="en-US"/>
              <a:t>，</a:t>
            </a:r>
            <a:r>
              <a:rPr lang="zh-CN" altLang="zh-CN"/>
              <a:t>亏损严重。罗日炎也曾经参军</a:t>
            </a:r>
            <a:r>
              <a:rPr lang="zh-CN" altLang="en-US"/>
              <a:t>，</a:t>
            </a:r>
            <a:r>
              <a:rPr lang="en-US" altLang="zh-CN"/>
              <a:t>1986</a:t>
            </a:r>
            <a:r>
              <a:rPr lang="zh-CN" altLang="zh-CN"/>
              <a:t>年上任，不久日本企业三泰衣料株式会社到湖北找代工企业，但加工费只有</a:t>
            </a:r>
            <a:r>
              <a:rPr lang="en-US" altLang="zh-CN"/>
              <a:t>800</a:t>
            </a:r>
            <a:r>
              <a:rPr lang="zh-CN" altLang="zh-CN"/>
              <a:t>日元每套，生产一套西服毛利润不到</a:t>
            </a:r>
            <a:r>
              <a:rPr lang="en-US" altLang="zh-CN"/>
              <a:t>20</a:t>
            </a:r>
            <a:r>
              <a:rPr lang="zh-CN" altLang="zh-CN"/>
              <a:t>元。美尔雅接下来，被认为是卖国协议。谈判之后，约定三泰要派专家到美尔雅传授技术，免费培训技术工人，提供最新款式，将美尔雅的产品打进国际市场。缺资金、缺技术、缺管理经验的问题解决了。</a:t>
            </a:r>
          </a:p>
          <a:p>
            <a:endParaRPr lang="zh-CN" altLang="en-US"/>
          </a:p>
        </p:txBody>
      </p:sp>
      <p:sp>
        <p:nvSpPr>
          <p:cNvPr id="53251" name="灯片编号占位符 3">
            <a:extLst>
              <a:ext uri="{FF2B5EF4-FFF2-40B4-BE49-F238E27FC236}">
                <a16:creationId xmlns:a16="http://schemas.microsoft.com/office/drawing/2014/main" id="{4E5F004B-5DCD-462F-9DC9-2D82F10408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850AA00-E708-48D9-9B61-06AC69205DEA}" type="slidenum">
              <a:rPr lang="zh-CN" altLang="en-US"/>
              <a:pPr/>
              <a:t>210</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1">
            <a:extLst>
              <a:ext uri="{FF2B5EF4-FFF2-40B4-BE49-F238E27FC236}">
                <a16:creationId xmlns:a16="http://schemas.microsoft.com/office/drawing/2014/main" id="{6E49B5FD-A35A-4DA1-A756-FEC2048328A6}"/>
              </a:ext>
            </a:extLst>
          </p:cNvPr>
          <p:cNvSpPr>
            <a:spLocks noGrp="1" noRot="1" noChangeAspect="1" noChangeArrowheads="1" noTextEdit="1"/>
          </p:cNvSpPr>
          <p:nvPr>
            <p:ph type="sldImg" idx="4294967295"/>
          </p:nvPr>
        </p:nvSpPr>
        <p:spPr>
          <a:ln/>
        </p:spPr>
      </p:sp>
      <p:sp>
        <p:nvSpPr>
          <p:cNvPr id="57346" name="备注占位符 2">
            <a:extLst>
              <a:ext uri="{FF2B5EF4-FFF2-40B4-BE49-F238E27FC236}">
                <a16:creationId xmlns:a16="http://schemas.microsoft.com/office/drawing/2014/main" id="{30AB24E2-3A3C-4C9E-92D5-82C157FD4FC0}"/>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57347" name="灯片编号占位符 3">
            <a:extLst>
              <a:ext uri="{FF2B5EF4-FFF2-40B4-BE49-F238E27FC236}">
                <a16:creationId xmlns:a16="http://schemas.microsoft.com/office/drawing/2014/main" id="{C6A3C26A-F704-4ADB-B9A8-E709BAFBC0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51FF84D-B0F7-4754-B312-266C35D9D043}" type="slidenum">
              <a:rPr lang="zh-CN" altLang="en-US"/>
              <a:pPr/>
              <a:t>214</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幻灯片图像占位符 1">
            <a:extLst>
              <a:ext uri="{FF2B5EF4-FFF2-40B4-BE49-F238E27FC236}">
                <a16:creationId xmlns:a16="http://schemas.microsoft.com/office/drawing/2014/main" id="{BEDB1301-52E4-4363-883E-6A51B71B2F72}"/>
              </a:ext>
            </a:extLst>
          </p:cNvPr>
          <p:cNvSpPr>
            <a:spLocks noGrp="1" noRot="1" noChangeAspect="1" noChangeArrowheads="1" noTextEdit="1"/>
          </p:cNvSpPr>
          <p:nvPr>
            <p:ph type="sldImg" idx="4294967295"/>
          </p:nvPr>
        </p:nvSpPr>
        <p:spPr>
          <a:ln/>
        </p:spPr>
      </p:sp>
      <p:sp>
        <p:nvSpPr>
          <p:cNvPr id="59394" name="备注占位符 2">
            <a:extLst>
              <a:ext uri="{FF2B5EF4-FFF2-40B4-BE49-F238E27FC236}">
                <a16:creationId xmlns:a16="http://schemas.microsoft.com/office/drawing/2014/main" id="{70759121-9DFE-4BB2-92D7-DC4F45228CC5}"/>
              </a:ext>
            </a:extLst>
          </p:cNvPr>
          <p:cNvSpPr>
            <a:spLocks noGrp="1" noChangeArrowheads="1"/>
          </p:cNvSpPr>
          <p:nvPr>
            <p:ph type="body" idx="4294967295"/>
          </p:nvPr>
        </p:nvSpPr>
        <p:spPr/>
        <p:txBody>
          <a:bodyPr>
            <a:prstTxWarp prst="textNoShape">
              <a:avLst/>
            </a:prstTxWarp>
          </a:bodyPr>
          <a:lstStyle/>
          <a:p>
            <a:r>
              <a:rPr lang="zh-CN" altLang="en-US"/>
              <a:t>第四届进博会，这几天正在上海举行。他强由他强，清风拂山岗。他横由他横，明月照大江。他自狠来他自恶，我自一口真气足。</a:t>
            </a:r>
          </a:p>
          <a:p>
            <a:endParaRPr lang="zh-CN" altLang="en-US"/>
          </a:p>
        </p:txBody>
      </p:sp>
      <p:sp>
        <p:nvSpPr>
          <p:cNvPr id="59395" name="灯片编号占位符 3">
            <a:extLst>
              <a:ext uri="{FF2B5EF4-FFF2-40B4-BE49-F238E27FC236}">
                <a16:creationId xmlns:a16="http://schemas.microsoft.com/office/drawing/2014/main" id="{10E3B3A4-8C94-4497-8311-58A15FA6D3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CFC6609-6C40-4C45-B594-AA86A2F65321}" type="slidenum">
              <a:rPr lang="zh-CN" altLang="en-US"/>
              <a:pPr/>
              <a:t>215</a:t>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幻灯片图像占位符 1">
            <a:extLst>
              <a:ext uri="{FF2B5EF4-FFF2-40B4-BE49-F238E27FC236}">
                <a16:creationId xmlns:a16="http://schemas.microsoft.com/office/drawing/2014/main" id="{6EC9E44A-9235-4DE6-8D4D-45CFD4ADEAF4}"/>
              </a:ext>
            </a:extLst>
          </p:cNvPr>
          <p:cNvSpPr>
            <a:spLocks noGrp="1" noRot="1" noChangeAspect="1" noChangeArrowheads="1" noTextEdit="1"/>
          </p:cNvSpPr>
          <p:nvPr>
            <p:ph type="sldImg" idx="4294967295"/>
          </p:nvPr>
        </p:nvSpPr>
        <p:spPr>
          <a:ln/>
        </p:spPr>
      </p:sp>
      <p:sp>
        <p:nvSpPr>
          <p:cNvPr id="62466" name="备注占位符 2">
            <a:extLst>
              <a:ext uri="{FF2B5EF4-FFF2-40B4-BE49-F238E27FC236}">
                <a16:creationId xmlns:a16="http://schemas.microsoft.com/office/drawing/2014/main" id="{25077713-D7DB-48BC-BAB9-B291DA2122C4}"/>
              </a:ext>
            </a:extLst>
          </p:cNvPr>
          <p:cNvSpPr>
            <a:spLocks noGrp="1" noChangeArrowheads="1"/>
          </p:cNvSpPr>
          <p:nvPr>
            <p:ph type="body" idx="4294967295"/>
          </p:nvPr>
        </p:nvSpPr>
        <p:spPr/>
        <p:txBody>
          <a:bodyPr>
            <a:prstTxWarp prst="textNoShape">
              <a:avLst/>
            </a:prstTxWarp>
          </a:bodyPr>
          <a:lstStyle/>
          <a:p>
            <a:r>
              <a:rPr lang="en-US" altLang="zh-CN"/>
              <a:t>Levi’s</a:t>
            </a:r>
            <a:r>
              <a:rPr lang="zh-CN" altLang="en-US"/>
              <a:t>，不涉及新疆棉事件。</a:t>
            </a:r>
            <a:r>
              <a:rPr lang="zh-CN" altLang="en-US">
                <a:solidFill>
                  <a:srgbClr val="FF0000"/>
                </a:solidFill>
                <a:latin typeface="楷体" panose="02010609060101010101" pitchFamily="49" charset="-122"/>
                <a:ea typeface="楷体" panose="02010609060101010101" pitchFamily="49" charset="-122"/>
              </a:rPr>
              <a:t>这其实就是避实击虚，告诉我们不要把立足点放在立竿见影上，要循序渐进的准备。</a:t>
            </a:r>
          </a:p>
          <a:p>
            <a:endParaRPr lang="zh-CN" altLang="en-US"/>
          </a:p>
        </p:txBody>
      </p:sp>
      <p:sp>
        <p:nvSpPr>
          <p:cNvPr id="62467" name="灯片编号占位符 3">
            <a:extLst>
              <a:ext uri="{FF2B5EF4-FFF2-40B4-BE49-F238E27FC236}">
                <a16:creationId xmlns:a16="http://schemas.microsoft.com/office/drawing/2014/main" id="{14C886FD-04FD-43B5-B867-A1852E05C1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D061AEB-154E-488B-A55B-CA1E333A520B}" type="slidenum">
              <a:rPr lang="zh-CN" altLang="en-US"/>
              <a:pPr/>
              <a:t>218</a:t>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p:sp>
      <p:sp>
        <p:nvSpPr>
          <p:cNvPr id="15363" name="备注占位符 2"/>
          <p:cNvSpPr>
            <a:spLocks noGrp="1"/>
          </p:cNvSpPr>
          <p:nvPr>
            <p:ph type="body" idx="1"/>
          </p:nvPr>
        </p:nvSpPr>
        <p:spPr/>
        <p:txBody>
          <a:bodyPr wrap="square" lIns="91440" tIns="45720" rIns="91440" bIns="45720" anchor="t" anchorCtr="0"/>
          <a:lstStyle/>
          <a:p>
            <a:pPr lvl="0"/>
            <a:r>
              <a:rPr lang="zh-CN" altLang="en-US" dirty="0"/>
              <a:t>先后自主研发了国家火炬计划、</a:t>
            </a:r>
            <a:r>
              <a:rPr lang="en-US" altLang="zh-CN" dirty="0"/>
              <a:t>863</a:t>
            </a:r>
            <a:r>
              <a:rPr lang="zh-CN" altLang="en-US" dirty="0"/>
              <a:t>计划项目产品：饲料级</a:t>
            </a:r>
            <a:r>
              <a:rPr lang="en-US" altLang="zh-CN" dirty="0"/>
              <a:t>VB2</a:t>
            </a:r>
            <a:r>
              <a:rPr lang="zh-CN" altLang="en-US" dirty="0"/>
              <a:t>、</a:t>
            </a:r>
            <a:r>
              <a:rPr lang="en-US" altLang="zh-CN" dirty="0"/>
              <a:t>AD</a:t>
            </a:r>
            <a:r>
              <a:rPr lang="zh-CN" altLang="en-US" dirty="0"/>
              <a:t>、</a:t>
            </a:r>
            <a:r>
              <a:rPr lang="en-US" altLang="zh-CN" dirty="0"/>
              <a:t>ADD</a:t>
            </a:r>
            <a:r>
              <a:rPr lang="zh-CN" altLang="en-US" dirty="0"/>
              <a:t>、生物素、虾青素、索宁</a:t>
            </a:r>
            <a:r>
              <a:rPr lang="en-US" altLang="zh-CN" dirty="0"/>
              <a:t>……</a:t>
            </a:r>
            <a:r>
              <a:rPr lang="zh-CN" altLang="en-US" dirty="0"/>
              <a:t>等高技术含量产品；创新的</a:t>
            </a:r>
            <a:r>
              <a:rPr lang="en-US" altLang="zh-CN" dirty="0"/>
              <a:t>VB2</a:t>
            </a:r>
            <a:r>
              <a:rPr lang="zh-CN" altLang="en-US" dirty="0"/>
              <a:t>菌种第二代新技术、第三代菌种新工艺成功应用工业化生产，</a:t>
            </a:r>
            <a:r>
              <a:rPr lang="en-US" altLang="zh-CN" dirty="0"/>
              <a:t>2002</a:t>
            </a:r>
            <a:r>
              <a:rPr lang="zh-CN" altLang="en-US" dirty="0"/>
              <a:t>年由何谧主持设计的总投资</a:t>
            </a:r>
            <a:r>
              <a:rPr lang="en-US" altLang="zh-CN" dirty="0"/>
              <a:t>1.2</a:t>
            </a:r>
            <a:r>
              <a:rPr lang="zh-CN" altLang="en-US" dirty="0"/>
              <a:t>亿元的</a:t>
            </a:r>
            <a:r>
              <a:rPr lang="en-US" altLang="zh-CN" dirty="0"/>
              <a:t>200T-6</a:t>
            </a:r>
            <a:r>
              <a:rPr lang="zh-CN" altLang="en-US" dirty="0"/>
              <a:t>、总吨位</a:t>
            </a:r>
            <a:r>
              <a:rPr lang="en-US" altLang="zh-CN" dirty="0"/>
              <a:t>1200</a:t>
            </a:r>
            <a:r>
              <a:rPr lang="zh-CN" altLang="en-US" dirty="0"/>
              <a:t>吨的世界同类型的最大最先进的工业发酵车间投产后，使</a:t>
            </a:r>
            <a:r>
              <a:rPr lang="en-US" altLang="zh-CN" dirty="0"/>
              <a:t>VB2</a:t>
            </a:r>
            <a:r>
              <a:rPr lang="zh-CN" altLang="en-US" dirty="0"/>
              <a:t>年生产能力达到</a:t>
            </a:r>
            <a:r>
              <a:rPr lang="en-US" altLang="zh-CN" dirty="0"/>
              <a:t>3000</a:t>
            </a:r>
            <a:r>
              <a:rPr lang="zh-CN" altLang="en-US" dirty="0"/>
              <a:t>吨，产销量居世界第一，</a:t>
            </a:r>
            <a:r>
              <a:rPr lang="en-US" altLang="zh-CN" dirty="0"/>
              <a:t>07</a:t>
            </a:r>
            <a:r>
              <a:rPr lang="zh-CN" altLang="en-US" dirty="0"/>
              <a:t>年实现主营业务收入</a:t>
            </a:r>
            <a:r>
              <a:rPr lang="en-US" altLang="zh-CN" dirty="0"/>
              <a:t>7.94</a:t>
            </a:r>
            <a:r>
              <a:rPr lang="zh-CN" altLang="en-US" dirty="0"/>
              <a:t>亿元、出口创汇</a:t>
            </a:r>
            <a:r>
              <a:rPr lang="en-US" altLang="zh-CN" dirty="0"/>
              <a:t>5597</a:t>
            </a:r>
            <a:r>
              <a:rPr lang="zh-CN" altLang="en-US" dirty="0"/>
              <a:t>万美元，全年实现利税总额</a:t>
            </a:r>
            <a:r>
              <a:rPr lang="en-US" altLang="zh-CN" dirty="0"/>
              <a:t>3.5</a:t>
            </a:r>
            <a:r>
              <a:rPr lang="zh-CN" altLang="en-US" dirty="0"/>
              <a:t>亿元。何谧</a:t>
            </a:r>
            <a:r>
              <a:rPr lang="en-US" altLang="zh-CN" dirty="0"/>
              <a:t>1993</a:t>
            </a:r>
            <a:r>
              <a:rPr lang="zh-CN" altLang="en-US" dirty="0"/>
              <a:t>年起享受国务院特殊津贴，所主持的“核黄素新菌种工业化生产新工艺”项目获</a:t>
            </a:r>
            <a:r>
              <a:rPr lang="en-US" altLang="zh-CN" dirty="0"/>
              <a:t>1997</a:t>
            </a:r>
            <a:r>
              <a:rPr lang="zh-CN" altLang="en-US" dirty="0"/>
              <a:t>年湖北省科技进步一等奖、</a:t>
            </a:r>
            <a:r>
              <a:rPr lang="en-US" altLang="zh-CN" dirty="0"/>
              <a:t>1998</a:t>
            </a:r>
            <a:r>
              <a:rPr lang="zh-CN" altLang="en-US" dirty="0"/>
              <a:t>年国家科技进步二等奖。</a:t>
            </a:r>
            <a:endParaRPr lang="en-US" altLang="zh-CN" dirty="0"/>
          </a:p>
          <a:p>
            <a:pPr lvl="0"/>
            <a:r>
              <a:rPr lang="zh-CN" altLang="en-US" dirty="0"/>
              <a:t>何谧是位爱冒尖的厂长，是“拼命三郎”。他回答说</a:t>
            </a:r>
            <a:r>
              <a:rPr lang="en-US" altLang="zh-CN" dirty="0"/>
              <a:t>: “</a:t>
            </a:r>
            <a:r>
              <a:rPr lang="zh-CN" altLang="en-US" dirty="0"/>
              <a:t>这没什么不 好，企业不冒尖、不拼搏，怎么生存下去</a:t>
            </a:r>
            <a:r>
              <a:rPr lang="en-US" altLang="zh-CN" dirty="0"/>
              <a:t>?</a:t>
            </a:r>
            <a:r>
              <a:rPr lang="zh-CN" altLang="en-US" dirty="0"/>
              <a:t>怎么发展起来</a:t>
            </a:r>
            <a:r>
              <a:rPr lang="en-US" altLang="zh-CN" dirty="0"/>
              <a:t>?</a:t>
            </a:r>
            <a:r>
              <a:rPr lang="zh-CN" altLang="en-US" dirty="0"/>
              <a:t>当一名合格的厂长就是要敢冒、敢拼。”</a:t>
            </a:r>
          </a:p>
        </p:txBody>
      </p:sp>
      <p:sp>
        <p:nvSpPr>
          <p:cNvPr id="15364"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fld id="{9A0DB2DC-4C9A-4742-B13C-FB6460FD3503}" type="slidenum">
              <a:rPr lang="zh-CN" altLang="en-US" sz="1200" b="0" dirty="0">
                <a:ea typeface="宋体" panose="02010600030101010101" pitchFamily="2" charset="-122"/>
              </a:rPr>
              <a:t>227</a:t>
            </a:fld>
            <a:endParaRPr lang="zh-CN" altLang="en-US" sz="1200" b="0" dirty="0">
              <a:ea typeface="宋体" panose="02010600030101010101" pitchFamily="2" charset="-122"/>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p:sp>
      <p:sp>
        <p:nvSpPr>
          <p:cNvPr id="17411" name="备注占位符 2"/>
          <p:cNvSpPr>
            <a:spLocks noGrp="1"/>
          </p:cNvSpPr>
          <p:nvPr>
            <p:ph type="body" idx="1"/>
          </p:nvPr>
        </p:nvSpPr>
        <p:spPr/>
        <p:txBody>
          <a:bodyPr wrap="square" lIns="91440" tIns="45720" rIns="91440" bIns="45720" anchor="t" anchorCtr="0"/>
          <a:lstStyle/>
          <a:p>
            <a:pPr lvl="0"/>
            <a:r>
              <a:rPr lang="zh-CN" altLang="en-US" dirty="0"/>
              <a:t>选好接班人非常重要，王永庆</a:t>
            </a:r>
            <a:r>
              <a:rPr lang="en-US" altLang="zh-CN" dirty="0"/>
              <a:t>93</a:t>
            </a:r>
            <a:r>
              <a:rPr lang="zh-CN" altLang="en-US" dirty="0"/>
              <a:t>岁还在亲力亲为，任正非也还没有想好到底把华为交给谁，很多创一代，都在倾力培养“富二代”“创二代”。</a:t>
            </a:r>
          </a:p>
        </p:txBody>
      </p:sp>
      <p:sp>
        <p:nvSpPr>
          <p:cNvPr id="17412"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fld id="{9A0DB2DC-4C9A-4742-B13C-FB6460FD3503}" type="slidenum">
              <a:rPr lang="zh-CN" altLang="en-US" sz="1200" b="0" dirty="0">
                <a:ea typeface="宋体" panose="02010600030101010101" pitchFamily="2" charset="-122"/>
              </a:rPr>
              <a:t>228</a:t>
            </a:fld>
            <a:endParaRPr lang="zh-CN" altLang="en-US" sz="1200" b="0" dirty="0">
              <a:ea typeface="宋体" panose="02010600030101010101" pitchFamily="2" charset="-122"/>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p:txBody>
          <a:bodyPr wrap="square" lIns="91440" tIns="45720" rIns="91440" bIns="45720" anchor="t" anchorCtr="0"/>
          <a:lstStyle/>
          <a:p>
            <a:pPr lvl="0"/>
            <a:r>
              <a:rPr lang="zh-CN" altLang="en-US" dirty="0"/>
              <a:t>排名第一的是石油大亨约翰洛克菲勒。卡内基</a:t>
            </a:r>
            <a:r>
              <a:rPr lang="en-US" altLang="zh-CN" dirty="0"/>
              <a:t>13</a:t>
            </a:r>
            <a:r>
              <a:rPr lang="zh-CN" altLang="en-US" dirty="0"/>
              <a:t>岁就开始工作。一般说的卡耐基有两个人，一个是安德鲁，一个是戴尔。</a:t>
            </a:r>
          </a:p>
        </p:txBody>
      </p:sp>
      <p:sp>
        <p:nvSpPr>
          <p:cNvPr id="36868"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fld id="{9A0DB2DC-4C9A-4742-B13C-FB6460FD3503}" type="slidenum">
              <a:rPr lang="zh-CN" altLang="en-US" sz="1200" b="0" dirty="0">
                <a:ea typeface="宋体" panose="02010600030101010101" pitchFamily="2" charset="-122"/>
              </a:rPr>
              <a:t>232</a:t>
            </a:fld>
            <a:endParaRPr lang="zh-CN" altLang="en-US" sz="1200" b="0" dirty="0">
              <a:ea typeface="宋体" panose="02010600030101010101" pitchFamily="2" charset="-122"/>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p:txBody>
          <a:bodyPr wrap="square" lIns="91440" tIns="45720" rIns="91440" bIns="45720" anchor="t" anchorCtr="0"/>
          <a:lstStyle/>
          <a:p>
            <a:pPr lvl="0"/>
            <a:r>
              <a:rPr lang="zh-CN" altLang="en-US" dirty="0"/>
              <a:t>滕增寿同志是浙江省首届劳模。他</a:t>
            </a:r>
            <a:r>
              <a:rPr lang="en-US" altLang="zh-CN" dirty="0"/>
              <a:t>1954</a:t>
            </a:r>
            <a:r>
              <a:rPr lang="zh-CN" altLang="en-US" dirty="0"/>
              <a:t>年光荣出席浙江省首届劳模大会时年仅十八岁。</a:t>
            </a:r>
            <a:r>
              <a:rPr lang="en-US" altLang="zh-CN" dirty="0"/>
              <a:t>1974</a:t>
            </a:r>
            <a:r>
              <a:rPr lang="zh-CN" altLang="en-US" dirty="0"/>
              <a:t>年，滕增寿接受组织的委托，带领七名待业青年，白手起家办家属工厂。到</a:t>
            </a:r>
            <a:r>
              <a:rPr lang="en-US" altLang="zh-CN" dirty="0"/>
              <a:t>1976</a:t>
            </a:r>
            <a:r>
              <a:rPr lang="zh-CN" altLang="en-US" dirty="0"/>
              <a:t>年底，前后不过三年时间，就把这个家属工厂办成了拥有全国一流产品的全国第一家国营玻璃钢建材专业生产厂</a:t>
            </a:r>
            <a:r>
              <a:rPr lang="en-US" altLang="zh-CN" dirty="0"/>
              <a:t>——</a:t>
            </a:r>
            <a:r>
              <a:rPr lang="zh-CN" altLang="en-US" dirty="0"/>
              <a:t>国营温州市玻璃钢建材厂。</a:t>
            </a:r>
            <a:r>
              <a:rPr lang="en-US" altLang="zh-CN" dirty="0"/>
              <a:t>1977</a:t>
            </a:r>
            <a:r>
              <a:rPr lang="zh-CN" altLang="en-US" dirty="0"/>
              <a:t>年年初，踌躇满志的滕增寿被迫离开了红红火火、蒸蒸日上的国营温州市玻璃钢建材厂，第一次“赋闲”在家。</a:t>
            </a:r>
            <a:r>
              <a:rPr lang="en-US" altLang="zh-CN" dirty="0"/>
              <a:t>1984</a:t>
            </a:r>
            <a:r>
              <a:rPr lang="zh-CN" altLang="en-US" dirty="0"/>
              <a:t>年，被请了回来。他们将原先每月人均</a:t>
            </a:r>
            <a:r>
              <a:rPr lang="en-US" altLang="zh-CN" dirty="0"/>
              <a:t>43</a:t>
            </a:r>
            <a:r>
              <a:rPr lang="zh-CN" altLang="en-US" dirty="0"/>
              <a:t>元的等级工资，改成以质量为核心的结构计件工资制，上不封顶，下不保底。执行第一个月，一线普工最多的拿到</a:t>
            </a:r>
            <a:r>
              <a:rPr lang="en-US" altLang="zh-CN" dirty="0"/>
              <a:t>200</a:t>
            </a:r>
            <a:r>
              <a:rPr lang="zh-CN" altLang="en-US" dirty="0"/>
              <a:t>元的工资，工效一下子提高了</a:t>
            </a:r>
            <a:r>
              <a:rPr lang="en-US" altLang="zh-CN" dirty="0"/>
              <a:t>6</a:t>
            </a:r>
            <a:r>
              <a:rPr lang="zh-CN" altLang="en-US" dirty="0"/>
              <a:t>倍，产品质量也直线上升，国营温州市玻璃钢建材厂的国企活力，立即被激发出来。但是，当时一个</a:t>
            </a:r>
            <a:r>
              <a:rPr lang="en-US" altLang="zh-CN" dirty="0"/>
              <a:t>18</a:t>
            </a:r>
            <a:r>
              <a:rPr lang="zh-CN" altLang="en-US" dirty="0"/>
              <a:t>级的县级干部，每月工资才</a:t>
            </a:r>
            <a:r>
              <a:rPr lang="en-US" altLang="zh-CN" dirty="0"/>
              <a:t>80</a:t>
            </a:r>
            <a:r>
              <a:rPr lang="zh-CN" altLang="en-US" dirty="0"/>
              <a:t>多块钱，一个</a:t>
            </a:r>
            <a:r>
              <a:rPr lang="en-US" altLang="zh-CN" dirty="0"/>
              <a:t>13</a:t>
            </a:r>
            <a:r>
              <a:rPr lang="zh-CN" altLang="en-US" dirty="0"/>
              <a:t>级的高级干部，每月工资也不过</a:t>
            </a:r>
            <a:r>
              <a:rPr lang="en-US" altLang="zh-CN" dirty="0"/>
              <a:t>130</a:t>
            </a:r>
            <a:r>
              <a:rPr lang="zh-CN" altLang="en-US" dirty="0"/>
              <a:t>多元。</a:t>
            </a:r>
            <a:r>
              <a:rPr lang="en-US" altLang="zh-CN" dirty="0"/>
              <a:t>1991</a:t>
            </a:r>
            <a:r>
              <a:rPr lang="zh-CN" altLang="en-US" dirty="0"/>
              <a:t>年</a:t>
            </a:r>
            <a:r>
              <a:rPr lang="en-US" altLang="zh-CN" dirty="0"/>
              <a:t>10</a:t>
            </a:r>
            <a:r>
              <a:rPr lang="zh-CN" altLang="en-US" dirty="0"/>
              <a:t>月</a:t>
            </a:r>
            <a:r>
              <a:rPr lang="en-US" altLang="zh-CN" dirty="0"/>
              <a:t>23</a:t>
            </a:r>
            <a:r>
              <a:rPr lang="zh-CN" altLang="en-US" dirty="0"/>
              <a:t>日，江泽民总书记到温州视察。他谁也没见，直接驱车东方集团，找到了滕增寿同志，认认真真地听了他两个小时的工作汇报和经验介绍。江泽民总书记不断点头称赞，又题词鼓励。他们成功研制出了中国市场上第一个玻璃钢浴缸，接着就把价廉物美的玻璃钢卫浴和玻璃钢厨具变成了中国家装产品市场上的新宠。</a:t>
            </a:r>
          </a:p>
          <a:p>
            <a:pPr lvl="0"/>
            <a:endParaRPr lang="zh-CN" altLang="en-US" dirty="0"/>
          </a:p>
        </p:txBody>
      </p:sp>
      <p:sp>
        <p:nvSpPr>
          <p:cNvPr id="41988" name="灯片编号占位符 3"/>
          <p:cNvSpPr txBox="1">
            <a:spLocks noGrp="1"/>
          </p:cNvSpPr>
          <p:nvPr>
            <p:ph type="sldNum" sz="quarter"/>
          </p:nvPr>
        </p:nvSpPr>
        <p:spPr>
          <a:xfrm>
            <a:off x="5181600" y="6515100"/>
            <a:ext cx="3962400" cy="342900"/>
          </a:xfrm>
          <a:prstGeom prst="rect">
            <a:avLst/>
          </a:prstGeom>
          <a:noFill/>
          <a:ln w="9525">
            <a:noFill/>
          </a:ln>
        </p:spPr>
        <p:txBody>
          <a:bodyPr anchor="b" anchorCtr="0"/>
          <a:lstStyle/>
          <a:p>
            <a:pPr lvl="0" algn="r" eaLnBrk="1" hangingPunct="1"/>
            <a:fld id="{9A0DB2DC-4C9A-4742-B13C-FB6460FD3503}" type="slidenum">
              <a:rPr lang="zh-CN" altLang="en-US" sz="1200" b="0" dirty="0">
                <a:ea typeface="宋体" panose="02010600030101010101" pitchFamily="2" charset="-122"/>
              </a:rPr>
              <a:t>233</a:t>
            </a:fld>
            <a:endParaRPr lang="zh-CN" altLang="en-US" sz="1200" b="0" dirty="0">
              <a:ea typeface="宋体" panose="02010600030101010101" pitchFamily="2" charset="-122"/>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A81F77B-A850-49E2-B6C9-1E2BC6828363}" type="datetimeFigureOut">
              <a:rPr lang="zh-CN" altLang="en-US" smtClean="0"/>
              <a:t>2023/12/12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E283FF-A5D4-464D-AA1E-E5800957CFE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A81F77B-A850-49E2-B6C9-1E2BC6828363}" type="datetimeFigureOut">
              <a:rPr lang="zh-CN" altLang="en-US" smtClean="0"/>
              <a:t>2023/12/12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E283FF-A5D4-464D-AA1E-E5800957CFE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A81F77B-A850-49E2-B6C9-1E2BC6828363}" type="datetimeFigureOut">
              <a:rPr lang="zh-CN" altLang="en-US" smtClean="0"/>
              <a:t>2023/12/12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E283FF-A5D4-464D-AA1E-E5800957CFEC}"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A81F77B-A850-49E2-B6C9-1E2BC6828363}" type="datetimeFigureOut">
              <a:rPr lang="zh-CN" altLang="en-US" smtClean="0"/>
              <a:t>2023/12/12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E283FF-A5D4-464D-AA1E-E5800957CFE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A81F77B-A850-49E2-B6C9-1E2BC6828363}" type="datetimeFigureOut">
              <a:rPr lang="zh-CN" altLang="en-US" smtClean="0"/>
              <a:t>2023/12/12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E283FF-A5D4-464D-AA1E-E5800957CFE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CA81F77B-A850-49E2-B6C9-1E2BC6828363}" type="datetimeFigureOut">
              <a:rPr lang="zh-CN" altLang="en-US" smtClean="0"/>
              <a:t>2023/12/12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E283FF-A5D4-464D-AA1E-E5800957CFE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CA81F77B-A850-49E2-B6C9-1E2BC6828363}" type="datetimeFigureOut">
              <a:rPr lang="zh-CN" altLang="en-US" smtClean="0"/>
              <a:t>2023/12/12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3E283FF-A5D4-464D-AA1E-E5800957CFE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A81F77B-A850-49E2-B6C9-1E2BC6828363}" type="datetimeFigureOut">
              <a:rPr lang="zh-CN" altLang="en-US" smtClean="0"/>
              <a:t>2023/12/12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3E283FF-A5D4-464D-AA1E-E5800957CFE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A81F77B-A850-49E2-B6C9-1E2BC6828363}" type="datetimeFigureOut">
              <a:rPr lang="zh-CN" altLang="en-US" smtClean="0"/>
              <a:t>2023/12/12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3E283FF-A5D4-464D-AA1E-E5800957CFE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A81F77B-A850-49E2-B6C9-1E2BC6828363}" type="datetimeFigureOut">
              <a:rPr lang="zh-CN" altLang="en-US" smtClean="0"/>
              <a:t>2023/12/12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E283FF-A5D4-464D-AA1E-E5800957CFE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A81F77B-A850-49E2-B6C9-1E2BC6828363}" type="datetimeFigureOut">
              <a:rPr lang="zh-CN" altLang="en-US" smtClean="0"/>
              <a:t>2023/12/12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E283FF-A5D4-464D-AA1E-E5800957CFE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81F77B-A850-49E2-B6C9-1E2BC6828363}" type="datetimeFigureOut">
              <a:rPr lang="zh-CN" altLang="en-US" smtClean="0"/>
              <a:t>2023/12/12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E283FF-A5D4-464D-AA1E-E5800957CFE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4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48.jpeg"/><Relationship Id="rId4" Type="http://schemas.openxmlformats.org/officeDocument/2006/relationships/image" Target="../media/image47.jpe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8.xml"/><Relationship Id="rId1" Type="http://schemas.openxmlformats.org/officeDocument/2006/relationships/tags" Target="../tags/tag10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1.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58.jpeg"/><Relationship Id="rId4" Type="http://schemas.openxmlformats.org/officeDocument/2006/relationships/image" Target="../media/image57.jpeg"/></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0.xml"/><Relationship Id="rId1" Type="http://schemas.openxmlformats.org/officeDocument/2006/relationships/tags" Target="../tags/tag109.xml"/><Relationship Id="rId5" Type="http://schemas.openxmlformats.org/officeDocument/2006/relationships/image" Target="../media/image59.jpeg"/><Relationship Id="rId4" Type="http://schemas.openxmlformats.org/officeDocument/2006/relationships/notesSlide" Target="../notesSlides/notesSlide9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png"/><Relationship Id="rId7" Type="http://schemas.openxmlformats.org/officeDocument/2006/relationships/image" Target="../media/image67.jpe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8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s/_rels/slide29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20.png"/><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22.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tags" Target="../tags/tag35.xml"/><Relationship Id="rId18" Type="http://schemas.openxmlformats.org/officeDocument/2006/relationships/slideLayout" Target="../slideLayouts/slideLayout7.xml"/><Relationship Id="rId3" Type="http://schemas.openxmlformats.org/officeDocument/2006/relationships/tags" Target="../tags/tag25.xml"/><Relationship Id="rId21" Type="http://schemas.openxmlformats.org/officeDocument/2006/relationships/image" Target="../media/image25.png"/><Relationship Id="rId7" Type="http://schemas.openxmlformats.org/officeDocument/2006/relationships/tags" Target="../tags/tag29.xml"/><Relationship Id="rId12" Type="http://schemas.openxmlformats.org/officeDocument/2006/relationships/tags" Target="../tags/tag34.xml"/><Relationship Id="rId17" Type="http://schemas.openxmlformats.org/officeDocument/2006/relationships/tags" Target="../tags/tag39.xml"/><Relationship Id="rId2" Type="http://schemas.openxmlformats.org/officeDocument/2006/relationships/tags" Target="../tags/tag24.xml"/><Relationship Id="rId16" Type="http://schemas.openxmlformats.org/officeDocument/2006/relationships/tags" Target="../tags/tag38.xml"/><Relationship Id="rId20" Type="http://schemas.openxmlformats.org/officeDocument/2006/relationships/image" Target="../media/image1.png"/><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5" Type="http://schemas.openxmlformats.org/officeDocument/2006/relationships/tags" Target="../tags/tag27.xml"/><Relationship Id="rId15" Type="http://schemas.openxmlformats.org/officeDocument/2006/relationships/tags" Target="../tags/tag37.xml"/><Relationship Id="rId10" Type="http://schemas.openxmlformats.org/officeDocument/2006/relationships/tags" Target="../tags/tag32.xml"/><Relationship Id="rId19" Type="http://schemas.openxmlformats.org/officeDocument/2006/relationships/image" Target="../media/image24.jpeg"/><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tags" Target="../tags/tag3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tags" Target="../tags/tag52.xml"/><Relationship Id="rId18" Type="http://schemas.openxmlformats.org/officeDocument/2006/relationships/slideLayout" Target="../slideLayouts/slideLayout7.xml"/><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tags" Target="../tags/tag51.xml"/><Relationship Id="rId17" Type="http://schemas.openxmlformats.org/officeDocument/2006/relationships/tags" Target="../tags/tag56.xml"/><Relationship Id="rId2" Type="http://schemas.openxmlformats.org/officeDocument/2006/relationships/tags" Target="../tags/tag41.xml"/><Relationship Id="rId16" Type="http://schemas.openxmlformats.org/officeDocument/2006/relationships/tags" Target="../tags/tag55.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5" Type="http://schemas.openxmlformats.org/officeDocument/2006/relationships/tags" Target="../tags/tag44.xml"/><Relationship Id="rId15" Type="http://schemas.openxmlformats.org/officeDocument/2006/relationships/tags" Target="../tags/tag54.xml"/><Relationship Id="rId10" Type="http://schemas.openxmlformats.org/officeDocument/2006/relationships/tags" Target="../tags/tag49.xml"/><Relationship Id="rId19" Type="http://schemas.openxmlformats.org/officeDocument/2006/relationships/image" Target="../media/image1.png"/><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tags" Target="../tags/tag53.xml"/></Relationships>
</file>

<file path=ppt/slides/_rels/slide6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tags" Target="../tags/tag69.xml"/><Relationship Id="rId18" Type="http://schemas.openxmlformats.org/officeDocument/2006/relationships/slideLayout" Target="../slideLayouts/slideLayout7.xml"/><Relationship Id="rId3" Type="http://schemas.openxmlformats.org/officeDocument/2006/relationships/tags" Target="../tags/tag59.xml"/><Relationship Id="rId7" Type="http://schemas.openxmlformats.org/officeDocument/2006/relationships/tags" Target="../tags/tag63.xml"/><Relationship Id="rId12" Type="http://schemas.openxmlformats.org/officeDocument/2006/relationships/tags" Target="../tags/tag68.xml"/><Relationship Id="rId17" Type="http://schemas.openxmlformats.org/officeDocument/2006/relationships/tags" Target="../tags/tag73.xml"/><Relationship Id="rId2" Type="http://schemas.openxmlformats.org/officeDocument/2006/relationships/tags" Target="../tags/tag58.xml"/><Relationship Id="rId16" Type="http://schemas.openxmlformats.org/officeDocument/2006/relationships/tags" Target="../tags/tag72.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tags" Target="../tags/tag67.xml"/><Relationship Id="rId5" Type="http://schemas.openxmlformats.org/officeDocument/2006/relationships/tags" Target="../tags/tag61.xml"/><Relationship Id="rId15" Type="http://schemas.openxmlformats.org/officeDocument/2006/relationships/tags" Target="../tags/tag71.xml"/><Relationship Id="rId10" Type="http://schemas.openxmlformats.org/officeDocument/2006/relationships/tags" Target="../tags/tag66.xml"/><Relationship Id="rId19" Type="http://schemas.openxmlformats.org/officeDocument/2006/relationships/image" Target="../media/image1.png"/><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tags" Target="../tags/tag7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tags" Target="../tags/tag81.xml"/><Relationship Id="rId3" Type="http://schemas.openxmlformats.org/officeDocument/2006/relationships/tags" Target="../tags/tag76.xml"/><Relationship Id="rId7" Type="http://schemas.openxmlformats.org/officeDocument/2006/relationships/tags" Target="../tags/tag80.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5" Type="http://schemas.openxmlformats.org/officeDocument/2006/relationships/tags" Target="../tags/tag78.xml"/><Relationship Id="rId10" Type="http://schemas.openxmlformats.org/officeDocument/2006/relationships/slideLayout" Target="../slideLayouts/slideLayout7.xml"/><Relationship Id="rId4" Type="http://schemas.openxmlformats.org/officeDocument/2006/relationships/tags" Target="../tags/tag77.xml"/><Relationship Id="rId9" Type="http://schemas.openxmlformats.org/officeDocument/2006/relationships/tags" Target="../tags/tag8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tags" Target="../tags/tag95.xml"/><Relationship Id="rId18" Type="http://schemas.openxmlformats.org/officeDocument/2006/relationships/tags" Target="../tags/tag100.xml"/><Relationship Id="rId3" Type="http://schemas.openxmlformats.org/officeDocument/2006/relationships/tags" Target="../tags/tag85.xml"/><Relationship Id="rId21" Type="http://schemas.openxmlformats.org/officeDocument/2006/relationships/tags" Target="../tags/tag103.xml"/><Relationship Id="rId7" Type="http://schemas.openxmlformats.org/officeDocument/2006/relationships/tags" Target="../tags/tag89.xml"/><Relationship Id="rId12" Type="http://schemas.openxmlformats.org/officeDocument/2006/relationships/tags" Target="../tags/tag94.xml"/><Relationship Id="rId17" Type="http://schemas.openxmlformats.org/officeDocument/2006/relationships/tags" Target="../tags/tag99.xml"/><Relationship Id="rId2" Type="http://schemas.openxmlformats.org/officeDocument/2006/relationships/tags" Target="../tags/tag84.xml"/><Relationship Id="rId16" Type="http://schemas.openxmlformats.org/officeDocument/2006/relationships/tags" Target="../tags/tag98.xml"/><Relationship Id="rId20" Type="http://schemas.openxmlformats.org/officeDocument/2006/relationships/tags" Target="../tags/tag102.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tags" Target="../tags/tag93.xml"/><Relationship Id="rId5" Type="http://schemas.openxmlformats.org/officeDocument/2006/relationships/tags" Target="../tags/tag87.xml"/><Relationship Id="rId15" Type="http://schemas.openxmlformats.org/officeDocument/2006/relationships/tags" Target="../tags/tag97.xml"/><Relationship Id="rId23" Type="http://schemas.openxmlformats.org/officeDocument/2006/relationships/notesSlide" Target="../notesSlides/notesSlide24.xml"/><Relationship Id="rId10" Type="http://schemas.openxmlformats.org/officeDocument/2006/relationships/tags" Target="../tags/tag92.xml"/><Relationship Id="rId19" Type="http://schemas.openxmlformats.org/officeDocument/2006/relationships/tags" Target="../tags/tag101.xml"/><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tags" Target="../tags/tag96.xml"/><Relationship Id="rId22"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3364010"/>
            <a:ext cx="3877985" cy="584775"/>
          </a:xfrm>
          <a:prstGeom prst="rect">
            <a:avLst/>
          </a:prstGeom>
          <a:noFill/>
        </p:spPr>
        <p:txBody>
          <a:bodyPr wrap="none" rtlCol="0">
            <a:spAutoFit/>
          </a:bodyPr>
          <a:lstStyle/>
          <a:p>
            <a:r>
              <a:rPr lang="zh-CN" altLang="en-US" sz="3200" b="1" dirty="0">
                <a:latin typeface="微软雅黑" panose="020B0503020204020204" pitchFamily="34" charset="-122"/>
                <a:ea typeface="微软雅黑" panose="020B0503020204020204" pitchFamily="34" charset="-122"/>
              </a:rPr>
              <a:t>习近平战“疫”兵法</a:t>
            </a:r>
          </a:p>
        </p:txBody>
      </p:sp>
      <p:sp>
        <p:nvSpPr>
          <p:cNvPr id="19" name="文本框 18"/>
          <p:cNvSpPr txBox="1"/>
          <p:nvPr/>
        </p:nvSpPr>
        <p:spPr>
          <a:xfrm>
            <a:off x="3791843" y="2243711"/>
            <a:ext cx="4698722" cy="584775"/>
          </a:xfrm>
          <a:prstGeom prst="rect">
            <a:avLst/>
          </a:prstGeom>
          <a:solidFill>
            <a:srgbClr val="FFC000"/>
          </a:solidFill>
        </p:spPr>
        <p:txBody>
          <a:bodyPr wrap="none" rtlCol="0">
            <a:spAutoFit/>
          </a:bodyPr>
          <a:lstStyle/>
          <a:p>
            <a:r>
              <a:rPr lang="zh-CN" altLang="en-US" sz="3200" dirty="0">
                <a:latin typeface="方正综艺简体" panose="02010601030101010101" pitchFamily="2" charset="-122"/>
                <a:ea typeface="方正综艺简体" panose="02010601030101010101" pitchFamily="2" charset="-122"/>
              </a:rPr>
              <a:t>善战者，致人而不致于人</a:t>
            </a:r>
          </a:p>
        </p:txBody>
      </p:sp>
      <p:sp>
        <p:nvSpPr>
          <p:cNvPr id="20" name="文本框 19"/>
          <p:cNvSpPr txBox="1"/>
          <p:nvPr/>
        </p:nvSpPr>
        <p:spPr>
          <a:xfrm>
            <a:off x="3123682" y="1079397"/>
            <a:ext cx="6160660" cy="1077218"/>
          </a:xfrm>
          <a:prstGeom prst="rect">
            <a:avLst/>
          </a:prstGeom>
          <a:solidFill>
            <a:srgbClr val="FFC000"/>
          </a:solidFill>
        </p:spPr>
        <p:txBody>
          <a:bodyPr wrap="square" rtlCol="0">
            <a:spAutoFit/>
          </a:bodyPr>
          <a:lstStyle/>
          <a:p>
            <a:pPr algn="ctr"/>
            <a:r>
              <a:rPr lang="zh-CN" altLang="en-US" sz="3200" dirty="0">
                <a:latin typeface="方正综艺简体" panose="02010601030101010101" pitchFamily="2" charset="-122"/>
                <a:ea typeface="方正综艺简体" panose="02010601030101010101" pitchFamily="2" charset="-122"/>
              </a:rPr>
              <a:t>兵者，国之大事，死生之地，</a:t>
            </a:r>
            <a:endParaRPr lang="en-US" altLang="zh-CN" sz="3200" dirty="0">
              <a:latin typeface="方正综艺简体" panose="02010601030101010101" pitchFamily="2" charset="-122"/>
              <a:ea typeface="方正综艺简体" panose="02010601030101010101" pitchFamily="2" charset="-122"/>
            </a:endParaRPr>
          </a:p>
          <a:p>
            <a:pPr algn="ctr"/>
            <a:r>
              <a:rPr lang="zh-CN" altLang="en-US" sz="3200" dirty="0">
                <a:latin typeface="方正综艺简体" panose="02010601030101010101" pitchFamily="2" charset="-122"/>
                <a:ea typeface="方正综艺简体" panose="02010601030101010101" pitchFamily="2" charset="-122"/>
              </a:rPr>
              <a:t>存亡之道，不可不察也</a:t>
            </a:r>
          </a:p>
        </p:txBody>
      </p:sp>
      <p:sp>
        <p:nvSpPr>
          <p:cNvPr id="21" name="文本框 20"/>
          <p:cNvSpPr txBox="1"/>
          <p:nvPr/>
        </p:nvSpPr>
        <p:spPr>
          <a:xfrm>
            <a:off x="4202213" y="2915581"/>
            <a:ext cx="3877985" cy="584775"/>
          </a:xfrm>
          <a:prstGeom prst="rect">
            <a:avLst/>
          </a:prstGeom>
          <a:solidFill>
            <a:srgbClr val="FFC000"/>
          </a:solidFill>
        </p:spPr>
        <p:txBody>
          <a:bodyPr wrap="none" rtlCol="0">
            <a:spAutoFit/>
          </a:bodyPr>
          <a:lstStyle/>
          <a:p>
            <a:r>
              <a:rPr lang="zh-CN" altLang="en-US" sz="3200" dirty="0">
                <a:latin typeface="方正综艺简体" panose="02010601030101010101" pitchFamily="2" charset="-122"/>
                <a:ea typeface="方正综艺简体" panose="02010601030101010101" pitchFamily="2" charset="-122"/>
              </a:rPr>
              <a:t>知己知彼，百战不殆</a:t>
            </a:r>
          </a:p>
        </p:txBody>
      </p:sp>
      <p:sp>
        <p:nvSpPr>
          <p:cNvPr id="22" name="文本框 21"/>
          <p:cNvSpPr txBox="1"/>
          <p:nvPr/>
        </p:nvSpPr>
        <p:spPr>
          <a:xfrm>
            <a:off x="4817765" y="3587451"/>
            <a:ext cx="2646878" cy="584775"/>
          </a:xfrm>
          <a:prstGeom prst="rect">
            <a:avLst/>
          </a:prstGeom>
          <a:solidFill>
            <a:srgbClr val="FFC000"/>
          </a:solidFill>
        </p:spPr>
        <p:txBody>
          <a:bodyPr wrap="none" rtlCol="0">
            <a:spAutoFit/>
          </a:bodyPr>
          <a:lstStyle/>
          <a:p>
            <a:r>
              <a:rPr lang="zh-CN" altLang="en-US" sz="3200" dirty="0">
                <a:latin typeface="方正综艺简体" panose="02010601030101010101" pitchFamily="2" charset="-122"/>
                <a:ea typeface="方正综艺简体" panose="02010601030101010101" pitchFamily="2" charset="-122"/>
              </a:rPr>
              <a:t>上下同欲者胜</a:t>
            </a:r>
          </a:p>
        </p:txBody>
      </p:sp>
      <p:sp>
        <p:nvSpPr>
          <p:cNvPr id="23" name="文本框 22"/>
          <p:cNvSpPr txBox="1"/>
          <p:nvPr/>
        </p:nvSpPr>
        <p:spPr>
          <a:xfrm>
            <a:off x="4202213" y="4259321"/>
            <a:ext cx="3877985" cy="584775"/>
          </a:xfrm>
          <a:prstGeom prst="rect">
            <a:avLst/>
          </a:prstGeom>
          <a:solidFill>
            <a:srgbClr val="FFC000"/>
          </a:solidFill>
        </p:spPr>
        <p:txBody>
          <a:bodyPr wrap="none" rtlCol="0">
            <a:spAutoFit/>
          </a:bodyPr>
          <a:lstStyle/>
          <a:p>
            <a:r>
              <a:rPr lang="zh-CN" altLang="en-US" sz="3200" dirty="0">
                <a:latin typeface="方正综艺简体" panose="02010601030101010101" pitchFamily="2" charset="-122"/>
                <a:ea typeface="方正综艺简体" panose="02010601030101010101" pitchFamily="2" charset="-122"/>
              </a:rPr>
              <a:t>兵马未动，粮草先行</a:t>
            </a:r>
          </a:p>
        </p:txBody>
      </p:sp>
      <p:sp>
        <p:nvSpPr>
          <p:cNvPr id="24" name="文本框 23"/>
          <p:cNvSpPr txBox="1"/>
          <p:nvPr/>
        </p:nvSpPr>
        <p:spPr>
          <a:xfrm>
            <a:off x="2180764" y="4931188"/>
            <a:ext cx="7920880" cy="1077218"/>
          </a:xfrm>
          <a:prstGeom prst="rect">
            <a:avLst/>
          </a:prstGeom>
          <a:solidFill>
            <a:srgbClr val="FFC000"/>
          </a:solidFill>
        </p:spPr>
        <p:txBody>
          <a:bodyPr wrap="square" rtlCol="0">
            <a:spAutoFit/>
          </a:bodyPr>
          <a:lstStyle/>
          <a:p>
            <a:pPr algn="ctr"/>
            <a:r>
              <a:rPr lang="zh-CN" altLang="en-US" sz="3200" dirty="0">
                <a:latin typeface="方正综艺简体" panose="02010601030101010101" pitchFamily="2" charset="-122"/>
                <a:ea typeface="方正综艺简体" panose="02010601030101010101" pitchFamily="2" charset="-122"/>
              </a:rPr>
              <a:t>用兵之道，无恃其不来，恃吾有以待也，</a:t>
            </a:r>
            <a:endParaRPr lang="en-US" altLang="zh-CN" sz="3200" dirty="0">
              <a:latin typeface="方正综艺简体" panose="02010601030101010101" pitchFamily="2" charset="-122"/>
              <a:ea typeface="方正综艺简体" panose="02010601030101010101" pitchFamily="2" charset="-122"/>
            </a:endParaRPr>
          </a:p>
          <a:p>
            <a:pPr algn="ctr"/>
            <a:r>
              <a:rPr lang="zh-CN" altLang="en-US" sz="3200" dirty="0">
                <a:latin typeface="方正综艺简体" panose="02010601030101010101" pitchFamily="2" charset="-122"/>
                <a:ea typeface="方正综艺简体" panose="02010601030101010101" pitchFamily="2" charset="-122"/>
              </a:rPr>
              <a:t>无恃其不攻，恃吾有所不可攻也</a:t>
            </a:r>
          </a:p>
        </p:txBody>
      </p:sp>
      <p:sp>
        <p:nvSpPr>
          <p:cNvPr id="26" name="Rectangle 4"/>
          <p:cNvSpPr/>
          <p:nvPr/>
        </p:nvSpPr>
        <p:spPr>
          <a:xfrm>
            <a:off x="140342" y="96994"/>
            <a:ext cx="9144000" cy="584775"/>
          </a:xfrm>
          <a:prstGeom prst="rect">
            <a:avLst/>
          </a:prstGeom>
          <a:noFill/>
          <a:ln w="9525">
            <a:noFill/>
          </a:ln>
          <a:effectLst>
            <a:outerShdw dist="35921" dir="2699999" algn="ctr" rotWithShape="0">
              <a:srgbClr val="FFFF00"/>
            </a:outerShdw>
          </a:effectLst>
        </p:spPr>
        <p:txBody>
          <a:bodyPr>
            <a:spAutoFit/>
          </a:bodyPr>
          <a:lstStyle>
            <a:lvl1pPr marL="339725" indent="-339725" algn="l" rtl="0" eaLnBrk="0" fontAlgn="base" hangingPunct="0">
              <a:spcBef>
                <a:spcPct val="20000"/>
              </a:spcBef>
              <a:spcAft>
                <a:spcPct val="0"/>
              </a:spcAft>
              <a:buChar char="•"/>
              <a:defRPr kumimoji="1"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kumimoji="1" sz="2800">
                <a:solidFill>
                  <a:schemeClr val="tx1"/>
                </a:solidFill>
                <a:latin typeface="+mn-lt"/>
                <a:ea typeface="+mn-ea"/>
              </a:defRPr>
            </a:lvl2pPr>
            <a:lvl3pPr marL="1139825" indent="-225425" algn="l" rtl="0" eaLnBrk="0" fontAlgn="base" hangingPunct="0">
              <a:spcBef>
                <a:spcPct val="20000"/>
              </a:spcBef>
              <a:spcAft>
                <a:spcPct val="0"/>
              </a:spcAft>
              <a:buChar char="•"/>
              <a:defRPr kumimoji="1" sz="2400">
                <a:solidFill>
                  <a:schemeClr val="tx1"/>
                </a:solidFill>
                <a:latin typeface="+mn-lt"/>
                <a:ea typeface="+mn-ea"/>
              </a:defRPr>
            </a:lvl3pPr>
            <a:lvl4pPr marL="1597025" indent="-225425" algn="l" rtl="0" eaLnBrk="0" fontAlgn="base" hangingPunct="0">
              <a:spcBef>
                <a:spcPct val="20000"/>
              </a:spcBef>
              <a:spcAft>
                <a:spcPct val="0"/>
              </a:spcAft>
              <a:buChar char="–"/>
              <a:defRPr kumimoji="1" sz="2000">
                <a:solidFill>
                  <a:schemeClr val="tx1"/>
                </a:solidFill>
                <a:latin typeface="+mn-lt"/>
                <a:ea typeface="+mn-ea"/>
              </a:defRPr>
            </a:lvl4pPr>
            <a:lvl5pPr marL="2054225" indent="-225425"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ts val="0"/>
              </a:spcBef>
              <a:buNone/>
            </a:pPr>
            <a:r>
              <a:rPr lang="en-US" altLang="zh-CN" b="1" dirty="0">
                <a:latin typeface="等线 Light" panose="02010600030101010101" charset="-122"/>
                <a:ea typeface="等线 Light" panose="02010600030101010101" charset="-122"/>
                <a:cs typeface="等线 Light" panose="02010600030101010101" charset="-122"/>
              </a:rPr>
              <a:t>《</a:t>
            </a:r>
            <a:r>
              <a:rPr lang="zh-CN" altLang="en-US" b="1" dirty="0">
                <a:latin typeface="等线 Light" panose="02010600030101010101" charset="-122"/>
                <a:ea typeface="等线 Light" panose="02010600030101010101" charset="-122"/>
                <a:cs typeface="等线 Light" panose="02010600030101010101" charset="-122"/>
              </a:rPr>
              <a:t>孙子兵法</a:t>
            </a:r>
            <a:r>
              <a:rPr lang="en-US" altLang="zh-CN" b="1" dirty="0">
                <a:latin typeface="等线 Light" panose="02010600030101010101" charset="-122"/>
                <a:ea typeface="等线 Light" panose="02010600030101010101" charset="-122"/>
                <a:cs typeface="等线 Light" panose="02010600030101010101" charset="-122"/>
              </a:rPr>
              <a:t>》</a:t>
            </a:r>
            <a:r>
              <a:rPr lang="zh-CN" altLang="en-US" b="1" dirty="0">
                <a:latin typeface="等线 Light" panose="02010600030101010101" charset="-122"/>
                <a:ea typeface="等线 Light" panose="02010600030101010101" charset="-122"/>
                <a:cs typeface="等线 Light" panose="02010600030101010101" charset="-122"/>
              </a:rPr>
              <a:t>绪论</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35990" y="261296"/>
            <a:ext cx="6094428" cy="646331"/>
          </a:xfrm>
          <a:prstGeom prst="rect">
            <a:avLst/>
          </a:prstGeom>
          <a:noFill/>
        </p:spPr>
        <p:txBody>
          <a:bodyPr wrap="square">
            <a:spAutoFit/>
          </a:bodyPr>
          <a:lstStyle/>
          <a:p>
            <a:pPr eaLnBrk="1" hangingPunct="1">
              <a:spcBef>
                <a:spcPct val="0"/>
              </a:spcBef>
              <a:buFontTx/>
              <a:buNone/>
            </a:pPr>
            <a:r>
              <a:rPr lang="en-US" altLang="zh-CN" dirty="0">
                <a:solidFill>
                  <a:srgbClr val="000000"/>
                </a:solidFill>
                <a:latin typeface="宋体" panose="02010600030101010101" pitchFamily="2" charset="-122"/>
                <a:ea typeface="宋体" panose="02010600030101010101" pitchFamily="2" charset="-122"/>
              </a:rPr>
              <a:t>《</a:t>
            </a:r>
            <a:r>
              <a:rPr lang="zh-CN" altLang="en-US" dirty="0">
                <a:solidFill>
                  <a:srgbClr val="000000"/>
                </a:solidFill>
                <a:latin typeface="宋体" panose="02010600030101010101" pitchFamily="2" charset="-122"/>
                <a:ea typeface="宋体" panose="02010600030101010101" pitchFamily="2" charset="-122"/>
              </a:rPr>
              <a:t>军争</a:t>
            </a:r>
            <a:r>
              <a:rPr lang="en-US" altLang="zh-CN" dirty="0">
                <a:solidFill>
                  <a:srgbClr val="000000"/>
                </a:solidFill>
                <a:latin typeface="宋体" panose="02010600030101010101" pitchFamily="2" charset="-122"/>
                <a:ea typeface="宋体" panose="02010600030101010101" pitchFamily="2" charset="-122"/>
              </a:rPr>
              <a:t>》</a:t>
            </a:r>
            <a:r>
              <a:rPr lang="zh-CN" altLang="en-US" dirty="0">
                <a:solidFill>
                  <a:srgbClr val="000000"/>
                </a:solidFill>
                <a:latin typeface="宋体" panose="02010600030101010101" pitchFamily="2" charset="-122"/>
                <a:ea typeface="宋体" panose="02010600030101010101" pitchFamily="2" charset="-122"/>
              </a:rPr>
              <a:t>：</a:t>
            </a:r>
            <a:r>
              <a:rPr lang="zh-CN" altLang="en-US" sz="1800" dirty="0">
                <a:solidFill>
                  <a:srgbClr val="000000"/>
                </a:solidFill>
                <a:latin typeface="宋体" panose="02010600030101010101" pitchFamily="2" charset="-122"/>
                <a:ea typeface="宋体" panose="02010600030101010101" pitchFamily="2" charset="-122"/>
              </a:rPr>
              <a:t>本篇主要论述在一般情况下怎样趋利避害，力争掌握战场的主动权，夺取制胜条件的基本规律。</a:t>
            </a:r>
          </a:p>
        </p:txBody>
      </p:sp>
      <p:sp>
        <p:nvSpPr>
          <p:cNvPr id="5" name="文本框 4"/>
          <p:cNvSpPr txBox="1"/>
          <p:nvPr/>
        </p:nvSpPr>
        <p:spPr>
          <a:xfrm>
            <a:off x="-289874" y="967556"/>
            <a:ext cx="6094428" cy="369332"/>
          </a:xfrm>
          <a:prstGeom prst="rect">
            <a:avLst/>
          </a:prstGeom>
          <a:noFill/>
        </p:spPr>
        <p:txBody>
          <a:bodyPr wrap="square">
            <a:spAutoFit/>
          </a:bodyPr>
          <a:lstStyle/>
          <a:p>
            <a:pPr algn="ctr"/>
            <a:r>
              <a:rPr lang="zh-CN" altLang="en-US" sz="1800" b="1">
                <a:solidFill>
                  <a:srgbClr val="000000"/>
                </a:solidFill>
                <a:ea typeface="黑体" panose="02010609060101010101" pitchFamily="49" charset="-122"/>
              </a:rPr>
              <a:t>避其锐气，击其惰归</a:t>
            </a:r>
            <a:endParaRPr lang="zh-CN" altLang="en-US" sz="1800" dirty="0"/>
          </a:p>
        </p:txBody>
      </p:sp>
      <p:sp>
        <p:nvSpPr>
          <p:cNvPr id="7" name="文本框 6"/>
          <p:cNvSpPr txBox="1"/>
          <p:nvPr/>
        </p:nvSpPr>
        <p:spPr>
          <a:xfrm>
            <a:off x="292231" y="1353589"/>
            <a:ext cx="6381946" cy="1200329"/>
          </a:xfrm>
          <a:prstGeom prst="rect">
            <a:avLst/>
          </a:prstGeom>
          <a:noFill/>
        </p:spPr>
        <p:txBody>
          <a:bodyPr wrap="square">
            <a:spAutoFit/>
          </a:bodyPr>
          <a:lstStyle/>
          <a:p>
            <a:pPr eaLnBrk="1" hangingPunct="1">
              <a:spcBef>
                <a:spcPct val="0"/>
              </a:spcBef>
              <a:buFontTx/>
              <a:buNone/>
            </a:pPr>
            <a:r>
              <a:rPr lang="zh-CN" altLang="en-US" sz="1800">
                <a:solidFill>
                  <a:srgbClr val="FF3300"/>
                </a:solidFill>
                <a:latin typeface="宋体" panose="02010600030101010101" pitchFamily="2" charset="-122"/>
                <a:ea typeface="宋体" panose="02010600030101010101" pitchFamily="2" charset="-122"/>
              </a:rPr>
              <a:t>故善用兵者，避其锐气，击其惰归，此治气者也。</a:t>
            </a:r>
            <a:endParaRPr lang="en-US" altLang="zh-CN" sz="1800">
              <a:solidFill>
                <a:srgbClr val="FF3300"/>
              </a:solidFill>
              <a:latin typeface="宋体" panose="02010600030101010101" pitchFamily="2" charset="-122"/>
              <a:ea typeface="宋体" panose="02010600030101010101" pitchFamily="2" charset="-122"/>
            </a:endParaRPr>
          </a:p>
          <a:p>
            <a:pPr eaLnBrk="1" hangingPunct="1">
              <a:spcBef>
                <a:spcPct val="0"/>
              </a:spcBef>
              <a:buFontTx/>
              <a:buNone/>
            </a:pPr>
            <a:br>
              <a:rPr lang="zh-CN" altLang="en-US" sz="1800">
                <a:solidFill>
                  <a:srgbClr val="FF3300"/>
                </a:solidFill>
                <a:latin typeface="宋体" panose="02010600030101010101" pitchFamily="2" charset="-122"/>
                <a:ea typeface="宋体" panose="02010600030101010101" pitchFamily="2" charset="-122"/>
              </a:rPr>
            </a:br>
            <a:r>
              <a:rPr lang="zh-CN" altLang="en-US" sz="1800">
                <a:solidFill>
                  <a:srgbClr val="000000"/>
                </a:solidFill>
                <a:latin typeface="宋体" panose="02010600030101010101" pitchFamily="2" charset="-122"/>
                <a:ea typeface="宋体" panose="02010600030101010101" pitchFamily="2" charset="-122"/>
              </a:rPr>
              <a:t>所以善于用兵的人，要避开敌人初来时的锐气，等待敌人士气懈怠衰竭再去打击它，这是掌握军队士气的方法。</a:t>
            </a:r>
            <a:endParaRPr lang="zh-CN" altLang="en-US" sz="1800" dirty="0">
              <a:solidFill>
                <a:srgbClr val="FF3300"/>
              </a:solidFill>
              <a:latin typeface="宋体" panose="02010600030101010101" pitchFamily="2" charset="-122"/>
              <a:ea typeface="宋体" panose="02010600030101010101" pitchFamily="2" charset="-122"/>
            </a:endParaRPr>
          </a:p>
        </p:txBody>
      </p:sp>
      <p:sp>
        <p:nvSpPr>
          <p:cNvPr id="9" name="文本框 8"/>
          <p:cNvSpPr txBox="1"/>
          <p:nvPr/>
        </p:nvSpPr>
        <p:spPr>
          <a:xfrm>
            <a:off x="-433633" y="2536449"/>
            <a:ext cx="6381946" cy="369332"/>
          </a:xfrm>
          <a:prstGeom prst="rect">
            <a:avLst/>
          </a:prstGeom>
          <a:noFill/>
        </p:spPr>
        <p:txBody>
          <a:bodyPr wrap="square">
            <a:spAutoFit/>
          </a:bodyPr>
          <a:lstStyle/>
          <a:p>
            <a:pPr algn="ctr"/>
            <a:r>
              <a:rPr lang="zh-CN" altLang="en-US" sz="1800" b="1" dirty="0">
                <a:solidFill>
                  <a:srgbClr val="000000"/>
                </a:solidFill>
                <a:ea typeface="黑体" panose="02010609060101010101" pitchFamily="49" charset="-122"/>
              </a:rPr>
              <a:t>以迂为直　以患为利</a:t>
            </a:r>
            <a:endParaRPr lang="zh-CN" altLang="en-US" sz="1800" dirty="0"/>
          </a:p>
        </p:txBody>
      </p:sp>
      <p:sp>
        <p:nvSpPr>
          <p:cNvPr id="11" name="文本框 10"/>
          <p:cNvSpPr txBox="1"/>
          <p:nvPr/>
        </p:nvSpPr>
        <p:spPr>
          <a:xfrm>
            <a:off x="221531" y="2888311"/>
            <a:ext cx="6452646" cy="1231106"/>
          </a:xfrm>
          <a:prstGeom prst="rect">
            <a:avLst/>
          </a:prstGeom>
          <a:noFill/>
        </p:spPr>
        <p:txBody>
          <a:bodyPr wrap="square">
            <a:spAutoFit/>
          </a:bodyPr>
          <a:lstStyle/>
          <a:p>
            <a:pPr eaLnBrk="1" hangingPunct="1">
              <a:spcBef>
                <a:spcPct val="0"/>
              </a:spcBef>
              <a:buFontTx/>
              <a:buNone/>
            </a:pPr>
            <a:r>
              <a:rPr lang="zh-CN" altLang="en-US" sz="2000" dirty="0">
                <a:solidFill>
                  <a:srgbClr val="FF3300"/>
                </a:solidFill>
                <a:latin typeface="宋体" panose="02010600030101010101" pitchFamily="2" charset="-122"/>
                <a:ea typeface="宋体" panose="02010600030101010101" pitchFamily="2" charset="-122"/>
              </a:rPr>
              <a:t>军争之难者，以迂为直，以患为利。</a:t>
            </a:r>
            <a:endParaRPr lang="en-US" altLang="zh-CN" sz="2000" dirty="0">
              <a:solidFill>
                <a:srgbClr val="FF3300"/>
              </a:solidFill>
              <a:latin typeface="宋体" panose="02010600030101010101" pitchFamily="2" charset="-122"/>
              <a:ea typeface="宋体" panose="02010600030101010101" pitchFamily="2" charset="-122"/>
            </a:endParaRPr>
          </a:p>
          <a:p>
            <a:pPr eaLnBrk="1" hangingPunct="1">
              <a:spcBef>
                <a:spcPct val="0"/>
              </a:spcBef>
              <a:buFontTx/>
              <a:buNone/>
            </a:pPr>
            <a:endParaRPr lang="en-US" altLang="zh-CN" sz="2000" dirty="0">
              <a:solidFill>
                <a:srgbClr val="FF3300"/>
              </a:solidFill>
              <a:latin typeface="宋体" panose="02010600030101010101" pitchFamily="2" charset="-122"/>
              <a:ea typeface="宋体" panose="02010600030101010101" pitchFamily="2" charset="-122"/>
            </a:endParaRPr>
          </a:p>
          <a:p>
            <a:pPr eaLnBrk="1" hangingPunct="1">
              <a:spcBef>
                <a:spcPct val="0"/>
              </a:spcBef>
              <a:buFontTx/>
              <a:buNone/>
            </a:pPr>
            <a:r>
              <a:rPr lang="zh-CN" altLang="en-US" sz="1600" dirty="0">
                <a:solidFill>
                  <a:srgbClr val="000000"/>
                </a:solidFill>
                <a:latin typeface="宋体" panose="02010600030101010101" pitchFamily="2" charset="-122"/>
                <a:ea typeface="宋体" panose="02010600030101010101" pitchFamily="2" charset="-122"/>
              </a:rPr>
              <a:t>两军斗争最困难的地方，是要把迂回的弯路变为直路，要把困难变为</a:t>
            </a:r>
            <a:r>
              <a:rPr lang="zh-CN" altLang="en-US" dirty="0">
                <a:solidFill>
                  <a:srgbClr val="000000"/>
                </a:solidFill>
                <a:latin typeface="宋体" panose="02010600030101010101" pitchFamily="2" charset="-122"/>
                <a:ea typeface="宋体" panose="02010600030101010101" pitchFamily="2" charset="-122"/>
              </a:rPr>
              <a:t>有利。</a:t>
            </a:r>
            <a:endParaRPr lang="zh-CN" altLang="en-US" dirty="0">
              <a:solidFill>
                <a:srgbClr val="FF3300"/>
              </a:solidFill>
              <a:latin typeface="宋体" panose="02010600030101010101" pitchFamily="2" charset="-122"/>
              <a:ea typeface="宋体" panose="02010600030101010101" pitchFamily="2" charset="-122"/>
            </a:endParaRPr>
          </a:p>
        </p:txBody>
      </p:sp>
      <p:sp>
        <p:nvSpPr>
          <p:cNvPr id="13" name="文本框 12"/>
          <p:cNvSpPr txBox="1"/>
          <p:nvPr/>
        </p:nvSpPr>
        <p:spPr>
          <a:xfrm>
            <a:off x="362933" y="4304083"/>
            <a:ext cx="6311244" cy="2031325"/>
          </a:xfrm>
          <a:prstGeom prst="rect">
            <a:avLst/>
          </a:prstGeom>
          <a:noFill/>
        </p:spPr>
        <p:txBody>
          <a:bodyPr wrap="square">
            <a:spAutoFit/>
          </a:bodyPr>
          <a:lstStyle/>
          <a:p>
            <a:r>
              <a:rPr lang="zh-CN" altLang="en-US" b="1" dirty="0">
                <a:solidFill>
                  <a:srgbClr val="000000"/>
                </a:solidFill>
                <a:latin typeface="宋体" panose="02010600030101010101" pitchFamily="2" charset="-122"/>
                <a:ea typeface="宋体" panose="02010600030101010101" pitchFamily="2" charset="-122"/>
              </a:rPr>
              <a:t>以迂为直　以患为利</a:t>
            </a:r>
            <a:r>
              <a:rPr lang="zh-CN" altLang="en-US" dirty="0">
                <a:solidFill>
                  <a:srgbClr val="000000"/>
                </a:solidFill>
                <a:latin typeface="宋体" panose="02010600030101010101" pitchFamily="2" charset="-122"/>
                <a:ea typeface="宋体" panose="02010600030101010101" pitchFamily="2" charset="-122"/>
              </a:rPr>
              <a:t>实例：勾践回国后：一是发展生产</a:t>
            </a:r>
            <a:r>
              <a:rPr lang="en-US" altLang="zh-CN" dirty="0">
                <a:solidFill>
                  <a:srgbClr val="000000"/>
                </a:solidFill>
                <a:latin typeface="宋体" panose="02010600030101010101" pitchFamily="2" charset="-122"/>
                <a:ea typeface="宋体" panose="02010600030101010101" pitchFamily="2" charset="-122"/>
              </a:rPr>
              <a:t>,</a:t>
            </a:r>
            <a:r>
              <a:rPr lang="zh-CN" altLang="en-US" dirty="0">
                <a:solidFill>
                  <a:srgbClr val="000000"/>
                </a:solidFill>
                <a:latin typeface="宋体" panose="02010600030101010101" pitchFamily="2" charset="-122"/>
                <a:ea typeface="宋体" panose="02010600030101010101" pitchFamily="2" charset="-122"/>
              </a:rPr>
              <a:t>增加财富。“十年不收于国，民俱有三年之食”</a:t>
            </a:r>
            <a:r>
              <a:rPr lang="en-US" altLang="zh-CN" dirty="0">
                <a:solidFill>
                  <a:srgbClr val="000000"/>
                </a:solidFill>
                <a:latin typeface="宋体" panose="02010600030101010101" pitchFamily="2" charset="-122"/>
                <a:ea typeface="宋体" panose="02010600030101010101" pitchFamily="2" charset="-122"/>
              </a:rPr>
              <a:t>《</a:t>
            </a:r>
            <a:r>
              <a:rPr lang="zh-CN" altLang="en-US" dirty="0">
                <a:solidFill>
                  <a:srgbClr val="000000"/>
                </a:solidFill>
                <a:latin typeface="宋体" panose="02010600030101010101" pitchFamily="2" charset="-122"/>
                <a:ea typeface="宋体" panose="02010600030101010101" pitchFamily="2" charset="-122"/>
              </a:rPr>
              <a:t>国语</a:t>
            </a:r>
            <a:r>
              <a:rPr lang="en-US" altLang="zh-CN" dirty="0">
                <a:solidFill>
                  <a:srgbClr val="000000"/>
                </a:solidFill>
                <a:latin typeface="宋体" panose="02010600030101010101" pitchFamily="2" charset="-122"/>
                <a:ea typeface="宋体" panose="02010600030101010101" pitchFamily="2" charset="-122"/>
              </a:rPr>
              <a:t>.</a:t>
            </a:r>
            <a:r>
              <a:rPr lang="zh-CN" altLang="en-US" dirty="0">
                <a:solidFill>
                  <a:srgbClr val="000000"/>
                </a:solidFill>
                <a:latin typeface="宋体" panose="02010600030101010101" pitchFamily="2" charset="-122"/>
                <a:ea typeface="宋体" panose="02010600030101010101" pitchFamily="2" charset="-122"/>
              </a:rPr>
              <a:t>越语上</a:t>
            </a:r>
            <a:r>
              <a:rPr lang="en-US" altLang="zh-CN" dirty="0">
                <a:solidFill>
                  <a:srgbClr val="000000"/>
                </a:solidFill>
                <a:latin typeface="宋体" panose="02010600030101010101" pitchFamily="2" charset="-122"/>
                <a:ea typeface="宋体" panose="02010600030101010101" pitchFamily="2" charset="-122"/>
              </a:rPr>
              <a:t>》</a:t>
            </a:r>
            <a:r>
              <a:rPr lang="zh-CN" altLang="en-US" dirty="0">
                <a:solidFill>
                  <a:srgbClr val="000000"/>
                </a:solidFill>
                <a:latin typeface="宋体" panose="02010600030101010101" pitchFamily="2" charset="-122"/>
                <a:ea typeface="宋体" panose="02010600030101010101" pitchFamily="2" charset="-122"/>
              </a:rPr>
              <a:t>。二是勾践下令全国，如果女子十七不嫁，男子二十不娶，拿父母问罪。三是训练军队。勾践对吴采取：破坏经济，例如高价购买吴国粮食，造成吴国粮荒；选送巧匠，修建姑苏台，消耗吴国人力和财力。公元前</a:t>
            </a:r>
            <a:r>
              <a:rPr lang="en-US" altLang="zh-CN" dirty="0">
                <a:solidFill>
                  <a:srgbClr val="000000"/>
                </a:solidFill>
                <a:latin typeface="宋体" panose="02010600030101010101" pitchFamily="2" charset="-122"/>
                <a:ea typeface="宋体" panose="02010600030101010101" pitchFamily="2" charset="-122"/>
              </a:rPr>
              <a:t>473</a:t>
            </a:r>
            <a:r>
              <a:rPr lang="zh-CN" altLang="en-US" dirty="0">
                <a:solidFill>
                  <a:srgbClr val="000000"/>
                </a:solidFill>
                <a:latin typeface="宋体" panose="02010600030101010101" pitchFamily="2" charset="-122"/>
                <a:ea typeface="宋体" panose="02010600030101010101" pitchFamily="2" charset="-122"/>
              </a:rPr>
              <a:t>年越国灭吴国。</a:t>
            </a:r>
          </a:p>
          <a:p>
            <a:endParaRPr lang="zh-CN" altLang="en-US" dirty="0">
              <a:latin typeface="宋体" panose="02010600030101010101" pitchFamily="2" charset="-122"/>
              <a:ea typeface="宋体" panose="02010600030101010101" pitchFamily="2" charset="-122"/>
            </a:endParaRPr>
          </a:p>
        </p:txBody>
      </p:sp>
      <p:sp>
        <p:nvSpPr>
          <p:cNvPr id="15" name="文本框 14"/>
          <p:cNvSpPr txBox="1"/>
          <p:nvPr/>
        </p:nvSpPr>
        <p:spPr>
          <a:xfrm>
            <a:off x="1395534" y="5994247"/>
            <a:ext cx="6311244" cy="369332"/>
          </a:xfrm>
          <a:prstGeom prst="rect">
            <a:avLst/>
          </a:prstGeom>
          <a:noFill/>
        </p:spPr>
        <p:txBody>
          <a:bodyPr wrap="square">
            <a:spAutoFit/>
          </a:bodyPr>
          <a:lstStyle/>
          <a:p>
            <a:r>
              <a:rPr lang="zh-CN" altLang="en-US" sz="1800" b="1" dirty="0">
                <a:solidFill>
                  <a:srgbClr val="FC0000"/>
                </a:solidFill>
                <a:latin typeface="宋体" panose="02010600030101010101" pitchFamily="2" charset="-122"/>
                <a:ea typeface="宋体" panose="02010600030101010101" pitchFamily="2" charset="-122"/>
              </a:rPr>
              <a:t>卧薪尝胆，越灭强吴</a:t>
            </a:r>
            <a:endParaRPr lang="zh-CN" altLang="en-US" dirty="0">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6674485" y="4119245"/>
            <a:ext cx="5232400" cy="233299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9CC436C1-1BAF-4A09-8770-604E3174043B}"/>
              </a:ext>
            </a:extLst>
          </p:cNvPr>
          <p:cNvSpPr>
            <a:spLocks noChangeArrowheads="1"/>
          </p:cNvSpPr>
          <p:nvPr/>
        </p:nvSpPr>
        <p:spPr bwMode="auto">
          <a:xfrm>
            <a:off x="179388" y="260350"/>
            <a:ext cx="8893175" cy="150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0"/>
              </a:spcBef>
              <a:buFontTx/>
              <a:buNone/>
            </a:pPr>
            <a:r>
              <a:rPr kumimoji="1" lang="zh-CN" altLang="en-US" sz="2800" b="1" dirty="0">
                <a:solidFill>
                  <a:srgbClr val="030000"/>
                </a:solidFill>
                <a:latin typeface="宋体" panose="02010600030101010101" pitchFamily="2" charset="-122"/>
                <a:cs typeface="宋体" panose="02010600030101010101" pitchFamily="2" charset="-122"/>
              </a:rPr>
              <a:t>四</a:t>
            </a:r>
            <a:r>
              <a:rPr lang="zh-CN" altLang="en-US" sz="2800" b="1" dirty="0">
                <a:solidFill>
                  <a:schemeClr val="tx2"/>
                </a:solidFill>
                <a:latin typeface="宋体" panose="02010600030101010101" pitchFamily="2" charset="-122"/>
                <a:cs typeface="宋体" panose="02010600030101010101" pitchFamily="2" charset="-122"/>
              </a:rPr>
              <a:t>、因胜论</a:t>
            </a:r>
          </a:p>
          <a:p>
            <a:pPr algn="l" eaLnBrk="1" hangingPunct="1">
              <a:lnSpc>
                <a:spcPct val="150000"/>
              </a:lnSpc>
              <a:spcBef>
                <a:spcPct val="0"/>
              </a:spcBef>
              <a:buFontTx/>
              <a:buNone/>
            </a:pPr>
            <a:r>
              <a:rPr lang="zh-CN" altLang="en-US" sz="1800" b="1" dirty="0">
                <a:solidFill>
                  <a:srgbClr val="FF0000"/>
                </a:solidFill>
                <a:latin typeface="宋体" panose="02010600030101010101" pitchFamily="2" charset="-122"/>
                <a:cs typeface="宋体" panose="02010600030101010101" pitchFamily="2" charset="-122"/>
              </a:rPr>
              <a:t>水因地而制流，兵因敌而制胜。                  </a:t>
            </a:r>
            <a:r>
              <a:rPr lang="en-US" altLang="zh-CN" sz="1800" b="1" dirty="0">
                <a:solidFill>
                  <a:srgbClr val="FF0000"/>
                </a:solidFill>
                <a:latin typeface="宋体" panose="02010600030101010101" pitchFamily="2" charset="-122"/>
                <a:cs typeface="宋体" panose="02010600030101010101" pitchFamily="2" charset="-122"/>
              </a:rPr>
              <a:t>《</a:t>
            </a:r>
            <a:r>
              <a:rPr lang="zh-CN" altLang="en-US" sz="1800" b="1" dirty="0">
                <a:solidFill>
                  <a:srgbClr val="FF0000"/>
                </a:solidFill>
                <a:latin typeface="宋体" panose="02010600030101010101" pitchFamily="2" charset="-122"/>
                <a:cs typeface="宋体" panose="02010600030101010101" pitchFamily="2" charset="-122"/>
              </a:rPr>
              <a:t>虚实篇</a:t>
            </a:r>
            <a:r>
              <a:rPr lang="en-US" altLang="zh-CN" sz="1800" b="1" dirty="0">
                <a:solidFill>
                  <a:srgbClr val="FF0000"/>
                </a:solidFill>
                <a:latin typeface="宋体" panose="02010600030101010101" pitchFamily="2" charset="-122"/>
                <a:cs typeface="宋体" panose="02010600030101010101" pitchFamily="2" charset="-122"/>
              </a:rPr>
              <a:t>》</a:t>
            </a:r>
            <a:br>
              <a:rPr lang="en-US" altLang="zh-CN" sz="1800" b="1" dirty="0">
                <a:solidFill>
                  <a:schemeClr val="tx2"/>
                </a:solidFill>
                <a:latin typeface="宋体" panose="02010600030101010101" pitchFamily="2" charset="-122"/>
                <a:cs typeface="宋体" panose="02010600030101010101" pitchFamily="2" charset="-122"/>
              </a:rPr>
            </a:br>
            <a:r>
              <a:rPr lang="zh-CN" altLang="en-US" sz="1800" b="1" dirty="0">
                <a:solidFill>
                  <a:schemeClr val="tx2"/>
                </a:solidFill>
                <a:latin typeface="宋体" panose="02010600030101010101" pitchFamily="2" charset="-122"/>
                <a:cs typeface="宋体" panose="02010600030101010101" pitchFamily="2" charset="-122"/>
              </a:rPr>
              <a:t>水因地势的高低而制约流向，作战则根据敌人的变化而夺取胜利。</a:t>
            </a:r>
          </a:p>
        </p:txBody>
      </p:sp>
      <p:sp>
        <p:nvSpPr>
          <p:cNvPr id="3" name="Text Box 5">
            <a:extLst>
              <a:ext uri="{FF2B5EF4-FFF2-40B4-BE49-F238E27FC236}">
                <a16:creationId xmlns:a16="http://schemas.microsoft.com/office/drawing/2014/main" id="{26ECAE1B-2951-4DCC-8378-60C09212A9D1}"/>
              </a:ext>
            </a:extLst>
          </p:cNvPr>
          <p:cNvSpPr txBox="1">
            <a:spLocks noChangeArrowheads="1"/>
          </p:cNvSpPr>
          <p:nvPr/>
        </p:nvSpPr>
        <p:spPr bwMode="auto">
          <a:xfrm>
            <a:off x="179388" y="1765057"/>
            <a:ext cx="781558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b="1" dirty="0">
                <a:solidFill>
                  <a:srgbClr val="FF0000"/>
                </a:solidFill>
                <a:latin typeface="宋体" panose="02010600030101010101" pitchFamily="2" charset="-122"/>
                <a:cs typeface="宋体" panose="02010600030101010101" pitchFamily="2" charset="-122"/>
              </a:rPr>
              <a:t>故兵无常势，水无常形；能因敌变化而取胜者，谓之神。       </a:t>
            </a:r>
            <a:r>
              <a:rPr lang="en-US" altLang="zh-CN" sz="1800" b="1" dirty="0">
                <a:solidFill>
                  <a:srgbClr val="FF0000"/>
                </a:solidFill>
                <a:latin typeface="宋体" panose="02010600030101010101" pitchFamily="2" charset="-122"/>
                <a:cs typeface="宋体" panose="02010600030101010101" pitchFamily="2" charset="-122"/>
              </a:rPr>
              <a:t>《</a:t>
            </a:r>
            <a:r>
              <a:rPr lang="zh-CN" altLang="en-US" sz="1800" b="1" dirty="0">
                <a:solidFill>
                  <a:srgbClr val="FF0000"/>
                </a:solidFill>
                <a:latin typeface="宋体" panose="02010600030101010101" pitchFamily="2" charset="-122"/>
                <a:cs typeface="宋体" panose="02010600030101010101" pitchFamily="2" charset="-122"/>
              </a:rPr>
              <a:t>虚实篇</a:t>
            </a:r>
            <a:r>
              <a:rPr lang="en-US" altLang="zh-CN" sz="1800" b="1" dirty="0">
                <a:solidFill>
                  <a:srgbClr val="FF0000"/>
                </a:solidFill>
                <a:latin typeface="宋体" panose="02010600030101010101" pitchFamily="2" charset="-122"/>
                <a:cs typeface="宋体" panose="02010600030101010101" pitchFamily="2" charset="-122"/>
              </a:rPr>
              <a:t>》</a:t>
            </a:r>
            <a:br>
              <a:rPr lang="en-US" altLang="zh-CN" sz="1800" b="1" dirty="0">
                <a:solidFill>
                  <a:schemeClr val="tx2"/>
                </a:solidFill>
                <a:latin typeface="宋体" panose="02010600030101010101" pitchFamily="2" charset="-122"/>
                <a:cs typeface="宋体" panose="02010600030101010101" pitchFamily="2" charset="-122"/>
              </a:rPr>
            </a:br>
            <a:r>
              <a:rPr lang="zh-CN" altLang="en-US" sz="1800" b="1" dirty="0">
                <a:solidFill>
                  <a:schemeClr val="tx2"/>
                </a:solidFill>
                <a:latin typeface="宋体" panose="02010600030101010101" pitchFamily="2" charset="-122"/>
                <a:cs typeface="宋体" panose="02010600030101010101" pitchFamily="2" charset="-122"/>
              </a:rPr>
              <a:t>战争没有固定的态势，水没有不变的形态。能根据敌情的变化而夺取胜利的，就叫做用兵如神。</a:t>
            </a:r>
          </a:p>
        </p:txBody>
      </p:sp>
      <p:sp>
        <p:nvSpPr>
          <p:cNvPr id="4" name="Text Box 5">
            <a:extLst>
              <a:ext uri="{FF2B5EF4-FFF2-40B4-BE49-F238E27FC236}">
                <a16:creationId xmlns:a16="http://schemas.microsoft.com/office/drawing/2014/main" id="{D199B635-CDD0-4356-A723-3FA583604DED}"/>
              </a:ext>
            </a:extLst>
          </p:cNvPr>
          <p:cNvSpPr txBox="1">
            <a:spLocks noChangeArrowheads="1"/>
          </p:cNvSpPr>
          <p:nvPr/>
        </p:nvSpPr>
        <p:spPr bwMode="auto">
          <a:xfrm>
            <a:off x="-6667" y="2822575"/>
            <a:ext cx="8001635" cy="785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buFontTx/>
              <a:buNone/>
            </a:pPr>
            <a:r>
              <a:rPr lang="en-US" altLang="zh-CN" sz="1800" b="1" dirty="0">
                <a:solidFill>
                  <a:srgbClr val="FF0000"/>
                </a:solidFill>
                <a:latin typeface="宋体" panose="02010600030101010101" pitchFamily="2" charset="-122"/>
                <a:cs typeface="宋体" panose="02010600030101010101" pitchFamily="2" charset="-122"/>
              </a:rPr>
              <a:t> </a:t>
            </a:r>
            <a:r>
              <a:rPr lang="zh-CN" altLang="en-US" sz="1800" b="1" dirty="0">
                <a:solidFill>
                  <a:srgbClr val="FF0000"/>
                </a:solidFill>
                <a:latin typeface="宋体" panose="02010600030101010101" pitchFamily="2" charset="-122"/>
                <a:cs typeface="宋体" panose="02010600030101010101" pitchFamily="2" charset="-122"/>
              </a:rPr>
              <a:t>其战胜不复，而应形于无穷。                        </a:t>
            </a:r>
            <a:r>
              <a:rPr lang="en-US" altLang="zh-CN" sz="1800" b="1" dirty="0">
                <a:solidFill>
                  <a:srgbClr val="FF0000"/>
                </a:solidFill>
                <a:latin typeface="宋体" panose="02010600030101010101" pitchFamily="2" charset="-122"/>
                <a:cs typeface="宋体" panose="02010600030101010101" pitchFamily="2" charset="-122"/>
              </a:rPr>
              <a:t>《</a:t>
            </a:r>
            <a:r>
              <a:rPr lang="zh-CN" altLang="en-US" sz="1800" b="1" dirty="0">
                <a:solidFill>
                  <a:srgbClr val="FF0000"/>
                </a:solidFill>
                <a:latin typeface="宋体" panose="02010600030101010101" pitchFamily="2" charset="-122"/>
                <a:cs typeface="宋体" panose="02010600030101010101" pitchFamily="2" charset="-122"/>
              </a:rPr>
              <a:t>虚实篇</a:t>
            </a:r>
            <a:r>
              <a:rPr lang="en-US" altLang="zh-CN" sz="1800" b="1" dirty="0">
                <a:solidFill>
                  <a:srgbClr val="FF0000"/>
                </a:solidFill>
                <a:latin typeface="宋体" panose="02010600030101010101" pitchFamily="2" charset="-122"/>
                <a:cs typeface="宋体" panose="02010600030101010101" pitchFamily="2" charset="-122"/>
              </a:rPr>
              <a:t>》</a:t>
            </a:r>
            <a:br>
              <a:rPr lang="en-US" altLang="zh-CN" sz="1800" dirty="0">
                <a:solidFill>
                  <a:srgbClr val="FF0000"/>
                </a:solidFill>
                <a:latin typeface="宋体" panose="02010600030101010101" pitchFamily="2" charset="-122"/>
                <a:cs typeface="宋体" panose="02010600030101010101" pitchFamily="2" charset="-122"/>
              </a:rPr>
            </a:br>
            <a:r>
              <a:rPr lang="en-US" altLang="zh-CN" sz="1800" dirty="0">
                <a:solidFill>
                  <a:schemeClr val="tx2"/>
                </a:solidFill>
                <a:latin typeface="宋体" panose="02010600030101010101" pitchFamily="2" charset="-122"/>
                <a:cs typeface="宋体" panose="02010600030101010101" pitchFamily="2" charset="-122"/>
              </a:rPr>
              <a:t> </a:t>
            </a:r>
            <a:r>
              <a:rPr lang="zh-CN" altLang="en-US" sz="1800" b="1" dirty="0">
                <a:solidFill>
                  <a:schemeClr val="tx2"/>
                </a:solidFill>
                <a:latin typeface="宋体" panose="02010600030101010101" pitchFamily="2" charset="-122"/>
                <a:cs typeface="宋体" panose="02010600030101010101" pitchFamily="2" charset="-122"/>
              </a:rPr>
              <a:t>所以每次战胜都不是重复老一套的方式，而是适应不同的情况，变化无穷。</a:t>
            </a:r>
          </a:p>
        </p:txBody>
      </p:sp>
      <p:sp>
        <p:nvSpPr>
          <p:cNvPr id="5" name="Rectangle 5">
            <a:extLst>
              <a:ext uri="{FF2B5EF4-FFF2-40B4-BE49-F238E27FC236}">
                <a16:creationId xmlns:a16="http://schemas.microsoft.com/office/drawing/2014/main" id="{424321A9-3396-4F25-A273-69A94B0608F4}"/>
              </a:ext>
            </a:extLst>
          </p:cNvPr>
          <p:cNvSpPr>
            <a:spLocks noChangeArrowheads="1"/>
          </p:cNvSpPr>
          <p:nvPr/>
        </p:nvSpPr>
        <p:spPr bwMode="auto">
          <a:xfrm>
            <a:off x="265113" y="3888383"/>
            <a:ext cx="880745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000" b="1" dirty="0">
                <a:solidFill>
                  <a:srgbClr val="FC0000"/>
                </a:solidFill>
                <a:latin typeface="宋体" panose="02010600030101010101" pitchFamily="2" charset="-122"/>
                <a:cs typeface="宋体" panose="02010600030101010101" pitchFamily="2" charset="-122"/>
              </a:rPr>
              <a:t>声不过五，五声之变，不可胜听也。</a:t>
            </a:r>
            <a:br>
              <a:rPr lang="zh-CN" altLang="en-US" sz="2000" b="1" dirty="0">
                <a:solidFill>
                  <a:srgbClr val="FC0000"/>
                </a:solidFill>
                <a:latin typeface="宋体" panose="02010600030101010101" pitchFamily="2" charset="-122"/>
                <a:cs typeface="宋体" panose="02010600030101010101" pitchFamily="2" charset="-122"/>
              </a:rPr>
            </a:br>
            <a:r>
              <a:rPr lang="zh-CN" altLang="en-US" sz="2000" b="1" dirty="0">
                <a:solidFill>
                  <a:srgbClr val="FC0000"/>
                </a:solidFill>
                <a:latin typeface="宋体" panose="02010600030101010101" pitchFamily="2" charset="-122"/>
                <a:cs typeface="宋体" panose="02010600030101010101" pitchFamily="2" charset="-122"/>
              </a:rPr>
              <a:t>色不过五，五色之变，不可胜观也。</a:t>
            </a:r>
            <a:br>
              <a:rPr lang="zh-CN" altLang="en-US" sz="2000" b="1" dirty="0">
                <a:solidFill>
                  <a:srgbClr val="FC0000"/>
                </a:solidFill>
                <a:latin typeface="宋体" panose="02010600030101010101" pitchFamily="2" charset="-122"/>
                <a:cs typeface="宋体" panose="02010600030101010101" pitchFamily="2" charset="-122"/>
              </a:rPr>
            </a:br>
            <a:r>
              <a:rPr lang="zh-CN" altLang="en-US" sz="2000" b="1" dirty="0">
                <a:solidFill>
                  <a:srgbClr val="FC0000"/>
                </a:solidFill>
                <a:latin typeface="宋体" panose="02010600030101010101" pitchFamily="2" charset="-122"/>
                <a:cs typeface="宋体" panose="02010600030101010101" pitchFamily="2" charset="-122"/>
              </a:rPr>
              <a:t>味不过五，五味之变，不可胜尝也。</a:t>
            </a:r>
            <a:br>
              <a:rPr lang="zh-CN" altLang="en-US" sz="2000" b="1" dirty="0">
                <a:solidFill>
                  <a:srgbClr val="FC0000"/>
                </a:solidFill>
                <a:latin typeface="宋体" panose="02010600030101010101" pitchFamily="2" charset="-122"/>
                <a:cs typeface="宋体" panose="02010600030101010101" pitchFamily="2" charset="-122"/>
              </a:rPr>
            </a:br>
            <a:r>
              <a:rPr lang="zh-CN" altLang="en-US" sz="2000" b="1" dirty="0">
                <a:solidFill>
                  <a:srgbClr val="FC0000"/>
                </a:solidFill>
                <a:latin typeface="宋体" panose="02010600030101010101" pitchFamily="2" charset="-122"/>
                <a:cs typeface="宋体" panose="02010600030101010101" pitchFamily="2" charset="-122"/>
              </a:rPr>
              <a:t>战势不过奇正，奇正之变不可胜穷也。				                       </a:t>
            </a:r>
            <a:r>
              <a:rPr lang="en-US" altLang="zh-CN" sz="2000" b="1" dirty="0">
                <a:solidFill>
                  <a:srgbClr val="FC0000"/>
                </a:solidFill>
                <a:latin typeface="宋体" panose="02010600030101010101" pitchFamily="2" charset="-122"/>
                <a:cs typeface="宋体" panose="02010600030101010101" pitchFamily="2" charset="-122"/>
              </a:rPr>
              <a:t>《</a:t>
            </a:r>
            <a:r>
              <a:rPr lang="zh-CN" altLang="en-US" sz="2000" b="1" dirty="0">
                <a:solidFill>
                  <a:srgbClr val="FC0000"/>
                </a:solidFill>
                <a:latin typeface="宋体" panose="02010600030101010101" pitchFamily="2" charset="-122"/>
                <a:cs typeface="宋体" panose="02010600030101010101" pitchFamily="2" charset="-122"/>
              </a:rPr>
              <a:t>势篇</a:t>
            </a:r>
            <a:r>
              <a:rPr lang="en-US" altLang="zh-CN" sz="2000" b="1" dirty="0">
                <a:solidFill>
                  <a:srgbClr val="FC0000"/>
                </a:solidFill>
                <a:latin typeface="宋体" panose="02010600030101010101" pitchFamily="2" charset="-122"/>
                <a:cs typeface="宋体" panose="02010600030101010101" pitchFamily="2" charset="-122"/>
              </a:rPr>
              <a:t>》</a:t>
            </a:r>
          </a:p>
        </p:txBody>
      </p:sp>
    </p:spTree>
    <p:extLst>
      <p:ext uri="{BB962C8B-B14F-4D97-AF65-F5344CB8AC3E}">
        <p14:creationId xmlns:p14="http://schemas.microsoft.com/office/powerpoint/2010/main" val="30902903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矩形 4"/>
          <p:cNvSpPr>
            <a:spLocks noChangeArrowheads="1"/>
          </p:cNvSpPr>
          <p:nvPr/>
        </p:nvSpPr>
        <p:spPr bwMode="auto">
          <a:xfrm>
            <a:off x="76835" y="549275"/>
            <a:ext cx="9036050" cy="181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zh-CN" sz="2000" b="1">
                <a:solidFill>
                  <a:srgbClr val="FF0000"/>
                </a:solidFill>
                <a:latin typeface="宋体" panose="02010600030101010101" pitchFamily="2" charset="-122"/>
              </a:rPr>
              <a:t>故用兵之法，十则围之，五则攻之，倍则分之，敌则能战之，少则能逃之，不若则能避之。故小敌之坚，大敌之擒也。</a:t>
            </a:r>
            <a:r>
              <a:rPr kumimoji="1" lang="en-US" altLang="zh-CN" sz="2000" b="1">
                <a:solidFill>
                  <a:srgbClr val="FF0000"/>
                </a:solidFill>
                <a:latin typeface="宋体" panose="02010600030101010101" pitchFamily="2" charset="-122"/>
              </a:rPr>
              <a:t>《</a:t>
            </a:r>
            <a:r>
              <a:rPr kumimoji="1" lang="zh-CN" altLang="en-US" sz="2000" b="1">
                <a:solidFill>
                  <a:srgbClr val="FF0000"/>
                </a:solidFill>
                <a:latin typeface="宋体" panose="02010600030101010101" pitchFamily="2" charset="-122"/>
              </a:rPr>
              <a:t>谋攻</a:t>
            </a:r>
            <a:r>
              <a:rPr kumimoji="1" lang="en-US" altLang="zh-CN" sz="2000" b="1">
                <a:solidFill>
                  <a:srgbClr val="FF0000"/>
                </a:solidFill>
                <a:latin typeface="宋体" panose="02010600030101010101" pitchFamily="2" charset="-122"/>
              </a:rPr>
              <a:t>》</a:t>
            </a:r>
          </a:p>
          <a:p>
            <a:pPr eaLnBrk="1" hangingPunct="1">
              <a:spcBef>
                <a:spcPct val="0"/>
              </a:spcBef>
              <a:buFontTx/>
              <a:buNone/>
            </a:pPr>
            <a:r>
              <a:rPr kumimoji="1" lang="zh-CN" altLang="en-US" sz="1800" b="1">
                <a:solidFill>
                  <a:srgbClr val="000000"/>
                </a:solidFill>
                <a:latin typeface="宋体" panose="02010600030101010101" pitchFamily="2" charset="-122"/>
              </a:rPr>
              <a:t>所</a:t>
            </a:r>
            <a:r>
              <a:rPr kumimoji="1" lang="zh-CN" altLang="zh-CN" sz="1800" b="1">
                <a:solidFill>
                  <a:srgbClr val="000000"/>
                </a:solidFill>
                <a:latin typeface="宋体" panose="02010600030101010101" pitchFamily="2" charset="-122"/>
              </a:rPr>
              <a:t>以，用兵的法则是，有十倍于敌的兵力就包围他，有五倍于敌的兵力就进攻他，有两倍于敌的兵力就分散他，与敌人兵力相等就要善于抗击他，兵力少于敌人就要退却，实力比敌人弱就要避免决战。所以，弱小的军队如果只知硬拼坚守，就会成为强大敌人的俘虏。</a:t>
            </a:r>
          </a:p>
        </p:txBody>
      </p:sp>
      <p:sp>
        <p:nvSpPr>
          <p:cNvPr id="62468" name="矩形 2"/>
          <p:cNvSpPr>
            <a:spLocks noChangeArrowheads="1"/>
          </p:cNvSpPr>
          <p:nvPr/>
        </p:nvSpPr>
        <p:spPr bwMode="auto">
          <a:xfrm>
            <a:off x="220028" y="2578735"/>
            <a:ext cx="5386070"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400" b="1">
                <a:solidFill>
                  <a:srgbClr val="FC0000"/>
                </a:solidFill>
                <a:latin typeface="宋体" panose="02010600030101010101" pitchFamily="2" charset="-122"/>
              </a:rPr>
              <a:t>四渡赤水是一个典型的因敌制胜的战例</a:t>
            </a:r>
          </a:p>
        </p:txBody>
      </p:sp>
      <p:sp>
        <p:nvSpPr>
          <p:cNvPr id="63490" name="Rectangle 5"/>
          <p:cNvSpPr>
            <a:spLocks noChangeArrowheads="1"/>
          </p:cNvSpPr>
          <p:nvPr/>
        </p:nvSpPr>
        <p:spPr bwMode="auto">
          <a:xfrm>
            <a:off x="0" y="3112770"/>
            <a:ext cx="9144000"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en-US" altLang="zh-CN" sz="1800" b="1" dirty="0">
                <a:latin typeface="宋体" panose="02010600030101010101" pitchFamily="2" charset="-122"/>
                <a:cs typeface="宋体" panose="02010600030101010101" pitchFamily="2" charset="-122"/>
              </a:rPr>
              <a:t>    </a:t>
            </a:r>
            <a:r>
              <a:rPr lang="zh-CN" altLang="en-US" sz="1800" b="1" dirty="0">
                <a:latin typeface="宋体" panose="02010600030101010101" pitchFamily="2" charset="-122"/>
                <a:cs typeface="宋体" panose="02010600030101010101" pitchFamily="2" charset="-122"/>
              </a:rPr>
              <a:t>四渡赤水，是遵义会议之后，中央红军在长征途中，处于国民党几十万重兵围追堵截的艰险条件下，进行的一次运动战战役。从</a:t>
            </a:r>
            <a:r>
              <a:rPr lang="en-US" altLang="zh-CN" sz="1800" b="1" dirty="0">
                <a:latin typeface="宋体" panose="02010600030101010101" pitchFamily="2" charset="-122"/>
                <a:cs typeface="宋体" panose="02010600030101010101" pitchFamily="2" charset="-122"/>
              </a:rPr>
              <a:t>1935</a:t>
            </a:r>
            <a:r>
              <a:rPr lang="zh-CN" altLang="en-US" sz="1800" b="1" dirty="0">
                <a:latin typeface="宋体" panose="02010600030101010101" pitchFamily="2" charset="-122"/>
                <a:cs typeface="宋体" panose="02010600030101010101" pitchFamily="2" charset="-122"/>
              </a:rPr>
              <a:t>年</a:t>
            </a:r>
            <a:r>
              <a:rPr lang="en-US" altLang="zh-CN" sz="1800" b="1" dirty="0">
                <a:latin typeface="宋体" panose="02010600030101010101" pitchFamily="2" charset="-122"/>
                <a:cs typeface="宋体" panose="02010600030101010101" pitchFamily="2" charset="-122"/>
              </a:rPr>
              <a:t>1</a:t>
            </a:r>
            <a:r>
              <a:rPr lang="zh-CN" altLang="en-US" sz="1800" b="1" dirty="0">
                <a:latin typeface="宋体" panose="02010600030101010101" pitchFamily="2" charset="-122"/>
                <a:cs typeface="宋体" panose="02010600030101010101" pitchFamily="2" charset="-122"/>
              </a:rPr>
              <a:t>月</a:t>
            </a:r>
            <a:r>
              <a:rPr lang="en-US" altLang="zh-CN" sz="1800" b="1" dirty="0">
                <a:latin typeface="宋体" panose="02010600030101010101" pitchFamily="2" charset="-122"/>
                <a:cs typeface="宋体" panose="02010600030101010101" pitchFamily="2" charset="-122"/>
              </a:rPr>
              <a:t>19</a:t>
            </a:r>
            <a:r>
              <a:rPr lang="zh-CN" altLang="en-US" sz="1800" b="1" dirty="0">
                <a:latin typeface="宋体" panose="02010600030101010101" pitchFamily="2" charset="-122"/>
                <a:cs typeface="宋体" panose="02010600030101010101" pitchFamily="2" charset="-122"/>
              </a:rPr>
              <a:t>日红军离开遵义开始，到</a:t>
            </a:r>
            <a:r>
              <a:rPr lang="en-US" altLang="zh-CN" sz="1800" b="1" dirty="0">
                <a:latin typeface="宋体" panose="02010600030101010101" pitchFamily="2" charset="-122"/>
                <a:cs typeface="宋体" panose="02010600030101010101" pitchFamily="2" charset="-122"/>
              </a:rPr>
              <a:t>5</a:t>
            </a:r>
            <a:r>
              <a:rPr lang="zh-CN" altLang="en-US" sz="1800" b="1" dirty="0">
                <a:latin typeface="宋体" panose="02010600030101010101" pitchFamily="2" charset="-122"/>
                <a:cs typeface="宋体" panose="02010600030101010101" pitchFamily="2" charset="-122"/>
              </a:rPr>
              <a:t>月</a:t>
            </a:r>
            <a:r>
              <a:rPr lang="en-US" altLang="zh-CN" sz="1800" b="1" dirty="0">
                <a:latin typeface="宋体" panose="02010600030101010101" pitchFamily="2" charset="-122"/>
                <a:cs typeface="宋体" panose="02010600030101010101" pitchFamily="2" charset="-122"/>
              </a:rPr>
              <a:t>9</a:t>
            </a:r>
            <a:r>
              <a:rPr lang="zh-CN" altLang="en-US" sz="1800" b="1" dirty="0">
                <a:latin typeface="宋体" panose="02010600030101010101" pitchFamily="2" charset="-122"/>
                <a:cs typeface="宋体" panose="02010600030101010101" pitchFamily="2" charset="-122"/>
              </a:rPr>
              <a:t>日胜利渡过金沙江为止，历时</a:t>
            </a:r>
            <a:r>
              <a:rPr lang="en-US" altLang="zh-CN" sz="1800" b="1" dirty="0">
                <a:latin typeface="宋体" panose="02010600030101010101" pitchFamily="2" charset="-122"/>
                <a:cs typeface="宋体" panose="02010600030101010101" pitchFamily="2" charset="-122"/>
              </a:rPr>
              <a:t>3</a:t>
            </a:r>
            <a:r>
              <a:rPr lang="zh-CN" altLang="en-US" sz="1800" b="1" dirty="0">
                <a:latin typeface="宋体" panose="02010600030101010101" pitchFamily="2" charset="-122"/>
                <a:cs typeface="宋体" panose="02010600030101010101" pitchFamily="2" charset="-122"/>
              </a:rPr>
              <a:t>个多月，共歼灭和击溃敌人</a:t>
            </a:r>
            <a:r>
              <a:rPr lang="en-US" altLang="zh-CN" sz="1800" b="1" dirty="0">
                <a:latin typeface="宋体" panose="02010600030101010101" pitchFamily="2" charset="-122"/>
                <a:cs typeface="宋体" panose="02010600030101010101" pitchFamily="2" charset="-122"/>
              </a:rPr>
              <a:t>4</a:t>
            </a:r>
            <a:r>
              <a:rPr lang="zh-CN" altLang="en-US" sz="1800" b="1" dirty="0">
                <a:latin typeface="宋体" panose="02010600030101010101" pitchFamily="2" charset="-122"/>
                <a:cs typeface="宋体" panose="02010600030101010101" pitchFamily="2" charset="-122"/>
              </a:rPr>
              <a:t>个师、</a:t>
            </a:r>
            <a:r>
              <a:rPr lang="en-US" altLang="zh-CN" sz="1800" b="1" dirty="0">
                <a:latin typeface="宋体" panose="02010600030101010101" pitchFamily="2" charset="-122"/>
                <a:cs typeface="宋体" panose="02010600030101010101" pitchFamily="2" charset="-122"/>
              </a:rPr>
              <a:t>2</a:t>
            </a:r>
            <a:r>
              <a:rPr lang="zh-CN" altLang="en-US" sz="1800" b="1" dirty="0">
                <a:latin typeface="宋体" panose="02010600030101010101" pitchFamily="2" charset="-122"/>
                <a:cs typeface="宋体" panose="02010600030101010101" pitchFamily="2" charset="-122"/>
              </a:rPr>
              <a:t>个旅另</a:t>
            </a:r>
            <a:r>
              <a:rPr lang="en-US" altLang="zh-CN" sz="1800" b="1" dirty="0">
                <a:latin typeface="宋体" panose="02010600030101010101" pitchFamily="2" charset="-122"/>
                <a:cs typeface="宋体" panose="02010600030101010101" pitchFamily="2" charset="-122"/>
              </a:rPr>
              <a:t>10</a:t>
            </a:r>
            <a:r>
              <a:rPr lang="zh-CN" altLang="en-US" sz="1800" b="1" dirty="0">
                <a:latin typeface="宋体" panose="02010600030101010101" pitchFamily="2" charset="-122"/>
                <a:cs typeface="宋体" panose="02010600030101010101" pitchFamily="2" charset="-122"/>
              </a:rPr>
              <a:t>个团，俘敌</a:t>
            </a:r>
            <a:r>
              <a:rPr lang="en-US" altLang="zh-CN" sz="1800" b="1" dirty="0">
                <a:latin typeface="宋体" panose="02010600030101010101" pitchFamily="2" charset="-122"/>
                <a:cs typeface="宋体" panose="02010600030101010101" pitchFamily="2" charset="-122"/>
              </a:rPr>
              <a:t>3600</a:t>
            </a:r>
            <a:r>
              <a:rPr lang="zh-CN" altLang="en-US" sz="1800" b="1" dirty="0">
                <a:latin typeface="宋体" panose="02010600030101010101" pitchFamily="2" charset="-122"/>
                <a:cs typeface="宋体" panose="02010600030101010101" pitchFamily="2" charset="-122"/>
              </a:rPr>
              <a:t>余人。</a:t>
            </a:r>
            <a:endParaRPr lang="zh-CN" altLang="en-US" sz="1800" b="1" dirty="0">
              <a:solidFill>
                <a:srgbClr val="FF0000"/>
              </a:solidFill>
              <a:latin typeface="宋体" panose="02010600030101010101" pitchFamily="2" charset="-122"/>
              <a:cs typeface="宋体" panose="02010600030101010101" pitchFamily="2" charset="-122"/>
            </a:endParaRPr>
          </a:p>
        </p:txBody>
      </p:sp>
      <p:sp>
        <p:nvSpPr>
          <p:cNvPr id="64514" name="矩形 1"/>
          <p:cNvSpPr>
            <a:spLocks noChangeArrowheads="1"/>
          </p:cNvSpPr>
          <p:nvPr/>
        </p:nvSpPr>
        <p:spPr bwMode="auto">
          <a:xfrm>
            <a:off x="107950" y="4756468"/>
            <a:ext cx="9036050"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en-US" altLang="zh-CN" sz="1800">
                <a:solidFill>
                  <a:srgbClr val="000000"/>
                </a:solidFill>
                <a:latin typeface="宋体" panose="02010600030101010101" pitchFamily="2" charset="-122"/>
                <a:cs typeface="宋体" panose="02010600030101010101" pitchFamily="2" charset="-122"/>
              </a:rPr>
              <a:t>	</a:t>
            </a:r>
            <a:r>
              <a:rPr lang="zh-CN" altLang="en-US" sz="1800">
                <a:solidFill>
                  <a:srgbClr val="000000"/>
                </a:solidFill>
                <a:latin typeface="宋体" panose="02010600030101010101" pitchFamily="2" charset="-122"/>
                <a:cs typeface="宋体" panose="02010600030101010101" pitchFamily="2" charset="-122"/>
              </a:rPr>
              <a:t>在毛泽东、周恩来、王稼祥、朱德等指挥下，中央红军采取高度机动的运动战方针，纵横驰骋于川黔滇边境广大地区，积极寻找战机，有效地调动和歼灭敌人，彻底粉碎了蒋介石企图围歼红军于川黔滇边境的狂妄计划，取得了战略转移中具有决定意义的胜利。 </a:t>
            </a:r>
            <a:endParaRPr lang="zh-CN" altLang="en-US" sz="1800">
              <a:solidFill>
                <a:srgbClr val="FF0000"/>
              </a:solidFill>
              <a:latin typeface="宋体" panose="02010600030101010101" pitchFamily="2" charset="-122"/>
              <a:cs typeface="宋体" panose="02010600030101010101" pitchFamily="2" charset="-122"/>
            </a:endParaRPr>
          </a:p>
        </p:txBody>
      </p:sp>
      <p:sp>
        <p:nvSpPr>
          <p:cNvPr id="4" name="文本框 3"/>
          <p:cNvSpPr txBox="1"/>
          <p:nvPr/>
        </p:nvSpPr>
        <p:spPr>
          <a:xfrm>
            <a:off x="9391650" y="3869055"/>
            <a:ext cx="2305050" cy="769441"/>
          </a:xfrm>
          <a:prstGeom prst="rect">
            <a:avLst/>
          </a:prstGeom>
          <a:noFill/>
        </p:spPr>
        <p:txBody>
          <a:bodyPr wrap="square" rtlCol="0">
            <a:spAutoFit/>
          </a:bodyPr>
          <a:lstStyle/>
          <a:p>
            <a:r>
              <a:rPr lang="zh-CN" altLang="en-US" sz="4000" dirty="0"/>
              <a:t>（</a:t>
            </a:r>
            <a:r>
              <a:rPr lang="zh-CN" altLang="en-US" sz="4400" b="1" i="1" dirty="0"/>
              <a:t>视频</a:t>
            </a:r>
            <a:r>
              <a:rPr lang="zh-CN" altLang="en-US" sz="4000" dirty="0"/>
              <a:t>）</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矩形 1"/>
          <p:cNvSpPr>
            <a:spLocks noChangeArrowheads="1"/>
          </p:cNvSpPr>
          <p:nvPr/>
        </p:nvSpPr>
        <p:spPr bwMode="auto">
          <a:xfrm>
            <a:off x="574993" y="193993"/>
            <a:ext cx="784860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solidFill>
                  <a:srgbClr val="FF0000"/>
                </a:solidFill>
                <a:latin typeface="宋体" panose="02010600030101010101" pitchFamily="2" charset="-122"/>
                <a:cs typeface="宋体" panose="02010600030101010101" pitchFamily="2" charset="-122"/>
              </a:rPr>
              <a:t>途有所不由</a:t>
            </a:r>
            <a:r>
              <a:rPr lang="en-US" altLang="zh-CN" sz="1800" b="1">
                <a:solidFill>
                  <a:srgbClr val="FF0000"/>
                </a:solidFill>
                <a:latin typeface="宋体" panose="02010600030101010101" pitchFamily="2" charset="-122"/>
                <a:cs typeface="宋体" panose="02010600030101010101" pitchFamily="2" charset="-122"/>
              </a:rPr>
              <a:t>,</a:t>
            </a:r>
            <a:r>
              <a:rPr lang="zh-CN" altLang="en-US" sz="1800" b="1">
                <a:solidFill>
                  <a:srgbClr val="FF0000"/>
                </a:solidFill>
                <a:latin typeface="宋体" panose="02010600030101010101" pitchFamily="2" charset="-122"/>
                <a:cs typeface="宋体" panose="02010600030101010101" pitchFamily="2" charset="-122"/>
              </a:rPr>
              <a:t>军有所不击</a:t>
            </a:r>
            <a:r>
              <a:rPr lang="en-US" altLang="zh-CN" sz="1800" b="1">
                <a:solidFill>
                  <a:srgbClr val="FF0000"/>
                </a:solidFill>
                <a:latin typeface="宋体" panose="02010600030101010101" pitchFamily="2" charset="-122"/>
                <a:cs typeface="宋体" panose="02010600030101010101" pitchFamily="2" charset="-122"/>
              </a:rPr>
              <a:t>,</a:t>
            </a:r>
            <a:r>
              <a:rPr lang="zh-CN" altLang="en-US" sz="1800" b="1">
                <a:solidFill>
                  <a:srgbClr val="FF0000"/>
                </a:solidFill>
                <a:latin typeface="宋体" panose="02010600030101010101" pitchFamily="2" charset="-122"/>
                <a:cs typeface="宋体" panose="02010600030101010101" pitchFamily="2" charset="-122"/>
              </a:rPr>
              <a:t>城有所不攻</a:t>
            </a:r>
            <a:r>
              <a:rPr lang="en-US" altLang="zh-CN" sz="1800" b="1">
                <a:solidFill>
                  <a:srgbClr val="FF0000"/>
                </a:solidFill>
                <a:latin typeface="宋体" panose="02010600030101010101" pitchFamily="2" charset="-122"/>
                <a:cs typeface="宋体" panose="02010600030101010101" pitchFamily="2" charset="-122"/>
              </a:rPr>
              <a:t>,</a:t>
            </a:r>
            <a:r>
              <a:rPr lang="zh-CN" altLang="en-US" sz="1800" b="1">
                <a:solidFill>
                  <a:srgbClr val="FF0000"/>
                </a:solidFill>
                <a:latin typeface="宋体" panose="02010600030101010101" pitchFamily="2" charset="-122"/>
                <a:cs typeface="宋体" panose="02010600030101010101" pitchFamily="2" charset="-122"/>
              </a:rPr>
              <a:t>地有所不争，君命有所不受。</a:t>
            </a:r>
            <a:r>
              <a:rPr lang="en-US" altLang="zh-CN" sz="1800" b="1">
                <a:solidFill>
                  <a:srgbClr val="FF0000"/>
                </a:solidFill>
                <a:latin typeface="宋体" panose="02010600030101010101" pitchFamily="2" charset="-122"/>
                <a:cs typeface="宋体" panose="02010600030101010101" pitchFamily="2" charset="-122"/>
              </a:rPr>
              <a:t>			         《</a:t>
            </a:r>
            <a:r>
              <a:rPr lang="zh-CN" altLang="en-US" sz="1800" b="1">
                <a:solidFill>
                  <a:srgbClr val="FF0000"/>
                </a:solidFill>
                <a:latin typeface="宋体" panose="02010600030101010101" pitchFamily="2" charset="-122"/>
                <a:cs typeface="宋体" panose="02010600030101010101" pitchFamily="2" charset="-122"/>
              </a:rPr>
              <a:t>军争篇</a:t>
            </a:r>
            <a:r>
              <a:rPr lang="en-US" altLang="zh-CN" sz="1800" b="1">
                <a:solidFill>
                  <a:srgbClr val="FF0000"/>
                </a:solidFill>
                <a:latin typeface="宋体" panose="02010600030101010101" pitchFamily="2" charset="-122"/>
                <a:cs typeface="宋体" panose="02010600030101010101" pitchFamily="2" charset="-122"/>
              </a:rPr>
              <a:t>》</a:t>
            </a:r>
          </a:p>
          <a:p>
            <a:pPr eaLnBrk="1" hangingPunct="1">
              <a:spcBef>
                <a:spcPct val="0"/>
              </a:spcBef>
              <a:buFontTx/>
              <a:buNone/>
            </a:pPr>
            <a:r>
              <a:rPr lang="zh-CN" altLang="en-US" sz="1800" b="1">
                <a:latin typeface="宋体" panose="02010600030101010101" pitchFamily="2" charset="-122"/>
                <a:cs typeface="宋体" panose="02010600030101010101" pitchFamily="2" charset="-122"/>
              </a:rPr>
              <a:t>有的道路不要走</a:t>
            </a:r>
            <a:r>
              <a:rPr lang="en-US" altLang="zh-CN" sz="1800" b="1">
                <a:latin typeface="宋体" panose="02010600030101010101" pitchFamily="2" charset="-122"/>
                <a:cs typeface="宋体" panose="02010600030101010101" pitchFamily="2" charset="-122"/>
              </a:rPr>
              <a:t>,</a:t>
            </a:r>
            <a:r>
              <a:rPr lang="zh-CN" altLang="en-US" sz="1800" b="1">
                <a:latin typeface="宋体" panose="02010600030101010101" pitchFamily="2" charset="-122"/>
                <a:cs typeface="宋体" panose="02010600030101010101" pitchFamily="2" charset="-122"/>
              </a:rPr>
              <a:t>有的军队不宜击</a:t>
            </a:r>
            <a:r>
              <a:rPr lang="en-US" altLang="zh-CN" sz="1800" b="1">
                <a:latin typeface="宋体" panose="02010600030101010101" pitchFamily="2" charset="-122"/>
                <a:cs typeface="宋体" panose="02010600030101010101" pitchFamily="2" charset="-122"/>
              </a:rPr>
              <a:t>,</a:t>
            </a:r>
            <a:r>
              <a:rPr lang="zh-CN" altLang="en-US" sz="1800" b="1">
                <a:latin typeface="宋体" panose="02010600030101010101" pitchFamily="2" charset="-122"/>
                <a:cs typeface="宋体" panose="02010600030101010101" pitchFamily="2" charset="-122"/>
              </a:rPr>
              <a:t>有的城堡不应攻</a:t>
            </a:r>
            <a:r>
              <a:rPr lang="en-US" altLang="zh-CN" sz="1800" b="1">
                <a:latin typeface="宋体" panose="02010600030101010101" pitchFamily="2" charset="-122"/>
                <a:cs typeface="宋体" panose="02010600030101010101" pitchFamily="2" charset="-122"/>
              </a:rPr>
              <a:t>,</a:t>
            </a:r>
            <a:r>
              <a:rPr lang="zh-CN" altLang="en-US" sz="1800" b="1">
                <a:latin typeface="宋体" panose="02010600030101010101" pitchFamily="2" charset="-122"/>
                <a:cs typeface="宋体" panose="02010600030101010101" pitchFamily="2" charset="-122"/>
              </a:rPr>
              <a:t>有的地方不必争，君命有所不受。</a:t>
            </a:r>
          </a:p>
        </p:txBody>
      </p:sp>
      <p:sp>
        <p:nvSpPr>
          <p:cNvPr id="68611" name="矩形 2"/>
          <p:cNvSpPr>
            <a:spLocks noChangeArrowheads="1"/>
          </p:cNvSpPr>
          <p:nvPr/>
        </p:nvSpPr>
        <p:spPr bwMode="auto">
          <a:xfrm>
            <a:off x="712153" y="1393190"/>
            <a:ext cx="47739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FF0000"/>
                </a:solidFill>
              </a:rPr>
              <a:t>郑成功利用一群鸭子击退五万清兵</a:t>
            </a:r>
          </a:p>
        </p:txBody>
      </p:sp>
      <p:sp>
        <p:nvSpPr>
          <p:cNvPr id="4" name="文本框 3"/>
          <p:cNvSpPr txBox="1"/>
          <p:nvPr/>
        </p:nvSpPr>
        <p:spPr>
          <a:xfrm>
            <a:off x="1313815" y="1853565"/>
            <a:ext cx="5273040" cy="368300"/>
          </a:xfrm>
          <a:prstGeom prst="rect">
            <a:avLst/>
          </a:prstGeom>
          <a:noFill/>
        </p:spPr>
        <p:txBody>
          <a:bodyPr wrap="square" rtlCol="0">
            <a:spAutoFit/>
          </a:bodyPr>
          <a:lstStyle/>
          <a:p>
            <a:r>
              <a:rPr lang="zh-CN" altLang="en-US"/>
              <a:t>不杀鸭子佯装粮食充足，吓退敌人</a:t>
            </a:r>
          </a:p>
        </p:txBody>
      </p:sp>
      <p:sp>
        <p:nvSpPr>
          <p:cNvPr id="70658" name="Rectangle 5"/>
          <p:cNvSpPr>
            <a:spLocks noChangeArrowheads="1"/>
          </p:cNvSpPr>
          <p:nvPr/>
        </p:nvSpPr>
        <p:spPr bwMode="auto">
          <a:xfrm>
            <a:off x="386398" y="3050858"/>
            <a:ext cx="8399462"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1800" b="1">
                <a:latin typeface="宋体" panose="02010600030101010101" pitchFamily="2" charset="-122"/>
                <a:cs typeface="宋体" panose="02010600030101010101" pitchFamily="2" charset="-122"/>
              </a:rPr>
              <a:t>从来都没有无作战计划的战争，从来也没有完全按到原计划作战的战争。</a:t>
            </a:r>
            <a:r>
              <a:rPr lang="en-US" altLang="zh-CN" sz="1800" b="1">
                <a:latin typeface="宋体" panose="02010600030101010101" pitchFamily="2" charset="-122"/>
                <a:cs typeface="宋体" panose="02010600030101010101" pitchFamily="2" charset="-122"/>
              </a:rPr>
              <a:t>		                               —— </a:t>
            </a:r>
            <a:r>
              <a:rPr lang="zh-CN" altLang="en-US" sz="1800" b="1">
                <a:latin typeface="宋体" panose="02010600030101010101" pitchFamily="2" charset="-122"/>
                <a:cs typeface="宋体" panose="02010600030101010101" pitchFamily="2" charset="-122"/>
              </a:rPr>
              <a:t>拿破仑</a:t>
            </a:r>
            <a:endParaRPr lang="en-US" altLang="zh-CN" sz="1800" b="1">
              <a:latin typeface="宋体" panose="02010600030101010101" pitchFamily="2" charset="-122"/>
              <a:cs typeface="宋体" panose="02010600030101010101" pitchFamily="2" charset="-122"/>
            </a:endParaRPr>
          </a:p>
        </p:txBody>
      </p:sp>
      <p:sp>
        <p:nvSpPr>
          <p:cNvPr id="5" name="文本框 4"/>
          <p:cNvSpPr txBox="1"/>
          <p:nvPr/>
        </p:nvSpPr>
        <p:spPr>
          <a:xfrm>
            <a:off x="2415540" y="2467610"/>
            <a:ext cx="2595245" cy="583565"/>
          </a:xfrm>
          <a:prstGeom prst="rect">
            <a:avLst/>
          </a:prstGeom>
          <a:noFill/>
        </p:spPr>
        <p:txBody>
          <a:bodyPr wrap="square" rtlCol="0">
            <a:spAutoFit/>
          </a:bodyPr>
          <a:lstStyle/>
          <a:p>
            <a:r>
              <a:rPr lang="zh-CN" altLang="en-US" sz="3200">
                <a:solidFill>
                  <a:srgbClr val="FF0000"/>
                </a:solidFill>
              </a:rPr>
              <a:t>通达权变</a:t>
            </a:r>
          </a:p>
        </p:txBody>
      </p:sp>
      <p:sp>
        <p:nvSpPr>
          <p:cNvPr id="70660" name="矩形 1"/>
          <p:cNvSpPr>
            <a:spLocks noChangeArrowheads="1"/>
          </p:cNvSpPr>
          <p:nvPr/>
        </p:nvSpPr>
        <p:spPr bwMode="auto">
          <a:xfrm>
            <a:off x="395288" y="3792538"/>
            <a:ext cx="8399462"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solidFill>
                  <a:srgbClr val="FF0000"/>
                </a:solidFill>
                <a:latin typeface="宋体" panose="02010600030101010101" pitchFamily="2" charset="-122"/>
                <a:cs typeface="宋体" panose="02010600030101010101" pitchFamily="2" charset="-122"/>
              </a:rPr>
              <a:t>故兵无常势，水无常形；能因敌变化而取胜者，谓之神。</a:t>
            </a:r>
            <a:r>
              <a:rPr lang="en-US" altLang="zh-CN" sz="2000" b="1">
                <a:solidFill>
                  <a:srgbClr val="FF0000"/>
                </a:solidFill>
                <a:latin typeface="宋体" panose="02010600030101010101" pitchFamily="2" charset="-122"/>
                <a:cs typeface="宋体" panose="02010600030101010101" pitchFamily="2" charset="-122"/>
              </a:rPr>
              <a:t>				              《</a:t>
            </a:r>
            <a:r>
              <a:rPr lang="zh-CN" altLang="en-US" sz="2000" b="1">
                <a:solidFill>
                  <a:srgbClr val="FF0000"/>
                </a:solidFill>
                <a:latin typeface="宋体" panose="02010600030101010101" pitchFamily="2" charset="-122"/>
                <a:cs typeface="宋体" panose="02010600030101010101" pitchFamily="2" charset="-122"/>
              </a:rPr>
              <a:t>虚实篇</a:t>
            </a:r>
            <a:r>
              <a:rPr lang="en-US" altLang="zh-CN" sz="2000" b="1">
                <a:solidFill>
                  <a:srgbClr val="FF0000"/>
                </a:solidFill>
                <a:latin typeface="宋体" panose="02010600030101010101" pitchFamily="2" charset="-122"/>
                <a:cs typeface="宋体" panose="02010600030101010101" pitchFamily="2" charset="-122"/>
              </a:rPr>
              <a:t>》</a:t>
            </a:r>
            <a:br>
              <a:rPr lang="en-US" altLang="zh-CN" sz="2000" b="1">
                <a:solidFill>
                  <a:srgbClr val="000000"/>
                </a:solidFill>
                <a:latin typeface="宋体" panose="02010600030101010101" pitchFamily="2" charset="-122"/>
                <a:cs typeface="宋体" panose="02010600030101010101" pitchFamily="2" charset="-122"/>
              </a:rPr>
            </a:br>
            <a:endParaRPr lang="zh-CN" altLang="en-US" sz="2000">
              <a:latin typeface="宋体" panose="02010600030101010101" pitchFamily="2" charset="-122"/>
              <a:cs typeface="宋体" panose="02010600030101010101" pitchFamily="2"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4"/>
          <p:cNvSpPr>
            <a:spLocks noChangeArrowheads="1"/>
          </p:cNvSpPr>
          <p:nvPr/>
        </p:nvSpPr>
        <p:spPr bwMode="auto">
          <a:xfrm>
            <a:off x="2160588" y="-93663"/>
            <a:ext cx="4822825" cy="69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40000"/>
              </a:lnSpc>
              <a:spcBef>
                <a:spcPct val="0"/>
              </a:spcBef>
              <a:buFontTx/>
              <a:buNone/>
            </a:pPr>
            <a:r>
              <a:rPr kumimoji="1" lang="zh-CN" altLang="en-US" sz="2800" b="1">
                <a:solidFill>
                  <a:srgbClr val="FF0000"/>
                </a:solidFill>
                <a:latin typeface="黑体" panose="02010609060101010101" charset="-122"/>
                <a:ea typeface="黑体" panose="02010609060101010101" charset="-122"/>
              </a:rPr>
              <a:t>五、易胜论</a:t>
            </a:r>
            <a:endParaRPr lang="zh-CN" altLang="en-US" sz="2800" b="1">
              <a:solidFill>
                <a:srgbClr val="FF0000"/>
              </a:solidFill>
              <a:latin typeface="黑体" panose="02010609060101010101" charset="-122"/>
              <a:ea typeface="黑体" panose="02010609060101010101" charset="-122"/>
            </a:endParaRPr>
          </a:p>
        </p:txBody>
      </p:sp>
      <p:sp>
        <p:nvSpPr>
          <p:cNvPr id="72708" name="Rectangle 5"/>
          <p:cNvSpPr>
            <a:spLocks noChangeArrowheads="1"/>
          </p:cNvSpPr>
          <p:nvPr/>
        </p:nvSpPr>
        <p:spPr bwMode="auto">
          <a:xfrm>
            <a:off x="635" y="639763"/>
            <a:ext cx="713545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1800" b="1" dirty="0">
                <a:solidFill>
                  <a:srgbClr val="000000"/>
                </a:solidFill>
                <a:latin typeface="宋体" panose="02010600030101010101" pitchFamily="2" charset="-122"/>
                <a:cs typeface="宋体" panose="02010600030101010101" pitchFamily="2" charset="-122"/>
              </a:rPr>
              <a:t>《</a:t>
            </a:r>
            <a:r>
              <a:rPr kumimoji="1" lang="zh-CN" altLang="en-US" sz="1800" b="1" dirty="0">
                <a:solidFill>
                  <a:srgbClr val="000000"/>
                </a:solidFill>
                <a:latin typeface="宋体" panose="02010600030101010101" pitchFamily="2" charset="-122"/>
                <a:cs typeface="宋体" panose="02010600030101010101" pitchFamily="2" charset="-122"/>
              </a:rPr>
              <a:t>形篇</a:t>
            </a:r>
            <a:r>
              <a:rPr kumimoji="1" lang="en-US" altLang="zh-CN" sz="1800" b="1" dirty="0">
                <a:solidFill>
                  <a:srgbClr val="000000"/>
                </a:solidFill>
                <a:latin typeface="宋体" panose="02010600030101010101" pitchFamily="2" charset="-122"/>
                <a:cs typeface="宋体" panose="02010600030101010101" pitchFamily="2" charset="-122"/>
              </a:rPr>
              <a:t>》</a:t>
            </a:r>
            <a:r>
              <a:rPr kumimoji="1" lang="zh-CN" altLang="en-US" sz="1800" dirty="0">
                <a:solidFill>
                  <a:srgbClr val="000000"/>
                </a:solidFill>
                <a:latin typeface="宋体" panose="02010600030101010101" pitchFamily="2" charset="-122"/>
                <a:cs typeface="宋体" panose="02010600030101010101" pitchFamily="2" charset="-122"/>
              </a:rPr>
              <a:t>：</a:t>
            </a:r>
            <a:r>
              <a:rPr kumimoji="1" lang="zh-CN" altLang="en-US" sz="1800" dirty="0">
                <a:solidFill>
                  <a:srgbClr val="FF0000"/>
                </a:solidFill>
                <a:latin typeface="宋体" panose="02010600030101010101" pitchFamily="2" charset="-122"/>
                <a:cs typeface="宋体" panose="02010600030101010101" pitchFamily="2" charset="-122"/>
              </a:rPr>
              <a:t>“故胜兵若以镒称铢，败兵若以铢称镒。”</a:t>
            </a:r>
            <a:r>
              <a:rPr kumimoji="1" lang="zh-CN" altLang="en-US" sz="1800" dirty="0">
                <a:solidFill>
                  <a:srgbClr val="000000"/>
                </a:solidFill>
                <a:latin typeface="宋体" panose="02010600030101010101" pitchFamily="2" charset="-122"/>
                <a:cs typeface="宋体" panose="02010600030101010101" pitchFamily="2" charset="-122"/>
              </a:rPr>
              <a:t>“镒”和“铢”是古代的重量单位，一镒为二十四两，一两为二十四铢，一镒也就等于五百七十六铢。显而易见，孙子是在用“镒”和“铢”之比来形容胜兵与败兵之间悬殊的差距。是哪方面的差距呢？当然是军事实力。所以，“称胜者”就是“镒”的一方，是实力强大的一方。</a:t>
            </a:r>
          </a:p>
        </p:txBody>
      </p:sp>
      <p:sp>
        <p:nvSpPr>
          <p:cNvPr id="74754" name="Rectangle 3"/>
          <p:cNvSpPr>
            <a:spLocks noChangeArrowheads="1"/>
          </p:cNvSpPr>
          <p:nvPr/>
        </p:nvSpPr>
        <p:spPr bwMode="auto">
          <a:xfrm>
            <a:off x="71801" y="2199292"/>
            <a:ext cx="5166949"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1800" b="1" dirty="0">
                <a:solidFill>
                  <a:srgbClr val="000000"/>
                </a:solidFill>
                <a:latin typeface="宋体" panose="02010600030101010101" pitchFamily="2" charset="-122"/>
                <a:cs typeface="宋体" panose="02010600030101010101" pitchFamily="2" charset="-122"/>
              </a:rPr>
              <a:t>易胜是孙子极具特色的一个思想。 </a:t>
            </a:r>
            <a:endParaRPr kumimoji="1" lang="en-US" altLang="zh-CN" sz="1800" b="1" dirty="0">
              <a:solidFill>
                <a:srgbClr val="000000"/>
              </a:solidFill>
              <a:latin typeface="宋体" panose="02010600030101010101" pitchFamily="2" charset="-122"/>
              <a:cs typeface="宋体" panose="02010600030101010101" pitchFamily="2" charset="-122"/>
            </a:endParaRPr>
          </a:p>
          <a:p>
            <a:pPr eaLnBrk="1" hangingPunct="1">
              <a:spcBef>
                <a:spcPct val="50000"/>
              </a:spcBef>
              <a:buFontTx/>
              <a:buNone/>
            </a:pPr>
            <a:r>
              <a:rPr kumimoji="1" lang="en-US" altLang="zh-CN" sz="1800" b="1" dirty="0">
                <a:solidFill>
                  <a:srgbClr val="000000"/>
                </a:solidFill>
                <a:latin typeface="宋体" panose="02010600030101010101" pitchFamily="2" charset="-122"/>
                <a:cs typeface="宋体" panose="02010600030101010101" pitchFamily="2" charset="-122"/>
              </a:rPr>
              <a:t>——</a:t>
            </a:r>
            <a:r>
              <a:rPr kumimoji="1" lang="zh-CN" altLang="en-US" sz="1800" b="1" dirty="0">
                <a:solidFill>
                  <a:srgbClr val="FF0000"/>
                </a:solidFill>
                <a:latin typeface="宋体" panose="02010600030101010101" pitchFamily="2" charset="-122"/>
                <a:cs typeface="宋体" panose="02010600030101010101" pitchFamily="2" charset="-122"/>
              </a:rPr>
              <a:t>古之所谓善战者，胜于易胜者也。</a:t>
            </a:r>
            <a:endParaRPr kumimoji="1" lang="en-US" altLang="zh-CN" sz="1800" b="1" dirty="0">
              <a:solidFill>
                <a:srgbClr val="FF0000"/>
              </a:solidFill>
              <a:latin typeface="宋体" panose="02010600030101010101" pitchFamily="2" charset="-122"/>
              <a:cs typeface="宋体" panose="02010600030101010101" pitchFamily="2" charset="-122"/>
            </a:endParaRPr>
          </a:p>
          <a:p>
            <a:pPr eaLnBrk="1" hangingPunct="1">
              <a:spcBef>
                <a:spcPct val="50000"/>
              </a:spcBef>
              <a:buFontTx/>
              <a:buNone/>
            </a:pPr>
            <a:r>
              <a:rPr kumimoji="1" lang="zh-CN" altLang="zh-CN" sz="1800" b="1" dirty="0">
                <a:solidFill>
                  <a:srgbClr val="000000"/>
                </a:solidFill>
                <a:latin typeface="宋体" panose="02010600030101010101" pitchFamily="2" charset="-122"/>
                <a:cs typeface="宋体" panose="02010600030101010101" pitchFamily="2" charset="-122"/>
              </a:rPr>
              <a:t>古时候所谓善于指挥作战的人的胜利，都是战胜容易战胜的敌人</a:t>
            </a:r>
            <a:r>
              <a:rPr kumimoji="1" lang="zh-CN" altLang="en-US" sz="1800" b="1" dirty="0">
                <a:solidFill>
                  <a:srgbClr val="000000"/>
                </a:solidFill>
                <a:latin typeface="宋体" panose="02010600030101010101" pitchFamily="2" charset="-122"/>
                <a:cs typeface="宋体" panose="02010600030101010101" pitchFamily="2" charset="-122"/>
              </a:rPr>
              <a:t>。</a:t>
            </a:r>
            <a:endParaRPr kumimoji="1" lang="en-US" altLang="zh-CN" sz="1800" b="1" dirty="0">
              <a:solidFill>
                <a:srgbClr val="FF0000"/>
              </a:solidFill>
              <a:latin typeface="宋体" panose="02010600030101010101" pitchFamily="2" charset="-122"/>
              <a:cs typeface="宋体" panose="02010600030101010101" pitchFamily="2" charset="-122"/>
            </a:endParaRPr>
          </a:p>
          <a:p>
            <a:pPr eaLnBrk="1" hangingPunct="1">
              <a:spcBef>
                <a:spcPct val="50000"/>
              </a:spcBef>
              <a:buFontTx/>
              <a:buNone/>
            </a:pPr>
            <a:r>
              <a:rPr kumimoji="1" lang="en-US" altLang="zh-CN" sz="1800" b="1" dirty="0">
                <a:solidFill>
                  <a:srgbClr val="FF0000"/>
                </a:solidFill>
                <a:latin typeface="宋体" panose="02010600030101010101" pitchFamily="2" charset="-122"/>
                <a:cs typeface="宋体" panose="02010600030101010101" pitchFamily="2" charset="-122"/>
              </a:rPr>
              <a:t>	</a:t>
            </a:r>
            <a:r>
              <a:rPr kumimoji="1" lang="zh-CN" altLang="en-US" sz="1800" b="1" dirty="0">
                <a:solidFill>
                  <a:srgbClr val="FF0000"/>
                </a:solidFill>
                <a:latin typeface="宋体" panose="02010600030101010101" pitchFamily="2" charset="-122"/>
                <a:cs typeface="宋体" panose="02010600030101010101" pitchFamily="2" charset="-122"/>
              </a:rPr>
              <a:t>胜已败者。</a:t>
            </a:r>
            <a:r>
              <a:rPr kumimoji="1" lang="en-US" altLang="zh-CN" sz="1800" b="1" dirty="0">
                <a:solidFill>
                  <a:srgbClr val="FF0000"/>
                </a:solidFill>
                <a:latin typeface="宋体" panose="02010600030101010101" pitchFamily="2" charset="-122"/>
                <a:cs typeface="宋体" panose="02010600030101010101" pitchFamily="2" charset="-122"/>
              </a:rPr>
              <a:t>《</a:t>
            </a:r>
            <a:r>
              <a:rPr kumimoji="1" lang="zh-CN" altLang="en-US" sz="1800" b="1" dirty="0">
                <a:solidFill>
                  <a:srgbClr val="FF0000"/>
                </a:solidFill>
                <a:latin typeface="宋体" panose="02010600030101010101" pitchFamily="2" charset="-122"/>
                <a:cs typeface="宋体" panose="02010600030101010101" pitchFamily="2" charset="-122"/>
              </a:rPr>
              <a:t>形篇</a:t>
            </a:r>
            <a:r>
              <a:rPr kumimoji="1" lang="en-US" altLang="zh-CN" sz="1800" b="1" dirty="0">
                <a:solidFill>
                  <a:srgbClr val="FF0000"/>
                </a:solidFill>
                <a:latin typeface="宋体" panose="02010600030101010101" pitchFamily="2" charset="-122"/>
                <a:cs typeface="宋体" panose="02010600030101010101" pitchFamily="2" charset="-122"/>
              </a:rPr>
              <a:t>》</a:t>
            </a:r>
            <a:br>
              <a:rPr kumimoji="1" lang="en-US" altLang="zh-CN" sz="1800" b="1" dirty="0">
                <a:solidFill>
                  <a:srgbClr val="000000"/>
                </a:solidFill>
                <a:latin typeface="宋体" panose="02010600030101010101" pitchFamily="2" charset="-122"/>
                <a:cs typeface="宋体" panose="02010600030101010101" pitchFamily="2" charset="-122"/>
              </a:rPr>
            </a:br>
            <a:r>
              <a:rPr kumimoji="1" lang="en-US" altLang="zh-CN" sz="1800" b="1" dirty="0">
                <a:solidFill>
                  <a:srgbClr val="000000"/>
                </a:solidFill>
                <a:latin typeface="宋体" panose="02010600030101010101" pitchFamily="2" charset="-122"/>
                <a:cs typeface="宋体" panose="02010600030101010101" pitchFamily="2" charset="-122"/>
              </a:rPr>
              <a:t>	</a:t>
            </a:r>
            <a:r>
              <a:rPr kumimoji="1" lang="zh-CN" altLang="en-US" sz="1800" b="1" dirty="0">
                <a:solidFill>
                  <a:srgbClr val="000000"/>
                </a:solidFill>
                <a:latin typeface="宋体" panose="02010600030101010101" pitchFamily="2" charset="-122"/>
                <a:cs typeface="宋体" panose="02010600030101010101" pitchFamily="2" charset="-122"/>
              </a:rPr>
              <a:t>战胜已处于失败地位的敌人。</a:t>
            </a:r>
          </a:p>
        </p:txBody>
      </p:sp>
      <p:sp>
        <p:nvSpPr>
          <p:cNvPr id="75778" name="Rectangle 3"/>
          <p:cNvSpPr>
            <a:spLocks noChangeArrowheads="1"/>
          </p:cNvSpPr>
          <p:nvPr/>
        </p:nvSpPr>
        <p:spPr bwMode="auto">
          <a:xfrm>
            <a:off x="438150" y="4369117"/>
            <a:ext cx="3973830" cy="1548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buFontTx/>
              <a:buNone/>
            </a:pPr>
            <a:r>
              <a:rPr kumimoji="1" lang="zh-CN" altLang="en-US" sz="1600" b="1" dirty="0">
                <a:solidFill>
                  <a:srgbClr val="000000"/>
                </a:solidFill>
                <a:latin typeface="宋体" panose="02010600030101010101" pitchFamily="2" charset="-122"/>
                <a:cs typeface="宋体" panose="02010600030101010101" pitchFamily="2" charset="-122"/>
              </a:rPr>
              <a:t>杀鸡用宰牛刀</a:t>
            </a:r>
          </a:p>
          <a:p>
            <a:pPr algn="just" eaLnBrk="1" hangingPunct="1">
              <a:buFontTx/>
              <a:buNone/>
            </a:pPr>
            <a:r>
              <a:rPr kumimoji="1" lang="zh-CN" altLang="en-US" sz="1600" b="1" dirty="0">
                <a:solidFill>
                  <a:srgbClr val="000000"/>
                </a:solidFill>
                <a:latin typeface="宋体" panose="02010600030101010101" pitchFamily="2" charset="-122"/>
                <a:cs typeface="宋体" panose="02010600030101010101" pitchFamily="2" charset="-122"/>
                <a:sym typeface="+mn-ea"/>
              </a:rPr>
              <a:t>例</a:t>
            </a:r>
            <a:r>
              <a:rPr kumimoji="1" lang="en-US" altLang="zh-CN" sz="1600" b="1" dirty="0">
                <a:solidFill>
                  <a:srgbClr val="000000"/>
                </a:solidFill>
                <a:latin typeface="宋体" panose="02010600030101010101" pitchFamily="2" charset="-122"/>
                <a:cs typeface="宋体" panose="02010600030101010101" pitchFamily="2" charset="-122"/>
                <a:sym typeface="+mn-ea"/>
              </a:rPr>
              <a:t>:</a:t>
            </a:r>
            <a:r>
              <a:rPr kumimoji="1" lang="zh-CN" altLang="en-US" sz="1600" b="1" dirty="0">
                <a:solidFill>
                  <a:srgbClr val="00B050"/>
                </a:solidFill>
                <a:latin typeface="宋体" panose="02010600030101010101" pitchFamily="2" charset="-122"/>
                <a:cs typeface="宋体" panose="02010600030101010101" pitchFamily="2" charset="-122"/>
                <a:sym typeface="+mn-ea"/>
              </a:rPr>
              <a:t>海湾战争</a:t>
            </a:r>
            <a:endParaRPr kumimoji="1" lang="zh-CN" altLang="en-US" sz="1600" b="1" dirty="0">
              <a:solidFill>
                <a:srgbClr val="00B050"/>
              </a:solidFill>
              <a:latin typeface="宋体" panose="02010600030101010101" pitchFamily="2" charset="-122"/>
              <a:cs typeface="宋体" panose="02010600030101010101" pitchFamily="2" charset="-122"/>
            </a:endParaRPr>
          </a:p>
          <a:p>
            <a:pPr algn="just" eaLnBrk="1" hangingPunct="1"/>
            <a:r>
              <a:rPr kumimoji="1" lang="zh-CN" altLang="en-US" sz="1600" b="1" dirty="0">
                <a:solidFill>
                  <a:srgbClr val="660033"/>
                </a:solidFill>
                <a:latin typeface="宋体" panose="02010600030101010101" pitchFamily="2" charset="-122"/>
                <a:cs typeface="宋体" panose="02010600030101010101" pitchFamily="2" charset="-122"/>
                <a:sym typeface="+mn-ea"/>
              </a:rPr>
              <a:t>多国打一国</a:t>
            </a:r>
            <a:endParaRPr kumimoji="1" lang="en-US" altLang="zh-CN" sz="1600" b="1" dirty="0">
              <a:solidFill>
                <a:srgbClr val="660033"/>
              </a:solidFill>
              <a:latin typeface="宋体" panose="02010600030101010101" pitchFamily="2" charset="-122"/>
              <a:cs typeface="宋体" panose="02010600030101010101" pitchFamily="2" charset="-122"/>
            </a:endParaRPr>
          </a:p>
          <a:p>
            <a:pPr algn="just" eaLnBrk="1" hangingPunct="1"/>
            <a:r>
              <a:rPr kumimoji="1" lang="zh-CN" altLang="en-US" sz="1600" b="1" dirty="0">
                <a:solidFill>
                  <a:srgbClr val="660033"/>
                </a:solidFill>
                <a:latin typeface="宋体" panose="02010600030101010101" pitchFamily="2" charset="-122"/>
                <a:cs typeface="宋体" panose="02010600030101010101" pitchFamily="2" charset="-122"/>
                <a:sym typeface="+mn-ea"/>
              </a:rPr>
              <a:t>强国打弱国</a:t>
            </a:r>
            <a:endParaRPr kumimoji="1" lang="zh-CN" altLang="en-US" sz="1600" b="1" dirty="0">
              <a:solidFill>
                <a:srgbClr val="660033"/>
              </a:solidFill>
              <a:latin typeface="宋体" panose="02010600030101010101" pitchFamily="2" charset="-122"/>
              <a:cs typeface="宋体" panose="02010600030101010101" pitchFamily="2" charset="-122"/>
            </a:endParaRPr>
          </a:p>
          <a:p>
            <a:pPr algn="just" eaLnBrk="1" hangingPunct="1"/>
            <a:r>
              <a:rPr kumimoji="1" lang="zh-CN" altLang="en-US" sz="1600" b="1" dirty="0">
                <a:solidFill>
                  <a:srgbClr val="660033"/>
                </a:solidFill>
                <a:latin typeface="宋体" panose="02010600030101010101" pitchFamily="2" charset="-122"/>
                <a:cs typeface="宋体" panose="02010600030101010101" pitchFamily="2" charset="-122"/>
                <a:sym typeface="+mn-ea"/>
              </a:rPr>
              <a:t>大国打小国</a:t>
            </a:r>
            <a:endParaRPr kumimoji="1" lang="en-US" altLang="zh-CN" sz="1600" b="1" dirty="0">
              <a:solidFill>
                <a:srgbClr val="660033"/>
              </a:solidFill>
              <a:latin typeface="宋体" panose="02010600030101010101" pitchFamily="2" charset="-122"/>
              <a:cs typeface="宋体" panose="02010600030101010101" pitchFamily="2" charset="-122"/>
            </a:endParaRPr>
          </a:p>
          <a:p>
            <a:pPr algn="just" eaLnBrk="1" hangingPunct="1"/>
            <a:r>
              <a:rPr kumimoji="1" lang="zh-CN" altLang="en-US" sz="1600" b="1" dirty="0">
                <a:solidFill>
                  <a:srgbClr val="660033"/>
                </a:solidFill>
                <a:latin typeface="宋体" panose="02010600030101010101" pitchFamily="2" charset="-122"/>
                <a:cs typeface="宋体" panose="02010600030101010101" pitchFamily="2" charset="-122"/>
                <a:sym typeface="+mn-ea"/>
              </a:rPr>
              <a:t>高技术装备打普通装备</a:t>
            </a:r>
            <a:endParaRPr kumimoji="1" lang="zh-CN" altLang="en-US" sz="1600" b="1" dirty="0">
              <a:solidFill>
                <a:srgbClr val="660033"/>
              </a:solidFill>
              <a:latin typeface="宋体" panose="02010600030101010101" pitchFamily="2" charset="-122"/>
              <a:cs typeface="宋体" panose="02010600030101010101" pitchFamily="2" charset="-122"/>
            </a:endParaRPr>
          </a:p>
          <a:p>
            <a:pPr algn="just" eaLnBrk="1" hangingPunct="1"/>
            <a:r>
              <a:rPr kumimoji="1" lang="zh-CN" altLang="en-US" sz="1600" b="1" dirty="0">
                <a:solidFill>
                  <a:srgbClr val="660033"/>
                </a:solidFill>
                <a:latin typeface="宋体" panose="02010600030101010101" pitchFamily="2" charset="-122"/>
                <a:cs typeface="宋体" panose="02010600030101010101" pitchFamily="2" charset="-122"/>
                <a:sym typeface="+mn-ea"/>
              </a:rPr>
              <a:t>新战略对老战略</a:t>
            </a:r>
            <a:endParaRPr kumimoji="1" lang="zh-CN" altLang="en-US" sz="1600" b="1" dirty="0">
              <a:solidFill>
                <a:srgbClr val="660033"/>
              </a:solidFill>
              <a:latin typeface="宋体" panose="02010600030101010101" pitchFamily="2" charset="-122"/>
              <a:cs typeface="宋体" panose="02010600030101010101" pitchFamily="2" charset="-122"/>
            </a:endParaRPr>
          </a:p>
          <a:p>
            <a:pPr algn="ctr" eaLnBrk="1" hangingPunct="1">
              <a:buFontTx/>
              <a:buNone/>
            </a:pPr>
            <a:endParaRPr kumimoji="1" lang="zh-CN" altLang="en-US" sz="1600" b="1" dirty="0">
              <a:solidFill>
                <a:srgbClr val="CCCCFF"/>
              </a:solidFill>
              <a:latin typeface="宋体" panose="02010600030101010101" pitchFamily="2" charset="-122"/>
              <a:cs typeface="宋体" panose="02010600030101010101" pitchFamily="2" charset="-122"/>
            </a:endParaRPr>
          </a:p>
        </p:txBody>
      </p:sp>
      <p:sp>
        <p:nvSpPr>
          <p:cNvPr id="79875" name="矩形 1"/>
          <p:cNvSpPr>
            <a:spLocks noChangeArrowheads="1"/>
          </p:cNvSpPr>
          <p:nvPr/>
        </p:nvSpPr>
        <p:spPr bwMode="auto">
          <a:xfrm>
            <a:off x="8579168" y="3429000"/>
            <a:ext cx="197040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b="1" dirty="0">
                <a:solidFill>
                  <a:srgbClr val="FF0000"/>
                </a:solidFill>
                <a:latin typeface="宋体" panose="02010600030101010101" pitchFamily="2" charset="-122"/>
              </a:rPr>
              <a:t>六、绕胜论</a:t>
            </a:r>
            <a:endParaRPr lang="zh-CN" altLang="en-US" sz="2800" dirty="0">
              <a:latin typeface="宋体" panose="02010600030101010101" pitchFamily="2" charset="-122"/>
            </a:endParaRPr>
          </a:p>
        </p:txBody>
      </p:sp>
      <p:sp>
        <p:nvSpPr>
          <p:cNvPr id="79874" name="矩形 1"/>
          <p:cNvSpPr>
            <a:spLocks noChangeArrowheads="1"/>
          </p:cNvSpPr>
          <p:nvPr/>
        </p:nvSpPr>
        <p:spPr bwMode="auto">
          <a:xfrm>
            <a:off x="6096000" y="3996605"/>
            <a:ext cx="5863590" cy="286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dirty="0">
                <a:solidFill>
                  <a:srgbClr val="FF0000"/>
                </a:solidFill>
                <a:latin typeface="宋体" panose="02010600030101010101" pitchFamily="2" charset="-122"/>
                <a:cs typeface="宋体" panose="02010600030101010101" pitchFamily="2" charset="-122"/>
              </a:rPr>
              <a:t>凡用兵之法，将受命于君，合军聚众，交和而舍，莫难于军争。军争之难者，以迂为直，以患为利。故迂其途，而诱之以利，后人发，先人至，此知迂直之计者也。</a:t>
            </a:r>
          </a:p>
          <a:p>
            <a:pPr eaLnBrk="1" hangingPunct="1">
              <a:spcBef>
                <a:spcPct val="0"/>
              </a:spcBef>
              <a:buFontTx/>
              <a:buNone/>
            </a:pPr>
            <a:r>
              <a:rPr lang="en-US" altLang="zh-CN" sz="1800" b="1" dirty="0">
                <a:solidFill>
                  <a:srgbClr val="FF0000"/>
                </a:solidFill>
                <a:latin typeface="宋体" panose="02010600030101010101" pitchFamily="2" charset="-122"/>
                <a:cs typeface="宋体" panose="02010600030101010101" pitchFamily="2" charset="-122"/>
              </a:rPr>
              <a:t>			             《</a:t>
            </a:r>
            <a:r>
              <a:rPr lang="zh-CN" altLang="en-US" sz="1800" b="1" dirty="0">
                <a:solidFill>
                  <a:srgbClr val="FF0000"/>
                </a:solidFill>
                <a:latin typeface="宋体" panose="02010600030101010101" pitchFamily="2" charset="-122"/>
                <a:cs typeface="宋体" panose="02010600030101010101" pitchFamily="2" charset="-122"/>
              </a:rPr>
              <a:t>军争篇</a:t>
            </a:r>
            <a:r>
              <a:rPr lang="en-US" altLang="zh-CN" sz="1800" b="1" dirty="0">
                <a:solidFill>
                  <a:srgbClr val="FF0000"/>
                </a:solidFill>
                <a:latin typeface="宋体" panose="02010600030101010101" pitchFamily="2" charset="-122"/>
                <a:cs typeface="宋体" panose="02010600030101010101" pitchFamily="2" charset="-122"/>
              </a:rPr>
              <a:t>》</a:t>
            </a:r>
          </a:p>
          <a:p>
            <a:pPr eaLnBrk="1" hangingPunct="1">
              <a:spcBef>
                <a:spcPct val="0"/>
              </a:spcBef>
              <a:buFontTx/>
              <a:buNone/>
            </a:pPr>
            <a:r>
              <a:rPr lang="zh-CN" altLang="en-US" sz="1800" b="1" dirty="0">
                <a:latin typeface="宋体" panose="02010600030101010101" pitchFamily="2" charset="-122"/>
                <a:cs typeface="宋体" panose="02010600030101010101" pitchFamily="2" charset="-122"/>
              </a:rPr>
              <a:t>用兵的法则，将帅接受国君的命令，从组织军队，动员民众到同敌人对阵，没有比两军争利更困难的。两军争利最困难的地方，是要把迂回的弯路变为直路，要把困难变为有利。所以要迂回绕道，并用小利引诱敌人，这样就能比敌人后出动而先于敌人到达所要争夺的要地，这就是懂得以迂为直的方法了。</a:t>
            </a:r>
            <a:r>
              <a:rPr lang="en-US" altLang="zh-CN" sz="1800" b="1" dirty="0">
                <a:solidFill>
                  <a:srgbClr val="000000"/>
                </a:solidFill>
                <a:latin typeface="宋体" panose="02010600030101010101" pitchFamily="2" charset="-122"/>
                <a:cs typeface="宋体" panose="02010600030101010101" pitchFamily="2" charset="-122"/>
              </a:rPr>
              <a:t>	</a:t>
            </a:r>
            <a:endParaRPr lang="zh-CN" altLang="en-US" sz="1800" b="1" dirty="0">
              <a:solidFill>
                <a:srgbClr val="000000"/>
              </a:solidFill>
              <a:latin typeface="宋体" panose="02010600030101010101" pitchFamily="2" charset="-122"/>
              <a:cs typeface="宋体" panose="02010600030101010101" pitchFamily="2" charset="-122"/>
            </a:endParaRPr>
          </a:p>
        </p:txBody>
      </p:sp>
      <p:pic>
        <p:nvPicPr>
          <p:cNvPr id="3" name="图片 2">
            <a:extLst>
              <a:ext uri="{FF2B5EF4-FFF2-40B4-BE49-F238E27FC236}">
                <a16:creationId xmlns:a16="http://schemas.microsoft.com/office/drawing/2014/main" id="{9E5E8219-03E9-38D3-9F1E-295975E80BD7}"/>
              </a:ext>
            </a:extLst>
          </p:cNvPr>
          <p:cNvPicPr>
            <a:picLocks noChangeAspect="1"/>
          </p:cNvPicPr>
          <p:nvPr/>
        </p:nvPicPr>
        <p:blipFill>
          <a:blip r:embed="rId2"/>
          <a:stretch>
            <a:fillRect/>
          </a:stretch>
        </p:blipFill>
        <p:spPr>
          <a:xfrm>
            <a:off x="7136091" y="448209"/>
            <a:ext cx="4208144" cy="2169824"/>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3"/>
          <p:cNvSpPr txBox="1">
            <a:spLocks noChangeArrowheads="1"/>
          </p:cNvSpPr>
          <p:nvPr/>
        </p:nvSpPr>
        <p:spPr bwMode="auto">
          <a:xfrm>
            <a:off x="187325" y="361950"/>
            <a:ext cx="877887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1800" b="1" dirty="0">
                <a:solidFill>
                  <a:srgbClr val="0000FF"/>
                </a:solidFill>
                <a:latin typeface="宋体" panose="02010600030101010101" pitchFamily="2" charset="-122"/>
                <a:cs typeface="宋体" panose="02010600030101010101" pitchFamily="2" charset="-122"/>
              </a:rPr>
              <a:t>是故智者之虑，必杂于利害。杂于利而务可信也，杂于害而患可解也。</a:t>
            </a:r>
            <a:endParaRPr kumimoji="1" lang="en-US" altLang="zh-CN" sz="1800" b="1" dirty="0">
              <a:solidFill>
                <a:srgbClr val="0000FF"/>
              </a:solidFill>
              <a:latin typeface="宋体" panose="02010600030101010101" pitchFamily="2" charset="-122"/>
              <a:cs typeface="宋体" panose="02010600030101010101" pitchFamily="2" charset="-122"/>
            </a:endParaRPr>
          </a:p>
          <a:p>
            <a:pPr eaLnBrk="1" hangingPunct="1">
              <a:spcBef>
                <a:spcPct val="50000"/>
              </a:spcBef>
              <a:buFontTx/>
              <a:buNone/>
            </a:pPr>
            <a:r>
              <a:rPr kumimoji="1" lang="en-US" altLang="zh-CN" sz="1800" b="1" dirty="0">
                <a:solidFill>
                  <a:srgbClr val="0000FF"/>
                </a:solidFill>
                <a:latin typeface="宋体" panose="02010600030101010101" pitchFamily="2" charset="-122"/>
                <a:cs typeface="宋体" panose="02010600030101010101" pitchFamily="2" charset="-122"/>
              </a:rPr>
              <a:t>                         —《</a:t>
            </a:r>
            <a:r>
              <a:rPr kumimoji="1" lang="zh-CN" altLang="en-US" sz="1800" b="1" dirty="0">
                <a:solidFill>
                  <a:srgbClr val="0000FF"/>
                </a:solidFill>
                <a:latin typeface="宋体" panose="02010600030101010101" pitchFamily="2" charset="-122"/>
                <a:cs typeface="宋体" panose="02010600030101010101" pitchFamily="2" charset="-122"/>
              </a:rPr>
              <a:t>九变篇</a:t>
            </a:r>
            <a:r>
              <a:rPr kumimoji="1" lang="en-US" altLang="zh-CN" sz="1800" b="1" dirty="0">
                <a:solidFill>
                  <a:srgbClr val="0000FF"/>
                </a:solidFill>
                <a:latin typeface="宋体" panose="02010600030101010101" pitchFamily="2" charset="-122"/>
                <a:cs typeface="宋体" panose="02010600030101010101" pitchFamily="2" charset="-122"/>
              </a:rPr>
              <a:t>》</a:t>
            </a:r>
          </a:p>
          <a:p>
            <a:pPr eaLnBrk="1" hangingPunct="1">
              <a:spcBef>
                <a:spcPct val="50000"/>
              </a:spcBef>
              <a:buFontTx/>
              <a:buNone/>
            </a:pPr>
            <a:r>
              <a:rPr kumimoji="1" lang="zh-CN" altLang="en-US" sz="1800" b="1" dirty="0">
                <a:solidFill>
                  <a:srgbClr val="FF0000"/>
                </a:solidFill>
                <a:latin typeface="宋体" panose="02010600030101010101" pitchFamily="2" charset="-122"/>
                <a:cs typeface="宋体" panose="02010600030101010101" pitchFamily="2" charset="-122"/>
              </a:rPr>
              <a:t>聪明的将帅考虑问题，必须兼顾到利害两个方面。在不利的条件下要看到有利的因素，大事才可顺利完成，在顺利条件下要看到不利的因素，祸患才能解除。</a:t>
            </a:r>
          </a:p>
        </p:txBody>
      </p:sp>
      <p:sp>
        <p:nvSpPr>
          <p:cNvPr id="81922" name="矩形 1"/>
          <p:cNvSpPr>
            <a:spLocks noChangeArrowheads="1"/>
          </p:cNvSpPr>
          <p:nvPr/>
        </p:nvSpPr>
        <p:spPr bwMode="auto">
          <a:xfrm>
            <a:off x="187325" y="1924368"/>
            <a:ext cx="849630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solidFill>
                  <a:schemeClr val="tx1"/>
                </a:solidFill>
                <a:latin typeface="宋体" panose="02010600030101010101" pitchFamily="2" charset="-122"/>
              </a:rPr>
              <a:t>寓言：两个人遇到黑熊，二人就跑。结果前面的跑了，后面的被熊咬死了。过了几天，又是同样，前面的跑，后面的不跑，上树了。熊看着树，摇摇树。一看还有一个在跑，就追他去了。吃了前面的一个。这个寓言告诉我们，前者能熊口脱险是以快制快。后者改变了思路，上树了。这就是迂直之计。</a:t>
            </a:r>
          </a:p>
        </p:txBody>
      </p:sp>
      <p:sp>
        <p:nvSpPr>
          <p:cNvPr id="82948" name="矩形 2"/>
          <p:cNvSpPr>
            <a:spLocks noChangeArrowheads="1"/>
          </p:cNvSpPr>
          <p:nvPr/>
        </p:nvSpPr>
        <p:spPr bwMode="auto">
          <a:xfrm>
            <a:off x="309245" y="3123565"/>
            <a:ext cx="72224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0"/>
              </a:spcBef>
              <a:buFontTx/>
              <a:buNone/>
            </a:pPr>
            <a:r>
              <a:rPr lang="zh-CN" altLang="en-US" sz="2400" b="1">
                <a:solidFill>
                  <a:srgbClr val="FF0000"/>
                </a:solidFill>
              </a:rPr>
              <a:t>红军二万五千里长征</a:t>
            </a:r>
            <a:r>
              <a:rPr lang="zh-CN" altLang="en-US" sz="2400" b="1">
                <a:solidFill>
                  <a:srgbClr val="FF0000"/>
                </a:solidFill>
                <a:latin typeface="楷体" panose="02010609060101010101" pitchFamily="49" charset="-122"/>
                <a:ea typeface="楷体" panose="02010609060101010101" pitchFamily="49" charset="-122"/>
                <a:sym typeface="+mn-ea"/>
              </a:rPr>
              <a:t>以迂为直，最终实现革命成功。</a:t>
            </a:r>
            <a:endParaRPr lang="zh-CN" altLang="en-US" sz="2400" b="1">
              <a:solidFill>
                <a:srgbClr val="FF0000"/>
              </a:solidFill>
            </a:endParaRPr>
          </a:p>
        </p:txBody>
      </p:sp>
      <p:sp>
        <p:nvSpPr>
          <p:cNvPr id="83971" name="矩形 1"/>
          <p:cNvSpPr>
            <a:spLocks noChangeArrowheads="1"/>
          </p:cNvSpPr>
          <p:nvPr/>
        </p:nvSpPr>
        <p:spPr bwMode="auto">
          <a:xfrm>
            <a:off x="564515" y="4097020"/>
            <a:ext cx="186118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a:solidFill>
                  <a:srgbClr val="FF0000"/>
                </a:solidFill>
                <a:latin typeface="黑体" panose="02010609060101010101" charset="-122"/>
                <a:ea typeface="黑体" panose="02010609060101010101" charset="-122"/>
              </a:rPr>
              <a:t>抗日战争中的迂直之计</a:t>
            </a:r>
            <a:endParaRPr lang="zh-CN" altLang="en-US" sz="2000">
              <a:latin typeface="黑体" panose="02010609060101010101" charset="-122"/>
              <a:ea typeface="黑体" panose="02010609060101010101" charset="-122"/>
            </a:endParaRPr>
          </a:p>
        </p:txBody>
      </p:sp>
      <p:sp>
        <p:nvSpPr>
          <p:cNvPr id="4" name="文本框 3"/>
          <p:cNvSpPr txBox="1"/>
          <p:nvPr/>
        </p:nvSpPr>
        <p:spPr>
          <a:xfrm>
            <a:off x="3074670" y="3651885"/>
            <a:ext cx="8729980" cy="3138170"/>
          </a:xfrm>
          <a:prstGeom prst="rect">
            <a:avLst/>
          </a:prstGeom>
          <a:noFill/>
        </p:spPr>
        <p:txBody>
          <a:bodyPr wrap="square" rtlCol="0">
            <a:spAutoFit/>
          </a:bodyPr>
          <a:lstStyle/>
          <a:p>
            <a:pPr algn="l"/>
            <a:r>
              <a:rPr lang="zh-CN" altLang="en-US" b="1">
                <a:solidFill>
                  <a:srgbClr val="000000"/>
                </a:solidFill>
                <a:latin typeface="楷体" panose="02010609060101010101" pitchFamily="49" charset="-122"/>
                <a:ea typeface="楷体" panose="02010609060101010101" pitchFamily="49" charset="-122"/>
                <a:sym typeface="+mn-ea"/>
              </a:rPr>
              <a:t>    孙子告诉我们，行军作战不得按照常规实现目的。不能简单抱着快速取胜的办法。条件不具备，该绕就得绕，目的是选择一条通往胜利的合适路线。近路未必合适。</a:t>
            </a:r>
            <a:r>
              <a:rPr lang="en-US" altLang="zh-CN" b="1">
                <a:solidFill>
                  <a:srgbClr val="000000"/>
                </a:solidFill>
                <a:latin typeface="楷体" panose="02010609060101010101" pitchFamily="49" charset="-122"/>
                <a:ea typeface="楷体" panose="02010609060101010101" pitchFamily="49" charset="-122"/>
                <a:sym typeface="+mn-ea"/>
              </a:rPr>
              <a:t>1937</a:t>
            </a:r>
            <a:r>
              <a:rPr lang="zh-CN" altLang="en-US" b="1">
                <a:solidFill>
                  <a:srgbClr val="000000"/>
                </a:solidFill>
                <a:latin typeface="楷体" panose="02010609060101010101" pitchFamily="49" charset="-122"/>
                <a:ea typeface="楷体" panose="02010609060101010101" pitchFamily="49" charset="-122"/>
                <a:sym typeface="+mn-ea"/>
              </a:rPr>
              <a:t>年，平型关胜利，百姓欢呼。在全国人民的欢呼中，毛泽东清醒。他知道谁力量强谁力量弱。硬拼不是事。</a:t>
            </a:r>
            <a:r>
              <a:rPr lang="zh-CN" altLang="en-US" b="1">
                <a:solidFill>
                  <a:srgbClr val="FF0000"/>
                </a:solidFill>
                <a:latin typeface="楷体" panose="02010609060101010101" pitchFamily="49" charset="-122"/>
                <a:ea typeface="楷体" panose="02010609060101010101" pitchFamily="49" charset="-122"/>
                <a:sym typeface="+mn-ea"/>
              </a:rPr>
              <a:t>毛泽东在不能速胜的情况下，改变思路，选择了最佳方案。不与日本人硬对硬，拒绝友军让我们打正规战的方法，以游击战，挺进敌后。这是毛泽东的迂直之计。</a:t>
            </a:r>
            <a:r>
              <a:rPr lang="zh-CN" altLang="en-US" b="1">
                <a:solidFill>
                  <a:srgbClr val="000000"/>
                </a:solidFill>
                <a:latin typeface="楷体" panose="02010609060101010101" pitchFamily="49" charset="-122"/>
                <a:ea typeface="楷体" panose="02010609060101010101" pitchFamily="49" charset="-122"/>
                <a:sym typeface="+mn-ea"/>
              </a:rPr>
              <a:t>实践证明这个是对的。这个迂与绕恰恰是找到最终胜利的捷径。不绕，就不能取得最后的胜利。有时直接办的事，不如间接做得好。最简单的办法未必是好办法，不如绕一下，往往达得到目的。迂直之计，是孙子的大智慧。必要的迂，才能得到想要的直。只有舍，才能得。行军打仗最忌讳患得患失。要从长远的大局来看眼前的取与舍。</a:t>
            </a:r>
            <a:r>
              <a:rPr lang="zh-CN" altLang="en-US" b="1">
                <a:solidFill>
                  <a:srgbClr val="FF0000"/>
                </a:solidFill>
                <a:latin typeface="楷体" panose="02010609060101010101" pitchFamily="49" charset="-122"/>
                <a:ea typeface="楷体" panose="02010609060101010101" pitchFamily="49" charset="-122"/>
                <a:sym typeface="+mn-ea"/>
              </a:rPr>
              <a:t>所有的小利都要，大利就没。只有放弃眼前的局部，才能争取全局的胜利。</a:t>
            </a:r>
            <a:r>
              <a:rPr lang="zh-CN" altLang="en-US" b="1">
                <a:solidFill>
                  <a:srgbClr val="000000"/>
                </a:solidFill>
                <a:latin typeface="楷体" panose="02010609060101010101" pitchFamily="49" charset="-122"/>
                <a:ea typeface="楷体" panose="02010609060101010101" pitchFamily="49" charset="-122"/>
                <a:sym typeface="+mn-ea"/>
              </a:rPr>
              <a:t>这就要放弃一些，要果断适时地放弃，不能什么都要。</a:t>
            </a:r>
            <a:endParaRPr lang="zh-CN"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矩形 2"/>
          <p:cNvSpPr>
            <a:spLocks noChangeArrowheads="1"/>
          </p:cNvSpPr>
          <p:nvPr/>
        </p:nvSpPr>
        <p:spPr bwMode="auto">
          <a:xfrm>
            <a:off x="785813" y="0"/>
            <a:ext cx="204025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solidFill>
                  <a:srgbClr val="FF0000"/>
                </a:solidFill>
              </a:rPr>
              <a:t>千里跃进大别山 </a:t>
            </a:r>
          </a:p>
        </p:txBody>
      </p:sp>
      <p:sp>
        <p:nvSpPr>
          <p:cNvPr id="87042" name="矩形 1"/>
          <p:cNvSpPr>
            <a:spLocks noChangeArrowheads="1"/>
          </p:cNvSpPr>
          <p:nvPr/>
        </p:nvSpPr>
        <p:spPr bwMode="auto">
          <a:xfrm>
            <a:off x="162878" y="481330"/>
            <a:ext cx="8891587" cy="286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latin typeface="宋体" panose="02010600030101010101" pitchFamily="2" charset="-122"/>
                <a:cs typeface="宋体" panose="02010600030101010101" pitchFamily="2" charset="-122"/>
              </a:rPr>
              <a:t>    进军大别山，自断后路，向敌人的心脏地区千里跃进，的确是一步险棋。邓小平说：“我们好似一根扁担，挑着陕北和山东两个战场。我们要责无旁贷地打出去，把陕北和山东的敌人拖出来。我们打出去挑的担子愈重，对全局愈有利。”</a:t>
            </a:r>
            <a:r>
              <a:rPr lang="en-US" altLang="zh-CN" sz="1800" b="1">
                <a:solidFill>
                  <a:srgbClr val="FF0000"/>
                </a:solidFill>
                <a:latin typeface="宋体" panose="02010600030101010101" pitchFamily="2" charset="-122"/>
                <a:cs typeface="宋体" panose="02010600030101010101" pitchFamily="2" charset="-122"/>
              </a:rPr>
              <a:t>1947</a:t>
            </a:r>
            <a:r>
              <a:rPr lang="zh-CN" altLang="en-US" sz="1800" b="1">
                <a:solidFill>
                  <a:srgbClr val="FF0000"/>
                </a:solidFill>
                <a:latin typeface="宋体" panose="02010600030101010101" pitchFamily="2" charset="-122"/>
                <a:cs typeface="宋体" panose="02010600030101010101" pitchFamily="2" charset="-122"/>
              </a:rPr>
              <a:t>年</a:t>
            </a:r>
            <a:r>
              <a:rPr lang="en-US" altLang="zh-CN" sz="1800" b="1">
                <a:solidFill>
                  <a:srgbClr val="FF0000"/>
                </a:solidFill>
                <a:latin typeface="宋体" panose="02010600030101010101" pitchFamily="2" charset="-122"/>
                <a:cs typeface="宋体" panose="02010600030101010101" pitchFamily="2" charset="-122"/>
              </a:rPr>
              <a:t>8</a:t>
            </a:r>
            <a:r>
              <a:rPr lang="zh-CN" altLang="en-US" sz="1800" b="1">
                <a:solidFill>
                  <a:srgbClr val="FF0000"/>
                </a:solidFill>
                <a:latin typeface="宋体" panose="02010600030101010101" pitchFamily="2" charset="-122"/>
                <a:cs typeface="宋体" panose="02010600030101010101" pitchFamily="2" charset="-122"/>
              </a:rPr>
              <a:t>月</a:t>
            </a:r>
            <a:r>
              <a:rPr lang="en-US" altLang="zh-CN" sz="1800" b="1">
                <a:solidFill>
                  <a:srgbClr val="FF0000"/>
                </a:solidFill>
                <a:latin typeface="宋体" panose="02010600030101010101" pitchFamily="2" charset="-122"/>
                <a:cs typeface="宋体" panose="02010600030101010101" pitchFamily="2" charset="-122"/>
              </a:rPr>
              <a:t>7</a:t>
            </a:r>
            <a:r>
              <a:rPr lang="zh-CN" altLang="en-US" sz="1800" b="1">
                <a:solidFill>
                  <a:srgbClr val="FF0000"/>
                </a:solidFill>
                <a:latin typeface="宋体" panose="02010600030101010101" pitchFamily="2" charset="-122"/>
                <a:cs typeface="宋体" panose="02010600030101010101" pitchFamily="2" charset="-122"/>
              </a:rPr>
              <a:t>日，刘伯承、邓小平发出命令：勇往直前，不要后方，不向后看，千里跃进大别山！</a:t>
            </a:r>
            <a:r>
              <a:rPr lang="zh-CN" altLang="en-US" sz="1800" b="1">
                <a:latin typeface="宋体" panose="02010600030101010101" pitchFamily="2" charset="-122"/>
                <a:cs typeface="宋体" panose="02010600030101010101" pitchFamily="2" charset="-122"/>
              </a:rPr>
              <a:t>这是一次路途诸多险阻的进军，是一次全靠意志和勇敢才能取胜的进军。</a:t>
            </a:r>
          </a:p>
          <a:p>
            <a:pPr eaLnBrk="1" hangingPunct="1">
              <a:spcBef>
                <a:spcPct val="0"/>
              </a:spcBef>
              <a:buFontTx/>
              <a:buNone/>
            </a:pPr>
            <a:r>
              <a:rPr lang="zh-CN" altLang="en-US" sz="1800" b="1">
                <a:latin typeface="宋体" panose="02010600030101010101" pitchFamily="2" charset="-122"/>
                <a:cs typeface="宋体" panose="02010600030101010101" pitchFamily="2" charset="-122"/>
              </a:rPr>
              <a:t>    经过艰苦跋涉和激烈战斗，刘邓大军战胜数十万敌人的围追堵截，先后越过陇海路、黄泛区、沙河、涡河、汝河、淮河等一道又一道障碍，</a:t>
            </a:r>
            <a:r>
              <a:rPr lang="zh-CN" altLang="en-US" sz="1800" b="1">
                <a:solidFill>
                  <a:srgbClr val="FF0000"/>
                </a:solidFill>
                <a:latin typeface="宋体" panose="02010600030101010101" pitchFamily="2" charset="-122"/>
                <a:cs typeface="宋体" panose="02010600030101010101" pitchFamily="2" charset="-122"/>
              </a:rPr>
              <a:t>于</a:t>
            </a:r>
            <a:r>
              <a:rPr lang="en-US" altLang="zh-CN" sz="1800" b="1">
                <a:solidFill>
                  <a:srgbClr val="FF0000"/>
                </a:solidFill>
                <a:latin typeface="宋体" panose="02010600030101010101" pitchFamily="2" charset="-122"/>
                <a:cs typeface="宋体" panose="02010600030101010101" pitchFamily="2" charset="-122"/>
              </a:rPr>
              <a:t>1947</a:t>
            </a:r>
            <a:r>
              <a:rPr lang="zh-CN" altLang="en-US" sz="1800" b="1">
                <a:solidFill>
                  <a:srgbClr val="FF0000"/>
                </a:solidFill>
                <a:latin typeface="宋体" panose="02010600030101010101" pitchFamily="2" charset="-122"/>
                <a:cs typeface="宋体" panose="02010600030101010101" pitchFamily="2" charset="-122"/>
              </a:rPr>
              <a:t>年</a:t>
            </a:r>
            <a:r>
              <a:rPr lang="en-US" altLang="zh-CN" sz="1800" b="1">
                <a:solidFill>
                  <a:srgbClr val="FF0000"/>
                </a:solidFill>
                <a:latin typeface="宋体" panose="02010600030101010101" pitchFamily="2" charset="-122"/>
                <a:cs typeface="宋体" panose="02010600030101010101" pitchFamily="2" charset="-122"/>
              </a:rPr>
              <a:t>8</a:t>
            </a:r>
            <a:r>
              <a:rPr lang="zh-CN" altLang="en-US" sz="1800" b="1">
                <a:solidFill>
                  <a:srgbClr val="FF0000"/>
                </a:solidFill>
                <a:latin typeface="宋体" panose="02010600030101010101" pitchFamily="2" charset="-122"/>
                <a:cs typeface="宋体" panose="02010600030101010101" pitchFamily="2" charset="-122"/>
              </a:rPr>
              <a:t>月</a:t>
            </a:r>
            <a:r>
              <a:rPr lang="en-US" altLang="zh-CN" sz="1800" b="1">
                <a:solidFill>
                  <a:srgbClr val="FF0000"/>
                </a:solidFill>
                <a:latin typeface="宋体" panose="02010600030101010101" pitchFamily="2" charset="-122"/>
                <a:cs typeface="宋体" panose="02010600030101010101" pitchFamily="2" charset="-122"/>
              </a:rPr>
              <a:t>27</a:t>
            </a:r>
            <a:r>
              <a:rPr lang="zh-CN" altLang="en-US" sz="1800" b="1">
                <a:solidFill>
                  <a:srgbClr val="FF0000"/>
                </a:solidFill>
                <a:latin typeface="宋体" panose="02010600030101010101" pitchFamily="2" charset="-122"/>
                <a:cs typeface="宋体" panose="02010600030101010101" pitchFamily="2" charset="-122"/>
              </a:rPr>
              <a:t>日胜利到达大别山区。尔后，陈粟大军挺进豫皖苏，陈谢大军挺进豫西，三军构成品字形，协同作战，共同创建新的中原解放区。于是，战争的车轮在这里扭转，历史的轨迹在这里转弯。以迂为直，最终实现革命成功。</a:t>
            </a:r>
          </a:p>
        </p:txBody>
      </p:sp>
      <p:sp>
        <p:nvSpPr>
          <p:cNvPr id="88066" name="文本框 2"/>
          <p:cNvSpPr txBox="1">
            <a:spLocks noChangeArrowheads="1"/>
          </p:cNvSpPr>
          <p:nvPr>
            <p:custDataLst>
              <p:tags r:id="rId1"/>
            </p:custDataLst>
          </p:nvPr>
        </p:nvSpPr>
        <p:spPr bwMode="auto">
          <a:xfrm>
            <a:off x="557213" y="3748088"/>
            <a:ext cx="81026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charset="-122"/>
                <a:ea typeface="微软雅黑" panose="020B0503020204020204" charset="-122"/>
                <a:sym typeface="微软雅黑" panose="020B0503020204020204" charset="-122"/>
              </a:rPr>
              <a:t>题目：“万岁军”</a:t>
            </a:r>
            <a:r>
              <a:rPr lang="en-US" altLang="zh-CN" sz="2600">
                <a:solidFill>
                  <a:srgbClr val="000000"/>
                </a:solidFill>
                <a:latin typeface="微软雅黑" panose="020B0503020204020204" charset="-122"/>
                <a:ea typeface="微软雅黑" panose="020B0503020204020204" charset="-122"/>
                <a:sym typeface="微软雅黑" panose="020B0503020204020204" charset="-122"/>
              </a:rPr>
              <a:t>38</a:t>
            </a:r>
            <a:r>
              <a:rPr lang="zh-CN" altLang="en-US" sz="2600">
                <a:solidFill>
                  <a:srgbClr val="000000"/>
                </a:solidFill>
                <a:latin typeface="微软雅黑" panose="020B0503020204020204" charset="-122"/>
                <a:ea typeface="微软雅黑" panose="020B0503020204020204" charset="-122"/>
                <a:sym typeface="微软雅黑" panose="020B0503020204020204" charset="-122"/>
              </a:rPr>
              <a:t>军和以下哪支部队有渊源？</a:t>
            </a:r>
          </a:p>
          <a:p>
            <a:pPr>
              <a:spcBef>
                <a:spcPct val="0"/>
              </a:spcBef>
              <a:buFontTx/>
              <a:buNone/>
            </a:pPr>
            <a:r>
              <a:rPr lang="zh-CN" altLang="en-US" sz="2600">
                <a:solidFill>
                  <a:srgbClr val="000000"/>
                </a:solidFill>
                <a:latin typeface="微软雅黑" panose="020B0503020204020204" charset="-122"/>
                <a:ea typeface="微软雅黑" panose="020B0503020204020204" charset="-122"/>
                <a:sym typeface="微软雅黑" panose="020B0503020204020204" charset="-122"/>
              </a:rPr>
              <a:t>东北民主联军第一纵队</a:t>
            </a:r>
          </a:p>
          <a:p>
            <a:pPr>
              <a:spcBef>
                <a:spcPct val="0"/>
              </a:spcBef>
              <a:buFontTx/>
              <a:buNone/>
            </a:pPr>
            <a:r>
              <a:rPr lang="zh-CN" altLang="en-US" sz="2600">
                <a:solidFill>
                  <a:srgbClr val="000000"/>
                </a:solidFill>
                <a:latin typeface="微软雅黑" panose="020B0503020204020204" charset="-122"/>
                <a:ea typeface="微软雅黑" panose="020B0503020204020204" charset="-122"/>
                <a:sym typeface="微软雅黑" panose="020B0503020204020204" charset="-122"/>
              </a:rPr>
              <a:t>工农红军红五军</a:t>
            </a:r>
          </a:p>
          <a:p>
            <a:pPr>
              <a:spcBef>
                <a:spcPct val="0"/>
              </a:spcBef>
              <a:buFontTx/>
              <a:buNone/>
            </a:pPr>
            <a:r>
              <a:rPr lang="zh-CN" altLang="en-US" sz="2600">
                <a:solidFill>
                  <a:srgbClr val="000000"/>
                </a:solidFill>
                <a:latin typeface="微软雅黑" panose="020B0503020204020204" charset="-122"/>
                <a:ea typeface="微软雅黑" panose="020B0503020204020204" charset="-122"/>
                <a:sym typeface="微软雅黑" panose="020B0503020204020204" charset="-122"/>
              </a:rPr>
              <a:t>东北野战军第一纵队</a:t>
            </a:r>
          </a:p>
          <a:p>
            <a:pPr>
              <a:spcBef>
                <a:spcPct val="0"/>
              </a:spcBef>
              <a:buFontTx/>
              <a:buNone/>
            </a:pPr>
            <a:r>
              <a:rPr lang="zh-CN" altLang="en-US" sz="2600">
                <a:solidFill>
                  <a:srgbClr val="000000"/>
                </a:solidFill>
                <a:latin typeface="微软雅黑" panose="020B0503020204020204" charset="-122"/>
                <a:ea typeface="微软雅黑" panose="020B0503020204020204" charset="-122"/>
                <a:sym typeface="微软雅黑" panose="020B0503020204020204" charset="-122"/>
              </a:rPr>
              <a:t>中国人民解放军第</a:t>
            </a:r>
            <a:r>
              <a:rPr lang="en-US" altLang="zh-CN" sz="2600">
                <a:solidFill>
                  <a:srgbClr val="000000"/>
                </a:solidFill>
                <a:latin typeface="微软雅黑" panose="020B0503020204020204" charset="-122"/>
                <a:ea typeface="微软雅黑" panose="020B0503020204020204" charset="-122"/>
                <a:sym typeface="微软雅黑" panose="020B0503020204020204" charset="-122"/>
              </a:rPr>
              <a:t>82</a:t>
            </a:r>
            <a:r>
              <a:rPr lang="zh-CN" altLang="en-US" sz="2600">
                <a:solidFill>
                  <a:srgbClr val="000000"/>
                </a:solidFill>
                <a:latin typeface="微软雅黑" panose="020B0503020204020204" charset="-122"/>
                <a:ea typeface="微软雅黑" panose="020B0503020204020204" charset="-122"/>
                <a:sym typeface="微软雅黑" panose="020B0503020204020204" charset="-122"/>
              </a:rPr>
              <a:t>集团军</a:t>
            </a:r>
          </a:p>
          <a:p>
            <a:pPr>
              <a:spcBef>
                <a:spcPct val="0"/>
              </a:spcBef>
              <a:buFontTx/>
              <a:buNone/>
            </a:pP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矩形 1"/>
          <p:cNvSpPr>
            <a:spLocks noChangeArrowheads="1"/>
          </p:cNvSpPr>
          <p:nvPr/>
        </p:nvSpPr>
        <p:spPr bwMode="auto">
          <a:xfrm>
            <a:off x="1351280" y="289243"/>
            <a:ext cx="197040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800" b="1">
                <a:solidFill>
                  <a:srgbClr val="FF0000"/>
                </a:solidFill>
                <a:latin typeface="宋体" panose="02010600030101010101" pitchFamily="2" charset="-122"/>
              </a:rPr>
              <a:t>七、</a:t>
            </a:r>
            <a:r>
              <a:rPr lang="zh-CN" altLang="en-US" sz="2800" b="1">
                <a:solidFill>
                  <a:srgbClr val="FC0000"/>
                </a:solidFill>
                <a:latin typeface="宋体" panose="02010600030101010101" pitchFamily="2" charset="-122"/>
              </a:rPr>
              <a:t>守胜论</a:t>
            </a:r>
            <a:endParaRPr lang="zh-CN" altLang="en-US" sz="2800">
              <a:latin typeface="宋体" panose="02010600030101010101" pitchFamily="2" charset="-122"/>
            </a:endParaRPr>
          </a:p>
        </p:txBody>
      </p:sp>
      <p:sp>
        <p:nvSpPr>
          <p:cNvPr id="89090" name="Rectangle 5"/>
          <p:cNvSpPr>
            <a:spLocks noChangeArrowheads="1"/>
          </p:cNvSpPr>
          <p:nvPr/>
        </p:nvSpPr>
        <p:spPr bwMode="auto">
          <a:xfrm>
            <a:off x="514033" y="811530"/>
            <a:ext cx="8640762"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1800">
                <a:latin typeface="宋体" panose="02010600030101010101" pitchFamily="2" charset="-122"/>
                <a:cs typeface="宋体" panose="02010600030101010101" pitchFamily="2" charset="-122"/>
              </a:rPr>
              <a:t>重点守备原则。关于这个问题，孙子是从反面论述的。防御兵力部署上，他在</a:t>
            </a:r>
            <a:r>
              <a:rPr kumimoji="1" lang="en-US" altLang="zh-CN" sz="1800">
                <a:latin typeface="宋体" panose="02010600030101010101" pitchFamily="2" charset="-122"/>
                <a:cs typeface="宋体" panose="02010600030101010101" pitchFamily="2" charset="-122"/>
              </a:rPr>
              <a:t>《</a:t>
            </a:r>
            <a:r>
              <a:rPr kumimoji="1" lang="zh-CN" altLang="en-US" sz="1800">
                <a:latin typeface="宋体" panose="02010600030101010101" pitchFamily="2" charset="-122"/>
                <a:cs typeface="宋体" panose="02010600030101010101" pitchFamily="2" charset="-122"/>
              </a:rPr>
              <a:t>虚实</a:t>
            </a:r>
            <a:r>
              <a:rPr kumimoji="1" lang="en-US" altLang="zh-CN" sz="1800">
                <a:latin typeface="宋体" panose="02010600030101010101" pitchFamily="2" charset="-122"/>
                <a:cs typeface="宋体" panose="02010600030101010101" pitchFamily="2" charset="-122"/>
              </a:rPr>
              <a:t>》</a:t>
            </a:r>
            <a:r>
              <a:rPr kumimoji="1" lang="zh-CN" altLang="en-US" sz="1800">
                <a:latin typeface="宋体" panose="02010600030101010101" pitchFamily="2" charset="-122"/>
                <a:cs typeface="宋体" panose="02010600030101010101" pitchFamily="2" charset="-122"/>
              </a:rPr>
              <a:t>篇中指出：</a:t>
            </a:r>
            <a:r>
              <a:rPr kumimoji="1" lang="zh-CN" altLang="en-US" sz="1800">
                <a:solidFill>
                  <a:srgbClr val="FC0000"/>
                </a:solidFill>
                <a:latin typeface="宋体" panose="02010600030101010101" pitchFamily="2" charset="-122"/>
                <a:cs typeface="宋体" panose="02010600030101010101" pitchFamily="2" charset="-122"/>
              </a:rPr>
              <a:t>“备前则后寡，备后则前寡，备左则右寡，备右则左寡，无所不备，则无所不寡。”</a:t>
            </a:r>
            <a:r>
              <a:rPr kumimoji="1" lang="zh-CN" altLang="en-US" sz="1800">
                <a:latin typeface="宋体" panose="02010600030101010101" pitchFamily="2" charset="-122"/>
                <a:cs typeface="宋体" panose="02010600030101010101" pitchFamily="2" charset="-122"/>
              </a:rPr>
              <a:t>就是说集中兵力防守一个方面，就会在其他方向露出破绽；而平分兵力，四面设防，就会处处都有防御薄弱部位，给进攻之敌以可乘之隙。</a:t>
            </a:r>
          </a:p>
        </p:txBody>
      </p:sp>
      <p:sp>
        <p:nvSpPr>
          <p:cNvPr id="90114" name="Rectangle 5"/>
          <p:cNvSpPr>
            <a:spLocks noChangeArrowheads="1"/>
          </p:cNvSpPr>
          <p:nvPr/>
        </p:nvSpPr>
        <p:spPr bwMode="auto">
          <a:xfrm>
            <a:off x="435293" y="2071053"/>
            <a:ext cx="9037637"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1800" dirty="0">
                <a:latin typeface="宋体" panose="02010600030101010101" pitchFamily="2" charset="-122"/>
                <a:cs typeface="宋体" panose="02010600030101010101" pitchFamily="2" charset="-122"/>
              </a:rPr>
              <a:t>这两种都不是好的防御部署样式。特别是后一种，由于“所备者多”，“所与战者”必然就“寡”，以寡击众的胜算是不大的。那么好的防御部署样式应该是什么样的呢？孙子认为重点守备，才是最主要的防御战法。</a:t>
            </a:r>
            <a:endParaRPr kumimoji="1" lang="en-US" altLang="zh-CN" sz="1800" dirty="0">
              <a:latin typeface="宋体" panose="02010600030101010101" pitchFamily="2" charset="-122"/>
              <a:cs typeface="宋体" panose="02010600030101010101" pitchFamily="2" charset="-122"/>
            </a:endParaRPr>
          </a:p>
          <a:p>
            <a:pPr eaLnBrk="1" hangingPunct="1">
              <a:spcBef>
                <a:spcPct val="0"/>
              </a:spcBef>
              <a:buFontTx/>
              <a:buNone/>
            </a:pPr>
            <a:r>
              <a:rPr kumimoji="1" lang="zh-CN" altLang="en-US" sz="1800" dirty="0">
                <a:latin typeface="宋体" panose="02010600030101010101" pitchFamily="2" charset="-122"/>
                <a:cs typeface="宋体" panose="02010600030101010101" pitchFamily="2" charset="-122"/>
              </a:rPr>
              <a:t>他说：</a:t>
            </a:r>
            <a:r>
              <a:rPr kumimoji="1" lang="zh-CN" altLang="en-US" sz="1800" dirty="0">
                <a:solidFill>
                  <a:srgbClr val="FC0000"/>
                </a:solidFill>
                <a:latin typeface="宋体" panose="02010600030101010101" pitchFamily="2" charset="-122"/>
                <a:cs typeface="宋体" panose="02010600030101010101" pitchFamily="2" charset="-122"/>
              </a:rPr>
              <a:t>“守而必固者，守其所不攻也”</a:t>
            </a:r>
            <a:r>
              <a:rPr kumimoji="1" lang="zh-CN" altLang="en-US" sz="1800" dirty="0">
                <a:latin typeface="宋体" panose="02010600030101010101" pitchFamily="2" charset="-122"/>
                <a:cs typeface="宋体" panose="02010600030101010101" pitchFamily="2" charset="-122"/>
              </a:rPr>
              <a:t>。意思是：</a:t>
            </a:r>
            <a:r>
              <a:rPr lang="zh-CN" altLang="zh-CN" sz="1800" b="1" dirty="0">
                <a:latin typeface="宋体" panose="02010600030101010101" pitchFamily="2" charset="-122"/>
                <a:cs typeface="宋体" panose="02010600030101010101" pitchFamily="2" charset="-122"/>
              </a:rPr>
              <a:t>防御而必然能稳固，因为扼守的正是敌人不易攻克的地方。</a:t>
            </a:r>
            <a:endParaRPr kumimoji="1" lang="zh-CN" altLang="en-US" sz="1800" b="1" dirty="0">
              <a:latin typeface="宋体" panose="02010600030101010101" pitchFamily="2" charset="-122"/>
              <a:cs typeface="宋体" panose="02010600030101010101" pitchFamily="2" charset="-122"/>
            </a:endParaRPr>
          </a:p>
        </p:txBody>
      </p:sp>
      <p:sp>
        <p:nvSpPr>
          <p:cNvPr id="91138" name="Rectangle 5"/>
          <p:cNvSpPr>
            <a:spLocks noChangeArrowheads="1"/>
          </p:cNvSpPr>
          <p:nvPr/>
        </p:nvSpPr>
        <p:spPr bwMode="auto">
          <a:xfrm>
            <a:off x="405765" y="3704749"/>
            <a:ext cx="8748713" cy="1845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dirty="0">
                <a:latin typeface="宋体" panose="02010600030101010101" pitchFamily="2" charset="-122"/>
                <a:cs typeface="宋体" panose="02010600030101010101" pitchFamily="2" charset="-122"/>
              </a:rPr>
              <a:t>守胜论闪烁着积极防御思想的火花</a:t>
            </a:r>
          </a:p>
          <a:p>
            <a:pPr eaLnBrk="1" hangingPunct="1">
              <a:spcBef>
                <a:spcPct val="0"/>
              </a:spcBef>
              <a:buFontTx/>
              <a:buNone/>
            </a:pPr>
            <a:r>
              <a:rPr kumimoji="1" lang="zh-CN" altLang="en-US" sz="1800" b="1" dirty="0">
                <a:latin typeface="宋体" panose="02010600030101010101" pitchFamily="2" charset="-122"/>
                <a:cs typeface="宋体" panose="02010600030101010101" pitchFamily="2" charset="-122"/>
              </a:rPr>
              <a:t>	</a:t>
            </a:r>
            <a:endParaRPr kumimoji="1" lang="en-US" altLang="zh-CN" sz="1800" b="1" dirty="0">
              <a:latin typeface="宋体" panose="02010600030101010101" pitchFamily="2" charset="-122"/>
              <a:cs typeface="宋体" panose="02010600030101010101" pitchFamily="2" charset="-122"/>
            </a:endParaRPr>
          </a:p>
          <a:p>
            <a:pPr eaLnBrk="1" hangingPunct="1">
              <a:spcBef>
                <a:spcPct val="0"/>
              </a:spcBef>
              <a:buFontTx/>
              <a:buNone/>
            </a:pPr>
            <a:r>
              <a:rPr kumimoji="1" lang="zh-CN" altLang="en-US" sz="1800" b="1" dirty="0">
                <a:latin typeface="宋体" panose="02010600030101010101" pitchFamily="2" charset="-122"/>
                <a:cs typeface="宋体" panose="02010600030101010101" pitchFamily="2" charset="-122"/>
              </a:rPr>
              <a:t>孙子的防御思想不是专守防御、单纯防御，而是主张防中有攻，防御中为反攻和进攻创造条件，最后达到进攻的目的。简而言之，孙子的守胜论已经闪烁着积极的防御思想的火花。</a:t>
            </a:r>
          </a:p>
          <a:p>
            <a:pPr eaLnBrk="1" hangingPunct="1">
              <a:spcBef>
                <a:spcPct val="0"/>
              </a:spcBef>
              <a:buFontTx/>
              <a:buNone/>
            </a:pPr>
            <a:r>
              <a:rPr kumimoji="1" lang="en-US" altLang="zh-CN" sz="1800" b="1" dirty="0">
                <a:latin typeface="宋体" panose="02010600030101010101" pitchFamily="2" charset="-122"/>
                <a:cs typeface="宋体" panose="02010600030101010101" pitchFamily="2" charset="-122"/>
              </a:rPr>
              <a:t>	《</a:t>
            </a:r>
            <a:r>
              <a:rPr kumimoji="1" lang="zh-CN" altLang="en-US" sz="1800" b="1" dirty="0">
                <a:latin typeface="宋体" panose="02010600030101010101" pitchFamily="2" charset="-122"/>
                <a:cs typeface="宋体" panose="02010600030101010101" pitchFamily="2" charset="-122"/>
              </a:rPr>
              <a:t>形</a:t>
            </a:r>
            <a:r>
              <a:rPr kumimoji="1" lang="en-US" altLang="zh-CN" sz="1800" b="1" dirty="0">
                <a:latin typeface="宋体" panose="02010600030101010101" pitchFamily="2" charset="-122"/>
                <a:cs typeface="宋体" panose="02010600030101010101" pitchFamily="2" charset="-122"/>
              </a:rPr>
              <a:t>》</a:t>
            </a:r>
            <a:r>
              <a:rPr kumimoji="1" lang="zh-CN" altLang="en-US" sz="1800" b="1" dirty="0">
                <a:latin typeface="宋体" panose="02010600030101010101" pitchFamily="2" charset="-122"/>
                <a:cs typeface="宋体" panose="02010600030101010101" pitchFamily="2" charset="-122"/>
              </a:rPr>
              <a:t>篇中有句话：</a:t>
            </a:r>
            <a:r>
              <a:rPr kumimoji="1" lang="zh-CN" altLang="en-US" sz="1800" b="1" dirty="0">
                <a:solidFill>
                  <a:srgbClr val="FC0000"/>
                </a:solidFill>
                <a:latin typeface="宋体" panose="02010600030101010101" pitchFamily="2" charset="-122"/>
                <a:cs typeface="宋体" panose="02010600030101010101" pitchFamily="2" charset="-122"/>
              </a:rPr>
              <a:t>“善守者，藏于九地之下；善攻者，动于九天之上。”</a:t>
            </a:r>
            <a:endParaRPr kumimoji="1" lang="zh-CN" altLang="en-US" sz="1800" b="1" dirty="0">
              <a:latin typeface="宋体" panose="02010600030101010101" pitchFamily="2" charset="-122"/>
              <a:cs typeface="宋体" panose="02010600030101010101" pitchFamily="2" charset="-122"/>
            </a:endParaRPr>
          </a:p>
        </p:txBody>
      </p:sp>
      <p:sp>
        <p:nvSpPr>
          <p:cNvPr id="92164" name="矩形 1"/>
          <p:cNvSpPr>
            <a:spLocks noChangeArrowheads="1"/>
          </p:cNvSpPr>
          <p:nvPr/>
        </p:nvSpPr>
        <p:spPr bwMode="auto">
          <a:xfrm>
            <a:off x="366692" y="5550059"/>
            <a:ext cx="25090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1800" b="1" dirty="0">
                <a:solidFill>
                  <a:srgbClr val="030000"/>
                </a:solidFill>
                <a:latin typeface="宋体" panose="02010600030101010101" pitchFamily="2" charset="-122"/>
              </a:rPr>
              <a:t>避其锐气，击其惰归：</a:t>
            </a:r>
            <a:endParaRPr lang="zh-CN" altLang="en-US" sz="1800" dirty="0">
              <a:latin typeface="宋体" panose="02010600030101010101" pitchFamily="2" charset="-122"/>
            </a:endParaRPr>
          </a:p>
        </p:txBody>
      </p:sp>
      <p:sp>
        <p:nvSpPr>
          <p:cNvPr id="4" name="文本框 3"/>
          <p:cNvSpPr txBox="1"/>
          <p:nvPr/>
        </p:nvSpPr>
        <p:spPr>
          <a:xfrm>
            <a:off x="391001" y="5918359"/>
            <a:ext cx="11194541" cy="359778"/>
          </a:xfrm>
          <a:prstGeom prst="rect">
            <a:avLst/>
          </a:prstGeom>
          <a:noFill/>
        </p:spPr>
        <p:txBody>
          <a:bodyPr wrap="square" rtlCol="0" anchor="t">
            <a:spAutoFit/>
          </a:bodyPr>
          <a:lstStyle/>
          <a:p>
            <a:pPr eaLnBrk="1" hangingPunct="1">
              <a:lnSpc>
                <a:spcPct val="110000"/>
              </a:lnSpc>
              <a:spcBef>
                <a:spcPct val="0"/>
              </a:spcBef>
              <a:buFontTx/>
              <a:buNone/>
            </a:pPr>
            <a:r>
              <a:rPr kumimoji="1" lang="zh-CN" altLang="en-US" b="1" dirty="0">
                <a:solidFill>
                  <a:srgbClr val="FF0B0B"/>
                </a:solidFill>
                <a:latin typeface="宋体" panose="02010600030101010101" pitchFamily="2" charset="-122"/>
                <a:ea typeface="宋体" panose="02010600030101010101" pitchFamily="2" charset="-122"/>
                <a:cs typeface="宋体" panose="02010600030101010101" pitchFamily="2" charset="-122"/>
                <a:sym typeface="+mn-ea"/>
              </a:rPr>
              <a:t>是故朝气锐，昼气惰，暮气归。故善用兵者，避其锐气，击其惰归，此治气者也。 </a:t>
            </a:r>
            <a:r>
              <a:rPr kumimoji="1" lang="en-US" altLang="zh-CN" b="1" dirty="0">
                <a:solidFill>
                  <a:srgbClr val="FF0B0B"/>
                </a:solidFill>
                <a:latin typeface="宋体" panose="02010600030101010101" pitchFamily="2" charset="-122"/>
                <a:ea typeface="宋体" panose="02010600030101010101" pitchFamily="2" charset="-122"/>
                <a:cs typeface="宋体" panose="02010600030101010101" pitchFamily="2" charset="-122"/>
                <a:sym typeface="+mn-ea"/>
              </a:rPr>
              <a:t>	《</a:t>
            </a:r>
            <a:r>
              <a:rPr kumimoji="1" lang="zh-CN" altLang="en-US" b="1" dirty="0">
                <a:solidFill>
                  <a:srgbClr val="FF0B0B"/>
                </a:solidFill>
                <a:latin typeface="宋体" panose="02010600030101010101" pitchFamily="2" charset="-122"/>
                <a:ea typeface="宋体" panose="02010600030101010101" pitchFamily="2" charset="-122"/>
                <a:cs typeface="宋体" panose="02010600030101010101" pitchFamily="2" charset="-122"/>
                <a:sym typeface="+mn-ea"/>
              </a:rPr>
              <a:t>军争篇</a:t>
            </a:r>
            <a:r>
              <a:rPr kumimoji="1" lang="en-US" altLang="zh-CN" b="1" dirty="0">
                <a:solidFill>
                  <a:srgbClr val="FF0B0B"/>
                </a:solidFill>
                <a:latin typeface="宋体" panose="02010600030101010101" pitchFamily="2" charset="-122"/>
                <a:ea typeface="宋体" panose="02010600030101010101" pitchFamily="2" charset="-122"/>
                <a:cs typeface="宋体" panose="02010600030101010101" pitchFamily="2" charset="-122"/>
                <a:sym typeface="+mn-ea"/>
              </a:rPr>
              <a:t>》   </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5"/>
          <p:cNvSpPr>
            <a:spLocks noChangeArrowheads="1"/>
          </p:cNvSpPr>
          <p:nvPr/>
        </p:nvSpPr>
        <p:spPr bwMode="auto">
          <a:xfrm>
            <a:off x="312420" y="269240"/>
            <a:ext cx="853186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1800">
                <a:latin typeface="宋体" panose="02010600030101010101" pitchFamily="2" charset="-122"/>
              </a:rPr>
              <a:t>三国时期，吴国趁守将关羽北上攻曹之机，以武力夺取了蜀汉的荆州各郡，并擒</a:t>
            </a:r>
            <a:endParaRPr kumimoji="1" lang="en-US" altLang="zh-CN" sz="1800">
              <a:latin typeface="宋体" panose="02010600030101010101" pitchFamily="2" charset="-122"/>
            </a:endParaRPr>
          </a:p>
          <a:p>
            <a:pPr eaLnBrk="1" hangingPunct="1">
              <a:spcBef>
                <a:spcPct val="0"/>
              </a:spcBef>
              <a:buFontTx/>
              <a:buNone/>
            </a:pPr>
            <a:r>
              <a:rPr kumimoji="1" lang="zh-CN" altLang="en-US" sz="1800">
                <a:latin typeface="宋体" panose="02010600030101010101" pitchFamily="2" charset="-122"/>
              </a:rPr>
              <a:t>杀关羽。刘备大怒，遂尽发蜀汉之兵攻吴，欲夺回失地，为关羽报仇。</a:t>
            </a:r>
          </a:p>
        </p:txBody>
      </p:sp>
      <p:sp>
        <p:nvSpPr>
          <p:cNvPr id="4" name="文本框 3"/>
          <p:cNvSpPr txBox="1"/>
          <p:nvPr/>
        </p:nvSpPr>
        <p:spPr>
          <a:xfrm>
            <a:off x="320675" y="1046480"/>
            <a:ext cx="8523605" cy="1476375"/>
          </a:xfrm>
          <a:prstGeom prst="rect">
            <a:avLst/>
          </a:prstGeom>
          <a:noFill/>
        </p:spPr>
        <p:txBody>
          <a:bodyPr wrap="square" rtlCol="0">
            <a:spAutoFit/>
          </a:bodyPr>
          <a:lstStyle/>
          <a:p>
            <a:pPr eaLnBrk="1" hangingPunct="1">
              <a:spcBef>
                <a:spcPct val="0"/>
              </a:spcBef>
              <a:buFontTx/>
              <a:buNone/>
            </a:pPr>
            <a:r>
              <a:rPr lang="zh-CN" altLang="en-US" dirty="0">
                <a:solidFill>
                  <a:srgbClr val="FF0000"/>
                </a:solidFill>
                <a:latin typeface="微软雅黑" panose="020B0503020204020204" charset="-122"/>
                <a:ea typeface="微软雅黑" panose="020B0503020204020204" charset="-122"/>
                <a:sym typeface="+mn-ea"/>
              </a:rPr>
              <a:t> </a:t>
            </a:r>
            <a:r>
              <a:rPr lang="zh-CN" altLang="en-US" b="1" dirty="0">
                <a:solidFill>
                  <a:srgbClr val="FF0000"/>
                </a:solidFill>
                <a:latin typeface="微软雅黑" panose="020B0503020204020204" charset="-122"/>
                <a:ea typeface="微软雅黑" panose="020B0503020204020204" charset="-122"/>
                <a:sym typeface="+mn-ea"/>
              </a:rPr>
              <a:t>库尔斯克会战</a:t>
            </a:r>
            <a:r>
              <a:rPr lang="zh-CN" altLang="en-US" dirty="0">
                <a:latin typeface="微软雅黑" panose="020B0503020204020204" charset="-122"/>
                <a:ea typeface="微软雅黑" panose="020B0503020204020204" charset="-122"/>
                <a:sym typeface="+mn-ea"/>
              </a:rPr>
              <a:t>，是二战期间苏德战场的决定性战役之一，是最大的</a:t>
            </a:r>
            <a:r>
              <a:rPr lang="zh-CN" altLang="en-US" dirty="0">
                <a:solidFill>
                  <a:srgbClr val="FF0000"/>
                </a:solidFill>
                <a:latin typeface="微软雅黑" panose="020B0503020204020204" charset="-122"/>
                <a:ea typeface="微软雅黑" panose="020B0503020204020204" charset="-122"/>
                <a:sym typeface="+mn-ea"/>
              </a:rPr>
              <a:t>坦克会战</a:t>
            </a:r>
            <a:r>
              <a:rPr lang="zh-CN" altLang="en-US" dirty="0">
                <a:latin typeface="微软雅黑" panose="020B0503020204020204" charset="-122"/>
                <a:ea typeface="微软雅黑" panose="020B0503020204020204" charset="-122"/>
                <a:sym typeface="+mn-ea"/>
              </a:rPr>
              <a:t>，最大的一场</a:t>
            </a:r>
            <a:r>
              <a:rPr lang="zh-CN" altLang="en-US" dirty="0">
                <a:solidFill>
                  <a:srgbClr val="FF0000"/>
                </a:solidFill>
                <a:latin typeface="微软雅黑" panose="020B0503020204020204" charset="-122"/>
                <a:ea typeface="微软雅黑" panose="020B0503020204020204" charset="-122"/>
                <a:sym typeface="+mn-ea"/>
              </a:rPr>
              <a:t>对攻战役</a:t>
            </a:r>
            <a:r>
              <a:rPr lang="zh-CN" altLang="en-US" dirty="0">
                <a:latin typeface="微软雅黑" panose="020B0503020204020204" charset="-122"/>
                <a:ea typeface="微软雅黑" panose="020B0503020204020204" charset="-122"/>
                <a:sym typeface="+mn-ea"/>
              </a:rPr>
              <a:t>，最大规模</a:t>
            </a:r>
            <a:r>
              <a:rPr lang="zh-CN" altLang="en-US" dirty="0">
                <a:solidFill>
                  <a:srgbClr val="FF0000"/>
                </a:solidFill>
                <a:latin typeface="微软雅黑" panose="020B0503020204020204" charset="-122"/>
                <a:ea typeface="微软雅黑" panose="020B0503020204020204" charset="-122"/>
                <a:sym typeface="+mn-ea"/>
              </a:rPr>
              <a:t>单日空战</a:t>
            </a:r>
            <a:r>
              <a:rPr lang="zh-CN" altLang="en-US" dirty="0">
                <a:latin typeface="微软雅黑" panose="020B0503020204020204" charset="-122"/>
                <a:ea typeface="微软雅黑" panose="020B0503020204020204" charset="-122"/>
                <a:sym typeface="+mn-ea"/>
              </a:rPr>
              <a:t>。</a:t>
            </a:r>
            <a:endParaRPr lang="zh-CN" altLang="en-US" dirty="0">
              <a:latin typeface="微软雅黑" panose="020B0503020204020204" charset="-122"/>
              <a:ea typeface="微软雅黑" panose="020B0503020204020204" charset="-122"/>
            </a:endParaRPr>
          </a:p>
          <a:p>
            <a:pPr eaLnBrk="1" hangingPunct="1">
              <a:spcBef>
                <a:spcPct val="0"/>
              </a:spcBef>
              <a:buFontTx/>
              <a:buNone/>
            </a:pPr>
            <a:r>
              <a:rPr lang="en-US" altLang="zh-CN" dirty="0">
                <a:latin typeface="微软雅黑" panose="020B0503020204020204" charset="-122"/>
                <a:ea typeface="微软雅黑" panose="020B0503020204020204" charset="-122"/>
                <a:sym typeface="+mn-ea"/>
              </a:rPr>
              <a:t>        </a:t>
            </a:r>
            <a:r>
              <a:rPr lang="zh-CN" altLang="en-US" dirty="0">
                <a:latin typeface="微软雅黑" panose="020B0503020204020204" charset="-122"/>
                <a:ea typeface="微软雅黑" panose="020B0503020204020204" charset="-122"/>
                <a:sym typeface="+mn-ea"/>
              </a:rPr>
              <a:t>库尔斯克会战也是德军对苏联发动的最后一次战略性大规模进攻，意图造成苏军大量伤亡，从而全面夺回战略主动权。 苏军事先已获取德军要进攻的情报并已建立三道纵深梯次防御线。</a:t>
            </a:r>
            <a:endParaRPr lang="zh-CN" altLang="en-US" dirty="0"/>
          </a:p>
        </p:txBody>
      </p:sp>
      <p:sp>
        <p:nvSpPr>
          <p:cNvPr id="98306" name="矩形 2"/>
          <p:cNvSpPr>
            <a:spLocks noChangeArrowheads="1"/>
          </p:cNvSpPr>
          <p:nvPr/>
        </p:nvSpPr>
        <p:spPr bwMode="auto">
          <a:xfrm>
            <a:off x="192745" y="2542193"/>
            <a:ext cx="1095184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dirty="0">
                <a:solidFill>
                  <a:srgbClr val="FF0000"/>
                </a:solidFill>
                <a:latin typeface="黑体" panose="02010609060101010101" charset="-122"/>
                <a:ea typeface="黑体" panose="02010609060101010101" charset="-122"/>
              </a:rPr>
              <a:t>苏军先是防御作战，消耗德军的有生力量。使他的进攻锐势慢慢钝下来。再反攻。孙子说，</a:t>
            </a:r>
            <a:r>
              <a:rPr lang="zh-CN" altLang="en-US" sz="1800" b="1" dirty="0">
                <a:solidFill>
                  <a:srgbClr val="030000"/>
                </a:solidFill>
                <a:latin typeface="黑体" panose="02010609060101010101" charset="-122"/>
                <a:ea typeface="黑体" panose="02010609060101010101" charset="-122"/>
              </a:rPr>
              <a:t>守而必固者，守其所不攻也。</a:t>
            </a:r>
            <a:r>
              <a:rPr lang="zh-CN" altLang="en-US" sz="1800" b="1" dirty="0">
                <a:solidFill>
                  <a:srgbClr val="FF0000"/>
                </a:solidFill>
                <a:latin typeface="黑体" panose="02010609060101010101" charset="-122"/>
                <a:ea typeface="黑体" panose="02010609060101010101" charset="-122"/>
              </a:rPr>
              <a:t>你进攻的方向是我防御的重点。如果重兵防守的地方不是敌人进攻的重点，你就是做无用功。</a:t>
            </a:r>
            <a:endParaRPr lang="zh-CN" altLang="en-US" sz="1800" dirty="0">
              <a:latin typeface="黑体" panose="02010609060101010101" charset="-122"/>
              <a:ea typeface="黑体" panose="02010609060101010101" charset="-122"/>
            </a:endParaRPr>
          </a:p>
        </p:txBody>
      </p:sp>
      <p:sp>
        <p:nvSpPr>
          <p:cNvPr id="98311" name="矩形 1"/>
          <p:cNvSpPr>
            <a:spLocks noChangeArrowheads="1"/>
          </p:cNvSpPr>
          <p:nvPr/>
        </p:nvSpPr>
        <p:spPr bwMode="auto">
          <a:xfrm>
            <a:off x="783908" y="3338195"/>
            <a:ext cx="88360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dirty="0">
                <a:solidFill>
                  <a:schemeClr val="tx1"/>
                </a:solidFill>
                <a:latin typeface="黑体" panose="02010609060101010101" charset="-122"/>
                <a:ea typeface="黑体" panose="02010609060101010101" charset="-122"/>
              </a:rPr>
              <a:t>朱可夫是军事天才，先是判断德军主攻就是库尔斯克的北部，正是自己防御重点。七月，不论官兵多热不许出来。德军远远望去，悄无声息。德军没底，于是侦察式地轰炸，朱可夫不许还击。</a:t>
            </a:r>
            <a:r>
              <a:rPr lang="en-US" altLang="zh-CN" sz="1800" b="1" dirty="0">
                <a:solidFill>
                  <a:schemeClr val="tx1"/>
                </a:solidFill>
                <a:latin typeface="黑体" panose="02010609060101010101" charset="-122"/>
                <a:ea typeface="黑体" panose="02010609060101010101" charset="-122"/>
              </a:rPr>
              <a:t>7</a:t>
            </a:r>
            <a:r>
              <a:rPr lang="zh-CN" altLang="en-US" sz="1800" b="1" dirty="0">
                <a:solidFill>
                  <a:schemeClr val="tx1"/>
                </a:solidFill>
                <a:latin typeface="黑体" panose="02010609060101010101" charset="-122"/>
                <a:ea typeface="黑体" panose="02010609060101010101" charset="-122"/>
              </a:rPr>
              <a:t>月</a:t>
            </a:r>
            <a:r>
              <a:rPr lang="en-US" altLang="zh-CN" sz="1800" b="1" dirty="0">
                <a:solidFill>
                  <a:schemeClr val="tx1"/>
                </a:solidFill>
                <a:latin typeface="黑体" panose="02010609060101010101" charset="-122"/>
                <a:ea typeface="黑体" panose="02010609060101010101" charset="-122"/>
              </a:rPr>
              <a:t>5</a:t>
            </a:r>
            <a:r>
              <a:rPr lang="zh-CN" altLang="en-US" sz="1800" b="1" dirty="0">
                <a:solidFill>
                  <a:schemeClr val="tx1"/>
                </a:solidFill>
                <a:latin typeface="黑体" panose="02010609060101010101" charset="-122"/>
                <a:ea typeface="黑体" panose="02010609060101010101" charset="-122"/>
              </a:rPr>
              <a:t>日苏军抓到一个工兵，得到了曼施坦因一个小时后发起总攻的情报。朱可夫觉得不行，不能让他看到我的意图。于是让炮兵二十分钟后向德军阵地发起猛烈的炮火轰击。</a:t>
            </a:r>
          </a:p>
        </p:txBody>
      </p:sp>
      <p:sp>
        <p:nvSpPr>
          <p:cNvPr id="100355" name="矩形 1"/>
          <p:cNvSpPr>
            <a:spLocks noChangeArrowheads="1"/>
          </p:cNvSpPr>
          <p:nvPr/>
        </p:nvSpPr>
        <p:spPr bwMode="auto">
          <a:xfrm>
            <a:off x="783908" y="4796472"/>
            <a:ext cx="8531225" cy="2030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dirty="0">
                <a:solidFill>
                  <a:schemeClr val="tx1"/>
                </a:solidFill>
                <a:latin typeface="黑体" panose="02010609060101010101" charset="-122"/>
                <a:ea typeface="黑体" panose="02010609060101010101" charset="-122"/>
              </a:rPr>
              <a:t>这可把德军炸蒙了。曼施坦因蒙了，苏军是在大反攻，还是迷惑性炮击？他琢磨不出所以。过程中，德军前沿的力量损失惨重，不能再拖延了，于是曼施坦因下令向苏军发起总攻击，企图突破眼前的所谓苏军阵地。德军没想到这里是苏军的防御重点，攻击都失败了。苏军好像是从地缝中钻出来的。整整七天，朱可夫防御作战大量消耗了德军的作战力量。然后苏军反攻，德军在会战中大败，伤亡</a:t>
            </a:r>
            <a:r>
              <a:rPr lang="en-US" altLang="zh-CN" sz="1800" b="1" dirty="0">
                <a:solidFill>
                  <a:schemeClr val="tx1"/>
                </a:solidFill>
                <a:latin typeface="黑体" panose="02010609060101010101" charset="-122"/>
                <a:ea typeface="黑体" panose="02010609060101010101" charset="-122"/>
              </a:rPr>
              <a:t>36</a:t>
            </a:r>
            <a:r>
              <a:rPr lang="zh-CN" altLang="en-US" sz="1800" b="1" dirty="0">
                <a:solidFill>
                  <a:schemeClr val="tx1"/>
                </a:solidFill>
                <a:latin typeface="黑体" panose="02010609060101010101" charset="-122"/>
                <a:ea typeface="黑体" panose="02010609060101010101" charset="-122"/>
              </a:rPr>
              <a:t>万人。</a:t>
            </a:r>
          </a:p>
          <a:p>
            <a:pPr eaLnBrk="1" hangingPunct="1">
              <a:spcBef>
                <a:spcPct val="0"/>
              </a:spcBef>
              <a:buFontTx/>
              <a:buNone/>
            </a:pPr>
            <a:endParaRPr lang="en-US" altLang="zh-CN" sz="1800" b="1" dirty="0">
              <a:solidFill>
                <a:schemeClr val="tx1"/>
              </a:solidFill>
              <a:latin typeface="黑体" panose="02010609060101010101" charset="-122"/>
              <a:ea typeface="黑体" panose="02010609060101010101" charset="-122"/>
            </a:endParaRPr>
          </a:p>
          <a:p>
            <a:pPr eaLnBrk="1" hangingPunct="1">
              <a:spcBef>
                <a:spcPct val="0"/>
              </a:spcBef>
              <a:buFontTx/>
              <a:buNone/>
            </a:pPr>
            <a:r>
              <a:rPr lang="zh-CN" altLang="en-US" sz="1800" b="1" dirty="0">
                <a:solidFill>
                  <a:schemeClr val="tx1"/>
                </a:solidFill>
                <a:latin typeface="黑体" panose="02010609060101010101" charset="-122"/>
                <a:ea typeface="黑体" panose="02010609060101010101" charset="-122"/>
              </a:rPr>
              <a:t>斯大林对这次会战高度评价。这是二战苏德战争转折点的完成。</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矩形 1"/>
          <p:cNvSpPr>
            <a:spLocks noChangeArrowheads="1"/>
          </p:cNvSpPr>
          <p:nvPr/>
        </p:nvSpPr>
        <p:spPr bwMode="auto">
          <a:xfrm>
            <a:off x="746443" y="127635"/>
            <a:ext cx="17132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2400" b="1">
                <a:solidFill>
                  <a:srgbClr val="FF0000"/>
                </a:solidFill>
                <a:latin typeface="宋体" panose="02010600030101010101" pitchFamily="2" charset="-122"/>
              </a:rPr>
              <a:t>上甘岭战役</a:t>
            </a:r>
            <a:endParaRPr lang="zh-CN" altLang="en-US" sz="2400">
              <a:solidFill>
                <a:srgbClr val="FF0000"/>
              </a:solidFill>
              <a:latin typeface="宋体" panose="02010600030101010101" pitchFamily="2" charset="-122"/>
            </a:endParaRPr>
          </a:p>
        </p:txBody>
      </p:sp>
      <p:sp>
        <p:nvSpPr>
          <p:cNvPr id="103427" name="矩形 1"/>
          <p:cNvSpPr>
            <a:spLocks noChangeArrowheads="1"/>
          </p:cNvSpPr>
          <p:nvPr/>
        </p:nvSpPr>
        <p:spPr bwMode="auto">
          <a:xfrm>
            <a:off x="387350" y="588010"/>
            <a:ext cx="855027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solidFill>
                  <a:srgbClr val="000000"/>
                </a:solidFill>
                <a:latin typeface="宋体" panose="02010600030101010101" pitchFamily="2" charset="-122"/>
                <a:cs typeface="宋体" panose="02010600030101010101" pitchFamily="2" charset="-122"/>
              </a:rPr>
              <a:t>美国驻韩“联合国军”地面部队司令</a:t>
            </a:r>
            <a:r>
              <a:rPr lang="zh-CN" altLang="en-US" sz="1800" b="1">
                <a:solidFill>
                  <a:srgbClr val="FF0000"/>
                </a:solidFill>
                <a:latin typeface="宋体" panose="02010600030101010101" pitchFamily="2" charset="-122"/>
                <a:cs typeface="宋体" panose="02010600030101010101" pitchFamily="2" charset="-122"/>
              </a:rPr>
              <a:t>范弗里特</a:t>
            </a:r>
            <a:r>
              <a:rPr lang="zh-CN" altLang="en-US" sz="1800" b="1">
                <a:solidFill>
                  <a:srgbClr val="000000"/>
                </a:solidFill>
                <a:latin typeface="宋体" panose="02010600030101010101" pitchFamily="2" charset="-122"/>
                <a:cs typeface="宋体" panose="02010600030101010101" pitchFamily="2" charset="-122"/>
              </a:rPr>
              <a:t>预估死</a:t>
            </a:r>
            <a:r>
              <a:rPr lang="en-US" altLang="zh-CN" sz="1800" b="1">
                <a:solidFill>
                  <a:srgbClr val="000000"/>
                </a:solidFill>
                <a:latin typeface="宋体" panose="02010600030101010101" pitchFamily="2" charset="-122"/>
                <a:cs typeface="宋体" panose="02010600030101010101" pitchFamily="2" charset="-122"/>
              </a:rPr>
              <a:t>200</a:t>
            </a:r>
            <a:r>
              <a:rPr lang="zh-CN" altLang="en-US" sz="1800" b="1">
                <a:solidFill>
                  <a:srgbClr val="000000"/>
                </a:solidFill>
                <a:latin typeface="宋体" panose="02010600030101010101" pitchFamily="2" charset="-122"/>
                <a:cs typeface="宋体" panose="02010600030101010101" pitchFamily="2" charset="-122"/>
              </a:rPr>
              <a:t>人，计划用一天时间夺下上甘岭五圣山前的两个小山包。结果志愿军第十五军军长秦基伟让联合国军共伤亡</a:t>
            </a:r>
            <a:r>
              <a:rPr lang="en-US" altLang="zh-CN" sz="1800" b="1">
                <a:solidFill>
                  <a:srgbClr val="000000"/>
                </a:solidFill>
                <a:latin typeface="宋体" panose="02010600030101010101" pitchFamily="2" charset="-122"/>
                <a:cs typeface="宋体" panose="02010600030101010101" pitchFamily="2" charset="-122"/>
              </a:rPr>
              <a:t>15000</a:t>
            </a:r>
            <a:r>
              <a:rPr lang="zh-CN" altLang="en-US" sz="1800" b="1">
                <a:solidFill>
                  <a:srgbClr val="000000"/>
                </a:solidFill>
                <a:latin typeface="宋体" panose="02010600030101010101" pitchFamily="2" charset="-122"/>
                <a:cs typeface="宋体" panose="02010600030101010101" pitchFamily="2" charset="-122"/>
              </a:rPr>
              <a:t>，打了</a:t>
            </a:r>
            <a:r>
              <a:rPr lang="en-US" altLang="zh-CN" sz="1800" b="1">
                <a:solidFill>
                  <a:srgbClr val="000000"/>
                </a:solidFill>
                <a:latin typeface="宋体" panose="02010600030101010101" pitchFamily="2" charset="-122"/>
                <a:cs typeface="宋体" panose="02010600030101010101" pitchFamily="2" charset="-122"/>
              </a:rPr>
              <a:t>43</a:t>
            </a:r>
            <a:r>
              <a:rPr lang="zh-CN" altLang="en-US" sz="1800" b="1">
                <a:solidFill>
                  <a:srgbClr val="000000"/>
                </a:solidFill>
                <a:latin typeface="宋体" panose="02010600030101010101" pitchFamily="2" charset="-122"/>
                <a:cs typeface="宋体" panose="02010600030101010101" pitchFamily="2" charset="-122"/>
              </a:rPr>
              <a:t>天。</a:t>
            </a:r>
          </a:p>
        </p:txBody>
      </p:sp>
      <p:sp>
        <p:nvSpPr>
          <p:cNvPr id="4" name="文本框 3"/>
          <p:cNvSpPr txBox="1"/>
          <p:nvPr/>
        </p:nvSpPr>
        <p:spPr>
          <a:xfrm>
            <a:off x="9537700" y="290830"/>
            <a:ext cx="1575435" cy="768350"/>
          </a:xfrm>
          <a:prstGeom prst="rect">
            <a:avLst/>
          </a:prstGeom>
          <a:noFill/>
        </p:spPr>
        <p:txBody>
          <a:bodyPr wrap="square" rtlCol="0">
            <a:spAutoFit/>
          </a:bodyPr>
          <a:lstStyle/>
          <a:p>
            <a:r>
              <a:rPr lang="en-US" altLang="zh-CN" sz="4400" dirty="0"/>
              <a:t>(</a:t>
            </a:r>
            <a:r>
              <a:rPr lang="zh-CN" altLang="en-US" sz="4400" b="1" i="1" dirty="0"/>
              <a:t>视频</a:t>
            </a:r>
            <a:r>
              <a:rPr lang="en-US" altLang="zh-CN" sz="4400" dirty="0"/>
              <a:t>)</a:t>
            </a:r>
          </a:p>
        </p:txBody>
      </p:sp>
      <p:sp>
        <p:nvSpPr>
          <p:cNvPr id="106498" name="矩形 3"/>
          <p:cNvSpPr>
            <a:spLocks noChangeArrowheads="1"/>
          </p:cNvSpPr>
          <p:nvPr/>
        </p:nvSpPr>
        <p:spPr bwMode="auto">
          <a:xfrm>
            <a:off x="296545" y="1441450"/>
            <a:ext cx="8359140"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dirty="0">
                <a:latin typeface="宋体" panose="02010600030101010101" pitchFamily="2" charset="-122"/>
                <a:cs typeface="宋体" panose="02010600030101010101" pitchFamily="2" charset="-122"/>
              </a:rPr>
              <a:t>    1952</a:t>
            </a:r>
            <a:r>
              <a:rPr lang="zh-CN" altLang="zh-CN" sz="1800" b="1" dirty="0">
                <a:latin typeface="宋体" panose="02010600030101010101" pitchFamily="2" charset="-122"/>
                <a:cs typeface="宋体" panose="02010600030101010101" pitchFamily="2" charset="-122"/>
              </a:rPr>
              <a:t>年</a:t>
            </a:r>
            <a:r>
              <a:rPr lang="en-US" altLang="zh-CN" sz="1800" b="1" dirty="0">
                <a:latin typeface="宋体" panose="02010600030101010101" pitchFamily="2" charset="-122"/>
                <a:cs typeface="宋体" panose="02010600030101010101" pitchFamily="2" charset="-122"/>
              </a:rPr>
              <a:t>10</a:t>
            </a:r>
            <a:r>
              <a:rPr lang="zh-CN" altLang="zh-CN" sz="1800" b="1" dirty="0">
                <a:latin typeface="宋体" panose="02010600030101010101" pitchFamily="2" charset="-122"/>
                <a:cs typeface="宋体" panose="02010600030101010101" pitchFamily="2" charset="-122"/>
              </a:rPr>
              <a:t>月</a:t>
            </a:r>
            <a:r>
              <a:rPr lang="en-US" altLang="zh-CN" sz="1800" b="1" dirty="0">
                <a:latin typeface="宋体" panose="02010600030101010101" pitchFamily="2" charset="-122"/>
                <a:cs typeface="宋体" panose="02010600030101010101" pitchFamily="2" charset="-122"/>
              </a:rPr>
              <a:t>—11</a:t>
            </a:r>
            <a:r>
              <a:rPr lang="zh-CN" altLang="zh-CN" sz="1800" b="1" dirty="0">
                <a:latin typeface="宋体" panose="02010600030101010101" pitchFamily="2" charset="-122"/>
                <a:cs typeface="宋体" panose="02010600030101010101" pitchFamily="2" charset="-122"/>
              </a:rPr>
              <a:t>月，在朝鲜金化东北上甘岭地区进行的坚守防御作战。美</a:t>
            </a:r>
            <a:r>
              <a:rPr lang="en-US" altLang="zh-CN" sz="1800" b="1" dirty="0">
                <a:latin typeface="宋体" panose="02010600030101010101" pitchFamily="2" charset="-122"/>
                <a:cs typeface="宋体" panose="02010600030101010101" pitchFamily="2" charset="-122"/>
              </a:rPr>
              <a:t>7</a:t>
            </a:r>
            <a:r>
              <a:rPr lang="zh-CN" altLang="zh-CN" sz="1800" b="1" dirty="0">
                <a:latin typeface="宋体" panose="02010600030101010101" pitchFamily="2" charset="-122"/>
                <a:cs typeface="宋体" panose="02010600030101010101" pitchFamily="2" charset="-122"/>
              </a:rPr>
              <a:t>师</a:t>
            </a:r>
            <a:r>
              <a:rPr lang="zh-CN" altLang="en-US" sz="1800" b="1" dirty="0">
                <a:latin typeface="宋体" panose="02010600030101010101" pitchFamily="2" charset="-122"/>
                <a:cs typeface="宋体" panose="02010600030101010101" pitchFamily="2" charset="-122"/>
              </a:rPr>
              <a:t>、</a:t>
            </a:r>
            <a:r>
              <a:rPr lang="zh-CN" altLang="zh-CN" sz="1800" b="1" dirty="0">
                <a:latin typeface="宋体" panose="02010600030101010101" pitchFamily="2" charset="-122"/>
                <a:cs typeface="宋体" panose="02010600030101010101" pitchFamily="2" charset="-122"/>
              </a:rPr>
              <a:t>韩</a:t>
            </a:r>
            <a:r>
              <a:rPr lang="en-US" altLang="zh-CN" sz="1800" b="1" dirty="0">
                <a:latin typeface="宋体" panose="02010600030101010101" pitchFamily="2" charset="-122"/>
                <a:cs typeface="宋体" panose="02010600030101010101" pitchFamily="2" charset="-122"/>
              </a:rPr>
              <a:t>2</a:t>
            </a:r>
            <a:r>
              <a:rPr lang="zh-CN" altLang="zh-CN" sz="1800" b="1" dirty="0">
                <a:latin typeface="宋体" panose="02010600030101010101" pitchFamily="2" charset="-122"/>
                <a:cs typeface="宋体" panose="02010600030101010101" pitchFamily="2" charset="-122"/>
              </a:rPr>
              <a:t>师，先后对上甘岭南侧实施猛烈进攻。志愿军依托坑道工事顽强抗击，至</a:t>
            </a:r>
            <a:r>
              <a:rPr lang="en-US" altLang="zh-CN" sz="1800" b="1" dirty="0">
                <a:latin typeface="宋体" panose="02010600030101010101" pitchFamily="2" charset="-122"/>
                <a:cs typeface="宋体" panose="02010600030101010101" pitchFamily="2" charset="-122"/>
              </a:rPr>
              <a:t>20</a:t>
            </a:r>
            <a:r>
              <a:rPr lang="zh-CN" altLang="zh-CN" sz="1800" b="1" dirty="0">
                <a:latin typeface="宋体" panose="02010600030101010101" pitchFamily="2" charset="-122"/>
                <a:cs typeface="宋体" panose="02010600030101010101" pitchFamily="2" charset="-122"/>
              </a:rPr>
              <a:t>日，两高地表面阵地失守，防守分队转入坑道。</a:t>
            </a:r>
            <a:r>
              <a:rPr lang="en-US" altLang="zh-CN" sz="1800" b="1" dirty="0">
                <a:latin typeface="宋体" panose="02010600030101010101" pitchFamily="2" charset="-122"/>
                <a:cs typeface="宋体" panose="02010600030101010101" pitchFamily="2" charset="-122"/>
              </a:rPr>
              <a:t>“</a:t>
            </a:r>
            <a:r>
              <a:rPr lang="zh-CN" altLang="zh-CN" sz="1800" b="1" dirty="0">
                <a:latin typeface="宋体" panose="02010600030101010101" pitchFamily="2" charset="-122"/>
                <a:cs typeface="宋体" panose="02010600030101010101" pitchFamily="2" charset="-122"/>
              </a:rPr>
              <a:t>联合国军</a:t>
            </a:r>
            <a:r>
              <a:rPr lang="en-US" altLang="zh-CN" sz="1800" b="1" dirty="0">
                <a:latin typeface="宋体" panose="02010600030101010101" pitchFamily="2" charset="-122"/>
                <a:cs typeface="宋体" panose="02010600030101010101" pitchFamily="2" charset="-122"/>
              </a:rPr>
              <a:t>”</a:t>
            </a:r>
            <a:r>
              <a:rPr lang="zh-CN" altLang="zh-CN" sz="1800" b="1" dirty="0">
                <a:latin typeface="宋体" panose="02010600030101010101" pitchFamily="2" charset="-122"/>
                <a:cs typeface="宋体" panose="02010600030101010101" pitchFamily="2" charset="-122"/>
              </a:rPr>
              <a:t>用轰炸、熏烧、封锁等手段围攻。坚守坑道分队克服缺粮、缺水、缺弹等严重困难，坚持作战，打破围攻，守住了阵地。从</a:t>
            </a:r>
            <a:r>
              <a:rPr lang="en-US" altLang="zh-CN" sz="1800" b="1" dirty="0">
                <a:latin typeface="宋体" panose="02010600030101010101" pitchFamily="2" charset="-122"/>
                <a:cs typeface="宋体" panose="02010600030101010101" pitchFamily="2" charset="-122"/>
              </a:rPr>
              <a:t>30</a:t>
            </a:r>
            <a:r>
              <a:rPr lang="zh-CN" altLang="zh-CN" sz="1800" b="1" dirty="0">
                <a:latin typeface="宋体" panose="02010600030101010101" pitchFamily="2" charset="-122"/>
                <a:cs typeface="宋体" panose="02010600030101010101" pitchFamily="2" charset="-122"/>
              </a:rPr>
              <a:t>日开始，志愿军经过充分准备，实施反击，坑道内外部队密切配合，夺回表面阵地，击退</a:t>
            </a:r>
            <a:r>
              <a:rPr lang="en-US" altLang="zh-CN" sz="1800" b="1" dirty="0">
                <a:latin typeface="宋体" panose="02010600030101010101" pitchFamily="2" charset="-122"/>
                <a:cs typeface="宋体" panose="02010600030101010101" pitchFamily="2" charset="-122"/>
              </a:rPr>
              <a:t>“</a:t>
            </a:r>
            <a:r>
              <a:rPr lang="zh-CN" altLang="zh-CN" sz="1800" b="1" dirty="0">
                <a:latin typeface="宋体" panose="02010600030101010101" pitchFamily="2" charset="-122"/>
                <a:cs typeface="宋体" panose="02010600030101010101" pitchFamily="2" charset="-122"/>
              </a:rPr>
              <a:t>联合国军</a:t>
            </a:r>
            <a:r>
              <a:rPr lang="en-US" altLang="zh-CN" sz="1800" b="1" dirty="0">
                <a:latin typeface="宋体" panose="02010600030101010101" pitchFamily="2" charset="-122"/>
                <a:cs typeface="宋体" panose="02010600030101010101" pitchFamily="2" charset="-122"/>
              </a:rPr>
              <a:t>”</a:t>
            </a:r>
            <a:r>
              <a:rPr lang="zh-CN" altLang="zh-CN" sz="1800" b="1" dirty="0">
                <a:latin typeface="宋体" panose="02010600030101010101" pitchFamily="2" charset="-122"/>
                <a:cs typeface="宋体" panose="02010600030101010101" pitchFamily="2" charset="-122"/>
              </a:rPr>
              <a:t>的连续反扑，至</a:t>
            </a:r>
            <a:r>
              <a:rPr lang="en-US" altLang="zh-CN" sz="1800" b="1" dirty="0">
                <a:latin typeface="宋体" panose="02010600030101010101" pitchFamily="2" charset="-122"/>
                <a:cs typeface="宋体" panose="02010600030101010101" pitchFamily="2" charset="-122"/>
              </a:rPr>
              <a:t>11</a:t>
            </a:r>
            <a:r>
              <a:rPr lang="zh-CN" altLang="zh-CN" sz="1800" b="1" dirty="0">
                <a:latin typeface="宋体" panose="02010600030101010101" pitchFamily="2" charset="-122"/>
                <a:cs typeface="宋体" panose="02010600030101010101" pitchFamily="2" charset="-122"/>
              </a:rPr>
              <a:t>月</a:t>
            </a:r>
            <a:r>
              <a:rPr lang="en-US" altLang="zh-CN" sz="1800" b="1" dirty="0">
                <a:latin typeface="宋体" panose="02010600030101010101" pitchFamily="2" charset="-122"/>
                <a:cs typeface="宋体" panose="02010600030101010101" pitchFamily="2" charset="-122"/>
              </a:rPr>
              <a:t>25</a:t>
            </a:r>
            <a:r>
              <a:rPr lang="zh-CN" altLang="zh-CN" sz="1800" b="1" dirty="0">
                <a:latin typeface="宋体" panose="02010600030101010101" pitchFamily="2" charset="-122"/>
                <a:cs typeface="宋体" panose="02010600030101010101" pitchFamily="2" charset="-122"/>
              </a:rPr>
              <a:t>日战役胜利结束。此役历时</a:t>
            </a:r>
            <a:r>
              <a:rPr lang="en-US" altLang="zh-CN" sz="1800" b="1" dirty="0">
                <a:solidFill>
                  <a:srgbClr val="FF0000"/>
                </a:solidFill>
                <a:latin typeface="宋体" panose="02010600030101010101" pitchFamily="2" charset="-122"/>
                <a:cs typeface="宋体" panose="02010600030101010101" pitchFamily="2" charset="-122"/>
              </a:rPr>
              <a:t>43</a:t>
            </a:r>
            <a:r>
              <a:rPr lang="zh-CN" altLang="zh-CN" sz="1800" b="1" dirty="0">
                <a:solidFill>
                  <a:srgbClr val="FF0000"/>
                </a:solidFill>
                <a:latin typeface="宋体" panose="02010600030101010101" pitchFamily="2" charset="-122"/>
                <a:cs typeface="宋体" panose="02010600030101010101" pitchFamily="2" charset="-122"/>
              </a:rPr>
              <a:t>天</a:t>
            </a:r>
            <a:r>
              <a:rPr lang="zh-CN" altLang="zh-CN" sz="1800" b="1" dirty="0">
                <a:latin typeface="宋体" panose="02010600030101010101" pitchFamily="2" charset="-122"/>
                <a:cs typeface="宋体" panose="02010600030101010101" pitchFamily="2" charset="-122"/>
              </a:rPr>
              <a:t>。</a:t>
            </a:r>
            <a:br>
              <a:rPr lang="en-US" altLang="zh-CN" sz="1800" b="1" dirty="0">
                <a:latin typeface="宋体" panose="02010600030101010101" pitchFamily="2" charset="-122"/>
                <a:cs typeface="宋体" panose="02010600030101010101" pitchFamily="2" charset="-122"/>
              </a:rPr>
            </a:br>
            <a:r>
              <a:rPr lang="zh-CN" altLang="zh-CN" sz="1800" b="1" dirty="0">
                <a:latin typeface="宋体" panose="02010600030101010101" pitchFamily="2" charset="-122"/>
                <a:cs typeface="宋体" panose="02010600030101010101" pitchFamily="2" charset="-122"/>
              </a:rPr>
              <a:t>　　美军调集兵力</a:t>
            </a:r>
            <a:r>
              <a:rPr lang="en-US" altLang="zh-CN" sz="1800" b="1" dirty="0">
                <a:latin typeface="宋体" panose="02010600030101010101" pitchFamily="2" charset="-122"/>
                <a:cs typeface="宋体" panose="02010600030101010101" pitchFamily="2" charset="-122"/>
              </a:rPr>
              <a:t>6</a:t>
            </a:r>
            <a:r>
              <a:rPr lang="zh-CN" altLang="zh-CN" sz="1800" b="1" dirty="0">
                <a:latin typeface="宋体" panose="02010600030101010101" pitchFamily="2" charset="-122"/>
                <a:cs typeface="宋体" panose="02010600030101010101" pitchFamily="2" charset="-122"/>
              </a:rPr>
              <a:t>万余人，大炮</a:t>
            </a:r>
            <a:r>
              <a:rPr lang="en-US" altLang="zh-CN" sz="1800" b="1" dirty="0">
                <a:latin typeface="宋体" panose="02010600030101010101" pitchFamily="2" charset="-122"/>
                <a:cs typeface="宋体" panose="02010600030101010101" pitchFamily="2" charset="-122"/>
              </a:rPr>
              <a:t>300</a:t>
            </a:r>
            <a:r>
              <a:rPr lang="zh-CN" altLang="zh-CN" sz="1800" b="1" dirty="0">
                <a:latin typeface="宋体" panose="02010600030101010101" pitchFamily="2" charset="-122"/>
                <a:cs typeface="宋体" panose="02010600030101010101" pitchFamily="2" charset="-122"/>
              </a:rPr>
              <a:t>余门，坦克</a:t>
            </a:r>
            <a:r>
              <a:rPr lang="en-US" altLang="zh-CN" sz="1800" b="1" dirty="0">
                <a:latin typeface="宋体" panose="02010600030101010101" pitchFamily="2" charset="-122"/>
                <a:cs typeface="宋体" panose="02010600030101010101" pitchFamily="2" charset="-122"/>
              </a:rPr>
              <a:t>170</a:t>
            </a:r>
            <a:r>
              <a:rPr lang="zh-CN" altLang="zh-CN" sz="1800" b="1" dirty="0">
                <a:latin typeface="宋体" panose="02010600030101010101" pitchFamily="2" charset="-122"/>
                <a:cs typeface="宋体" panose="02010600030101010101" pitchFamily="2" charset="-122"/>
              </a:rPr>
              <a:t>多辆，出动飞机</a:t>
            </a:r>
            <a:r>
              <a:rPr lang="en-US" altLang="zh-CN" sz="1800" b="1" dirty="0">
                <a:latin typeface="宋体" panose="02010600030101010101" pitchFamily="2" charset="-122"/>
                <a:cs typeface="宋体" panose="02010600030101010101" pitchFamily="2" charset="-122"/>
              </a:rPr>
              <a:t>3000</a:t>
            </a:r>
            <a:r>
              <a:rPr lang="zh-CN" altLang="zh-CN" sz="1800" b="1" dirty="0">
                <a:latin typeface="宋体" panose="02010600030101010101" pitchFamily="2" charset="-122"/>
                <a:cs typeface="宋体" panose="02010600030101010101" pitchFamily="2" charset="-122"/>
              </a:rPr>
              <a:t>多架次，对志愿军两个连约</a:t>
            </a:r>
            <a:r>
              <a:rPr lang="en-US" altLang="zh-CN" sz="1800" b="1" dirty="0">
                <a:solidFill>
                  <a:srgbClr val="FF0000"/>
                </a:solidFill>
                <a:latin typeface="宋体" panose="02010600030101010101" pitchFamily="2" charset="-122"/>
                <a:cs typeface="宋体" panose="02010600030101010101" pitchFamily="2" charset="-122"/>
              </a:rPr>
              <a:t>3.7</a:t>
            </a:r>
            <a:r>
              <a:rPr lang="zh-CN" altLang="zh-CN" sz="1800" b="1" dirty="0">
                <a:solidFill>
                  <a:srgbClr val="FF0000"/>
                </a:solidFill>
                <a:latin typeface="宋体" panose="02010600030101010101" pitchFamily="2" charset="-122"/>
                <a:cs typeface="宋体" panose="02010600030101010101" pitchFamily="2" charset="-122"/>
              </a:rPr>
              <a:t>平方公里</a:t>
            </a:r>
            <a:r>
              <a:rPr lang="zh-CN" altLang="zh-CN" sz="1800" b="1" dirty="0">
                <a:latin typeface="宋体" panose="02010600030101010101" pitchFamily="2" charset="-122"/>
                <a:cs typeface="宋体" panose="02010600030101010101" pitchFamily="2" charset="-122"/>
              </a:rPr>
              <a:t>的阵地上，</a:t>
            </a:r>
            <a:r>
              <a:rPr lang="zh-CN" altLang="zh-CN" sz="1800" b="1" dirty="0">
                <a:solidFill>
                  <a:srgbClr val="FF0000"/>
                </a:solidFill>
                <a:latin typeface="宋体" panose="02010600030101010101" pitchFamily="2" charset="-122"/>
                <a:cs typeface="宋体" panose="02010600030101010101" pitchFamily="2" charset="-122"/>
              </a:rPr>
              <a:t>倾泻炮弹</a:t>
            </a:r>
            <a:r>
              <a:rPr lang="en-US" altLang="zh-CN" sz="1800" b="1" dirty="0">
                <a:solidFill>
                  <a:srgbClr val="FF0000"/>
                </a:solidFill>
                <a:latin typeface="宋体" panose="02010600030101010101" pitchFamily="2" charset="-122"/>
                <a:cs typeface="宋体" panose="02010600030101010101" pitchFamily="2" charset="-122"/>
              </a:rPr>
              <a:t>190</a:t>
            </a:r>
            <a:r>
              <a:rPr lang="zh-CN" altLang="zh-CN" sz="1800" b="1" dirty="0">
                <a:solidFill>
                  <a:srgbClr val="FF0000"/>
                </a:solidFill>
                <a:latin typeface="宋体" panose="02010600030101010101" pitchFamily="2" charset="-122"/>
                <a:cs typeface="宋体" panose="02010600030101010101" pitchFamily="2" charset="-122"/>
              </a:rPr>
              <a:t>余万发</a:t>
            </a:r>
            <a:r>
              <a:rPr lang="zh-CN" altLang="zh-CN" sz="1800" b="1" dirty="0">
                <a:latin typeface="宋体" panose="02010600030101010101" pitchFamily="2" charset="-122"/>
                <a:cs typeface="宋体" panose="02010600030101010101" pitchFamily="2" charset="-122"/>
              </a:rPr>
              <a:t>，</a:t>
            </a:r>
            <a:r>
              <a:rPr lang="zh-CN" altLang="zh-CN" sz="1800" b="1" dirty="0">
                <a:solidFill>
                  <a:srgbClr val="FF0000"/>
                </a:solidFill>
                <a:latin typeface="宋体" panose="02010600030101010101" pitchFamily="2" charset="-122"/>
                <a:cs typeface="宋体" panose="02010600030101010101" pitchFamily="2" charset="-122"/>
              </a:rPr>
              <a:t>炸弹</a:t>
            </a:r>
            <a:r>
              <a:rPr lang="en-US" altLang="zh-CN" sz="1800" b="1" dirty="0">
                <a:solidFill>
                  <a:srgbClr val="FF0000"/>
                </a:solidFill>
                <a:latin typeface="宋体" panose="02010600030101010101" pitchFamily="2" charset="-122"/>
                <a:cs typeface="宋体" panose="02010600030101010101" pitchFamily="2" charset="-122"/>
              </a:rPr>
              <a:t>5000</a:t>
            </a:r>
            <a:r>
              <a:rPr lang="zh-CN" altLang="zh-CN" sz="1800" b="1" dirty="0">
                <a:solidFill>
                  <a:srgbClr val="FF0000"/>
                </a:solidFill>
                <a:latin typeface="宋体" panose="02010600030101010101" pitchFamily="2" charset="-122"/>
                <a:cs typeface="宋体" panose="02010600030101010101" pitchFamily="2" charset="-122"/>
              </a:rPr>
              <a:t>余枚</a:t>
            </a:r>
            <a:r>
              <a:rPr lang="zh-CN" altLang="zh-CN" sz="1800" b="1" dirty="0">
                <a:latin typeface="宋体" panose="02010600030101010101" pitchFamily="2" charset="-122"/>
                <a:cs typeface="宋体" panose="02010600030101010101" pitchFamily="2" charset="-122"/>
              </a:rPr>
              <a:t>。战斗激烈程度为前所罕见，特别是炮兵火力密度，已超过二次大战最高水平。我方阵地</a:t>
            </a:r>
            <a:r>
              <a:rPr lang="zh-CN" altLang="zh-CN" sz="1800" b="1" dirty="0">
                <a:solidFill>
                  <a:srgbClr val="FF0000"/>
                </a:solidFill>
                <a:latin typeface="宋体" panose="02010600030101010101" pitchFamily="2" charset="-122"/>
                <a:cs typeface="宋体" panose="02010600030101010101" pitchFamily="2" charset="-122"/>
              </a:rPr>
              <a:t>山头被削低两米</a:t>
            </a:r>
            <a:r>
              <a:rPr lang="zh-CN" altLang="zh-CN" sz="1800" b="1" dirty="0">
                <a:latin typeface="宋体" panose="02010600030101010101" pitchFamily="2" charset="-122"/>
                <a:cs typeface="宋体" panose="02010600030101010101" pitchFamily="2" charset="-122"/>
              </a:rPr>
              <a:t>，高地的</a:t>
            </a:r>
            <a:r>
              <a:rPr lang="zh-CN" altLang="zh-CN" sz="1800" b="1" dirty="0">
                <a:solidFill>
                  <a:srgbClr val="FF0000"/>
                </a:solidFill>
                <a:latin typeface="宋体" panose="02010600030101010101" pitchFamily="2" charset="-122"/>
                <a:cs typeface="宋体" panose="02010600030101010101" pitchFamily="2" charset="-122"/>
              </a:rPr>
              <a:t>土石被炸松</a:t>
            </a:r>
            <a:r>
              <a:rPr lang="en-US" altLang="zh-CN" sz="1800" b="1" dirty="0">
                <a:solidFill>
                  <a:srgbClr val="FF0000"/>
                </a:solidFill>
                <a:latin typeface="宋体" panose="02010600030101010101" pitchFamily="2" charset="-122"/>
                <a:cs typeface="宋体" panose="02010600030101010101" pitchFamily="2" charset="-122"/>
              </a:rPr>
              <a:t>1—2</a:t>
            </a:r>
            <a:r>
              <a:rPr lang="zh-CN" altLang="zh-CN" sz="1800" b="1" dirty="0">
                <a:solidFill>
                  <a:srgbClr val="FF0000"/>
                </a:solidFill>
                <a:latin typeface="宋体" panose="02010600030101010101" pitchFamily="2" charset="-122"/>
                <a:cs typeface="宋体" panose="02010600030101010101" pitchFamily="2" charset="-122"/>
              </a:rPr>
              <a:t>米</a:t>
            </a:r>
            <a:r>
              <a:rPr lang="zh-CN" altLang="zh-CN" sz="1800" b="1" dirty="0">
                <a:latin typeface="宋体" panose="02010600030101010101" pitchFamily="2" charset="-122"/>
                <a:cs typeface="宋体" panose="02010600030101010101" pitchFamily="2" charset="-122"/>
              </a:rPr>
              <a:t>，成了一片焦土，</a:t>
            </a:r>
            <a:r>
              <a:rPr lang="en-US" altLang="zh-CN" sz="1800" b="1" dirty="0">
                <a:latin typeface="宋体" panose="02010600030101010101" pitchFamily="2" charset="-122"/>
                <a:cs typeface="宋体" panose="02010600030101010101" pitchFamily="2" charset="-122"/>
              </a:rPr>
              <a:t>43</a:t>
            </a:r>
            <a:r>
              <a:rPr lang="zh-CN" altLang="zh-CN" sz="1800" b="1" dirty="0">
                <a:latin typeface="宋体" panose="02010600030101010101" pitchFamily="2" charset="-122"/>
                <a:cs typeface="宋体" panose="02010600030101010101" pitchFamily="2" charset="-122"/>
              </a:rPr>
              <a:t>天，敌我反复争夺阵地达</a:t>
            </a:r>
            <a:r>
              <a:rPr lang="en-US" altLang="zh-CN" sz="1800" b="1" dirty="0">
                <a:latin typeface="宋体" panose="02010600030101010101" pitchFamily="2" charset="-122"/>
                <a:cs typeface="宋体" panose="02010600030101010101" pitchFamily="2" charset="-122"/>
              </a:rPr>
              <a:t>59</a:t>
            </a:r>
            <a:r>
              <a:rPr lang="zh-CN" altLang="zh-CN" sz="1800" b="1" dirty="0">
                <a:latin typeface="宋体" panose="02010600030101010101" pitchFamily="2" charset="-122"/>
                <a:cs typeface="宋体" panose="02010600030101010101" pitchFamily="2" charset="-122"/>
              </a:rPr>
              <a:t>次，我军击退敌人</a:t>
            </a:r>
            <a:r>
              <a:rPr lang="en-US" altLang="zh-CN" sz="1800" b="1" dirty="0">
                <a:latin typeface="宋体" panose="02010600030101010101" pitchFamily="2" charset="-122"/>
                <a:cs typeface="宋体" panose="02010600030101010101" pitchFamily="2" charset="-122"/>
              </a:rPr>
              <a:t>900</a:t>
            </a:r>
            <a:r>
              <a:rPr lang="zh-CN" altLang="zh-CN" sz="1800" b="1" dirty="0">
                <a:latin typeface="宋体" panose="02010600030101010101" pitchFamily="2" charset="-122"/>
                <a:cs typeface="宋体" panose="02010600030101010101" pitchFamily="2" charset="-122"/>
              </a:rPr>
              <a:t>多次冲锋，上甘岭一战，打出了国威军威，</a:t>
            </a:r>
            <a:r>
              <a:rPr lang="zh-CN" altLang="zh-CN" sz="2800" b="1" dirty="0">
                <a:solidFill>
                  <a:srgbClr val="FF0000"/>
                </a:solidFill>
                <a:latin typeface="宋体" panose="02010600030101010101" pitchFamily="2" charset="-122"/>
                <a:cs typeface="宋体" panose="02010600030101010101" pitchFamily="2" charset="-122"/>
              </a:rPr>
              <a:t>创造了我军历史上坚守防御成功的范例。</a:t>
            </a:r>
            <a:endParaRPr lang="en-US" altLang="zh-CN" sz="2800" b="1" dirty="0">
              <a:solidFill>
                <a:srgbClr val="FF0000"/>
              </a:solidFill>
              <a:latin typeface="宋体" panose="02010600030101010101" pitchFamily="2" charset="-122"/>
              <a:cs typeface="宋体" panose="02010600030101010101" pitchFamily="2" charset="-122"/>
            </a:endParaRPr>
          </a:p>
          <a:p>
            <a:pPr eaLnBrk="1" hangingPunct="1">
              <a:spcBef>
                <a:spcPct val="0"/>
              </a:spcBef>
              <a:buFontTx/>
              <a:buNone/>
            </a:pPr>
            <a:r>
              <a:rPr kumimoji="1" lang="zh-CN" altLang="en-US" sz="2800" b="1" dirty="0">
                <a:solidFill>
                  <a:srgbClr val="FC0000"/>
                </a:solidFill>
                <a:latin typeface="宋体" panose="02010600030101010101" pitchFamily="2" charset="-122"/>
                <a:cs typeface="宋体" panose="02010600030101010101" pitchFamily="2" charset="-122"/>
              </a:rPr>
              <a:t>善守者，藏于九地之下</a:t>
            </a:r>
            <a:endParaRPr lang="zh-CN" altLang="en-US" sz="2800" dirty="0">
              <a:solidFill>
                <a:srgbClr val="FF0000"/>
              </a:solidFill>
              <a:latin typeface="宋体" panose="02010600030101010101" pitchFamily="2" charset="-122"/>
              <a:cs typeface="宋体" panose="02010600030101010101" pitchFamily="2" charset="-122"/>
            </a:endParaRPr>
          </a:p>
        </p:txBody>
      </p:sp>
      <p:sp>
        <p:nvSpPr>
          <p:cNvPr id="96259" name="Rectangle 3"/>
          <p:cNvSpPr>
            <a:spLocks noChangeArrowheads="1"/>
          </p:cNvSpPr>
          <p:nvPr/>
        </p:nvSpPr>
        <p:spPr bwMode="auto">
          <a:xfrm>
            <a:off x="8860790" y="1179830"/>
            <a:ext cx="3256915" cy="4799965"/>
          </a:xfrm>
          <a:prstGeom prst="rect">
            <a:avLst/>
          </a:prstGeom>
          <a:noFill/>
          <a:ln w="9525">
            <a:noFill/>
            <a:miter lim="800000"/>
          </a:ln>
          <a:effectLst>
            <a:prstShdw prst="shdw17" dist="17961" dir="2700000">
              <a:schemeClr val="accent1">
                <a:gamma/>
                <a:shade val="60000"/>
                <a:invGamma/>
              </a:schemeClr>
            </a:prstShdw>
          </a:effectLst>
        </p:spPr>
        <p:txBody>
          <a:bodyPr wrap="square" anchor="ctr">
            <a:spAutoFit/>
          </a:bodyPr>
          <a:lstStyle/>
          <a:p>
            <a:pPr>
              <a:defRPr/>
            </a:pPr>
            <a:r>
              <a:rPr lang="zh-CN" b="1" dirty="0">
                <a:latin typeface="宋体" panose="02010600030101010101" pitchFamily="2" charset="-122"/>
                <a:ea typeface="宋体" panose="02010600030101010101" pitchFamily="2" charset="-122"/>
                <a:cs typeface="宋体" panose="02010600030101010101" pitchFamily="2" charset="-122"/>
              </a:rPr>
              <a:t>美军打不下上甘岭的原因：</a:t>
            </a:r>
            <a:endParaRPr lang="zh-CN" dirty="0">
              <a:latin typeface="宋体" panose="02010600030101010101" pitchFamily="2" charset="-122"/>
              <a:ea typeface="宋体" panose="02010600030101010101" pitchFamily="2" charset="-122"/>
              <a:cs typeface="宋体" panose="02010600030101010101" pitchFamily="2" charset="-122"/>
            </a:endParaRPr>
          </a:p>
          <a:p>
            <a:pPr>
              <a:defRPr/>
            </a:pP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、主观方面：中国人志愿军战斗意志强悍，坚守阵地；</a:t>
            </a:r>
            <a:endParaRPr lang="zh-CN" altLang="en-US" dirty="0">
              <a:latin typeface="宋体" panose="02010600030101010101" pitchFamily="2" charset="-122"/>
              <a:ea typeface="宋体" panose="02010600030101010101" pitchFamily="2" charset="-122"/>
              <a:cs typeface="宋体" panose="02010600030101010101" pitchFamily="2" charset="-122"/>
            </a:endParaRPr>
          </a:p>
          <a:p>
            <a:pPr>
              <a:defRPr/>
            </a:pPr>
            <a:r>
              <a:rPr lang="en-US" altLang="zh-CN" b="1" dirty="0">
                <a:latin typeface="宋体" panose="02010600030101010101" pitchFamily="2" charset="-122"/>
                <a:ea typeface="宋体" panose="02010600030101010101" pitchFamily="2" charset="-122"/>
                <a:cs typeface="宋体" panose="02010600030101010101" pitchFamily="2" charset="-122"/>
              </a:rPr>
              <a:t>2</a:t>
            </a:r>
            <a:r>
              <a:rPr lang="zh-CN" altLang="en-US" b="1" dirty="0">
                <a:latin typeface="宋体" panose="02010600030101010101" pitchFamily="2" charset="-122"/>
                <a:ea typeface="宋体" panose="02010600030101010101" pitchFamily="2" charset="-122"/>
                <a:cs typeface="宋体" panose="02010600030101010101" pitchFamily="2" charset="-122"/>
              </a:rPr>
              <a:t>、客观方面：</a:t>
            </a:r>
            <a:endParaRPr lang="zh-CN" altLang="en-US" dirty="0">
              <a:latin typeface="宋体" panose="02010600030101010101" pitchFamily="2" charset="-122"/>
              <a:ea typeface="宋体" panose="02010600030101010101" pitchFamily="2" charset="-122"/>
              <a:cs typeface="宋体" panose="02010600030101010101" pitchFamily="2" charset="-122"/>
            </a:endParaRPr>
          </a:p>
          <a:p>
            <a:pPr>
              <a:buFontTx/>
              <a:buChar char="•"/>
              <a:defRPr/>
            </a:pPr>
            <a:r>
              <a:rPr lang="zh-CN" altLang="en-US" b="1" dirty="0">
                <a:latin typeface="宋体" panose="02010600030101010101" pitchFamily="2" charset="-122"/>
                <a:ea typeface="宋体" panose="02010600030101010101" pitchFamily="2" charset="-122"/>
                <a:cs typeface="宋体" panose="02010600030101010101" pitchFamily="2" charset="-122"/>
              </a:rPr>
              <a:t>上甘岭地区的地势险要，联合国军进攻难度非常大；</a:t>
            </a:r>
            <a:endParaRPr lang="zh-CN" altLang="en-US" dirty="0">
              <a:latin typeface="宋体" panose="02010600030101010101" pitchFamily="2" charset="-122"/>
              <a:ea typeface="宋体" panose="02010600030101010101" pitchFamily="2" charset="-122"/>
              <a:cs typeface="宋体" panose="02010600030101010101" pitchFamily="2" charset="-122"/>
            </a:endParaRPr>
          </a:p>
          <a:p>
            <a:pPr>
              <a:buFontTx/>
              <a:buChar char="•"/>
              <a:defRPr/>
            </a:pPr>
            <a:r>
              <a:rPr lang="zh-CN" altLang="en-US" b="1" dirty="0">
                <a:latin typeface="宋体" panose="02010600030101010101" pitchFamily="2" charset="-122"/>
                <a:ea typeface="宋体" panose="02010600030101010101" pitchFamily="2" charset="-122"/>
                <a:cs typeface="宋体" panose="02010600030101010101" pitchFamily="2" charset="-122"/>
              </a:rPr>
              <a:t>美军的作战方式不够灵活，一味的遵循教科书式作战；</a:t>
            </a:r>
            <a:endParaRPr lang="zh-CN" altLang="en-US" dirty="0">
              <a:latin typeface="宋体" panose="02010600030101010101" pitchFamily="2" charset="-122"/>
              <a:ea typeface="宋体" panose="02010600030101010101" pitchFamily="2" charset="-122"/>
              <a:cs typeface="宋体" panose="02010600030101010101" pitchFamily="2" charset="-122"/>
            </a:endParaRPr>
          </a:p>
          <a:p>
            <a:pPr>
              <a:buFontTx/>
              <a:buChar char="•"/>
              <a:defRPr/>
            </a:pPr>
            <a:r>
              <a:rPr lang="zh-CN" altLang="en-US" b="1" dirty="0">
                <a:latin typeface="宋体" panose="02010600030101010101" pitchFamily="2" charset="-122"/>
                <a:ea typeface="宋体" panose="02010600030101010101" pitchFamily="2" charset="-122"/>
                <a:cs typeface="宋体" panose="02010600030101010101" pitchFamily="2" charset="-122"/>
              </a:rPr>
              <a:t>伤亡太大，超过了美军承受能力，军方压力很大，选择放弃。</a:t>
            </a:r>
            <a:endParaRPr lang="zh-CN" altLang="en-US" dirty="0">
              <a:latin typeface="宋体" panose="02010600030101010101" pitchFamily="2" charset="-122"/>
              <a:ea typeface="宋体" panose="02010600030101010101" pitchFamily="2" charset="-122"/>
              <a:cs typeface="宋体" panose="02010600030101010101" pitchFamily="2" charset="-122"/>
            </a:endParaRPr>
          </a:p>
          <a:p>
            <a:pPr>
              <a:defRPr/>
            </a:pPr>
            <a:endParaRPr lang="en-US" altLang="zh-CN" b="1" dirty="0">
              <a:latin typeface="宋体" panose="02010600030101010101" pitchFamily="2" charset="-122"/>
              <a:ea typeface="宋体" panose="02010600030101010101" pitchFamily="2" charset="-122"/>
              <a:cs typeface="宋体" panose="02010600030101010101" pitchFamily="2" charset="-122"/>
            </a:endParaRPr>
          </a:p>
          <a:p>
            <a:pPr>
              <a:defRPr/>
            </a:pPr>
            <a:r>
              <a:rPr lang="zh-CN" altLang="en-US" b="1" dirty="0">
                <a:solidFill>
                  <a:srgbClr val="FC0000"/>
                </a:solidFill>
                <a:latin typeface="宋体" panose="02010600030101010101" pitchFamily="2" charset="-122"/>
                <a:ea typeface="宋体" panose="02010600030101010101" pitchFamily="2" charset="-122"/>
                <a:cs typeface="宋体" panose="02010600030101010101" pitchFamily="2" charset="-122"/>
              </a:rPr>
              <a:t>此役之后，中方再没遭遇到美方营以上规模的进攻，朝鲜战局从此稳定在了三十八度纬线上。这一战奠定了朝鲜的南疆北界。</a:t>
            </a:r>
            <a:endParaRPr lang="zh-CN" altLang="en-US" dirty="0">
              <a:solidFill>
                <a:srgbClr val="FC0000"/>
              </a:solidFill>
              <a:latin typeface="宋体" panose="02010600030101010101" pitchFamily="2" charset="-122"/>
              <a:ea typeface="宋体" panose="02010600030101010101" pitchFamily="2" charset="-122"/>
              <a:cs typeface="宋体" panose="02010600030101010101" pitchFamily="2" charset="-122"/>
            </a:endParaRPr>
          </a:p>
        </p:txBody>
      </p:sp>
      <p:sp>
        <p:nvSpPr>
          <p:cNvPr id="114691" name="矩形 1"/>
          <p:cNvSpPr>
            <a:spLocks noChangeArrowheads="1"/>
          </p:cNvSpPr>
          <p:nvPr/>
        </p:nvSpPr>
        <p:spPr bwMode="auto">
          <a:xfrm>
            <a:off x="4033203" y="5442585"/>
            <a:ext cx="12573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FC0000"/>
                </a:solidFill>
                <a:latin typeface="宋体" panose="02010600030101010101" pitchFamily="2" charset="-122"/>
                <a:cs typeface="宋体" panose="02010600030101010101" pitchFamily="2" charset="-122"/>
              </a:rPr>
              <a:t>小  结</a:t>
            </a:r>
            <a:endParaRPr lang="en-US" altLang="zh-CN" sz="2800" b="1">
              <a:solidFill>
                <a:srgbClr val="FC0000"/>
              </a:solidFill>
              <a:latin typeface="宋体" panose="02010600030101010101" pitchFamily="2" charset="-122"/>
              <a:cs typeface="宋体" panose="02010600030101010101" pitchFamily="2" charset="-122"/>
            </a:endParaRPr>
          </a:p>
        </p:txBody>
      </p:sp>
      <p:sp>
        <p:nvSpPr>
          <p:cNvPr id="114690" name="Rectangle 3"/>
          <p:cNvSpPr>
            <a:spLocks noChangeArrowheads="1"/>
          </p:cNvSpPr>
          <p:nvPr/>
        </p:nvSpPr>
        <p:spPr bwMode="auto">
          <a:xfrm>
            <a:off x="1165225" y="5964555"/>
            <a:ext cx="8642350" cy="645160"/>
          </a:xfrm>
          <a:prstGeom prst="rect">
            <a:avLst/>
          </a:prstGeom>
          <a:noFill/>
          <a:ln>
            <a:noFill/>
          </a:ln>
          <a:effectLst>
            <a:prstShdw prst="shdw17" dist="17961" dir="13500000">
              <a:srgbClr val="FFFF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b="1">
                <a:solidFill>
                  <a:srgbClr val="FC0000"/>
                </a:solidFill>
                <a:latin typeface="宋体" panose="02010600030101010101" pitchFamily="2" charset="-122"/>
                <a:cs typeface="宋体" panose="02010600030101010101" pitchFamily="2" charset="-122"/>
              </a:rPr>
              <a:t>《</a:t>
            </a:r>
            <a:r>
              <a:rPr lang="zh-CN" altLang="en-US" sz="1800" b="1">
                <a:solidFill>
                  <a:srgbClr val="FC0000"/>
                </a:solidFill>
                <a:latin typeface="宋体" panose="02010600030101010101" pitchFamily="2" charset="-122"/>
                <a:cs typeface="宋体" panose="02010600030101010101" pitchFamily="2" charset="-122"/>
              </a:rPr>
              <a:t>孙子兵法</a:t>
            </a:r>
            <a:r>
              <a:rPr lang="en-US" altLang="zh-CN" sz="1800" b="1">
                <a:solidFill>
                  <a:srgbClr val="FC0000"/>
                </a:solidFill>
                <a:latin typeface="宋体" panose="02010600030101010101" pitchFamily="2" charset="-122"/>
                <a:cs typeface="宋体" panose="02010600030101010101" pitchFamily="2" charset="-122"/>
              </a:rPr>
              <a:t>》</a:t>
            </a:r>
            <a:r>
              <a:rPr lang="zh-CN" altLang="en-US" sz="1800" b="1">
                <a:solidFill>
                  <a:srgbClr val="FC0000"/>
                </a:solidFill>
                <a:latin typeface="宋体" panose="02010600030101010101" pitchFamily="2" charset="-122"/>
                <a:cs typeface="宋体" panose="02010600030101010101" pitchFamily="2" charset="-122"/>
              </a:rPr>
              <a:t>中的战胜论主要有致胜论、奇胜论、速胜论</a:t>
            </a:r>
            <a:r>
              <a:rPr kumimoji="1" lang="zh-CN" altLang="en-US" sz="1800" b="1">
                <a:solidFill>
                  <a:srgbClr val="FC0000"/>
                </a:solidFill>
                <a:latin typeface="宋体" panose="02010600030101010101" pitchFamily="2" charset="-122"/>
                <a:cs typeface="宋体" panose="02010600030101010101" pitchFamily="2" charset="-122"/>
              </a:rPr>
              <a:t>、</a:t>
            </a:r>
            <a:r>
              <a:rPr lang="zh-CN" altLang="en-US" sz="1800" b="1">
                <a:solidFill>
                  <a:srgbClr val="FC0000"/>
                </a:solidFill>
                <a:latin typeface="宋体" panose="02010600030101010101" pitchFamily="2" charset="-122"/>
                <a:cs typeface="宋体" panose="02010600030101010101" pitchFamily="2" charset="-122"/>
              </a:rPr>
              <a:t>因胜论、易胜论、绕胜论和守胜论。这些理论对现代战争仍有很强的指导意义。 </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1"/>
          <p:cNvSpPr/>
          <p:nvPr/>
        </p:nvSpPr>
        <p:spPr>
          <a:xfrm>
            <a:off x="1524000" y="44451"/>
            <a:ext cx="9144000" cy="2862263"/>
          </a:xfrm>
          <a:prstGeom prst="rect">
            <a:avLst/>
          </a:prstGeom>
          <a:noFill/>
          <a:ln w="9525">
            <a:noFill/>
          </a:ln>
        </p:spPr>
        <p:txBody>
          <a:bodyPr>
            <a:spAutoFit/>
          </a:bodyPr>
          <a:lstStyle/>
          <a:p>
            <a:r>
              <a:rPr lang="zh-CN" altLang="en-US" b="1" dirty="0">
                <a:solidFill>
                  <a:srgbClr val="FF0000"/>
                </a:solidFill>
                <a:latin typeface="微软雅黑" panose="020B0503020204020204" pitchFamily="34" charset="-122"/>
                <a:ea typeface="微软雅黑" panose="020B0503020204020204" pitchFamily="34" charset="-122"/>
              </a:rPr>
              <a:t>冯思源：</a:t>
            </a:r>
            <a:r>
              <a:rPr lang="zh-CN" altLang="en-US" dirty="0">
                <a:solidFill>
                  <a:srgbClr val="444444"/>
                </a:solidFill>
                <a:latin typeface="微软雅黑" panose="020B0503020204020204" pitchFamily="34" charset="-122"/>
                <a:ea typeface="微软雅黑" panose="020B0503020204020204" pitchFamily="34" charset="-122"/>
              </a:rPr>
              <a:t>“致人而不致于人”，这句话强调的是掌握指挥作战的主动权。我们在学习工作中很多时候都要有这种主动的意识。但学习和工作没有显性的敌人，最需要应对的就是</a:t>
            </a:r>
            <a:r>
              <a:rPr lang="zh-CN" altLang="en-US" dirty="0">
                <a:solidFill>
                  <a:srgbClr val="FF0000"/>
                </a:solidFill>
                <a:latin typeface="微软雅黑" panose="020B0503020204020204" pitchFamily="34" charset="-122"/>
                <a:ea typeface="微软雅黑" panose="020B0503020204020204" pitchFamily="34" charset="-122"/>
              </a:rPr>
              <a:t>时间的安排</a:t>
            </a:r>
            <a:r>
              <a:rPr lang="zh-CN" altLang="en-US" dirty="0">
                <a:solidFill>
                  <a:srgbClr val="444444"/>
                </a:solidFill>
                <a:latin typeface="微软雅黑" panose="020B0503020204020204" pitchFamily="34" charset="-122"/>
                <a:ea typeface="微软雅黑" panose="020B0503020204020204" pitchFamily="34" charset="-122"/>
              </a:rPr>
              <a:t>。完成一项工作有限定的时间，“致人而不致于人”的最好方式就是</a:t>
            </a:r>
            <a:r>
              <a:rPr lang="zh-CN" altLang="en-US" dirty="0">
                <a:solidFill>
                  <a:srgbClr val="FF0000"/>
                </a:solidFill>
                <a:latin typeface="微软雅黑" panose="020B0503020204020204" pitchFamily="34" charset="-122"/>
                <a:ea typeface="微软雅黑" panose="020B0503020204020204" pitchFamily="34" charset="-122"/>
              </a:rPr>
              <a:t>主动安排好时间，优先把紧急的任务完成</a:t>
            </a:r>
            <a:r>
              <a:rPr lang="zh-CN" altLang="en-US" dirty="0">
                <a:solidFill>
                  <a:srgbClr val="444444"/>
                </a:solidFill>
                <a:latin typeface="微软雅黑" panose="020B0503020204020204" pitchFamily="34" charset="-122"/>
                <a:ea typeface="微软雅黑" panose="020B0503020204020204" pitchFamily="34" charset="-122"/>
              </a:rPr>
              <a:t>；但实际上我们的时间安排不止是学习和工作，因此就需要我们在状态最佳的时候完成较难的事情，状态欠佳的时候把稍微简单的事情解决掉。又比如说学习和工作上的竞争，我们</a:t>
            </a:r>
            <a:r>
              <a:rPr lang="zh-CN" altLang="en-US" dirty="0">
                <a:solidFill>
                  <a:srgbClr val="FF0000"/>
                </a:solidFill>
                <a:latin typeface="微软雅黑" panose="020B0503020204020204" pitchFamily="34" charset="-122"/>
                <a:ea typeface="微软雅黑" panose="020B0503020204020204" pitchFamily="34" charset="-122"/>
              </a:rPr>
              <a:t>并不能看着旁人所做之事来规划自己的前进路径，需要结合自身实际来做选择</a:t>
            </a:r>
            <a:r>
              <a:rPr lang="zh-CN" altLang="en-US" dirty="0">
                <a:solidFill>
                  <a:srgbClr val="444444"/>
                </a:solidFill>
                <a:latin typeface="微软雅黑" panose="020B0503020204020204" pitchFamily="34" charset="-122"/>
                <a:ea typeface="微软雅黑" panose="020B0503020204020204" pitchFamily="34" charset="-122"/>
              </a:rPr>
              <a:t>。当别人在某些事情的选择上迟疑时，我们不能受其影响，该果断就要果断。在竞争环境下最怕的就是受到身边人的影响，被带着走，这时可贵的就是我们能够按照自己的想法走，而不是被成见和既有的东西束缚。“致人”需要有灵活的头脑，抓住主要矛盾，“不致于人”需要透过现象看本质，不被外物迷惑。</a:t>
            </a:r>
            <a:endParaRPr lang="zh-CN" altLang="en-US" dirty="0">
              <a:latin typeface="Arial" panose="020B0604020202020204" pitchFamily="34" charset="0"/>
            </a:endParaRPr>
          </a:p>
        </p:txBody>
      </p:sp>
      <p:sp>
        <p:nvSpPr>
          <p:cNvPr id="3075" name="矩形 2"/>
          <p:cNvSpPr/>
          <p:nvPr/>
        </p:nvSpPr>
        <p:spPr>
          <a:xfrm>
            <a:off x="1524000" y="2970214"/>
            <a:ext cx="9144000" cy="1754187"/>
          </a:xfrm>
          <a:prstGeom prst="rect">
            <a:avLst/>
          </a:prstGeom>
          <a:noFill/>
          <a:ln w="9525">
            <a:noFill/>
          </a:ln>
        </p:spPr>
        <p:txBody>
          <a:bodyPr>
            <a:spAutoFit/>
          </a:bodyPr>
          <a:lstStyle/>
          <a:p>
            <a:r>
              <a:rPr lang="zh-CN" altLang="en-US" b="1" dirty="0">
                <a:solidFill>
                  <a:srgbClr val="FF0000"/>
                </a:solidFill>
                <a:latin typeface="微软雅黑" panose="020B0503020204020204" pitchFamily="34" charset="-122"/>
                <a:ea typeface="微软雅黑" panose="020B0503020204020204" pitchFamily="34" charset="-122"/>
              </a:rPr>
              <a:t>周逸航：</a:t>
            </a:r>
            <a:r>
              <a:rPr lang="zh-CN" altLang="en-US" dirty="0">
                <a:solidFill>
                  <a:srgbClr val="444444"/>
                </a:solidFill>
                <a:latin typeface="微软雅黑" panose="020B0503020204020204" pitchFamily="34" charset="-122"/>
                <a:ea typeface="微软雅黑" panose="020B0503020204020204" pitchFamily="34" charset="-122"/>
              </a:rPr>
              <a:t>我认为在工作和学习中要做到“致人而不致于人”，必须有着</a:t>
            </a:r>
            <a:r>
              <a:rPr lang="zh-CN" altLang="en-US" dirty="0">
                <a:solidFill>
                  <a:srgbClr val="FF0000"/>
                </a:solidFill>
                <a:latin typeface="微软雅黑" panose="020B0503020204020204" pitchFamily="34" charset="-122"/>
                <a:ea typeface="微软雅黑" panose="020B0503020204020204" pitchFamily="34" charset="-122"/>
              </a:rPr>
              <a:t>明确的目标、细致的规划和坚定的决心</a:t>
            </a:r>
            <a:r>
              <a:rPr lang="zh-CN" altLang="en-US" dirty="0">
                <a:solidFill>
                  <a:srgbClr val="444444"/>
                </a:solidFill>
                <a:latin typeface="微软雅黑" panose="020B0503020204020204" pitchFamily="34" charset="-122"/>
                <a:ea typeface="微软雅黑" panose="020B0503020204020204" pitchFamily="34" charset="-122"/>
              </a:rPr>
              <a:t>。我们在工作学习中常常提到一个词“</a:t>
            </a:r>
            <a:r>
              <a:rPr lang="zh-CN" altLang="en-US" dirty="0">
                <a:solidFill>
                  <a:srgbClr val="FF0000"/>
                </a:solidFill>
                <a:latin typeface="微软雅黑" panose="020B0503020204020204" pitchFamily="34" charset="-122"/>
                <a:ea typeface="微软雅黑" panose="020B0503020204020204" pitchFamily="34" charset="-122"/>
              </a:rPr>
              <a:t>卷</a:t>
            </a:r>
            <a:r>
              <a:rPr lang="zh-CN" altLang="en-US" dirty="0">
                <a:solidFill>
                  <a:srgbClr val="444444"/>
                </a:solidFill>
                <a:latin typeface="微软雅黑" panose="020B0503020204020204" pitchFamily="34" charset="-122"/>
                <a:ea typeface="微软雅黑" panose="020B0503020204020204" pitchFamily="34" charset="-122"/>
              </a:rPr>
              <a:t>”，指被迫进行无意义的恶性竞争，我认为这恰恰是“致于人”的表现。如果我们制定了明确的目标，并将其细分成阶段性的任务，做出细致的规划，并且坚定地执行自己的计划，不为他人的言语和目光而动摇。这样，我们</a:t>
            </a:r>
            <a:r>
              <a:rPr lang="zh-CN" altLang="en-US" dirty="0">
                <a:solidFill>
                  <a:srgbClr val="FF0000"/>
                </a:solidFill>
                <a:latin typeface="微软雅黑" panose="020B0503020204020204" pitchFamily="34" charset="-122"/>
                <a:ea typeface="微软雅黑" panose="020B0503020204020204" pitchFamily="34" charset="-122"/>
              </a:rPr>
              <a:t>所走出的每一步都是有意义的，都是向着目标迈进的</a:t>
            </a:r>
            <a:r>
              <a:rPr lang="zh-CN" altLang="en-US" dirty="0">
                <a:solidFill>
                  <a:srgbClr val="444444"/>
                </a:solidFill>
                <a:latin typeface="微软雅黑" panose="020B0503020204020204" pitchFamily="34" charset="-122"/>
                <a:ea typeface="微软雅黑" panose="020B0503020204020204" pitchFamily="34" charset="-122"/>
              </a:rPr>
              <a:t>。这样我们才不会陷入恶性竞争，被其他人牵着鼻子走，才能实现“致人而不致于人”。</a:t>
            </a:r>
            <a:endParaRPr lang="zh-CN" altLang="en-US" dirty="0">
              <a:latin typeface="Arial" panose="020B0604020202020204" pitchFamily="34" charset="0"/>
            </a:endParaRPr>
          </a:p>
        </p:txBody>
      </p:sp>
      <p:sp>
        <p:nvSpPr>
          <p:cNvPr id="3076" name="矩形 3"/>
          <p:cNvSpPr/>
          <p:nvPr/>
        </p:nvSpPr>
        <p:spPr>
          <a:xfrm>
            <a:off x="1524000" y="4797425"/>
            <a:ext cx="9144000" cy="1754188"/>
          </a:xfrm>
          <a:prstGeom prst="rect">
            <a:avLst/>
          </a:prstGeom>
          <a:noFill/>
          <a:ln w="9525">
            <a:noFill/>
          </a:ln>
        </p:spPr>
        <p:txBody>
          <a:bodyPr>
            <a:spAutoFit/>
          </a:bodyPr>
          <a:lstStyle/>
          <a:p>
            <a:r>
              <a:rPr lang="zh-CN" altLang="en-US" b="1" dirty="0">
                <a:solidFill>
                  <a:srgbClr val="FF0000"/>
                </a:solidFill>
                <a:latin typeface="微软雅黑" panose="020B0503020204020204" pitchFamily="34" charset="-122"/>
                <a:ea typeface="微软雅黑" panose="020B0503020204020204" pitchFamily="34" charset="-122"/>
              </a:rPr>
              <a:t>谢媛媛：</a:t>
            </a:r>
            <a:r>
              <a:rPr lang="zh-CN" altLang="en-US" dirty="0">
                <a:solidFill>
                  <a:srgbClr val="444444"/>
                </a:solidFill>
                <a:latin typeface="微软雅黑" panose="020B0503020204020204" pitchFamily="34" charset="-122"/>
                <a:ea typeface="微软雅黑" panose="020B0503020204020204" pitchFamily="34" charset="-122"/>
              </a:rPr>
              <a:t>“凡先处战地而待敌者佚，后处战地而趋战者劳。故善战者，致人而不致于人。”在学习、工作中首先要把握主动权，高中我们背后有老师的时刻督促，学习可以没有策略，一切由老师安排。到了大学我们要发挥主观能动性，积极进步，否则就会陷入措手不及的局面。其次要未雨绸缪。合理高效地利用时间，充实自己，广泛地学习，时刻保持忧患意识。最后要有长远眼光。局限于眼前的</a:t>
            </a:r>
            <a:r>
              <a:rPr lang="en-US" altLang="zh-CN" dirty="0">
                <a:solidFill>
                  <a:srgbClr val="444444"/>
                </a:solidFill>
                <a:latin typeface="微软雅黑" panose="020B0503020204020204" pitchFamily="34" charset="-122"/>
                <a:ea typeface="微软雅黑" panose="020B0503020204020204" pitchFamily="34" charset="-122"/>
              </a:rPr>
              <a:t>ddl</a:t>
            </a:r>
            <a:r>
              <a:rPr lang="zh-CN" altLang="en-US" dirty="0">
                <a:solidFill>
                  <a:srgbClr val="444444"/>
                </a:solidFill>
                <a:latin typeface="微软雅黑" panose="020B0503020204020204" pitchFamily="34" charset="-122"/>
                <a:ea typeface="微软雅黑" panose="020B0503020204020204" pitchFamily="34" charset="-122"/>
              </a:rPr>
              <a:t>会让我们陷入应接不暇的怪圈，我们需要尽快找好自己的定位，</a:t>
            </a:r>
            <a:r>
              <a:rPr lang="zh-CN" altLang="en-US" dirty="0">
                <a:solidFill>
                  <a:srgbClr val="FF0000"/>
                </a:solidFill>
                <a:latin typeface="微软雅黑" panose="020B0503020204020204" pitchFamily="34" charset="-122"/>
                <a:ea typeface="微软雅黑" panose="020B0503020204020204" pitchFamily="34" charset="-122"/>
              </a:rPr>
              <a:t>做一个长远规划，不要被眼前的琐事晃花了眼</a:t>
            </a:r>
            <a:r>
              <a:rPr lang="zh-CN" altLang="en-US" dirty="0">
                <a:solidFill>
                  <a:srgbClr val="444444"/>
                </a:solidFill>
                <a:latin typeface="微软雅黑" panose="020B0503020204020204" pitchFamily="34" charset="-122"/>
                <a:ea typeface="微软雅黑" panose="020B0503020204020204" pitchFamily="34" charset="-122"/>
              </a:rPr>
              <a:t>。</a:t>
            </a:r>
            <a:endParaRPr lang="zh-CN" altLang="en-US" dirty="0">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85161" y="305527"/>
            <a:ext cx="6094428" cy="1631216"/>
          </a:xfrm>
          <a:prstGeom prst="rect">
            <a:avLst/>
          </a:prstGeom>
          <a:noFill/>
        </p:spPr>
        <p:txBody>
          <a:bodyPr wrap="square">
            <a:spAutoFit/>
          </a:bodyPr>
          <a:lstStyle/>
          <a:p>
            <a:r>
              <a:rPr lang="en-US" altLang="zh-CN" sz="2000" dirty="0">
                <a:solidFill>
                  <a:srgbClr val="FF0000"/>
                </a:solidFill>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九变</a:t>
            </a:r>
            <a:r>
              <a:rPr lang="en-US" altLang="zh-CN" sz="2000" dirty="0">
                <a:solidFill>
                  <a:srgbClr val="FF0000"/>
                </a:solidFill>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a:t>
            </a:r>
            <a:r>
              <a:rPr lang="zh-CN" altLang="en-US" sz="2000" dirty="0">
                <a:solidFill>
                  <a:srgbClr val="000000"/>
                </a:solidFill>
                <a:latin typeface="宋体" panose="02010600030101010101" pitchFamily="2" charset="-122"/>
                <a:ea typeface="宋体" panose="02010600030101010101" pitchFamily="2" charset="-122"/>
              </a:rPr>
              <a:t>“九”泛指多，“变”改变，机变，即不按正常原则灵活处置。“九变”即指只有灵活多变地指导战争才能取胜。本篇主要论述应根据各种特殊情况，高度灵活地变换作战方式与策略。</a:t>
            </a:r>
          </a:p>
          <a:p>
            <a:endParaRPr lang="zh-CN" altLang="en-US" sz="2000" dirty="0">
              <a:latin typeface="宋体" panose="02010600030101010101" pitchFamily="2" charset="-122"/>
              <a:ea typeface="宋体" panose="02010600030101010101" pitchFamily="2" charset="-122"/>
            </a:endParaRPr>
          </a:p>
        </p:txBody>
      </p:sp>
      <p:sp>
        <p:nvSpPr>
          <p:cNvPr id="5" name="文本框 4"/>
          <p:cNvSpPr txBox="1"/>
          <p:nvPr/>
        </p:nvSpPr>
        <p:spPr>
          <a:xfrm>
            <a:off x="219173" y="1629737"/>
            <a:ext cx="6094428" cy="1584665"/>
          </a:xfrm>
          <a:prstGeom prst="rect">
            <a:avLst/>
          </a:prstGeom>
          <a:noFill/>
        </p:spPr>
        <p:txBody>
          <a:bodyPr wrap="square">
            <a:spAutoFit/>
          </a:bodyPr>
          <a:lstStyle/>
          <a:p>
            <a:pPr eaLnBrk="1" hangingPunct="1">
              <a:lnSpc>
                <a:spcPct val="120000"/>
              </a:lnSpc>
              <a:spcBef>
                <a:spcPct val="0"/>
              </a:spcBef>
              <a:buFontTx/>
              <a:buNone/>
            </a:pPr>
            <a:r>
              <a:rPr lang="zh-CN" altLang="en-US" sz="2000" dirty="0">
                <a:solidFill>
                  <a:srgbClr val="FF0000"/>
                </a:solidFill>
                <a:latin typeface="宋体" panose="02010600030101010101" pitchFamily="2" charset="-122"/>
                <a:ea typeface="宋体" panose="02010600030101010101" pitchFamily="2" charset="-122"/>
              </a:rPr>
              <a:t>涂有所不由，军有所不击，城有所不攻，地有所不争，君命有所不受。</a:t>
            </a:r>
            <a:br>
              <a:rPr lang="zh-CN" altLang="en-US" sz="2000" dirty="0">
                <a:solidFill>
                  <a:srgbClr val="FF0000"/>
                </a:solidFill>
                <a:latin typeface="宋体" panose="02010600030101010101" pitchFamily="2" charset="-122"/>
                <a:ea typeface="宋体" panose="02010600030101010101" pitchFamily="2" charset="-122"/>
              </a:rPr>
            </a:br>
            <a:r>
              <a:rPr lang="zh-CN" altLang="en-US" sz="2000" dirty="0">
                <a:solidFill>
                  <a:srgbClr val="000000"/>
                </a:solidFill>
                <a:latin typeface="宋体" panose="02010600030101010101" pitchFamily="2" charset="-122"/>
                <a:ea typeface="宋体" panose="02010600030101010101" pitchFamily="2" charset="-122"/>
              </a:rPr>
              <a:t>道路有些不要走，敌军有些不要打，城邑有些不要攻，土地有些不要争，国君的命令有些不要接受。</a:t>
            </a:r>
            <a:r>
              <a:rPr lang="zh-CN" altLang="en-US" sz="2400" dirty="0">
                <a:solidFill>
                  <a:srgbClr val="000000"/>
                </a:solidFill>
                <a:latin typeface="宋体" panose="02010600030101010101" pitchFamily="2" charset="-122"/>
                <a:ea typeface="宋体" panose="02010600030101010101" pitchFamily="2" charset="-122"/>
              </a:rPr>
              <a:t> </a:t>
            </a:r>
          </a:p>
        </p:txBody>
      </p:sp>
      <p:sp>
        <p:nvSpPr>
          <p:cNvPr id="7" name="文本框 6"/>
          <p:cNvSpPr txBox="1"/>
          <p:nvPr/>
        </p:nvSpPr>
        <p:spPr>
          <a:xfrm>
            <a:off x="285161" y="3186600"/>
            <a:ext cx="4579070" cy="2400657"/>
          </a:xfrm>
          <a:prstGeom prst="rect">
            <a:avLst/>
          </a:prstGeom>
          <a:noFill/>
        </p:spPr>
        <p:txBody>
          <a:bodyPr wrap="square">
            <a:spAutoFit/>
          </a:bodyPr>
          <a:lstStyle/>
          <a:p>
            <a:pPr eaLnBrk="1" hangingPunct="1">
              <a:spcBef>
                <a:spcPct val="0"/>
              </a:spcBef>
              <a:buFontTx/>
              <a:buNone/>
            </a:pPr>
            <a:r>
              <a:rPr lang="zh-CN" altLang="en-US" dirty="0">
                <a:solidFill>
                  <a:srgbClr val="000000"/>
                </a:solidFill>
                <a:latin typeface="宋体" panose="02010600030101010101" pitchFamily="2" charset="-122"/>
                <a:ea typeface="宋体" panose="02010600030101010101" pitchFamily="2" charset="-122"/>
              </a:rPr>
              <a:t>　　　    </a:t>
            </a:r>
            <a:r>
              <a:rPr lang="zh-CN" altLang="en-US" sz="2400" b="1" dirty="0">
                <a:solidFill>
                  <a:srgbClr val="000000"/>
                </a:solidFill>
                <a:latin typeface="宋体" panose="02010600030101010101" pitchFamily="2" charset="-122"/>
                <a:ea typeface="宋体" panose="02010600030101010101" pitchFamily="2" charset="-122"/>
              </a:rPr>
              <a:t>杂于利害</a:t>
            </a:r>
            <a:br>
              <a:rPr lang="zh-CN" altLang="en-US" b="1" dirty="0">
                <a:solidFill>
                  <a:srgbClr val="FF3300"/>
                </a:solidFill>
                <a:latin typeface="宋体" panose="02010600030101010101" pitchFamily="2" charset="-122"/>
                <a:ea typeface="宋体" panose="02010600030101010101" pitchFamily="2" charset="-122"/>
              </a:rPr>
            </a:br>
            <a:r>
              <a:rPr lang="zh-CN" altLang="en-US" b="1" dirty="0">
                <a:solidFill>
                  <a:srgbClr val="FF3300"/>
                </a:solidFill>
                <a:latin typeface="宋体" panose="02010600030101010101" pitchFamily="2" charset="-122"/>
                <a:ea typeface="宋体" panose="02010600030101010101" pitchFamily="2" charset="-122"/>
              </a:rPr>
              <a:t>  </a:t>
            </a:r>
            <a:r>
              <a:rPr lang="zh-CN" altLang="en-US" b="1" dirty="0">
                <a:solidFill>
                  <a:srgbClr val="FF0000"/>
                </a:solidFill>
                <a:latin typeface="宋体" panose="02010600030101010101" pitchFamily="2" charset="-122"/>
                <a:ea typeface="宋体" panose="02010600030101010101" pitchFamily="2" charset="-122"/>
              </a:rPr>
              <a:t>智者之虑，必杂于利害。杂于利而务可信也；杂于害而患可解也。</a:t>
            </a:r>
            <a:endParaRPr lang="en-US" altLang="zh-CN" b="1" dirty="0">
              <a:solidFill>
                <a:srgbClr val="FF0000"/>
              </a:solidFill>
              <a:latin typeface="宋体" panose="02010600030101010101" pitchFamily="2" charset="-122"/>
              <a:ea typeface="宋体" panose="02010600030101010101" pitchFamily="2" charset="-122"/>
            </a:endParaRPr>
          </a:p>
          <a:p>
            <a:pPr eaLnBrk="1" hangingPunct="1">
              <a:spcBef>
                <a:spcPct val="0"/>
              </a:spcBef>
              <a:buFontTx/>
              <a:buNone/>
            </a:pPr>
            <a:br>
              <a:rPr lang="zh-CN" altLang="en-US" b="1" dirty="0">
                <a:solidFill>
                  <a:srgbClr val="000000"/>
                </a:solidFill>
                <a:latin typeface="宋体" panose="02010600030101010101" pitchFamily="2" charset="-122"/>
                <a:ea typeface="宋体" panose="02010600030101010101" pitchFamily="2" charset="-122"/>
              </a:rPr>
            </a:br>
            <a:r>
              <a:rPr lang="zh-CN" altLang="en-US" dirty="0">
                <a:solidFill>
                  <a:srgbClr val="000000"/>
                </a:solidFill>
                <a:latin typeface="宋体" panose="02010600030101010101" pitchFamily="2" charset="-122"/>
                <a:ea typeface="宋体" panose="02010600030101010101" pitchFamily="2" charset="-122"/>
              </a:rPr>
              <a:t>聪明的将帅考虑问题，必须兼顾到利害两个方面。在不利的条件下，要看到有利的因素，大事才可顺利完成；在顺利的条件下要看到不利的因素，祸患才能解除。</a:t>
            </a:r>
          </a:p>
        </p:txBody>
      </p:sp>
      <p:sp>
        <p:nvSpPr>
          <p:cNvPr id="10" name="文本框 9"/>
          <p:cNvSpPr txBox="1"/>
          <p:nvPr/>
        </p:nvSpPr>
        <p:spPr>
          <a:xfrm>
            <a:off x="6379589" y="3224647"/>
            <a:ext cx="4489516" cy="2289538"/>
          </a:xfrm>
          <a:prstGeom prst="rect">
            <a:avLst/>
          </a:prstGeom>
          <a:noFill/>
        </p:spPr>
        <p:txBody>
          <a:bodyPr wrap="square">
            <a:spAutoFit/>
          </a:bodyPr>
          <a:lstStyle/>
          <a:p>
            <a:pPr eaLnBrk="1" hangingPunct="1">
              <a:lnSpc>
                <a:spcPct val="110000"/>
              </a:lnSpc>
              <a:spcBef>
                <a:spcPct val="0"/>
              </a:spcBef>
              <a:buFontTx/>
              <a:buNone/>
            </a:pPr>
            <a:r>
              <a:rPr lang="zh-CN" altLang="en-US" sz="2400" b="1" dirty="0">
                <a:latin typeface="宋体" panose="02010600030101010101" pitchFamily="2" charset="-122"/>
                <a:ea typeface="宋体" panose="02010600030101010101" pitchFamily="2" charset="-122"/>
              </a:rPr>
              <a:t>有备无患</a:t>
            </a:r>
            <a:endParaRPr lang="en-US" altLang="zh-CN" sz="2400" b="1" dirty="0">
              <a:latin typeface="宋体" panose="02010600030101010101" pitchFamily="2" charset="-122"/>
              <a:ea typeface="宋体" panose="02010600030101010101" pitchFamily="2" charset="-122"/>
            </a:endParaRPr>
          </a:p>
          <a:p>
            <a:pPr eaLnBrk="1" hangingPunct="1">
              <a:lnSpc>
                <a:spcPct val="110000"/>
              </a:lnSpc>
              <a:spcBef>
                <a:spcPct val="0"/>
              </a:spcBef>
              <a:buFontTx/>
              <a:buNone/>
            </a:pPr>
            <a:r>
              <a:rPr lang="zh-CN" altLang="en-US" b="1" dirty="0">
                <a:solidFill>
                  <a:srgbClr val="FF0000"/>
                </a:solidFill>
                <a:latin typeface="宋体" panose="02010600030101010101" pitchFamily="2" charset="-122"/>
                <a:ea typeface="宋体" panose="02010600030101010101" pitchFamily="2" charset="-122"/>
              </a:rPr>
              <a:t>故用兵之法，无恃其不来，恃吾有以待也；无恃其不攻，恃吾有所不可攻也。</a:t>
            </a:r>
            <a:br>
              <a:rPr lang="zh-CN" altLang="en-US" b="1" dirty="0">
                <a:solidFill>
                  <a:srgbClr val="000000"/>
                </a:solidFill>
                <a:latin typeface="宋体" panose="02010600030101010101" pitchFamily="2" charset="-122"/>
                <a:ea typeface="宋体" panose="02010600030101010101" pitchFamily="2" charset="-122"/>
              </a:rPr>
            </a:br>
            <a:r>
              <a:rPr lang="zh-CN" altLang="en-US" dirty="0">
                <a:solidFill>
                  <a:srgbClr val="000000"/>
                </a:solidFill>
                <a:latin typeface="宋体" panose="02010600030101010101" pitchFamily="2" charset="-122"/>
                <a:ea typeface="宋体" panose="02010600030101010101" pitchFamily="2" charset="-122"/>
              </a:rPr>
              <a:t>用兵的法则是，不要希望敌人不来，而要依靠自己做好充分的准备；不要寄希望于不进攻，而要依靠自己拥有力量使敌人无法进攻。</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FB1A313-27F8-4F20-993B-EBA32EBE72E6}"/>
              </a:ext>
            </a:extLst>
          </p:cNvPr>
          <p:cNvSpPr txBox="1"/>
          <p:nvPr/>
        </p:nvSpPr>
        <p:spPr>
          <a:xfrm>
            <a:off x="1631504" y="260649"/>
            <a:ext cx="8928992" cy="5443157"/>
          </a:xfrm>
          <a:prstGeom prst="rect">
            <a:avLst/>
          </a:prstGeom>
          <a:noFill/>
        </p:spPr>
        <p:txBody>
          <a:bodyPr wrap="square">
            <a:spAutoFit/>
          </a:bodyPr>
          <a:lstStyle/>
          <a:p>
            <a:pPr>
              <a:lnSpc>
                <a:spcPts val="2800"/>
              </a:lnSpc>
            </a:pPr>
            <a:r>
              <a:rPr lang="zh-CN" altLang="en-US" b="1" dirty="0">
                <a:solidFill>
                  <a:srgbClr val="FF0000"/>
                </a:solidFill>
                <a:latin typeface="Microsoft YaHei" panose="020B0503020204020204" pitchFamily="34" charset="-122"/>
                <a:ea typeface="Microsoft YaHei" panose="020B0503020204020204" pitchFamily="34" charset="-122"/>
              </a:rPr>
              <a:t>肖佳慧：</a:t>
            </a:r>
            <a:r>
              <a:rPr lang="zh-CN" altLang="en-US" dirty="0">
                <a:solidFill>
                  <a:srgbClr val="444444"/>
                </a:solidFill>
                <a:latin typeface="Microsoft YaHei" panose="020B0503020204020204" pitchFamily="34" charset="-122"/>
                <a:ea typeface="Microsoft YaHei" panose="020B0503020204020204" pitchFamily="34" charset="-122"/>
              </a:rPr>
              <a:t>苏德战争中，苏联与纳粹德国展开了激烈的战斗。根据战胜论七论，我们可以看到以下情况：纳粹德国</a:t>
            </a:r>
            <a:r>
              <a:rPr lang="zh-CN" altLang="en-US" dirty="0">
                <a:solidFill>
                  <a:srgbClr val="FF0000"/>
                </a:solidFill>
                <a:latin typeface="Microsoft YaHei" panose="020B0503020204020204" pitchFamily="34" charset="-122"/>
                <a:ea typeface="Microsoft YaHei" panose="020B0503020204020204" pitchFamily="34" charset="-122"/>
              </a:rPr>
              <a:t>在战争初期拥有强大的军事实力</a:t>
            </a:r>
            <a:r>
              <a:rPr lang="zh-CN" altLang="en-US" dirty="0">
                <a:solidFill>
                  <a:srgbClr val="444444"/>
                </a:solidFill>
                <a:latin typeface="Microsoft YaHei" panose="020B0503020204020204" pitchFamily="34" charset="-122"/>
                <a:ea typeface="Microsoft YaHei" panose="020B0503020204020204" pitchFamily="34" charset="-122"/>
              </a:rPr>
              <a:t>，其装备和训练水平都远远超过了苏联；在战争爆发前几年</a:t>
            </a:r>
            <a:r>
              <a:rPr lang="zh-CN" altLang="en-US" dirty="0">
                <a:solidFill>
                  <a:srgbClr val="FF0000"/>
                </a:solidFill>
                <a:latin typeface="Microsoft YaHei" panose="020B0503020204020204" pitchFamily="34" charset="-122"/>
                <a:ea typeface="Microsoft YaHei" panose="020B0503020204020204" pitchFamily="34" charset="-122"/>
              </a:rPr>
              <a:t>经济繁荣</a:t>
            </a:r>
            <a:r>
              <a:rPr lang="zh-CN" altLang="en-US" dirty="0">
                <a:solidFill>
                  <a:srgbClr val="444444"/>
                </a:solidFill>
                <a:latin typeface="Microsoft YaHei" panose="020B0503020204020204" pitchFamily="34" charset="-122"/>
                <a:ea typeface="Microsoft YaHei" panose="020B0503020204020204" pitchFamily="34" charset="-122"/>
              </a:rPr>
              <a:t>，拥有强大的工业基础和资源；在军事技术方面取得了重大突破，例如</a:t>
            </a:r>
            <a:r>
              <a:rPr lang="zh-CN" altLang="en-US" dirty="0">
                <a:solidFill>
                  <a:srgbClr val="FF0000"/>
                </a:solidFill>
                <a:latin typeface="Microsoft YaHei" panose="020B0503020204020204" pitchFamily="34" charset="-122"/>
                <a:ea typeface="Microsoft YaHei" panose="020B0503020204020204" pitchFamily="34" charset="-122"/>
              </a:rPr>
              <a:t>装甲战斗车辆和空中力量的发展</a:t>
            </a:r>
            <a:r>
              <a:rPr lang="zh-CN" altLang="en-US" dirty="0">
                <a:solidFill>
                  <a:srgbClr val="444444"/>
                </a:solidFill>
                <a:latin typeface="Microsoft YaHei" panose="020B0503020204020204" pitchFamily="34" charset="-122"/>
                <a:ea typeface="Microsoft YaHei" panose="020B0503020204020204" pitchFamily="34" charset="-122"/>
              </a:rPr>
              <a:t>；在战争初期采取了</a:t>
            </a:r>
            <a:r>
              <a:rPr lang="zh-CN" altLang="en-US" dirty="0">
                <a:solidFill>
                  <a:srgbClr val="FF0000"/>
                </a:solidFill>
                <a:latin typeface="Microsoft YaHei" panose="020B0503020204020204" pitchFamily="34" charset="-122"/>
                <a:ea typeface="Microsoft YaHei" panose="020B0503020204020204" pitchFamily="34" charset="-122"/>
              </a:rPr>
              <a:t>闪电战的战略</a:t>
            </a:r>
            <a:r>
              <a:rPr lang="zh-CN" altLang="en-US" dirty="0">
                <a:solidFill>
                  <a:srgbClr val="444444"/>
                </a:solidFill>
                <a:latin typeface="Microsoft YaHei" panose="020B0503020204020204" pitchFamily="34" charset="-122"/>
                <a:ea typeface="Microsoft YaHei" panose="020B0503020204020204" pitchFamily="34" charset="-122"/>
              </a:rPr>
              <a:t>，迅速占领了苏联的大片领土；军事装备在战争初期相对先进，例如虎式坦克和闪电战战术；纳粹德国的</a:t>
            </a:r>
            <a:r>
              <a:rPr lang="zh-CN" altLang="en-US" dirty="0">
                <a:solidFill>
                  <a:srgbClr val="FF0000"/>
                </a:solidFill>
                <a:latin typeface="Microsoft YaHei" panose="020B0503020204020204" pitchFamily="34" charset="-122"/>
                <a:ea typeface="Microsoft YaHei" panose="020B0503020204020204" pitchFamily="34" charset="-122"/>
              </a:rPr>
              <a:t>军事组织高度集中，指挥系统高效</a:t>
            </a:r>
            <a:r>
              <a:rPr lang="zh-CN" altLang="en-US" dirty="0">
                <a:solidFill>
                  <a:srgbClr val="444444"/>
                </a:solidFill>
                <a:latin typeface="Microsoft YaHei" panose="020B0503020204020204" pitchFamily="34" charset="-122"/>
                <a:ea typeface="Microsoft YaHei" panose="020B0503020204020204" pitchFamily="34" charset="-122"/>
              </a:rPr>
              <a:t>；军事意愿非常强烈，他们有着</a:t>
            </a:r>
            <a:r>
              <a:rPr lang="zh-CN" altLang="en-US" dirty="0">
                <a:solidFill>
                  <a:srgbClr val="FF0000"/>
                </a:solidFill>
                <a:latin typeface="Microsoft YaHei" panose="020B0503020204020204" pitchFamily="34" charset="-122"/>
                <a:ea typeface="Microsoft YaHei" panose="020B0503020204020204" pitchFamily="34" charset="-122"/>
              </a:rPr>
              <a:t>强烈的民族主义和征服欲望</a:t>
            </a:r>
            <a:r>
              <a:rPr lang="zh-CN" altLang="en-US" dirty="0">
                <a:solidFill>
                  <a:srgbClr val="444444"/>
                </a:solidFill>
                <a:latin typeface="Microsoft YaHei" panose="020B0503020204020204" pitchFamily="34" charset="-122"/>
                <a:ea typeface="Microsoft YaHei" panose="020B0503020204020204" pitchFamily="34" charset="-122"/>
              </a:rPr>
              <a:t>。然而，尽管纳粹德国在战胜论七论的条件中占据了优势，苏联最终战胜了纳粹德国。这是因为苏联在战争的后期逐渐扭转了局势，原因如下：苏联拥有</a:t>
            </a:r>
            <a:r>
              <a:rPr lang="zh-CN" altLang="en-US" dirty="0">
                <a:solidFill>
                  <a:srgbClr val="FF0000"/>
                </a:solidFill>
                <a:latin typeface="Microsoft YaHei" panose="020B0503020204020204" pitchFamily="34" charset="-122"/>
                <a:ea typeface="Microsoft YaHei" panose="020B0503020204020204" pitchFamily="34" charset="-122"/>
              </a:rPr>
              <a:t>庞大的人口</a:t>
            </a:r>
            <a:r>
              <a:rPr lang="zh-CN" altLang="en-US" dirty="0">
                <a:solidFill>
                  <a:srgbClr val="444444"/>
                </a:solidFill>
                <a:latin typeface="Microsoft YaHei" panose="020B0503020204020204" pitchFamily="34" charset="-122"/>
                <a:ea typeface="Microsoft YaHei" panose="020B0503020204020204" pitchFamily="34" charset="-122"/>
              </a:rPr>
              <a:t>，能够提供大量的士兵和劳动力；苏联的</a:t>
            </a:r>
            <a:r>
              <a:rPr lang="zh-CN" altLang="en-US" dirty="0">
                <a:solidFill>
                  <a:srgbClr val="FF0000"/>
                </a:solidFill>
                <a:latin typeface="Microsoft YaHei" panose="020B0503020204020204" pitchFamily="34" charset="-122"/>
                <a:ea typeface="Microsoft YaHei" panose="020B0503020204020204" pitchFamily="34" charset="-122"/>
              </a:rPr>
              <a:t>广袤领土</a:t>
            </a:r>
            <a:r>
              <a:rPr lang="zh-CN" altLang="en-US" dirty="0">
                <a:solidFill>
                  <a:srgbClr val="444444"/>
                </a:solidFill>
                <a:latin typeface="Microsoft YaHei" panose="020B0503020204020204" pitchFamily="34" charset="-122"/>
                <a:ea typeface="Microsoft YaHei" panose="020B0503020204020204" pitchFamily="34" charset="-122"/>
              </a:rPr>
              <a:t>使得纳粹德国难以占领全部区域，苏联能够进行战略撤退和游击战；随着战争的进行，苏联</a:t>
            </a:r>
            <a:r>
              <a:rPr lang="zh-CN" altLang="en-US" dirty="0">
                <a:solidFill>
                  <a:srgbClr val="FF0000"/>
                </a:solidFill>
                <a:latin typeface="Microsoft YaHei" panose="020B0503020204020204" pitchFamily="34" charset="-122"/>
                <a:ea typeface="Microsoft YaHei" panose="020B0503020204020204" pitchFamily="34" charset="-122"/>
              </a:rPr>
              <a:t>逐渐增强了军事实力</a:t>
            </a:r>
            <a:r>
              <a:rPr lang="zh-CN" altLang="en-US" dirty="0">
                <a:solidFill>
                  <a:srgbClr val="444444"/>
                </a:solidFill>
                <a:latin typeface="Microsoft YaHei" panose="020B0503020204020204" pitchFamily="34" charset="-122"/>
                <a:ea typeface="Microsoft YaHei" panose="020B0503020204020204" pitchFamily="34" charset="-122"/>
              </a:rPr>
              <a:t>，提高了装备水平和士兵的训练质量；苏联</a:t>
            </a:r>
            <a:r>
              <a:rPr lang="zh-CN" altLang="en-US" dirty="0">
                <a:solidFill>
                  <a:srgbClr val="FF0000"/>
                </a:solidFill>
                <a:latin typeface="Microsoft YaHei" panose="020B0503020204020204" pitchFamily="34" charset="-122"/>
                <a:ea typeface="Microsoft YaHei" panose="020B0503020204020204" pitchFamily="34" charset="-122"/>
              </a:rPr>
              <a:t>得到了盟国的支援</a:t>
            </a:r>
            <a:r>
              <a:rPr lang="zh-CN" altLang="en-US" dirty="0">
                <a:solidFill>
                  <a:srgbClr val="444444"/>
                </a:solidFill>
                <a:latin typeface="Microsoft YaHei" panose="020B0503020204020204" pitchFamily="34" charset="-122"/>
                <a:ea typeface="Microsoft YaHei" panose="020B0503020204020204" pitchFamily="34" charset="-122"/>
              </a:rPr>
              <a:t>，例如美国和英国提供的物资和援助；苏联采取了</a:t>
            </a:r>
            <a:r>
              <a:rPr lang="zh-CN" altLang="en-US" dirty="0">
                <a:solidFill>
                  <a:srgbClr val="FF0000"/>
                </a:solidFill>
                <a:latin typeface="Microsoft YaHei" panose="020B0503020204020204" pitchFamily="34" charset="-122"/>
                <a:ea typeface="Microsoft YaHei" panose="020B0503020204020204" pitchFamily="34" charset="-122"/>
              </a:rPr>
              <a:t>持久战略</a:t>
            </a:r>
            <a:r>
              <a:rPr lang="zh-CN" altLang="en-US" dirty="0">
                <a:solidFill>
                  <a:srgbClr val="444444"/>
                </a:solidFill>
                <a:latin typeface="Microsoft YaHei" panose="020B0503020204020204" pitchFamily="34" charset="-122"/>
                <a:ea typeface="Microsoft YaHei" panose="020B0503020204020204" pitchFamily="34" charset="-122"/>
              </a:rPr>
              <a:t>，</a:t>
            </a:r>
            <a:r>
              <a:rPr lang="zh-CN" altLang="en-US" dirty="0">
                <a:solidFill>
                  <a:srgbClr val="FF0000"/>
                </a:solidFill>
                <a:latin typeface="Microsoft YaHei" panose="020B0503020204020204" pitchFamily="34" charset="-122"/>
                <a:ea typeface="Microsoft YaHei" panose="020B0503020204020204" pitchFamily="34" charset="-122"/>
              </a:rPr>
              <a:t>耐心地消耗</a:t>
            </a:r>
            <a:r>
              <a:rPr lang="zh-CN" altLang="en-US" dirty="0">
                <a:solidFill>
                  <a:srgbClr val="444444"/>
                </a:solidFill>
                <a:latin typeface="Microsoft YaHei" panose="020B0503020204020204" pitchFamily="34" charset="-122"/>
                <a:ea typeface="Microsoft YaHei" panose="020B0503020204020204" pitchFamily="34" charset="-122"/>
              </a:rPr>
              <a:t>纳粹德国的资源和士气；苏联改进了指挥系统和军事组织，</a:t>
            </a:r>
            <a:r>
              <a:rPr lang="zh-CN" altLang="en-US" dirty="0">
                <a:solidFill>
                  <a:srgbClr val="FF0000"/>
                </a:solidFill>
                <a:latin typeface="Microsoft YaHei" panose="020B0503020204020204" pitchFamily="34" charset="-122"/>
                <a:ea typeface="Microsoft YaHei" panose="020B0503020204020204" pitchFamily="34" charset="-122"/>
              </a:rPr>
              <a:t>提高了战斗效率</a:t>
            </a:r>
            <a:r>
              <a:rPr lang="zh-CN" altLang="en-US" dirty="0">
                <a:solidFill>
                  <a:srgbClr val="444444"/>
                </a:solidFill>
                <a:latin typeface="Microsoft YaHei" panose="020B0503020204020204" pitchFamily="34" charset="-122"/>
                <a:ea typeface="Microsoft YaHei" panose="020B0503020204020204" pitchFamily="34" charset="-122"/>
              </a:rPr>
              <a:t>；苏联的军事意愿非常强烈，他们</a:t>
            </a:r>
            <a:r>
              <a:rPr lang="zh-CN" altLang="en-US" dirty="0">
                <a:solidFill>
                  <a:srgbClr val="FF0000"/>
                </a:solidFill>
                <a:latin typeface="Microsoft YaHei" panose="020B0503020204020204" pitchFamily="34" charset="-122"/>
                <a:ea typeface="Microsoft YaHei" panose="020B0503020204020204" pitchFamily="34" charset="-122"/>
              </a:rPr>
              <a:t>为保卫祖国而奋斗，士气高涨</a:t>
            </a:r>
            <a:r>
              <a:rPr lang="zh-CN" altLang="en-US" dirty="0">
                <a:solidFill>
                  <a:srgbClr val="444444"/>
                </a:solidFill>
                <a:latin typeface="Microsoft YaHei" panose="020B0503020204020204" pitchFamily="34" charset="-122"/>
                <a:ea typeface="Microsoft YaHei" panose="020B0503020204020204" pitchFamily="34" charset="-122"/>
              </a:rPr>
              <a:t>。因此，尽管纳粹德国在战胜论七论的条件中占据了优势，苏联通过充分利用自身的优势，并采取适当的战略和战术，最终战胜了纳粹德国。</a:t>
            </a:r>
            <a:endParaRPr lang="zh-CN" alt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B7BDC44-F1C1-48EB-9222-EBA8A4C310D7}"/>
              </a:ext>
            </a:extLst>
          </p:cNvPr>
          <p:cNvSpPr txBox="1"/>
          <p:nvPr/>
        </p:nvSpPr>
        <p:spPr>
          <a:xfrm>
            <a:off x="1524000" y="332657"/>
            <a:ext cx="9144000" cy="5443157"/>
          </a:xfrm>
          <a:prstGeom prst="rect">
            <a:avLst/>
          </a:prstGeom>
          <a:noFill/>
        </p:spPr>
        <p:txBody>
          <a:bodyPr wrap="square">
            <a:spAutoFit/>
          </a:bodyPr>
          <a:lstStyle/>
          <a:p>
            <a:pPr>
              <a:lnSpc>
                <a:spcPts val="2800"/>
              </a:lnSpc>
            </a:pPr>
            <a:r>
              <a:rPr lang="zh-CN" altLang="en-US" b="1" dirty="0">
                <a:solidFill>
                  <a:srgbClr val="FF0000"/>
                </a:solidFill>
                <a:latin typeface="Microsoft YaHei" panose="020B0503020204020204" pitchFamily="34" charset="-122"/>
                <a:ea typeface="Microsoft YaHei" panose="020B0503020204020204" pitchFamily="34" charset="-122"/>
              </a:rPr>
              <a:t>吕佳昊：</a:t>
            </a:r>
            <a:r>
              <a:rPr lang="zh-CN" altLang="en-US" dirty="0">
                <a:solidFill>
                  <a:srgbClr val="444444"/>
                </a:solidFill>
                <a:latin typeface="Microsoft YaHei" panose="020B0503020204020204" pitchFamily="34" charset="-122"/>
                <a:ea typeface="Microsoft YaHei" panose="020B0503020204020204" pitchFamily="34" charset="-122"/>
              </a:rPr>
              <a:t>德国与英国进行的不列颠空战就违反了</a:t>
            </a:r>
            <a:r>
              <a:rPr lang="zh-CN" altLang="en-US" dirty="0">
                <a:solidFill>
                  <a:srgbClr val="FF0000"/>
                </a:solidFill>
                <a:latin typeface="Microsoft YaHei" panose="020B0503020204020204" pitchFamily="34" charset="-122"/>
                <a:ea typeface="Microsoft YaHei" panose="020B0503020204020204" pitchFamily="34" charset="-122"/>
              </a:rPr>
              <a:t>易胜论、致胜论以及速胜论</a:t>
            </a:r>
            <a:r>
              <a:rPr lang="zh-CN" altLang="en-US" dirty="0">
                <a:solidFill>
                  <a:srgbClr val="444444"/>
                </a:solidFill>
                <a:latin typeface="Microsoft YaHei" panose="020B0503020204020204" pitchFamily="34" charset="-122"/>
                <a:ea typeface="Microsoft YaHei" panose="020B0503020204020204" pitchFamily="34" charset="-122"/>
              </a:rPr>
              <a:t>。 首先纳粹德国无论</a:t>
            </a:r>
            <a:r>
              <a:rPr lang="zh-CN" altLang="en-US" dirty="0">
                <a:solidFill>
                  <a:srgbClr val="FF0000"/>
                </a:solidFill>
                <a:latin typeface="Microsoft YaHei" panose="020B0503020204020204" pitchFamily="34" charset="-122"/>
                <a:ea typeface="Microsoft YaHei" panose="020B0503020204020204" pitchFamily="34" charset="-122"/>
              </a:rPr>
              <a:t>资源储备还是军工技术均不敌英国</a:t>
            </a:r>
            <a:r>
              <a:rPr lang="zh-CN" altLang="en-US" dirty="0">
                <a:solidFill>
                  <a:srgbClr val="444444"/>
                </a:solidFill>
                <a:latin typeface="Microsoft YaHei" panose="020B0503020204020204" pitchFamily="34" charset="-122"/>
                <a:ea typeface="Microsoft YaHei" panose="020B0503020204020204" pitchFamily="34" charset="-122"/>
              </a:rPr>
              <a:t>，且在战略上又转移目标至苏联，敌人选择上的错误注定了德军的失败。并且，德国空军装备的轰炸机</a:t>
            </a:r>
            <a:r>
              <a:rPr lang="zh-CN" altLang="en-US" dirty="0">
                <a:solidFill>
                  <a:srgbClr val="FF0000"/>
                </a:solidFill>
                <a:latin typeface="Microsoft YaHei" panose="020B0503020204020204" pitchFamily="34" charset="-122"/>
                <a:ea typeface="Microsoft YaHei" panose="020B0503020204020204" pitchFamily="34" charset="-122"/>
              </a:rPr>
              <a:t>绝大部分是俯冲轰炸机和轻、中型轰炸机</a:t>
            </a:r>
            <a:r>
              <a:rPr lang="zh-CN" altLang="en-US" dirty="0">
                <a:solidFill>
                  <a:srgbClr val="444444"/>
                </a:solidFill>
                <a:latin typeface="Microsoft YaHei" panose="020B0503020204020204" pitchFamily="34" charset="-122"/>
                <a:ea typeface="Microsoft YaHei" panose="020B0503020204020204" pitchFamily="34" charset="-122"/>
              </a:rPr>
              <a:t>，载弹量大，航程远的</a:t>
            </a:r>
            <a:r>
              <a:rPr lang="zh-CN" altLang="en-US" dirty="0">
                <a:solidFill>
                  <a:srgbClr val="FF0000"/>
                </a:solidFill>
                <a:latin typeface="Microsoft YaHei" panose="020B0503020204020204" pitchFamily="34" charset="-122"/>
                <a:ea typeface="Microsoft YaHei" panose="020B0503020204020204" pitchFamily="34" charset="-122"/>
              </a:rPr>
              <a:t>战略重轰炸机数量极少</a:t>
            </a:r>
            <a:r>
              <a:rPr lang="zh-CN" altLang="en-US" dirty="0">
                <a:solidFill>
                  <a:srgbClr val="444444"/>
                </a:solidFill>
                <a:latin typeface="Microsoft YaHei" panose="020B0503020204020204" pitchFamily="34" charset="-122"/>
                <a:ea typeface="Microsoft YaHei" panose="020B0503020204020204" pitchFamily="34" charset="-122"/>
              </a:rPr>
              <a:t>，根本无法承担起战略轰炸的重任。护航的战斗机又只有梅塞施米特</a:t>
            </a:r>
            <a:r>
              <a:rPr lang="en-US" altLang="zh-CN" dirty="0">
                <a:solidFill>
                  <a:srgbClr val="444444"/>
                </a:solidFill>
                <a:latin typeface="Microsoft YaHei" panose="020B0503020204020204" pitchFamily="34" charset="-122"/>
                <a:ea typeface="Microsoft YaHei" panose="020B0503020204020204" pitchFamily="34" charset="-122"/>
              </a:rPr>
              <a:t>—109</a:t>
            </a:r>
            <a:r>
              <a:rPr lang="zh-CN" altLang="en-US" dirty="0">
                <a:solidFill>
                  <a:srgbClr val="444444"/>
                </a:solidFill>
                <a:latin typeface="Microsoft YaHei" panose="020B0503020204020204" pitchFamily="34" charset="-122"/>
                <a:ea typeface="Microsoft YaHei" panose="020B0503020204020204" pitchFamily="34" charset="-122"/>
              </a:rPr>
              <a:t>还能勉强与英军战斗机对抗，但</a:t>
            </a:r>
            <a:r>
              <a:rPr lang="zh-CN" altLang="en-US" dirty="0">
                <a:solidFill>
                  <a:srgbClr val="FF0000"/>
                </a:solidFill>
                <a:latin typeface="Microsoft YaHei" panose="020B0503020204020204" pitchFamily="34" charset="-122"/>
                <a:ea typeface="Microsoft YaHei" panose="020B0503020204020204" pitchFamily="34" charset="-122"/>
              </a:rPr>
              <a:t>受到航程的限制</a:t>
            </a:r>
            <a:r>
              <a:rPr lang="zh-CN" altLang="en-US" dirty="0">
                <a:solidFill>
                  <a:srgbClr val="444444"/>
                </a:solidFill>
                <a:latin typeface="Microsoft YaHei" panose="020B0503020204020204" pitchFamily="34" charset="-122"/>
                <a:ea typeface="Microsoft YaHei" panose="020B0503020204020204" pitchFamily="34" charset="-122"/>
              </a:rPr>
              <a:t>，作战中难以发挥应有的作用。而英军虽然飞机数量少，但</a:t>
            </a:r>
            <a:r>
              <a:rPr lang="zh-CN" altLang="en-US" dirty="0">
                <a:solidFill>
                  <a:srgbClr val="FF0000"/>
                </a:solidFill>
                <a:latin typeface="Microsoft YaHei" panose="020B0503020204020204" pitchFamily="34" charset="-122"/>
                <a:ea typeface="Microsoft YaHei" panose="020B0503020204020204" pitchFamily="34" charset="-122"/>
              </a:rPr>
              <a:t>性能优秀</a:t>
            </a:r>
            <a:r>
              <a:rPr lang="zh-CN" altLang="en-US" dirty="0">
                <a:solidFill>
                  <a:srgbClr val="444444"/>
                </a:solidFill>
                <a:latin typeface="Microsoft YaHei" panose="020B0503020204020204" pitchFamily="34" charset="-122"/>
                <a:ea typeface="Microsoft YaHei" panose="020B0503020204020204" pitchFamily="34" charset="-122"/>
              </a:rPr>
              <a:t>，而且</a:t>
            </a:r>
            <a:r>
              <a:rPr lang="zh-CN" altLang="en-US" dirty="0">
                <a:solidFill>
                  <a:srgbClr val="FF0000"/>
                </a:solidFill>
                <a:latin typeface="Microsoft YaHei" panose="020B0503020204020204" pitchFamily="34" charset="-122"/>
                <a:ea typeface="Microsoft YaHei" panose="020B0503020204020204" pitchFamily="34" charset="-122"/>
              </a:rPr>
              <a:t>具有完整的防空体系</a:t>
            </a:r>
            <a:r>
              <a:rPr lang="zh-CN" altLang="en-US" dirty="0">
                <a:solidFill>
                  <a:srgbClr val="444444"/>
                </a:solidFill>
                <a:latin typeface="Microsoft YaHei" panose="020B0503020204020204" pitchFamily="34" charset="-122"/>
                <a:ea typeface="Microsoft YaHei" panose="020B0503020204020204" pitchFamily="34" charset="-122"/>
              </a:rPr>
              <a:t>、是本土作战几乎没有航程限制，大大抵消了数量上的劣势，节约了大量人力、物力。武器装备上的劣势也使得德军无法做到“易胜”。 而且，</a:t>
            </a:r>
            <a:r>
              <a:rPr lang="zh-CN" altLang="en-US" dirty="0">
                <a:solidFill>
                  <a:srgbClr val="FF0000"/>
                </a:solidFill>
                <a:latin typeface="Microsoft YaHei" panose="020B0503020204020204" pitchFamily="34" charset="-122"/>
                <a:ea typeface="Microsoft YaHei" panose="020B0503020204020204" pitchFamily="34" charset="-122"/>
              </a:rPr>
              <a:t>德国空军情报报告低估</a:t>
            </a:r>
            <a:r>
              <a:rPr lang="zh-CN" altLang="en-US" dirty="0">
                <a:solidFill>
                  <a:srgbClr val="444444"/>
                </a:solidFill>
                <a:latin typeface="Microsoft YaHei" panose="020B0503020204020204" pitchFamily="34" charset="-122"/>
                <a:ea typeface="Microsoft YaHei" panose="020B0503020204020204" pitchFamily="34" charset="-122"/>
              </a:rPr>
              <a:t>了英国战斗机部队和飞机产量，而英国情报部门的估计则相反：他们高估了德国飞机的产量、可用飞机的数量和范围，以及德国空军飞行员的数量。在作战过程中，英国的雷达系统、监听行动也防范了德军的不少袭击，导致德军常常失去战场主动。 众所周知</a:t>
            </a:r>
            <a:r>
              <a:rPr lang="zh-CN" altLang="en-US" dirty="0">
                <a:solidFill>
                  <a:srgbClr val="FF0000"/>
                </a:solidFill>
                <a:latin typeface="Microsoft YaHei" panose="020B0503020204020204" pitchFamily="34" charset="-122"/>
                <a:ea typeface="Microsoft YaHei" panose="020B0503020204020204" pitchFamily="34" charset="-122"/>
              </a:rPr>
              <a:t>德军经常因为后勤等保障无法满足前线所需而落败</a:t>
            </a:r>
            <a:r>
              <a:rPr lang="zh-CN" altLang="en-US" dirty="0">
                <a:solidFill>
                  <a:srgbClr val="444444"/>
                </a:solidFill>
                <a:latin typeface="Microsoft YaHei" panose="020B0503020204020204" pitchFamily="34" charset="-122"/>
                <a:ea typeface="Microsoft YaHei" panose="020B0503020204020204" pitchFamily="34" charset="-122"/>
              </a:rPr>
              <a:t>，不列颠空战也一样。在不列颠的战斗极大地消耗了德军的后勤供给，因此德国高层被迫</a:t>
            </a:r>
            <a:r>
              <a:rPr lang="zh-CN" altLang="en-US" dirty="0">
                <a:solidFill>
                  <a:srgbClr val="FF0000"/>
                </a:solidFill>
                <a:latin typeface="Microsoft YaHei" panose="020B0503020204020204" pitchFamily="34" charset="-122"/>
                <a:ea typeface="Microsoft YaHei" panose="020B0503020204020204" pitchFamily="34" charset="-122"/>
              </a:rPr>
              <a:t>将战略目标</a:t>
            </a:r>
            <a:r>
              <a:rPr lang="zh-CN" altLang="en-US" dirty="0">
                <a:solidFill>
                  <a:srgbClr val="444444"/>
                </a:solidFill>
                <a:latin typeface="Microsoft YaHei" panose="020B0503020204020204" pitchFamily="34" charset="-122"/>
                <a:ea typeface="Microsoft YaHei" panose="020B0503020204020204" pitchFamily="34" charset="-122"/>
              </a:rPr>
              <a:t>从攻击军事目标压倒皇家空军</a:t>
            </a:r>
            <a:r>
              <a:rPr lang="zh-CN" altLang="en-US" dirty="0">
                <a:solidFill>
                  <a:srgbClr val="FF0000"/>
                </a:solidFill>
                <a:latin typeface="Microsoft YaHei" panose="020B0503020204020204" pitchFamily="34" charset="-122"/>
                <a:ea typeface="Microsoft YaHei" panose="020B0503020204020204" pitchFamily="34" charset="-122"/>
              </a:rPr>
              <a:t>转为</a:t>
            </a:r>
            <a:r>
              <a:rPr lang="zh-CN" altLang="en-US" dirty="0">
                <a:solidFill>
                  <a:srgbClr val="444444"/>
                </a:solidFill>
                <a:latin typeface="Microsoft YaHei" panose="020B0503020204020204" pitchFamily="34" charset="-122"/>
                <a:ea typeface="Microsoft YaHei" panose="020B0503020204020204" pitchFamily="34" charset="-122"/>
              </a:rPr>
              <a:t>攻击城区并削弱英国国力，入侵英国的海狮计划被无限期搁置。 所以，德军在不列颠空战中的失败绝不是单一的失误造成，其诸多行动都违反了战胜论。</a:t>
            </a:r>
            <a:endParaRPr lang="zh-CN" altLang="en-US" dirty="0"/>
          </a:p>
        </p:txBody>
      </p:sp>
    </p:spTree>
    <p:extLst>
      <p:ext uri="{BB962C8B-B14F-4D97-AF65-F5344CB8AC3E}">
        <p14:creationId xmlns:p14="http://schemas.microsoft.com/office/powerpoint/2010/main" val="42576254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p:nvPr/>
        </p:nvSpPr>
        <p:spPr>
          <a:xfrm>
            <a:off x="1524000" y="428626"/>
            <a:ext cx="9144000" cy="1477963"/>
          </a:xfrm>
          <a:prstGeom prst="rect">
            <a:avLst/>
          </a:prstGeom>
          <a:noFill/>
          <a:ln w="9525">
            <a:noFill/>
          </a:ln>
          <a:effectLst>
            <a:prstShdw prst="shdw17" dist="17961" dir="13499999">
              <a:srgbClr val="FFFF00"/>
            </a:prstShdw>
          </a:effectLst>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hangingPunct="1">
              <a:spcBef>
                <a:spcPct val="50000"/>
              </a:spcBef>
              <a:buNone/>
            </a:pPr>
            <a:r>
              <a:rPr lang="zh-CN" altLang="en-US" sz="3600" b="1" dirty="0">
                <a:solidFill>
                  <a:srgbClr val="FC0000"/>
                </a:solidFill>
                <a:ea typeface="黑体" panose="02010609060101010101" pitchFamily="49" charset="-122"/>
              </a:rPr>
              <a:t>第  二   章</a:t>
            </a:r>
            <a:r>
              <a:rPr lang="en-US" altLang="zh-CN" sz="3600" b="1" dirty="0">
                <a:solidFill>
                  <a:srgbClr val="FC0000"/>
                </a:solidFill>
                <a:ea typeface="黑体" panose="02010609060101010101" pitchFamily="49" charset="-122"/>
              </a:rPr>
              <a:t>《</a:t>
            </a:r>
            <a:r>
              <a:rPr lang="zh-CN" altLang="en-US" sz="3600" b="1" dirty="0">
                <a:solidFill>
                  <a:srgbClr val="FC0000"/>
                </a:solidFill>
                <a:ea typeface="黑体" panose="02010609060101010101" pitchFamily="49" charset="-122"/>
              </a:rPr>
              <a:t>孙 子 兵 法</a:t>
            </a:r>
            <a:r>
              <a:rPr lang="en-US" altLang="zh-CN" sz="3600" b="1" dirty="0">
                <a:solidFill>
                  <a:srgbClr val="FC0000"/>
                </a:solidFill>
                <a:ea typeface="黑体" panose="02010609060101010101" pitchFamily="49" charset="-122"/>
              </a:rPr>
              <a:t>》</a:t>
            </a:r>
            <a:r>
              <a:rPr lang="zh-CN" altLang="en-US" sz="3600" b="1" dirty="0">
                <a:solidFill>
                  <a:srgbClr val="FC0000"/>
                </a:solidFill>
                <a:ea typeface="黑体" panose="02010609060101010101" pitchFamily="49" charset="-122"/>
              </a:rPr>
              <a:t>兵学宝库经典</a:t>
            </a:r>
          </a:p>
          <a:p>
            <a:pPr marL="0" indent="0" algn="ctr" eaLnBrk="1" hangingPunct="1">
              <a:spcBef>
                <a:spcPct val="50000"/>
              </a:spcBef>
              <a:buNone/>
            </a:pPr>
            <a:r>
              <a:rPr lang="zh-CN" altLang="en-US" sz="3600" dirty="0">
                <a:solidFill>
                  <a:srgbClr val="FC0000"/>
                </a:solidFill>
                <a:ea typeface="隶书" panose="02010509060101010101" pitchFamily="49" charset="-122"/>
              </a:rPr>
              <a:t>第六节</a:t>
            </a:r>
            <a:r>
              <a:rPr lang="en-US" altLang="zh-CN" sz="3600" dirty="0">
                <a:solidFill>
                  <a:srgbClr val="FC0000"/>
                </a:solidFill>
                <a:ea typeface="隶书" panose="02010509060101010101" pitchFamily="49" charset="-122"/>
              </a:rPr>
              <a:t>《</a:t>
            </a:r>
            <a:r>
              <a:rPr lang="zh-CN" altLang="en-US" sz="3600" dirty="0">
                <a:solidFill>
                  <a:srgbClr val="FC0000"/>
                </a:solidFill>
                <a:ea typeface="隶书" panose="02010509060101010101" pitchFamily="49" charset="-122"/>
              </a:rPr>
              <a:t>孙子兵法</a:t>
            </a:r>
            <a:r>
              <a:rPr lang="en-US" altLang="zh-CN" sz="3600" dirty="0">
                <a:solidFill>
                  <a:srgbClr val="FC0000"/>
                </a:solidFill>
                <a:ea typeface="隶书" panose="02010509060101010101" pitchFamily="49" charset="-122"/>
              </a:rPr>
              <a:t>》</a:t>
            </a:r>
            <a:r>
              <a:rPr lang="zh-CN" altLang="en-US" sz="3600" dirty="0">
                <a:solidFill>
                  <a:srgbClr val="FC0000"/>
                </a:solidFill>
                <a:ea typeface="隶书" panose="02010509060101010101" pitchFamily="49" charset="-122"/>
              </a:rPr>
              <a:t>中的</a:t>
            </a:r>
            <a:r>
              <a:rPr lang="zh-CN" altLang="en-US" sz="3600" b="1" dirty="0">
                <a:solidFill>
                  <a:srgbClr val="FC0000"/>
                </a:solidFill>
                <a:ea typeface="隶书" panose="02010509060101010101" pitchFamily="49" charset="-122"/>
              </a:rPr>
              <a:t>诈</a:t>
            </a:r>
            <a:r>
              <a:rPr lang="zh-CN" altLang="en-US" sz="3600" dirty="0">
                <a:solidFill>
                  <a:srgbClr val="FC0000"/>
                </a:solidFill>
                <a:ea typeface="隶书" panose="02010509060101010101" pitchFamily="49" charset="-122"/>
              </a:rPr>
              <a:t>胜论</a:t>
            </a:r>
            <a:endParaRPr lang="en-US" altLang="zh-CN" sz="3600" dirty="0">
              <a:solidFill>
                <a:srgbClr val="FC0000"/>
              </a:solidFill>
              <a:ea typeface="隶书" panose="02010509060101010101" pitchFamily="49" charset="-122"/>
            </a:endParaRPr>
          </a:p>
        </p:txBody>
      </p:sp>
      <p:sp>
        <p:nvSpPr>
          <p:cNvPr id="5123" name="矩形 3"/>
          <p:cNvSpPr/>
          <p:nvPr/>
        </p:nvSpPr>
        <p:spPr>
          <a:xfrm>
            <a:off x="4295775" y="2074864"/>
            <a:ext cx="4572000" cy="23082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3600" b="1" dirty="0">
                <a:solidFill>
                  <a:srgbClr val="FF0000"/>
                </a:solidFill>
                <a:latin typeface="隶书" panose="02010509060101010101" pitchFamily="49" charset="-122"/>
                <a:ea typeface="隶书" panose="02010509060101010101" pitchFamily="49" charset="-122"/>
              </a:rPr>
              <a:t>一、诡道之道</a:t>
            </a:r>
            <a:endParaRPr lang="en-US" altLang="zh-CN" sz="3600" b="1" dirty="0">
              <a:solidFill>
                <a:srgbClr val="FF0000"/>
              </a:solidFill>
              <a:latin typeface="隶书" panose="02010509060101010101" pitchFamily="49" charset="-122"/>
              <a:ea typeface="隶书" panose="02010509060101010101" pitchFamily="49" charset="-122"/>
            </a:endParaRPr>
          </a:p>
          <a:p>
            <a:pPr marL="0" indent="0" eaLnBrk="1" hangingPunct="1">
              <a:spcBef>
                <a:spcPct val="0"/>
              </a:spcBef>
              <a:buNone/>
            </a:pPr>
            <a:r>
              <a:rPr lang="zh-CN" altLang="en-US" sz="3600" b="1" dirty="0">
                <a:solidFill>
                  <a:srgbClr val="FF0000"/>
                </a:solidFill>
                <a:latin typeface="隶书" panose="02010509060101010101" pitchFamily="49" charset="-122"/>
                <a:ea typeface="隶书" panose="02010509060101010101" pitchFamily="49" charset="-122"/>
              </a:rPr>
              <a:t>二、伪装取胜</a:t>
            </a:r>
            <a:endParaRPr lang="en-US" altLang="zh-CN" sz="3600" b="1" dirty="0">
              <a:solidFill>
                <a:srgbClr val="FF0000"/>
              </a:solidFill>
              <a:latin typeface="隶书" panose="02010509060101010101" pitchFamily="49" charset="-122"/>
              <a:ea typeface="隶书" panose="02010509060101010101" pitchFamily="49" charset="-122"/>
            </a:endParaRPr>
          </a:p>
          <a:p>
            <a:pPr marL="0" indent="0" eaLnBrk="1" hangingPunct="1">
              <a:spcBef>
                <a:spcPct val="0"/>
              </a:spcBef>
              <a:buNone/>
            </a:pPr>
            <a:r>
              <a:rPr lang="zh-CN" altLang="en-US" sz="3600" b="1" dirty="0">
                <a:solidFill>
                  <a:srgbClr val="FF0000"/>
                </a:solidFill>
                <a:latin typeface="隶书" panose="02010509060101010101" pitchFamily="49" charset="-122"/>
                <a:ea typeface="隶书" panose="02010509060101010101" pitchFamily="49" charset="-122"/>
              </a:rPr>
              <a:t>三、见招拆招</a:t>
            </a:r>
            <a:endParaRPr lang="en-US" altLang="zh-CN" sz="3600" b="1" dirty="0">
              <a:solidFill>
                <a:srgbClr val="FF0000"/>
              </a:solidFill>
              <a:latin typeface="隶书" panose="02010509060101010101" pitchFamily="49" charset="-122"/>
              <a:ea typeface="隶书" panose="02010509060101010101" pitchFamily="49" charset="-122"/>
            </a:endParaRPr>
          </a:p>
          <a:p>
            <a:pPr marL="0" indent="0" eaLnBrk="1" hangingPunct="1">
              <a:spcBef>
                <a:spcPct val="0"/>
              </a:spcBef>
              <a:buNone/>
            </a:pPr>
            <a:r>
              <a:rPr lang="zh-CN" altLang="en-US" sz="3600" b="1" dirty="0">
                <a:solidFill>
                  <a:srgbClr val="FF0000"/>
                </a:solidFill>
                <a:latin typeface="隶书" panose="02010509060101010101" pitchFamily="49" charset="-122"/>
                <a:ea typeface="隶书" panose="02010509060101010101" pitchFamily="49" charset="-122"/>
              </a:rPr>
              <a:t>四、以谋取胜</a:t>
            </a:r>
          </a:p>
        </p:txBody>
      </p:sp>
      <p:sp>
        <p:nvSpPr>
          <p:cNvPr id="7170" name="Rectangle 5"/>
          <p:cNvSpPr/>
          <p:nvPr/>
        </p:nvSpPr>
        <p:spPr>
          <a:xfrm>
            <a:off x="1524000" y="3716655"/>
            <a:ext cx="8686800" cy="245364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hangingPunct="1">
              <a:lnSpc>
                <a:spcPct val="120000"/>
              </a:lnSpc>
              <a:spcBef>
                <a:spcPct val="0"/>
              </a:spcBef>
              <a:buNone/>
            </a:pPr>
            <a:endParaRPr lang="zh-CN" altLang="en-US" b="1" dirty="0">
              <a:solidFill>
                <a:schemeClr val="tx2"/>
              </a:solidFill>
              <a:latin typeface="隶书" panose="02010509060101010101" pitchFamily="49" charset="-122"/>
              <a:ea typeface="隶书" panose="02010509060101010101" pitchFamily="49" charset="-122"/>
            </a:endParaRPr>
          </a:p>
          <a:p>
            <a:pPr marL="0" indent="0" algn="ctr" eaLnBrk="1" hangingPunct="1">
              <a:lnSpc>
                <a:spcPct val="120000"/>
              </a:lnSpc>
              <a:spcBef>
                <a:spcPct val="0"/>
              </a:spcBef>
              <a:buNone/>
            </a:pPr>
            <a:r>
              <a:rPr lang="zh-CN" altLang="en-US" b="1" dirty="0">
                <a:solidFill>
                  <a:schemeClr val="tx2"/>
                </a:solidFill>
                <a:latin typeface="隶书" panose="02010509060101010101" pitchFamily="49" charset="-122"/>
                <a:ea typeface="隶书" panose="02010509060101010101" pitchFamily="49" charset="-122"/>
              </a:rPr>
              <a:t>学习重点</a:t>
            </a:r>
            <a:endParaRPr lang="en-US" altLang="zh-CN" b="1" dirty="0">
              <a:solidFill>
                <a:schemeClr val="tx2"/>
              </a:solidFill>
              <a:latin typeface="隶书" panose="02010509060101010101" pitchFamily="49" charset="-122"/>
              <a:ea typeface="隶书" panose="02010509060101010101" pitchFamily="49" charset="-122"/>
            </a:endParaRPr>
          </a:p>
          <a:p>
            <a:pPr marL="0" indent="0" algn="ctr" eaLnBrk="1" hangingPunct="1">
              <a:lnSpc>
                <a:spcPct val="120000"/>
              </a:lnSpc>
              <a:spcBef>
                <a:spcPct val="0"/>
              </a:spcBef>
              <a:buNone/>
            </a:pPr>
            <a:r>
              <a:rPr lang="zh-CN" altLang="en-US" b="1" dirty="0">
                <a:solidFill>
                  <a:schemeClr val="tx2"/>
                </a:solidFill>
                <a:latin typeface="隶书" panose="02010509060101010101" pitchFamily="49" charset="-122"/>
                <a:ea typeface="隶书" panose="02010509060101010101" pitchFamily="49" charset="-122"/>
              </a:rPr>
              <a:t>孙子的诡道十二法。</a:t>
            </a:r>
            <a:endParaRPr lang="en-US" altLang="zh-CN" b="1" dirty="0">
              <a:solidFill>
                <a:schemeClr val="tx2"/>
              </a:solidFill>
              <a:latin typeface="隶书" panose="02010509060101010101" pitchFamily="49" charset="-122"/>
              <a:ea typeface="隶书" panose="02010509060101010101" pitchFamily="49" charset="-122"/>
            </a:endParaRPr>
          </a:p>
          <a:p>
            <a:pPr marL="0" indent="0" algn="ctr" eaLnBrk="1" hangingPunct="1">
              <a:lnSpc>
                <a:spcPct val="120000"/>
              </a:lnSpc>
              <a:spcBef>
                <a:spcPct val="0"/>
              </a:spcBef>
              <a:buNone/>
            </a:pPr>
            <a:r>
              <a:rPr lang="zh-CN" altLang="en-US" b="1" dirty="0">
                <a:solidFill>
                  <a:srgbClr val="FF0000"/>
                </a:solidFill>
                <a:latin typeface="隶书" panose="02010509060101010101" pitchFamily="49" charset="-122"/>
                <a:ea typeface="隶书" panose="02010509060101010101" pitchFamily="49" charset="-122"/>
              </a:rPr>
              <a:t>你如何理解“兵者，诡道也”？</a:t>
            </a: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p:cNvSpPr/>
          <p:nvPr/>
        </p:nvSpPr>
        <p:spPr>
          <a:xfrm>
            <a:off x="1703070" y="188595"/>
            <a:ext cx="8872220" cy="59880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3600" b="1" dirty="0">
                <a:solidFill>
                  <a:srgbClr val="000000"/>
                </a:solidFill>
                <a:latin typeface="华文楷体" panose="02010600040101010101" charset="-122"/>
                <a:ea typeface="华文楷体" panose="02010600040101010101" charset="-122"/>
                <a:cs typeface="华文楷体" panose="02010600040101010101" charset="-122"/>
              </a:rPr>
              <a:t>诈胜论</a:t>
            </a:r>
            <a:br>
              <a:rPr lang="zh-CN" altLang="en-US" sz="2800" dirty="0">
                <a:solidFill>
                  <a:srgbClr val="333399"/>
                </a:solidFill>
                <a:latin typeface="华文楷体" panose="02010600040101010101" charset="-122"/>
                <a:ea typeface="华文楷体" panose="02010600040101010101" charset="-122"/>
                <a:cs typeface="华文楷体" panose="02010600040101010101" charset="-122"/>
              </a:rPr>
            </a:br>
            <a:r>
              <a:rPr lang="zh-CN" altLang="en-US" sz="2800" b="1" dirty="0">
                <a:solidFill>
                  <a:srgbClr val="FF0000"/>
                </a:solidFill>
                <a:latin typeface="华文楷体" panose="02010600040101010101" charset="-122"/>
                <a:ea typeface="华文楷体" panose="02010600040101010101" charset="-122"/>
                <a:cs typeface="华文楷体" panose="02010600040101010101" charset="-122"/>
              </a:rPr>
              <a:t>兵者，诡道也。</a:t>
            </a:r>
            <a:r>
              <a:rPr lang="en-US" altLang="zh-CN" sz="2800" b="1" dirty="0">
                <a:solidFill>
                  <a:srgbClr val="FF0000"/>
                </a:solidFill>
                <a:latin typeface="华文楷体" panose="02010600040101010101" charset="-122"/>
                <a:ea typeface="华文楷体" panose="02010600040101010101" charset="-122"/>
                <a:cs typeface="华文楷体" panose="02010600040101010101" charset="-122"/>
              </a:rPr>
              <a:t>《</a:t>
            </a:r>
            <a:r>
              <a:rPr lang="zh-CN" altLang="en-US" sz="2800" b="1" dirty="0">
                <a:solidFill>
                  <a:srgbClr val="FF0000"/>
                </a:solidFill>
                <a:latin typeface="华文楷体" panose="02010600040101010101" charset="-122"/>
                <a:ea typeface="华文楷体" panose="02010600040101010101" charset="-122"/>
                <a:cs typeface="华文楷体" panose="02010600040101010101" charset="-122"/>
              </a:rPr>
              <a:t>计篇</a:t>
            </a:r>
            <a:r>
              <a:rPr lang="en-US" altLang="zh-CN" sz="2800" b="1" dirty="0">
                <a:solidFill>
                  <a:srgbClr val="FF0000"/>
                </a:solidFill>
                <a:latin typeface="华文楷体" panose="02010600040101010101" charset="-122"/>
                <a:ea typeface="华文楷体" panose="02010600040101010101" charset="-122"/>
                <a:cs typeface="华文楷体" panose="02010600040101010101" charset="-122"/>
              </a:rPr>
              <a:t>》</a:t>
            </a:r>
            <a:br>
              <a:rPr lang="zh-CN" altLang="en-US" sz="2800" b="1" dirty="0">
                <a:solidFill>
                  <a:srgbClr val="FF0000"/>
                </a:solidFill>
                <a:latin typeface="华文楷体" panose="02010600040101010101" charset="-122"/>
                <a:ea typeface="华文楷体" panose="02010600040101010101" charset="-122"/>
                <a:cs typeface="华文楷体" panose="02010600040101010101" charset="-122"/>
              </a:rPr>
            </a:br>
            <a:r>
              <a:rPr lang="zh-CN" altLang="en-US" sz="2800" b="1" dirty="0">
                <a:solidFill>
                  <a:srgbClr val="FF0000"/>
                </a:solidFill>
                <a:latin typeface="华文楷体" panose="02010600040101010101" charset="-122"/>
                <a:ea typeface="华文楷体" panose="02010600040101010101" charset="-122"/>
                <a:cs typeface="华文楷体" panose="02010600040101010101" charset="-122"/>
              </a:rPr>
              <a:t>兵以诈立。</a:t>
            </a:r>
            <a:r>
              <a:rPr lang="en-US" altLang="zh-CN" sz="2800" b="1" dirty="0">
                <a:solidFill>
                  <a:srgbClr val="FF0000"/>
                </a:solidFill>
                <a:latin typeface="华文楷体" panose="02010600040101010101" charset="-122"/>
                <a:ea typeface="华文楷体" panose="02010600040101010101" charset="-122"/>
                <a:cs typeface="华文楷体" panose="02010600040101010101" charset="-122"/>
              </a:rPr>
              <a:t>《</a:t>
            </a:r>
            <a:r>
              <a:rPr lang="zh-CN" altLang="en-US" sz="2800" b="1" dirty="0">
                <a:solidFill>
                  <a:srgbClr val="FF0000"/>
                </a:solidFill>
                <a:latin typeface="华文楷体" panose="02010600040101010101" charset="-122"/>
                <a:ea typeface="华文楷体" panose="02010600040101010101" charset="-122"/>
                <a:cs typeface="华文楷体" panose="02010600040101010101" charset="-122"/>
              </a:rPr>
              <a:t>军争</a:t>
            </a:r>
            <a:r>
              <a:rPr lang="en-US" altLang="zh-CN" sz="2800" b="1" dirty="0">
                <a:solidFill>
                  <a:srgbClr val="FF0000"/>
                </a:solidFill>
                <a:latin typeface="华文楷体" panose="02010600040101010101" charset="-122"/>
                <a:ea typeface="华文楷体" panose="02010600040101010101" charset="-122"/>
                <a:cs typeface="华文楷体" panose="02010600040101010101" charset="-122"/>
              </a:rPr>
              <a:t>》</a:t>
            </a:r>
            <a:endParaRPr lang="en-US" altLang="zh-CN" sz="2400" b="1" dirty="0">
              <a:solidFill>
                <a:srgbClr val="FF0000"/>
              </a:solidFill>
              <a:latin typeface="华文楷体" panose="02010600040101010101" charset="-122"/>
              <a:ea typeface="华文楷体" panose="02010600040101010101" charset="-122"/>
              <a:cs typeface="华文楷体" panose="02010600040101010101" charset="-122"/>
            </a:endParaRPr>
          </a:p>
          <a:p>
            <a:pPr marL="0" indent="0" eaLnBrk="1" hangingPunct="1">
              <a:spcBef>
                <a:spcPct val="0"/>
              </a:spcBef>
              <a:buNone/>
            </a:pPr>
            <a:r>
              <a:rPr lang="zh-CN" altLang="en-US" sz="2800" dirty="0">
                <a:solidFill>
                  <a:srgbClr val="333399"/>
                </a:solidFill>
                <a:latin typeface="华文楷体" panose="02010600040101010101" charset="-122"/>
                <a:ea typeface="华文楷体" panose="02010600040101010101" charset="-122"/>
                <a:cs typeface="华文楷体" panose="02010600040101010101" charset="-122"/>
              </a:rPr>
              <a:t>用兵打仗是一种诡诈行为，要不拘一格取胜。</a:t>
            </a:r>
          </a:p>
          <a:p>
            <a:pPr marL="0" indent="0" eaLnBrk="1" hangingPunct="1">
              <a:buNone/>
            </a:pPr>
            <a:endParaRPr lang="zh-CN" altLang="en-US" sz="2800" b="1" dirty="0">
              <a:latin typeface="华文楷体" panose="02010600040101010101" charset="-122"/>
              <a:ea typeface="华文楷体" panose="02010600040101010101" charset="-122"/>
              <a:cs typeface="华文楷体" panose="02010600040101010101" charset="-122"/>
              <a:sym typeface="+mn-ea"/>
            </a:endParaRPr>
          </a:p>
          <a:p>
            <a:pPr marL="0" indent="0" eaLnBrk="1" hangingPunct="1">
              <a:buNone/>
            </a:pPr>
            <a:r>
              <a:rPr lang="zh-CN" altLang="en-US" sz="2800" b="1" dirty="0">
                <a:latin typeface="华文楷体" panose="02010600040101010101" charset="-122"/>
                <a:ea typeface="华文楷体" panose="02010600040101010101" charset="-122"/>
                <a:cs typeface="华文楷体" panose="02010600040101010101" charset="-122"/>
                <a:sym typeface="+mn-ea"/>
              </a:rPr>
              <a:t>诈胜的原则</a:t>
            </a:r>
            <a:endParaRPr lang="zh-CN" altLang="en-US" sz="2800" b="1" dirty="0">
              <a:latin typeface="华文楷体" panose="02010600040101010101" charset="-122"/>
              <a:ea typeface="华文楷体" panose="02010600040101010101" charset="-122"/>
              <a:cs typeface="华文楷体" panose="02010600040101010101" charset="-122"/>
            </a:endParaRPr>
          </a:p>
          <a:p>
            <a:pPr marL="0" indent="0" eaLnBrk="1" hangingPunct="1">
              <a:spcBef>
                <a:spcPct val="50000"/>
              </a:spcBef>
              <a:buNone/>
            </a:pPr>
            <a:r>
              <a:rPr lang="zh-CN" altLang="en-US" sz="2800" b="1" dirty="0">
                <a:latin typeface="华文楷体" panose="02010600040101010101" charset="-122"/>
                <a:ea typeface="华文楷体" panose="02010600040101010101" charset="-122"/>
                <a:cs typeface="华文楷体" panose="02010600040101010101" charset="-122"/>
                <a:sym typeface="+mn-ea"/>
              </a:rPr>
              <a:t>一是因情而诈；</a:t>
            </a:r>
          </a:p>
          <a:p>
            <a:pPr marL="0" indent="0" eaLnBrk="1" hangingPunct="1">
              <a:spcBef>
                <a:spcPct val="50000"/>
              </a:spcBef>
              <a:buNone/>
            </a:pPr>
            <a:r>
              <a:rPr lang="zh-CN" altLang="en-US" sz="2800" b="1" dirty="0">
                <a:latin typeface="华文楷体" panose="02010600040101010101" charset="-122"/>
                <a:ea typeface="华文楷体" panose="02010600040101010101" charset="-122"/>
                <a:cs typeface="华文楷体" panose="02010600040101010101" charset="-122"/>
                <a:sym typeface="+mn-ea"/>
              </a:rPr>
              <a:t>二是致敌于虚；</a:t>
            </a:r>
          </a:p>
          <a:p>
            <a:pPr marL="0" indent="0" eaLnBrk="1" hangingPunct="1">
              <a:spcBef>
                <a:spcPct val="50000"/>
              </a:spcBef>
              <a:buNone/>
            </a:pPr>
            <a:r>
              <a:rPr lang="zh-CN" altLang="en-US" sz="2800" b="1" dirty="0">
                <a:latin typeface="华文楷体" panose="02010600040101010101" charset="-122"/>
                <a:ea typeface="华文楷体" panose="02010600040101010101" charset="-122"/>
                <a:cs typeface="华文楷体" panose="02010600040101010101" charset="-122"/>
                <a:sym typeface="+mn-ea"/>
              </a:rPr>
              <a:t>三是出其不意；</a:t>
            </a:r>
          </a:p>
          <a:p>
            <a:pPr marL="0" indent="0" eaLnBrk="1" hangingPunct="1">
              <a:spcBef>
                <a:spcPct val="50000"/>
              </a:spcBef>
              <a:buNone/>
            </a:pPr>
            <a:r>
              <a:rPr lang="zh-CN" altLang="en-US" sz="2800" b="1" dirty="0">
                <a:latin typeface="华文楷体" panose="02010600040101010101" charset="-122"/>
                <a:ea typeface="华文楷体" panose="02010600040101010101" charset="-122"/>
                <a:cs typeface="华文楷体" panose="02010600040101010101" charset="-122"/>
                <a:sym typeface="+mn-ea"/>
              </a:rPr>
              <a:t>四是防敌之诈。</a:t>
            </a:r>
            <a:endParaRPr lang="zh-CN" altLang="en-US" sz="2800" b="1" dirty="0">
              <a:latin typeface="华文楷体" panose="02010600040101010101" charset="-122"/>
              <a:ea typeface="华文楷体" panose="02010600040101010101" charset="-122"/>
              <a:cs typeface="华文楷体" panose="02010600040101010101" charset="-122"/>
            </a:endParaRPr>
          </a:p>
          <a:p>
            <a:pPr marL="0" indent="0" eaLnBrk="1" hangingPunct="1">
              <a:spcBef>
                <a:spcPct val="0"/>
              </a:spcBef>
              <a:buNone/>
            </a:pPr>
            <a:endParaRPr lang="zh-CN" altLang="en-US" sz="2800" b="1" dirty="0">
              <a:latin typeface="华文楷体" panose="02010600040101010101" charset="-122"/>
              <a:ea typeface="华文楷体" panose="02010600040101010101" charset="-122"/>
              <a:cs typeface="华文楷体" panose="02010600040101010101" charset="-122"/>
            </a:endParaRP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矩形 2"/>
          <p:cNvSpPr/>
          <p:nvPr/>
        </p:nvSpPr>
        <p:spPr>
          <a:xfrm>
            <a:off x="1775460" y="404495"/>
            <a:ext cx="8455660" cy="585724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hangingPunct="1">
              <a:spcBef>
                <a:spcPct val="0"/>
              </a:spcBef>
              <a:spcAft>
                <a:spcPts val="1200"/>
              </a:spcAft>
              <a:buNone/>
            </a:pPr>
            <a:r>
              <a:rPr lang="zh-CN" altLang="en-US" sz="2400" b="1" dirty="0">
                <a:latin typeface="华文楷体" panose="02010600040101010101" charset="-122"/>
                <a:ea typeface="华文楷体" panose="02010600040101010101" charset="-122"/>
                <a:cs typeface="华文楷体" panose="02010600040101010101" charset="-122"/>
              </a:rPr>
              <a:t>孙子 诈胜的方法</a:t>
            </a:r>
          </a:p>
          <a:p>
            <a:pPr marL="0" indent="0" eaLnBrk="1" hangingPunct="1">
              <a:spcBef>
                <a:spcPct val="40000"/>
              </a:spcBef>
              <a:buNone/>
            </a:pPr>
            <a:r>
              <a:rPr lang="zh-CN" altLang="en-US" sz="2400" b="1" dirty="0">
                <a:latin typeface="华文楷体" panose="02010600040101010101" charset="-122"/>
                <a:ea typeface="华文楷体" panose="02010600040101010101" charset="-122"/>
                <a:cs typeface="华文楷体" panose="02010600040101010101" charset="-122"/>
              </a:rPr>
              <a:t>一是示形：“故能而示之不能，用而示之不用，近而示之远，远而示之近”——《计》；</a:t>
            </a:r>
          </a:p>
          <a:p>
            <a:pPr marL="0" indent="0" eaLnBrk="1" hangingPunct="1">
              <a:spcBef>
                <a:spcPct val="40000"/>
              </a:spcBef>
              <a:buNone/>
            </a:pPr>
            <a:r>
              <a:rPr lang="zh-CN" altLang="en-US" sz="2400" b="1" dirty="0">
                <a:latin typeface="华文楷体" panose="02010600040101010101" charset="-122"/>
                <a:ea typeface="华文楷体" panose="02010600040101010101" charset="-122"/>
                <a:cs typeface="华文楷体" panose="02010600040101010101" charset="-122"/>
              </a:rPr>
              <a:t>二是利诱：“利而诱之”——《计》;</a:t>
            </a:r>
          </a:p>
          <a:p>
            <a:pPr marL="0" indent="0" eaLnBrk="1" hangingPunct="1">
              <a:spcBef>
                <a:spcPct val="40000"/>
              </a:spcBef>
              <a:buNone/>
            </a:pPr>
            <a:r>
              <a:rPr lang="zh-CN" altLang="en-US" sz="2400" b="1" dirty="0">
                <a:latin typeface="华文楷体" panose="02010600040101010101" charset="-122"/>
                <a:ea typeface="华文楷体" panose="02010600040101010101" charset="-122"/>
                <a:cs typeface="华文楷体" panose="02010600040101010101" charset="-122"/>
              </a:rPr>
              <a:t>三是离间：“亲而离之” ——《计》;</a:t>
            </a:r>
          </a:p>
          <a:p>
            <a:pPr marL="0" indent="0" eaLnBrk="1" hangingPunct="1">
              <a:spcBef>
                <a:spcPct val="40000"/>
              </a:spcBef>
              <a:buNone/>
            </a:pPr>
            <a:r>
              <a:rPr lang="zh-CN" altLang="en-US" sz="2400" b="1" dirty="0">
                <a:latin typeface="华文楷体" panose="02010600040101010101" charset="-122"/>
                <a:ea typeface="华文楷体" panose="02010600040101010101" charset="-122"/>
                <a:cs typeface="华文楷体" panose="02010600040101010101" charset="-122"/>
              </a:rPr>
              <a:t>四是攻心：“怒而挠之、卑而骄之” ——《计》；</a:t>
            </a:r>
          </a:p>
          <a:p>
            <a:pPr marL="0" indent="0" eaLnBrk="1" hangingPunct="1">
              <a:spcBef>
                <a:spcPct val="40000"/>
              </a:spcBef>
              <a:buNone/>
            </a:pPr>
            <a:r>
              <a:rPr lang="zh-CN" altLang="en-US" sz="2400" b="1" dirty="0">
                <a:latin typeface="华文楷体" panose="02010600040101010101" charset="-122"/>
                <a:ea typeface="华文楷体" panose="02010600040101010101" charset="-122"/>
                <a:cs typeface="华文楷体" panose="02010600040101010101" charset="-122"/>
              </a:rPr>
              <a:t>五是夺爱：“先夺其所爱” ——《九地》；</a:t>
            </a:r>
          </a:p>
          <a:p>
            <a:pPr marL="0" indent="0" eaLnBrk="1" hangingPunct="1">
              <a:spcBef>
                <a:spcPct val="40000"/>
              </a:spcBef>
              <a:buNone/>
            </a:pPr>
            <a:r>
              <a:rPr lang="zh-CN" altLang="en-US" sz="2400" b="1" dirty="0">
                <a:latin typeface="华文楷体" panose="02010600040101010101" charset="-122"/>
                <a:ea typeface="华文楷体" panose="02010600040101010101" charset="-122"/>
                <a:cs typeface="华文楷体" panose="02010600040101010101" charset="-122"/>
              </a:rPr>
              <a:t>六是突袭：“兵之情主速，乘人之不及”——《九地》；</a:t>
            </a:r>
          </a:p>
          <a:p>
            <a:pPr marL="0" indent="0" eaLnBrk="1" hangingPunct="1">
              <a:spcBef>
                <a:spcPct val="40000"/>
              </a:spcBef>
              <a:buNone/>
            </a:pPr>
            <a:r>
              <a:rPr lang="zh-CN" altLang="en-US" sz="2400" b="1" dirty="0">
                <a:latin typeface="华文楷体" panose="02010600040101010101" charset="-122"/>
                <a:ea typeface="华文楷体" panose="02010600040101010101" charset="-122"/>
                <a:cs typeface="华文楷体" panose="02010600040101010101" charset="-122"/>
              </a:rPr>
              <a:t>七是劳敌：“佚而劳之”，“以近待远，以佚待劳，以饱待饥”——《军争》；</a:t>
            </a:r>
          </a:p>
          <a:p>
            <a:pPr marL="0" indent="0" eaLnBrk="1" hangingPunct="1">
              <a:spcBef>
                <a:spcPct val="40000"/>
              </a:spcBef>
              <a:buNone/>
            </a:pPr>
            <a:r>
              <a:rPr lang="zh-CN" altLang="en-US" sz="2400" b="1" dirty="0">
                <a:latin typeface="华文楷体" panose="02010600040101010101" charset="-122"/>
                <a:ea typeface="华文楷体" panose="02010600040101010101" charset="-122"/>
                <a:cs typeface="华文楷体" panose="02010600040101010101" charset="-122"/>
              </a:rPr>
              <a:t>八是乱敌：“乱而取之”，“实而备之，强而避之”——《计》。 </a:t>
            </a: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19605" y="332740"/>
            <a:ext cx="8482330" cy="6127750"/>
            <a:chOff x="3118" y="865"/>
            <a:chExt cx="8278" cy="9650"/>
          </a:xfrm>
        </p:grpSpPr>
        <p:sp>
          <p:nvSpPr>
            <p:cNvPr id="15362" name="矩形 1"/>
            <p:cNvSpPr/>
            <p:nvPr/>
          </p:nvSpPr>
          <p:spPr>
            <a:xfrm>
              <a:off x="3798" y="865"/>
              <a:ext cx="3654" cy="82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2800" b="1" dirty="0">
                  <a:latin typeface="华文楷体" panose="02010600040101010101" charset="-122"/>
                  <a:ea typeface="华文楷体" panose="02010600040101010101" charset="-122"/>
                  <a:cs typeface="华文楷体" panose="02010600040101010101" charset="-122"/>
                </a:rPr>
                <a:t>一、诡道之道</a:t>
              </a:r>
            </a:p>
          </p:txBody>
        </p:sp>
        <p:sp>
          <p:nvSpPr>
            <p:cNvPr id="15363" name="矩形 2"/>
            <p:cNvSpPr/>
            <p:nvPr/>
          </p:nvSpPr>
          <p:spPr>
            <a:xfrm>
              <a:off x="3118" y="1885"/>
              <a:ext cx="8278" cy="82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2800" b="1" dirty="0">
                  <a:latin typeface="华文楷体" panose="02010600040101010101" charset="-122"/>
                  <a:ea typeface="华文楷体" panose="02010600040101010101" charset="-122"/>
                  <a:cs typeface="华文楷体" panose="02010600040101010101" charset="-122"/>
                </a:rPr>
                <a:t>1、诡道是骗不是变</a:t>
              </a:r>
            </a:p>
          </p:txBody>
        </p:sp>
        <p:sp>
          <p:nvSpPr>
            <p:cNvPr id="15364" name="矩形 3"/>
            <p:cNvSpPr/>
            <p:nvPr/>
          </p:nvSpPr>
          <p:spPr>
            <a:xfrm>
              <a:off x="3118" y="2905"/>
              <a:ext cx="8278" cy="82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2800" b="1" dirty="0">
                  <a:latin typeface="华文楷体" panose="02010600040101010101" charset="-122"/>
                  <a:ea typeface="华文楷体" panose="02010600040101010101" charset="-122"/>
                  <a:cs typeface="华文楷体" panose="02010600040101010101" charset="-122"/>
                </a:rPr>
                <a:t>2、战争不是贵族决斗</a:t>
              </a:r>
            </a:p>
          </p:txBody>
        </p:sp>
        <p:sp>
          <p:nvSpPr>
            <p:cNvPr id="15365" name="矩形 4"/>
            <p:cNvSpPr/>
            <p:nvPr/>
          </p:nvSpPr>
          <p:spPr>
            <a:xfrm>
              <a:off x="3118" y="3925"/>
              <a:ext cx="8278" cy="65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2800" b="1" dirty="0">
                  <a:latin typeface="华文楷体" panose="02010600040101010101" charset="-122"/>
                  <a:ea typeface="华文楷体" panose="02010600040101010101" charset="-122"/>
                  <a:cs typeface="华文楷体" panose="02010600040101010101" charset="-122"/>
                </a:rPr>
                <a:t>3、诡道靠书本学不来</a:t>
              </a:r>
              <a:endParaRPr lang="zh-CN" altLang="en-US" sz="4000" b="1" dirty="0">
                <a:solidFill>
                  <a:srgbClr val="FF0000"/>
                </a:solidFill>
                <a:latin typeface="隶书" panose="02010509060101010101" pitchFamily="49" charset="-122"/>
                <a:ea typeface="隶书" panose="02010509060101010101" pitchFamily="49" charset="-122"/>
              </a:endParaRPr>
            </a:p>
            <a:p>
              <a:pPr marL="0" indent="0" algn="ctr" eaLnBrk="1" hangingPunct="1">
                <a:spcBef>
                  <a:spcPct val="50000"/>
                </a:spcBef>
                <a:buNone/>
              </a:pPr>
              <a:r>
                <a:rPr lang="zh-CN" altLang="en-US" sz="2800" b="1" dirty="0">
                  <a:latin typeface="华文楷体" panose="02010600040101010101" charset="-122"/>
                  <a:ea typeface="华文楷体" panose="02010600040101010101" charset="-122"/>
                  <a:cs typeface="华文楷体" panose="02010600040101010101" charset="-122"/>
                  <a:sym typeface="+mn-ea"/>
                </a:rPr>
                <a:t>诡道十二法</a:t>
              </a:r>
              <a:endParaRPr lang="zh-CN" altLang="en-US" sz="2800" b="1" dirty="0">
                <a:solidFill>
                  <a:srgbClr val="000000"/>
                </a:solidFill>
                <a:latin typeface="隶书" panose="02010509060101010101" pitchFamily="49" charset="-122"/>
                <a:ea typeface="隶书" panose="02010509060101010101" pitchFamily="49" charset="-122"/>
              </a:endParaRPr>
            </a:p>
            <a:p>
              <a:pPr marL="0" indent="0" algn="ctr" eaLnBrk="1" hangingPunct="1">
                <a:spcBef>
                  <a:spcPct val="0"/>
                </a:spcBef>
                <a:buNone/>
              </a:pPr>
              <a:r>
                <a:rPr lang="zh-CN" altLang="en-US" sz="2800" b="1" dirty="0">
                  <a:latin typeface="华文楷体" panose="02010600040101010101" charset="-122"/>
                  <a:ea typeface="华文楷体" panose="02010600040101010101" charset="-122"/>
                  <a:cs typeface="华文楷体" panose="02010600040101010101" charset="-122"/>
                  <a:sym typeface="+mn-ea"/>
                </a:rPr>
                <a:t>能而示之不能，用而示之不用，</a:t>
              </a:r>
              <a:endParaRPr lang="zh-CN" altLang="en-US" sz="2800" b="1" dirty="0">
                <a:latin typeface="华文楷体" panose="02010600040101010101" charset="-122"/>
                <a:ea typeface="华文楷体" panose="02010600040101010101" charset="-122"/>
                <a:cs typeface="华文楷体" panose="02010600040101010101" charset="-122"/>
              </a:endParaRPr>
            </a:p>
            <a:p>
              <a:pPr marL="0" indent="0" algn="ctr" eaLnBrk="1" hangingPunct="1">
                <a:spcBef>
                  <a:spcPct val="0"/>
                </a:spcBef>
                <a:buNone/>
              </a:pPr>
              <a:r>
                <a:rPr lang="zh-CN" altLang="en-US" sz="2800" b="1" dirty="0">
                  <a:latin typeface="华文楷体" panose="02010600040101010101" charset="-122"/>
                  <a:ea typeface="华文楷体" panose="02010600040101010101" charset="-122"/>
                  <a:cs typeface="华文楷体" panose="02010600040101010101" charset="-122"/>
                  <a:sym typeface="+mn-ea"/>
                </a:rPr>
                <a:t>近而示之远，远而示之近，</a:t>
              </a:r>
              <a:endParaRPr lang="zh-CN" altLang="en-US" sz="2800" b="1" dirty="0">
                <a:latin typeface="华文楷体" panose="02010600040101010101" charset="-122"/>
                <a:ea typeface="华文楷体" panose="02010600040101010101" charset="-122"/>
                <a:cs typeface="华文楷体" panose="02010600040101010101" charset="-122"/>
              </a:endParaRPr>
            </a:p>
            <a:p>
              <a:pPr marL="0" indent="0" algn="ctr" eaLnBrk="1" hangingPunct="1">
                <a:spcBef>
                  <a:spcPct val="0"/>
                </a:spcBef>
                <a:buNone/>
              </a:pPr>
              <a:r>
                <a:rPr lang="zh-CN" altLang="en-US" sz="2800" b="1" dirty="0">
                  <a:latin typeface="华文楷体" panose="02010600040101010101" charset="-122"/>
                  <a:ea typeface="华文楷体" panose="02010600040101010101" charset="-122"/>
                  <a:cs typeface="华文楷体" panose="02010600040101010101" charset="-122"/>
                  <a:sym typeface="+mn-ea"/>
                </a:rPr>
                <a:t>利而诱之，乱而取之，</a:t>
              </a:r>
              <a:endParaRPr lang="zh-CN" altLang="en-US" sz="2800" b="1" dirty="0">
                <a:latin typeface="华文楷体" panose="02010600040101010101" charset="-122"/>
                <a:ea typeface="华文楷体" panose="02010600040101010101" charset="-122"/>
                <a:cs typeface="华文楷体" panose="02010600040101010101" charset="-122"/>
              </a:endParaRPr>
            </a:p>
            <a:p>
              <a:pPr marL="0" indent="0" algn="ctr" eaLnBrk="1" hangingPunct="1">
                <a:spcBef>
                  <a:spcPct val="0"/>
                </a:spcBef>
                <a:buNone/>
              </a:pPr>
              <a:r>
                <a:rPr lang="zh-CN" altLang="en-US" sz="2800" b="1" dirty="0">
                  <a:latin typeface="华文楷体" panose="02010600040101010101" charset="-122"/>
                  <a:ea typeface="华文楷体" panose="02010600040101010101" charset="-122"/>
                  <a:cs typeface="华文楷体" panose="02010600040101010101" charset="-122"/>
                  <a:sym typeface="+mn-ea"/>
                </a:rPr>
                <a:t>实而备之，强而避之，</a:t>
              </a:r>
              <a:endParaRPr lang="zh-CN" altLang="en-US" sz="2800" b="1" dirty="0">
                <a:latin typeface="华文楷体" panose="02010600040101010101" charset="-122"/>
                <a:ea typeface="华文楷体" panose="02010600040101010101" charset="-122"/>
                <a:cs typeface="华文楷体" panose="02010600040101010101" charset="-122"/>
              </a:endParaRPr>
            </a:p>
            <a:p>
              <a:pPr marL="0" indent="0" algn="ctr" eaLnBrk="1" hangingPunct="1">
                <a:spcBef>
                  <a:spcPct val="0"/>
                </a:spcBef>
                <a:buNone/>
              </a:pPr>
              <a:r>
                <a:rPr lang="zh-CN" altLang="en-US" sz="2800" b="1" dirty="0">
                  <a:latin typeface="华文楷体" panose="02010600040101010101" charset="-122"/>
                  <a:ea typeface="华文楷体" panose="02010600040101010101" charset="-122"/>
                  <a:cs typeface="华文楷体" panose="02010600040101010101" charset="-122"/>
                  <a:sym typeface="+mn-ea"/>
                </a:rPr>
                <a:t>怒而挠之，卑而骄之，</a:t>
              </a:r>
              <a:endParaRPr lang="zh-CN" altLang="en-US" sz="2800" b="1" dirty="0">
                <a:latin typeface="华文楷体" panose="02010600040101010101" charset="-122"/>
                <a:ea typeface="华文楷体" panose="02010600040101010101" charset="-122"/>
                <a:cs typeface="华文楷体" panose="02010600040101010101" charset="-122"/>
              </a:endParaRPr>
            </a:p>
            <a:p>
              <a:pPr marL="0" indent="0" algn="ctr" eaLnBrk="1" hangingPunct="1">
                <a:spcBef>
                  <a:spcPct val="0"/>
                </a:spcBef>
                <a:buNone/>
              </a:pPr>
              <a:r>
                <a:rPr lang="zh-CN" altLang="en-US" sz="2800" b="1" dirty="0">
                  <a:latin typeface="华文楷体" panose="02010600040101010101" charset="-122"/>
                  <a:ea typeface="华文楷体" panose="02010600040101010101" charset="-122"/>
                  <a:cs typeface="华文楷体" panose="02010600040101010101" charset="-122"/>
                  <a:sym typeface="+mn-ea"/>
                </a:rPr>
                <a:t>佚而劳之，亲而离之。</a:t>
              </a:r>
              <a:endParaRPr lang="zh-CN" altLang="en-US" sz="2800" b="1" dirty="0">
                <a:latin typeface="华文楷体" panose="02010600040101010101" charset="-122"/>
                <a:ea typeface="华文楷体" panose="02010600040101010101" charset="-122"/>
                <a:cs typeface="华文楷体" panose="02010600040101010101" charset="-122"/>
              </a:endParaRPr>
            </a:p>
            <a:p>
              <a:pPr marL="0" indent="0" algn="r" eaLnBrk="1" hangingPunct="1">
                <a:spcBef>
                  <a:spcPct val="0"/>
                </a:spcBef>
                <a:buNone/>
              </a:pPr>
              <a:r>
                <a:rPr lang="zh-CN" altLang="en-US" sz="2800" b="1" dirty="0">
                  <a:latin typeface="华文楷体" panose="02010600040101010101" charset="-122"/>
                  <a:ea typeface="华文楷体" panose="02010600040101010101" charset="-122"/>
                  <a:cs typeface="华文楷体" panose="02010600040101010101" charset="-122"/>
                  <a:sym typeface="+mn-ea"/>
                </a:rPr>
                <a:t>《计篇》</a:t>
              </a:r>
              <a:endParaRPr lang="zh-CN" altLang="en-US" sz="2800" b="1" dirty="0">
                <a:solidFill>
                  <a:srgbClr val="FF0000"/>
                </a:solidFill>
                <a:latin typeface="华文楷体" panose="02010600040101010101" charset="-122"/>
                <a:ea typeface="华文楷体" panose="02010600040101010101" charset="-122"/>
                <a:cs typeface="华文楷体" panose="02010600040101010101" charset="-122"/>
                <a:sym typeface="+mn-ea"/>
              </a:endParaRPr>
            </a:p>
          </p:txBody>
        </p:sp>
      </p:gr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29"/>
          <p:cNvSpPr/>
          <p:nvPr/>
        </p:nvSpPr>
        <p:spPr>
          <a:xfrm>
            <a:off x="1847851" y="333375"/>
            <a:ext cx="8429625" cy="59867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lgn="r" eaLnBrk="1" hangingPunct="1">
              <a:lnSpc>
                <a:spcPct val="90000"/>
              </a:lnSpc>
              <a:buNone/>
            </a:pPr>
            <a:r>
              <a:rPr lang="zh-CN" altLang="en-US" sz="2800" b="1" dirty="0">
                <a:solidFill>
                  <a:srgbClr val="B2B2B2"/>
                </a:solidFill>
                <a:latin typeface="Times New Roman" panose="02020603050405020304" pitchFamily="18" charset="0"/>
                <a:ea typeface="楷体_GB2312" pitchFamily="49" charset="-122"/>
              </a:rPr>
              <a:t>    </a:t>
            </a:r>
            <a:r>
              <a:rPr lang="zh-CN" altLang="en-US" sz="2800" b="1" dirty="0">
                <a:latin typeface="华文楷体" panose="02010600040101010101" charset="-122"/>
                <a:ea typeface="华文楷体" panose="02010600040101010101" charset="-122"/>
                <a:cs typeface="华文楷体" panose="02010600040101010101" charset="-122"/>
              </a:rPr>
              <a:t>   故能而示之不能，用而示之不用，近而示之远，远而示之近，利而诱之，乱而取之，实而备之，强而避之，怒而挠之，卑而骄之，佚而劳之，亲而离之。攻其无备，出其不意。此兵家之胜，不可先传也。				  《计篇》</a:t>
            </a:r>
          </a:p>
          <a:p>
            <a:pPr marL="0" indent="0" eaLnBrk="1" hangingPunct="1">
              <a:lnSpc>
                <a:spcPct val="90000"/>
              </a:lnSpc>
              <a:buNone/>
            </a:pPr>
            <a:r>
              <a:rPr lang="zh-CN" altLang="en-US" sz="2800" b="1" dirty="0">
                <a:latin typeface="华文楷体" panose="02010600040101010101" charset="-122"/>
                <a:ea typeface="华文楷体" panose="02010600040101010101" charset="-122"/>
                <a:cs typeface="华文楷体" panose="02010600040101010101" charset="-122"/>
              </a:rPr>
              <a:t>       </a:t>
            </a:r>
            <a:r>
              <a:rPr lang="zh-CN" altLang="en-US" sz="2800" dirty="0">
                <a:latin typeface="华文楷体" panose="02010600040101010101" charset="-122"/>
                <a:ea typeface="华文楷体" panose="02010600040101010101" charset="-122"/>
                <a:cs typeface="华文楷体" panose="02010600040101010101" charset="-122"/>
              </a:rPr>
              <a:t>因此要做到：能打装作不能打；要打，装作不要打；要向近处，装作要向远处；要向远处，装作要向近处。敌人贪利，就用小利引诱他；设法迫使敌人混乱，然后乘机攻取他；敌人力量充实，就注意防备他；敌人处于强势，就要暂时避开他；要设法激怒敌人而扰乱他；敌人辞卑慎行，就要使之骄傲；敌人休整良好，就要使之疲劳；敌人内部团结，就设法离间他。要在敌人没有防备时发动攻击，在敌人意料不到时采取行动。这是军事家指挥取胜的奥妙，是不可预先讲明的。</a:t>
            </a:r>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矩形 1"/>
          <p:cNvSpPr/>
          <p:nvPr/>
        </p:nvSpPr>
        <p:spPr>
          <a:xfrm>
            <a:off x="3792538" y="260351"/>
            <a:ext cx="4584700"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en-US" altLang="zh-CN" sz="4000" b="1" dirty="0">
                <a:solidFill>
                  <a:srgbClr val="FF0000"/>
                </a:solidFill>
                <a:latin typeface="隶书" panose="02010509060101010101" pitchFamily="49" charset="-122"/>
                <a:ea typeface="隶书" panose="02010509060101010101" pitchFamily="49" charset="-122"/>
              </a:rPr>
              <a:t>1</a:t>
            </a:r>
            <a:r>
              <a:rPr lang="zh-CN" altLang="en-US" sz="4000" b="1" dirty="0">
                <a:solidFill>
                  <a:srgbClr val="FF0000"/>
                </a:solidFill>
                <a:latin typeface="隶书" panose="02010509060101010101" pitchFamily="49" charset="-122"/>
                <a:ea typeface="隶书" panose="02010509060101010101" pitchFamily="49" charset="-122"/>
              </a:rPr>
              <a:t>、诡道是骗不是变</a:t>
            </a:r>
          </a:p>
        </p:txBody>
      </p:sp>
      <p:sp>
        <p:nvSpPr>
          <p:cNvPr id="21507" name="矩形 1"/>
          <p:cNvSpPr/>
          <p:nvPr/>
        </p:nvSpPr>
        <p:spPr>
          <a:xfrm>
            <a:off x="2052638" y="1125539"/>
            <a:ext cx="8064500" cy="52609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en-US" altLang="zh-CN" sz="2800" b="1" dirty="0"/>
              <a:t>	</a:t>
            </a:r>
            <a:r>
              <a:rPr lang="zh-CN" altLang="en-US" sz="2800" b="1" dirty="0">
                <a:latin typeface="隶书" panose="02010509060101010101" pitchFamily="49" charset="-122"/>
                <a:ea typeface="隶书" panose="02010509060101010101" pitchFamily="49" charset="-122"/>
              </a:rPr>
              <a:t>为了造成优势主动的战场地位，没有灵活的战术、快速的机动、巧妙的伪装是不可能达到的。孙武第一次在我国军事学术史上鲜明地提出了</a:t>
            </a:r>
            <a:r>
              <a:rPr lang="zh-CN" altLang="en-US" sz="2800" b="1" dirty="0">
                <a:solidFill>
                  <a:srgbClr val="FF0000"/>
                </a:solidFill>
                <a:latin typeface="隶书" panose="02010509060101010101" pitchFamily="49" charset="-122"/>
                <a:ea typeface="隶书" panose="02010509060101010101" pitchFamily="49" charset="-122"/>
              </a:rPr>
              <a:t>“兵者，诡道也”，“兵以诈立”</a:t>
            </a:r>
            <a:r>
              <a:rPr lang="zh-CN" altLang="en-US" sz="2800" b="1" dirty="0">
                <a:latin typeface="隶书" panose="02010509060101010101" pitchFamily="49" charset="-122"/>
                <a:ea typeface="隶书" panose="02010509060101010101" pitchFamily="49" charset="-122"/>
              </a:rPr>
              <a:t>的战术原则。在这一原则指导下，他列举了十二条战法。这十二法的提出，一方面由于春秋时代的战争为孙武提供了直接材料，另一方面又是他对春秋时代战争经验的正确总结。因此，我们可以从当时的战例中找到这些战法的原型。</a:t>
            </a:r>
            <a:r>
              <a:rPr lang="zh-CN" altLang="en-US" sz="2800" b="1" dirty="0">
                <a:solidFill>
                  <a:srgbClr val="FF0000"/>
                </a:solidFill>
                <a:latin typeface="隶书" panose="02010509060101010101" pitchFamily="49" charset="-122"/>
                <a:ea typeface="隶书" panose="02010509060101010101" pitchFamily="49" charset="-122"/>
              </a:rPr>
              <a:t>例如，公元前</a:t>
            </a:r>
            <a:r>
              <a:rPr lang="en-US" altLang="zh-CN" sz="2800" b="1" dirty="0">
                <a:solidFill>
                  <a:srgbClr val="FF0000"/>
                </a:solidFill>
                <a:latin typeface="隶书" panose="02010509060101010101" pitchFamily="49" charset="-122"/>
                <a:ea typeface="隶书" panose="02010509060101010101" pitchFamily="49" charset="-122"/>
              </a:rPr>
              <a:t>508</a:t>
            </a:r>
            <a:r>
              <a:rPr lang="zh-CN" altLang="en-US" sz="2800" b="1" dirty="0">
                <a:solidFill>
                  <a:srgbClr val="FF0000"/>
                </a:solidFill>
                <a:latin typeface="隶书" panose="02010509060101010101" pitchFamily="49" charset="-122"/>
                <a:ea typeface="隶书" panose="02010509060101010101" pitchFamily="49" charset="-122"/>
              </a:rPr>
              <a:t>年，吴楚豫章之战，吴军在豫章摆出决战的姿态，麻痹楚军，暗中转移主力进攻巢县，重创楚军。这是利用欺骗和伪装取胜的实例。</a:t>
            </a: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03388" y="835025"/>
            <a:ext cx="5607050" cy="3170238"/>
          </a:xfrm>
          <a:prstGeom prst="rect">
            <a:avLst/>
          </a:prstGeom>
        </p:spPr>
        <p:txBody>
          <a:bodyPr>
            <a:spAutoFit/>
          </a:bodyPr>
          <a:lstStyle/>
          <a:p>
            <a:pPr fontAlgn="base">
              <a:spcBef>
                <a:spcPct val="0"/>
              </a:spcBef>
              <a:spcAft>
                <a:spcPct val="0"/>
              </a:spcAft>
              <a:defRPr/>
            </a:pPr>
            <a:r>
              <a:rPr lang="en-US" altLang="zh-CN" sz="2000" b="1" dirty="0">
                <a:solidFill>
                  <a:srgbClr val="000000"/>
                </a:solidFill>
                <a:latin typeface="Arial" panose="020B0604020202020204" pitchFamily="34" charset="0"/>
                <a:ea typeface="宋体" panose="02010600030101010101" pitchFamily="2" charset="-122"/>
              </a:rPr>
              <a:t>       </a:t>
            </a:r>
            <a:r>
              <a:rPr lang="zh-CN" altLang="en-US" sz="2000" b="1" dirty="0">
                <a:solidFill>
                  <a:srgbClr val="000000"/>
                </a:solidFill>
                <a:latin typeface="Arial" panose="020B0604020202020204" pitchFamily="34" charset="0"/>
                <a:ea typeface="宋体" panose="02010600030101010101" pitchFamily="2" charset="-122"/>
              </a:rPr>
              <a:t>公元前</a:t>
            </a:r>
            <a:r>
              <a:rPr lang="en-US" altLang="zh-CN" sz="2000" b="1" dirty="0">
                <a:solidFill>
                  <a:srgbClr val="000000"/>
                </a:solidFill>
                <a:latin typeface="Arial" panose="020B0604020202020204" pitchFamily="34" charset="0"/>
                <a:ea typeface="宋体" panose="02010600030101010101" pitchFamily="2" charset="-122"/>
              </a:rPr>
              <a:t>508</a:t>
            </a:r>
            <a:r>
              <a:rPr lang="zh-CN" altLang="en-US" sz="2000" b="1" dirty="0">
                <a:solidFill>
                  <a:srgbClr val="000000"/>
                </a:solidFill>
                <a:latin typeface="Arial" panose="020B0604020202020204" pitchFamily="34" charset="0"/>
                <a:ea typeface="宋体" panose="02010600030101010101" pitchFamily="2" charset="-122"/>
              </a:rPr>
              <a:t>年夏，桐国</a:t>
            </a:r>
            <a:r>
              <a:rPr lang="en-US" altLang="zh-CN" sz="2000" b="1" dirty="0">
                <a:solidFill>
                  <a:srgbClr val="000000"/>
                </a:solidFill>
                <a:latin typeface="Arial" panose="020B0604020202020204" pitchFamily="34" charset="0"/>
                <a:ea typeface="宋体" panose="02010600030101010101" pitchFamily="2" charset="-122"/>
              </a:rPr>
              <a:t>(</a:t>
            </a:r>
            <a:r>
              <a:rPr lang="zh-CN" altLang="en-US" sz="2000" b="1" dirty="0">
                <a:solidFill>
                  <a:srgbClr val="000000"/>
                </a:solidFill>
                <a:latin typeface="Arial" panose="020B0604020202020204" pitchFamily="34" charset="0"/>
                <a:ea typeface="宋体" panose="02010600030101010101" pitchFamily="2" charset="-122"/>
              </a:rPr>
              <a:t>今安徽省桐城县北</a:t>
            </a:r>
            <a:r>
              <a:rPr lang="en-US" altLang="zh-CN" sz="2000" b="1" dirty="0">
                <a:solidFill>
                  <a:srgbClr val="000000"/>
                </a:solidFill>
                <a:latin typeface="Arial" panose="020B0604020202020204" pitchFamily="34" charset="0"/>
                <a:ea typeface="宋体" panose="02010600030101010101" pitchFamily="2" charset="-122"/>
              </a:rPr>
              <a:t>)</a:t>
            </a:r>
            <a:r>
              <a:rPr lang="zh-CN" altLang="en-US" sz="2000" b="1" dirty="0">
                <a:solidFill>
                  <a:srgbClr val="000000"/>
                </a:solidFill>
                <a:latin typeface="Arial" panose="020B0604020202020204" pitchFamily="34" charset="0"/>
                <a:ea typeface="宋体" panose="02010600030101010101" pitchFamily="2" charset="-122"/>
              </a:rPr>
              <a:t>背叛了楚国。桐国的北面，原来有个小国舒鸠</a:t>
            </a:r>
            <a:r>
              <a:rPr lang="en-US" altLang="zh-CN" sz="2000" b="1" dirty="0">
                <a:solidFill>
                  <a:srgbClr val="000000"/>
                </a:solidFill>
                <a:latin typeface="Arial" panose="020B0604020202020204" pitchFamily="34" charset="0"/>
                <a:ea typeface="宋体" panose="02010600030101010101" pitchFamily="2" charset="-122"/>
              </a:rPr>
              <a:t>(</a:t>
            </a:r>
            <a:r>
              <a:rPr lang="zh-CN" altLang="en-US" sz="2000" b="1" dirty="0">
                <a:solidFill>
                  <a:srgbClr val="000000"/>
                </a:solidFill>
                <a:latin typeface="Arial" panose="020B0604020202020204" pitchFamily="34" charset="0"/>
                <a:ea typeface="宋体" panose="02010600030101010101" pitchFamily="2" charset="-122"/>
              </a:rPr>
              <a:t>今安徽舒城县</a:t>
            </a:r>
            <a:r>
              <a:rPr lang="en-US" altLang="zh-CN" sz="2000" b="1" dirty="0">
                <a:solidFill>
                  <a:srgbClr val="000000"/>
                </a:solidFill>
                <a:latin typeface="Arial" panose="020B0604020202020204" pitchFamily="34" charset="0"/>
                <a:ea typeface="宋体" panose="02010600030101010101" pitchFamily="2" charset="-122"/>
              </a:rPr>
              <a:t>)</a:t>
            </a:r>
            <a:r>
              <a:rPr lang="zh-CN" altLang="en-US" sz="2000" b="1" dirty="0">
                <a:solidFill>
                  <a:srgbClr val="000000"/>
                </a:solidFill>
                <a:latin typeface="Arial" panose="020B0604020202020204" pitchFamily="34" charset="0"/>
                <a:ea typeface="宋体" panose="02010600030101010101" pitchFamily="2" charset="-122"/>
              </a:rPr>
              <a:t>，很早以前就被楚吞并了，因此舒鸠人十分怀恨楚国。孙武、伍子胥利用桐国背叛楚国之机，派出间谍前往舒鸠，唆使他们说：“</a:t>
            </a:r>
            <a:r>
              <a:rPr lang="zh-CN" altLang="en-US" sz="2000" b="1" dirty="0">
                <a:solidFill>
                  <a:srgbClr val="FF0000"/>
                </a:solidFill>
                <a:latin typeface="Arial" panose="020B0604020202020204" pitchFamily="34" charset="0"/>
                <a:ea typeface="宋体" panose="02010600030101010101" pitchFamily="2" charset="-122"/>
              </a:rPr>
              <a:t>如果你们想办法骗楚军来攻打我国，我军便佯装惧怕楚军，假意代楚伐桐，使楚国对我不存戒心，这样就可以寻机消灭它。</a:t>
            </a:r>
            <a:r>
              <a:rPr lang="zh-CN" altLang="en-US" sz="2000" b="1" dirty="0">
                <a:solidFill>
                  <a:srgbClr val="000000"/>
                </a:solidFill>
                <a:latin typeface="Arial" panose="020B0604020202020204" pitchFamily="34" charset="0"/>
                <a:ea typeface="宋体" panose="02010600030101010101" pitchFamily="2" charset="-122"/>
              </a:rPr>
              <a:t>”舒鸠人为了报复楚国，便听从了吴国的误楚之计。他们编造了一套假情报，去欺蒙楚国。</a:t>
            </a:r>
            <a:r>
              <a:rPr lang="zh-CN" altLang="en-US" sz="2000" b="1" dirty="0">
                <a:latin typeface="+mj-ea"/>
                <a:ea typeface="宋体" panose="02010600030101010101" pitchFamily="2" charset="-122"/>
              </a:rPr>
              <a:t>楚不知是计，于同年秋</a:t>
            </a:r>
            <a:endParaRPr lang="zh-CN" altLang="en-US" sz="2000" b="1" dirty="0">
              <a:solidFill>
                <a:srgbClr val="000000"/>
              </a:solidFill>
              <a:latin typeface="Arial" panose="020B0604020202020204" pitchFamily="34" charset="0"/>
              <a:ea typeface="宋体" panose="02010600030101010101" pitchFamily="2" charset="-122"/>
            </a:endParaRPr>
          </a:p>
        </p:txBody>
      </p:sp>
      <p:sp>
        <p:nvSpPr>
          <p:cNvPr id="23555" name="矩形 4"/>
          <p:cNvSpPr/>
          <p:nvPr/>
        </p:nvSpPr>
        <p:spPr>
          <a:xfrm>
            <a:off x="2871788" y="66676"/>
            <a:ext cx="3270250"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4000" b="1" dirty="0">
                <a:solidFill>
                  <a:srgbClr val="FF0000"/>
                </a:solidFill>
                <a:latin typeface="隶书" panose="02010509060101010101" pitchFamily="49" charset="-122"/>
                <a:ea typeface="隶书" panose="02010509060101010101" pitchFamily="49" charset="-122"/>
              </a:rPr>
              <a:t>吴楚豫章之战</a:t>
            </a:r>
            <a:endParaRPr lang="zh-CN" altLang="en-US" sz="4000" b="1" dirty="0">
              <a:latin typeface="隶书" panose="02010509060101010101" pitchFamily="49" charset="-122"/>
              <a:ea typeface="隶书" panose="02010509060101010101" pitchFamily="49" charset="-122"/>
            </a:endParaRPr>
          </a:p>
        </p:txBody>
      </p:sp>
      <p:sp>
        <p:nvSpPr>
          <p:cNvPr id="6" name="矩形 5"/>
          <p:cNvSpPr/>
          <p:nvPr/>
        </p:nvSpPr>
        <p:spPr>
          <a:xfrm>
            <a:off x="1703389" y="3860801"/>
            <a:ext cx="8785225" cy="2862263"/>
          </a:xfrm>
          <a:prstGeom prst="rect">
            <a:avLst/>
          </a:prstGeom>
        </p:spPr>
        <p:txBody>
          <a:bodyPr>
            <a:spAutoFit/>
          </a:bodyPr>
          <a:lstStyle/>
          <a:p>
            <a:pPr fontAlgn="base">
              <a:spcBef>
                <a:spcPct val="0"/>
              </a:spcBef>
              <a:spcAft>
                <a:spcPct val="0"/>
              </a:spcAft>
              <a:defRPr/>
            </a:pPr>
            <a:r>
              <a:rPr lang="zh-CN" altLang="en-US" sz="2000" b="1" dirty="0">
                <a:latin typeface="+mj-ea"/>
                <a:ea typeface="宋体" panose="02010600030101010101" pitchFamily="2" charset="-122"/>
              </a:rPr>
              <a:t>攻吴，进至豫章；又令公子繁率军经舒鸠袭击桐国。</a:t>
            </a:r>
            <a:r>
              <a:rPr lang="zh-CN" altLang="en-US" sz="2000" b="1" dirty="0">
                <a:solidFill>
                  <a:srgbClr val="000000"/>
                </a:solidFill>
                <a:latin typeface="Arial" panose="020B0604020202020204" pitchFamily="34" charset="0"/>
                <a:ea typeface="宋体" panose="02010600030101010101" pitchFamily="2" charset="-122"/>
              </a:rPr>
              <a:t>孙武、伍子胥领兵迎敌，采用明攻和暗袭相结合的战术：一方面，大张旗鼓地调集水兵战船前往豫章，以迎击楚师；另一方面又暗结军队于巢地（今安徽巢县东北）。楚将得报吴军战船摆满桐国以南的江面，</a:t>
            </a:r>
            <a:r>
              <a:rPr lang="zh-CN" altLang="en-US" sz="2000" b="1" dirty="0">
                <a:solidFill>
                  <a:srgbClr val="FF0000"/>
                </a:solidFill>
                <a:latin typeface="Arial" panose="020B0604020202020204" pitchFamily="34" charset="0"/>
                <a:ea typeface="宋体" panose="02010600030101010101" pitchFamily="2" charset="-122"/>
              </a:rPr>
              <a:t>便误以为吴军胆怯，想用伐桐来讨好自己，</a:t>
            </a:r>
            <a:r>
              <a:rPr lang="zh-CN" altLang="en-US" sz="2000" b="1" dirty="0">
                <a:solidFill>
                  <a:srgbClr val="000000"/>
                </a:solidFill>
                <a:latin typeface="Arial" panose="020B0604020202020204" pitchFamily="34" charset="0"/>
                <a:ea typeface="宋体" panose="02010600030101010101" pitchFamily="2" charset="-122"/>
              </a:rPr>
              <a:t>于是把大军驻扎在豫章地区，静观事态的变化。这样，楚军从秋天一直驻扎到冬天，时间一长，土气便日益低落，防备自然也开始松懈。孙武抓准时机，率吴军突然包围了楚军，打得楚军猝不及防，落荒而逃。随后，又出其不意地攻克了巢县，还俘虏了在巢县驻守的楚公子繁。经此一战，楚国在豫章以东诸邑及属国皆被吴所占有。</a:t>
            </a:r>
          </a:p>
        </p:txBody>
      </p:sp>
      <p:pic>
        <p:nvPicPr>
          <p:cNvPr id="23557" name="Picture 5"/>
          <p:cNvPicPr>
            <a:picLocks noChangeAspect="1"/>
          </p:cNvPicPr>
          <p:nvPr/>
        </p:nvPicPr>
        <p:blipFill>
          <a:blip r:embed="rId3"/>
          <a:srcRect b="3799"/>
          <a:stretch>
            <a:fillRect/>
          </a:stretch>
        </p:blipFill>
        <p:spPr>
          <a:xfrm>
            <a:off x="7464425" y="66675"/>
            <a:ext cx="2763838" cy="3879850"/>
          </a:xfrm>
          <a:prstGeom prst="rect">
            <a:avLst/>
          </a:prstGeom>
          <a:noFill/>
          <a:ln w="9525">
            <a:noFill/>
          </a:ln>
        </p:spPr>
      </p:pic>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矩形 1"/>
          <p:cNvSpPr/>
          <p:nvPr/>
        </p:nvSpPr>
        <p:spPr>
          <a:xfrm>
            <a:off x="1946276" y="1125538"/>
            <a:ext cx="8461375" cy="40309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en-US" altLang="zh-CN" b="1" dirty="0"/>
              <a:t>	</a:t>
            </a:r>
            <a:r>
              <a:rPr lang="zh-CN" altLang="en-US" b="1" dirty="0">
                <a:latin typeface="楷体" panose="02010609060101010101" pitchFamily="49" charset="-122"/>
                <a:ea typeface="楷体" panose="02010609060101010101" pitchFamily="49" charset="-122"/>
                <a:cs typeface="楷体" panose="02010609060101010101" pitchFamily="49" charset="-122"/>
              </a:rPr>
              <a:t>孙武的“诡道十二法”目的就是一个：</a:t>
            </a:r>
            <a:r>
              <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rPr>
              <a:t>“攻其无备、出其不意”</a:t>
            </a:r>
            <a:r>
              <a:rPr lang="zh-CN" altLang="en-US" b="1" dirty="0">
                <a:latin typeface="楷体" panose="02010609060101010101" pitchFamily="49" charset="-122"/>
                <a:ea typeface="楷体" panose="02010609060101010101" pitchFamily="49" charset="-122"/>
                <a:cs typeface="楷体" panose="02010609060101010101" pitchFamily="49" charset="-122"/>
              </a:rPr>
              <a:t>，对敌实施突然攻击。这十二法的要旨就在于集中兵力，攻虚击弱。因为无论是战役上或战斗上的伪装、佯动还是欺骗，都是为了迷惑敌人。只有迷惑敌人，才能隐蔽自己的兵力集中，调动敌人，使其错误地变更部署，分散兵力。唯其如此，才能最终达到攻其无备、出其不意的目的。</a:t>
            </a:r>
          </a:p>
        </p:txBody>
      </p:sp>
      <p:pic>
        <p:nvPicPr>
          <p:cNvPr id="25603" name="Picture 4"/>
          <p:cNvPicPr>
            <a:picLocks noChangeAspect="1"/>
          </p:cNvPicPr>
          <p:nvPr/>
        </p:nvPicPr>
        <p:blipFill>
          <a:blip r:embed="rId3"/>
          <a:stretch>
            <a:fillRect/>
          </a:stretch>
        </p:blipFill>
        <p:spPr>
          <a:xfrm>
            <a:off x="4079876" y="5013325"/>
            <a:ext cx="4194175" cy="1066800"/>
          </a:xfrm>
          <a:prstGeom prst="rect">
            <a:avLst/>
          </a:prstGeom>
          <a:noFill/>
          <a:ln w="9525">
            <a:noFill/>
          </a:ln>
        </p:spPr>
      </p:pic>
      <p:sp>
        <p:nvSpPr>
          <p:cNvPr id="2" name="文本框 1">
            <a:extLst>
              <a:ext uri="{FF2B5EF4-FFF2-40B4-BE49-F238E27FC236}">
                <a16:creationId xmlns:a16="http://schemas.microsoft.com/office/drawing/2014/main" id="{EB3087BD-A542-F0EE-C39A-583FFC08A2E0}"/>
              </a:ext>
            </a:extLst>
          </p:cNvPr>
          <p:cNvSpPr txBox="1"/>
          <p:nvPr/>
        </p:nvSpPr>
        <p:spPr>
          <a:xfrm>
            <a:off x="355600" y="171431"/>
            <a:ext cx="4813300" cy="954107"/>
          </a:xfrm>
          <a:prstGeom prst="rect">
            <a:avLst/>
          </a:prstGeom>
          <a:noFill/>
        </p:spPr>
        <p:txBody>
          <a:bodyPr wrap="square" rtlCol="0">
            <a:spAutoFit/>
          </a:bodyPr>
          <a:lstStyle/>
          <a:p>
            <a:r>
              <a:rPr lang="zh-CN" altLang="en-US" sz="2800" b="1" i="1" dirty="0"/>
              <a:t>视频：平津战役里刘亚楼与敌军谈判故意迟到、声东击西</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00321" y="562682"/>
            <a:ext cx="6094428" cy="1323439"/>
          </a:xfrm>
          <a:prstGeom prst="rect">
            <a:avLst/>
          </a:prstGeom>
          <a:noFill/>
        </p:spPr>
        <p:txBody>
          <a:bodyPr wrap="square">
            <a:spAutoFit/>
          </a:bodyPr>
          <a:lstStyle/>
          <a:p>
            <a:pPr eaLnBrk="1" hangingPunct="1">
              <a:spcBef>
                <a:spcPct val="0"/>
              </a:spcBef>
              <a:buFontTx/>
              <a:buNone/>
            </a:pP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行军</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：本篇主要论述军队在不同地理条件下如何行军作战、驻扎安营以及怎样根据不同情况观察判断敌情等问题，并提出了“令之以文，齐之以武”的治军名言。</a:t>
            </a:r>
          </a:p>
        </p:txBody>
      </p:sp>
      <p:sp>
        <p:nvSpPr>
          <p:cNvPr id="5" name="文本框 4"/>
          <p:cNvSpPr txBox="1"/>
          <p:nvPr/>
        </p:nvSpPr>
        <p:spPr>
          <a:xfrm>
            <a:off x="7496038" y="99096"/>
            <a:ext cx="6094428" cy="400110"/>
          </a:xfrm>
          <a:prstGeom prst="rect">
            <a:avLst/>
          </a:prstGeom>
          <a:noFill/>
        </p:spPr>
        <p:txBody>
          <a:bodyPr wrap="square">
            <a:spAutoFit/>
          </a:bodyPr>
          <a:lstStyle/>
          <a:p>
            <a:r>
              <a:rPr lang="zh-CN" altLang="en-US" sz="2000" b="1" dirty="0">
                <a:solidFill>
                  <a:srgbClr val="FF3300"/>
                </a:solidFill>
                <a:latin typeface="宋体" panose="02010600030101010101" pitchFamily="2" charset="-122"/>
                <a:ea typeface="宋体" panose="02010600030101010101" pitchFamily="2" charset="-122"/>
              </a:rPr>
              <a:t>令之以文,齐之以武</a:t>
            </a:r>
            <a:endParaRPr lang="zh-CN" altLang="en-US" sz="2000" dirty="0">
              <a:latin typeface="宋体" panose="02010600030101010101" pitchFamily="2" charset="-122"/>
              <a:ea typeface="宋体" panose="02010600030101010101" pitchFamily="2" charset="-122"/>
            </a:endParaRPr>
          </a:p>
        </p:txBody>
      </p:sp>
      <p:sp>
        <p:nvSpPr>
          <p:cNvPr id="7" name="文本框 6"/>
          <p:cNvSpPr txBox="1"/>
          <p:nvPr/>
        </p:nvSpPr>
        <p:spPr>
          <a:xfrm>
            <a:off x="6955149" y="566564"/>
            <a:ext cx="3834771" cy="707886"/>
          </a:xfrm>
          <a:prstGeom prst="rect">
            <a:avLst/>
          </a:prstGeom>
          <a:noFill/>
        </p:spPr>
        <p:txBody>
          <a:bodyPr wrap="square">
            <a:spAutoFit/>
          </a:bodyPr>
          <a:lstStyle/>
          <a:p>
            <a:pPr eaLnBrk="1" hangingPunct="1">
              <a:spcBef>
                <a:spcPct val="0"/>
              </a:spcBef>
              <a:buFontTx/>
              <a:buNone/>
            </a:pPr>
            <a:r>
              <a:rPr lang="zh-CN" altLang="en-US" sz="2000" b="1" dirty="0">
                <a:solidFill>
                  <a:srgbClr val="000000"/>
                </a:solidFill>
                <a:latin typeface="宋体" panose="02010600030101010101" pitchFamily="2" charset="-122"/>
                <a:ea typeface="宋体" panose="02010600030101010101" pitchFamily="2" charset="-122"/>
              </a:rPr>
              <a:t>用怀柔的手段去笼络他们</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用严格的手段去管束他们。</a:t>
            </a:r>
          </a:p>
        </p:txBody>
      </p:sp>
      <p:sp>
        <p:nvSpPr>
          <p:cNvPr id="9" name="文本框 8"/>
          <p:cNvSpPr txBox="1"/>
          <p:nvPr/>
        </p:nvSpPr>
        <p:spPr>
          <a:xfrm>
            <a:off x="200321" y="2414882"/>
            <a:ext cx="6094428" cy="646331"/>
          </a:xfrm>
          <a:prstGeom prst="rect">
            <a:avLst/>
          </a:prstGeom>
          <a:noFill/>
        </p:spPr>
        <p:txBody>
          <a:bodyPr wrap="square">
            <a:spAutoFit/>
          </a:bodyPr>
          <a:lstStyle/>
          <a:p>
            <a:pPr eaLnBrk="1" hangingPunct="1">
              <a:spcBef>
                <a:spcPct val="0"/>
              </a:spcBef>
              <a:buFontTx/>
              <a:buNone/>
            </a:pPr>
            <a:r>
              <a:rPr lang="en-US" altLang="zh-CN" b="1" dirty="0">
                <a:solidFill>
                  <a:srgbClr val="000000"/>
                </a:solidFill>
                <a:latin typeface="宋体" panose="02010600030101010101" pitchFamily="2" charset="-122"/>
                <a:ea typeface="宋体" panose="02010600030101010101" pitchFamily="2" charset="-122"/>
              </a:rPr>
              <a:t>《</a:t>
            </a:r>
            <a:r>
              <a:rPr lang="zh-CN" altLang="en-US" b="1" dirty="0">
                <a:solidFill>
                  <a:srgbClr val="000000"/>
                </a:solidFill>
                <a:latin typeface="宋体" panose="02010600030101010101" pitchFamily="2" charset="-122"/>
                <a:ea typeface="宋体" panose="02010600030101010101" pitchFamily="2" charset="-122"/>
              </a:rPr>
              <a:t>地形</a:t>
            </a:r>
            <a:r>
              <a:rPr lang="en-US" altLang="zh-CN" b="1" dirty="0">
                <a:solidFill>
                  <a:srgbClr val="000000"/>
                </a:solidFill>
                <a:latin typeface="宋体" panose="02010600030101010101" pitchFamily="2" charset="-122"/>
                <a:ea typeface="宋体" panose="02010600030101010101" pitchFamily="2" charset="-122"/>
              </a:rPr>
              <a:t>》</a:t>
            </a:r>
            <a:r>
              <a:rPr lang="zh-CN" altLang="en-US" b="1" dirty="0">
                <a:solidFill>
                  <a:srgbClr val="000000"/>
                </a:solidFill>
                <a:latin typeface="宋体" panose="02010600030101010101" pitchFamily="2" charset="-122"/>
                <a:ea typeface="宋体" panose="02010600030101010101" pitchFamily="2" charset="-122"/>
              </a:rPr>
              <a:t>：本篇集中论述了利用地形的意义以及军队在不同地形条件下进行作战的基本原则。</a:t>
            </a:r>
          </a:p>
        </p:txBody>
      </p:sp>
      <p:sp>
        <p:nvSpPr>
          <p:cNvPr id="11" name="文本框 10"/>
          <p:cNvSpPr txBox="1"/>
          <p:nvPr/>
        </p:nvSpPr>
        <p:spPr>
          <a:xfrm>
            <a:off x="200321" y="3132037"/>
            <a:ext cx="6094428" cy="1631216"/>
          </a:xfrm>
          <a:prstGeom prst="rect">
            <a:avLst/>
          </a:prstGeom>
          <a:noFill/>
        </p:spPr>
        <p:txBody>
          <a:bodyPr wrap="square">
            <a:spAutoFit/>
          </a:bodyPr>
          <a:lstStyle/>
          <a:p>
            <a:pPr eaLnBrk="1" hangingPunct="1">
              <a:spcBef>
                <a:spcPct val="0"/>
              </a:spcBef>
              <a:buFontTx/>
              <a:buNone/>
            </a:pPr>
            <a:r>
              <a:rPr lang="zh-CN" altLang="en-US" sz="2000" b="1" dirty="0">
                <a:solidFill>
                  <a:srgbClr val="FF0000"/>
                </a:solidFill>
                <a:latin typeface="宋体" panose="02010600030101010101" pitchFamily="2" charset="-122"/>
                <a:ea typeface="宋体" panose="02010600030101010101" pitchFamily="2" charset="-122"/>
              </a:rPr>
              <a:t>夫地形者，兵之助也。</a:t>
            </a:r>
            <a:br>
              <a:rPr lang="zh-CN" altLang="en-US" sz="2000" b="1" dirty="0">
                <a:solidFill>
                  <a:srgbClr val="000000"/>
                </a:solidFill>
                <a:latin typeface="宋体" panose="02010600030101010101" pitchFamily="2" charset="-122"/>
                <a:ea typeface="宋体" panose="02010600030101010101" pitchFamily="2" charset="-122"/>
              </a:rPr>
            </a:br>
            <a:r>
              <a:rPr lang="zh-CN" altLang="en-US" sz="2000" b="1" dirty="0">
                <a:solidFill>
                  <a:srgbClr val="000000"/>
                </a:solidFill>
                <a:latin typeface="宋体" panose="02010600030101010101" pitchFamily="2" charset="-122"/>
                <a:ea typeface="宋体" panose="02010600030101010101" pitchFamily="2" charset="-122"/>
              </a:rPr>
              <a:t>地形是用兵的辅助条件。</a:t>
            </a:r>
            <a:endParaRPr lang="en-US" altLang="zh-CN" sz="2000" b="1" dirty="0">
              <a:solidFill>
                <a:srgbClr val="000000"/>
              </a:solidFill>
              <a:latin typeface="宋体" panose="02010600030101010101" pitchFamily="2" charset="-122"/>
              <a:ea typeface="宋体" panose="02010600030101010101" pitchFamily="2" charset="-122"/>
            </a:endParaRPr>
          </a:p>
          <a:p>
            <a:pPr eaLnBrk="1" hangingPunct="1">
              <a:spcBef>
                <a:spcPct val="0"/>
              </a:spcBef>
              <a:buFontTx/>
              <a:buNone/>
            </a:pPr>
            <a:br>
              <a:rPr lang="zh-CN" altLang="en-US" sz="2000" b="1" dirty="0">
                <a:solidFill>
                  <a:srgbClr val="000000"/>
                </a:solidFill>
                <a:latin typeface="宋体" panose="02010600030101010101" pitchFamily="2" charset="-122"/>
                <a:ea typeface="宋体" panose="02010600030101010101" pitchFamily="2" charset="-122"/>
              </a:rPr>
            </a:br>
            <a:r>
              <a:rPr lang="zh-CN" altLang="en-US" sz="2000" b="1" dirty="0">
                <a:solidFill>
                  <a:srgbClr val="FF0000"/>
                </a:solidFill>
                <a:latin typeface="宋体" panose="02010600030101010101" pitchFamily="2" charset="-122"/>
                <a:ea typeface="宋体" panose="02010600030101010101" pitchFamily="2" charset="-122"/>
              </a:rPr>
              <a:t>进不求名，退不避罪。</a:t>
            </a:r>
            <a:br>
              <a:rPr lang="en-US" altLang="zh-CN" sz="2000" b="1" dirty="0">
                <a:solidFill>
                  <a:srgbClr val="000000"/>
                </a:solidFill>
                <a:latin typeface="宋体" panose="02010600030101010101" pitchFamily="2" charset="-122"/>
                <a:ea typeface="宋体" panose="02010600030101010101" pitchFamily="2" charset="-122"/>
              </a:rPr>
            </a:br>
            <a:r>
              <a:rPr lang="zh-CN" altLang="en-US" sz="2000" b="1" dirty="0">
                <a:solidFill>
                  <a:srgbClr val="000000"/>
                </a:solidFill>
                <a:latin typeface="宋体" panose="02010600030101010101" pitchFamily="2" charset="-122"/>
                <a:ea typeface="宋体" panose="02010600030101010101" pitchFamily="2" charset="-122"/>
              </a:rPr>
              <a:t>打了胜仗不求功名利禄，打了败仗不推卸责任。</a:t>
            </a:r>
          </a:p>
        </p:txBody>
      </p:sp>
      <p:cxnSp>
        <p:nvCxnSpPr>
          <p:cNvPr id="13" name="直接连接符 12"/>
          <p:cNvCxnSpPr/>
          <p:nvPr/>
        </p:nvCxnSpPr>
        <p:spPr>
          <a:xfrm>
            <a:off x="0" y="2136513"/>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00321" y="4721487"/>
            <a:ext cx="6103854" cy="1754326"/>
          </a:xfrm>
          <a:prstGeom prst="rect">
            <a:avLst/>
          </a:prstGeom>
          <a:noFill/>
        </p:spPr>
        <p:txBody>
          <a:bodyPr wrap="square">
            <a:spAutoFit/>
          </a:bodyPr>
          <a:lstStyle/>
          <a:p>
            <a:pPr eaLnBrk="1" hangingPunct="1">
              <a:spcBef>
                <a:spcPct val="0"/>
              </a:spcBef>
              <a:buFontTx/>
              <a:buNone/>
            </a:pPr>
            <a:r>
              <a:rPr lang="zh-CN" altLang="en-US" b="1" dirty="0">
                <a:solidFill>
                  <a:srgbClr val="FF0000"/>
                </a:solidFill>
                <a:latin typeface="宋体" panose="02010600030101010101" pitchFamily="2" charset="-122"/>
                <a:ea typeface="宋体" panose="02010600030101010101" pitchFamily="2" charset="-122"/>
              </a:rPr>
              <a:t>知彼知己，胜乃不殆；</a:t>
            </a:r>
            <a:br>
              <a:rPr lang="zh-CN" altLang="en-US" b="1" dirty="0">
                <a:solidFill>
                  <a:srgbClr val="FF0000"/>
                </a:solidFill>
                <a:latin typeface="宋体" panose="02010600030101010101" pitchFamily="2" charset="-122"/>
                <a:ea typeface="宋体" panose="02010600030101010101" pitchFamily="2" charset="-122"/>
              </a:rPr>
            </a:br>
            <a:r>
              <a:rPr lang="zh-CN" altLang="en-US" b="1" dirty="0">
                <a:solidFill>
                  <a:srgbClr val="FF0000"/>
                </a:solidFill>
                <a:latin typeface="宋体" panose="02010600030101010101" pitchFamily="2" charset="-122"/>
                <a:ea typeface="宋体" panose="02010600030101010101" pitchFamily="2" charset="-122"/>
              </a:rPr>
              <a:t>知天知地，胜乃不穷。</a:t>
            </a:r>
            <a:endParaRPr lang="en-US" altLang="zh-CN" b="1" dirty="0">
              <a:solidFill>
                <a:srgbClr val="FF0000"/>
              </a:solidFill>
              <a:latin typeface="宋体" panose="02010600030101010101" pitchFamily="2" charset="-122"/>
              <a:ea typeface="宋体" panose="02010600030101010101" pitchFamily="2" charset="-122"/>
            </a:endParaRPr>
          </a:p>
          <a:p>
            <a:pPr eaLnBrk="1" hangingPunct="1">
              <a:spcBef>
                <a:spcPct val="0"/>
              </a:spcBef>
              <a:buFontTx/>
              <a:buNone/>
            </a:pPr>
            <a:br>
              <a:rPr lang="zh-CN" altLang="en-US" b="1" dirty="0">
                <a:solidFill>
                  <a:srgbClr val="000000"/>
                </a:solidFill>
                <a:latin typeface="宋体" panose="02010600030101010101" pitchFamily="2" charset="-122"/>
                <a:ea typeface="宋体" panose="02010600030101010101" pitchFamily="2" charset="-122"/>
              </a:rPr>
            </a:br>
            <a:r>
              <a:rPr lang="zh-CN" altLang="en-US" b="1" dirty="0">
                <a:solidFill>
                  <a:srgbClr val="000000"/>
                </a:solidFill>
                <a:latin typeface="宋体" panose="02010600030101010101" pitchFamily="2" charset="-122"/>
                <a:ea typeface="宋体" panose="02010600030101010101" pitchFamily="2" charset="-122"/>
              </a:rPr>
              <a:t>了解对方，了解自己，争取胜利就不会有危险，懂得天时，懂得地利，胜利就不可穷尽。</a:t>
            </a:r>
            <a:br>
              <a:rPr lang="zh-CN" altLang="en-US" b="1" dirty="0">
                <a:solidFill>
                  <a:srgbClr val="000000"/>
                </a:solidFill>
                <a:latin typeface="宋体" panose="02010600030101010101" pitchFamily="2" charset="-122"/>
                <a:ea typeface="宋体" panose="02010600030101010101" pitchFamily="2" charset="-122"/>
              </a:rPr>
            </a:br>
            <a:endParaRPr lang="zh-CN" altLang="en-US" b="1" dirty="0">
              <a:solidFill>
                <a:srgbClr val="000000"/>
              </a:solidFill>
              <a:latin typeface="宋体" panose="02010600030101010101" pitchFamily="2" charset="-122"/>
              <a:ea typeface="宋体" panose="02010600030101010101" pitchFamily="2"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矩形 2"/>
          <p:cNvSpPr/>
          <p:nvPr/>
        </p:nvSpPr>
        <p:spPr>
          <a:xfrm>
            <a:off x="1919606" y="332740"/>
            <a:ext cx="8582025" cy="14452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en-US" altLang="zh-CN" sz="4000" b="1" dirty="0">
                <a:solidFill>
                  <a:srgbClr val="FF0000"/>
                </a:solidFill>
                <a:latin typeface="楷体" panose="02010609060101010101" pitchFamily="49" charset="-122"/>
                <a:ea typeface="楷体" panose="02010609060101010101" pitchFamily="49" charset="-122"/>
                <a:cs typeface="楷体" panose="02010609060101010101" pitchFamily="49" charset="-122"/>
              </a:rPr>
              <a:t>2</a:t>
            </a:r>
            <a:r>
              <a:rPr lang="zh-CN" altLang="en-US" sz="4000" b="1" dirty="0">
                <a:solidFill>
                  <a:srgbClr val="FF0000"/>
                </a:solidFill>
                <a:latin typeface="楷体" panose="02010609060101010101" pitchFamily="49" charset="-122"/>
                <a:ea typeface="楷体" panose="02010609060101010101" pitchFamily="49" charset="-122"/>
                <a:cs typeface="楷体" panose="02010609060101010101" pitchFamily="49" charset="-122"/>
              </a:rPr>
              <a:t>、战争不是贵族决斗</a:t>
            </a:r>
          </a:p>
          <a:p>
            <a:pPr marL="0" indent="0" eaLnBrk="1" hangingPunct="1">
              <a:spcBef>
                <a:spcPct val="0"/>
              </a:spcBef>
              <a:buNone/>
            </a:pP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rPr>
              <a:t>不违时，不历民病，所以爱吾民也；不加丧，不因凶，所以爱夫其民也；冬夏不兴师，所以兼爱其民也。  </a:t>
            </a:r>
            <a:r>
              <a:rPr lang="en-US" altLang="zh-CN" sz="2400" b="1" dirty="0">
                <a:solidFill>
                  <a:srgbClr val="FF0000"/>
                </a:solidFill>
                <a:latin typeface="楷体" panose="02010609060101010101" pitchFamily="49" charset="-122"/>
                <a:ea typeface="楷体" panose="02010609060101010101" pitchFamily="49" charset="-122"/>
                <a:cs typeface="楷体" panose="02010609060101010101" pitchFamily="49" charset="-122"/>
              </a:rPr>
              <a:t>《</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rPr>
              <a:t>司马法</a:t>
            </a:r>
            <a:r>
              <a:rPr lang="en-US" altLang="zh-CN" sz="2400" b="1" dirty="0">
                <a:solidFill>
                  <a:srgbClr val="FF0000"/>
                </a:solidFill>
                <a:latin typeface="楷体" panose="02010609060101010101" pitchFamily="49" charset="-122"/>
                <a:ea typeface="楷体" panose="02010609060101010101" pitchFamily="49" charset="-122"/>
                <a:cs typeface="楷体" panose="02010609060101010101" pitchFamily="49" charset="-122"/>
              </a:rPr>
              <a:t>》</a:t>
            </a:r>
          </a:p>
        </p:txBody>
      </p:sp>
      <p:sp>
        <p:nvSpPr>
          <p:cNvPr id="2" name="文本框 1"/>
          <p:cNvSpPr txBox="1"/>
          <p:nvPr/>
        </p:nvSpPr>
        <p:spPr>
          <a:xfrm>
            <a:off x="1919605" y="1772920"/>
            <a:ext cx="8731250" cy="5631180"/>
          </a:xfrm>
          <a:prstGeom prst="rect">
            <a:avLst/>
          </a:prstGeom>
          <a:noFill/>
        </p:spPr>
        <p:txBody>
          <a:bodyPr wrap="square" rtlCol="0" anchor="t">
            <a:spAutoFit/>
          </a:bodyPr>
          <a:lstStyle/>
          <a:p>
            <a:pPr>
              <a:spcBef>
                <a:spcPct val="0"/>
              </a:spcBef>
            </a:pPr>
            <a:r>
              <a:rPr lang="zh-CN" altLang="en-US" sz="2800" b="1" dirty="0">
                <a:solidFill>
                  <a:srgbClr val="FF0000"/>
                </a:solidFill>
                <a:latin typeface="楷体" panose="02010609060101010101" pitchFamily="49" charset="-122"/>
                <a:ea typeface="楷体" panose="02010609060101010101" pitchFamily="49" charset="-122"/>
                <a:sym typeface="+mn-ea"/>
              </a:rPr>
              <a:t>礼义之兵向诡诈之兵的转化</a:t>
            </a:r>
          </a:p>
          <a:p>
            <a:pPr>
              <a:spcBef>
                <a:spcPct val="0"/>
              </a:spcBef>
            </a:pPr>
            <a:r>
              <a:rPr lang="zh-CN" altLang="en-US" sz="2000"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公元前</a:t>
            </a:r>
            <a:r>
              <a:rPr lang="en-US" altLang="zh-CN" sz="2000"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638</a:t>
            </a:r>
            <a:r>
              <a:rPr lang="zh-CN" altLang="en-US" sz="2000"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年爆发了宋楚</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泓水之战</a:t>
            </a:r>
            <a:r>
              <a:rPr lang="zh-CN" altLang="en-US" sz="2000"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。宋大司马</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公孙固</a:t>
            </a:r>
            <a:r>
              <a:rPr lang="zh-CN" altLang="en-US" sz="2000"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建议</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宋襄公</a:t>
            </a:r>
            <a:r>
              <a:rPr lang="zh-CN" altLang="en-US" sz="2000"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趁楚军半渡而击之，未被采纳；又建议在楚军渡河列阵未毕时发起攻击，再遭拒绝。结果在接下来的会战中宋军大败，襄公本人也受重伤。战后面对国人的指责，宋襄公仍坚 持说自古用兵，不加创于已受伤的敌人（“</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不重伤</a:t>
            </a:r>
            <a:r>
              <a:rPr lang="zh-CN" altLang="en-US" sz="2000"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”），不俘虏头发斑白的人（“</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不擒二毛</a:t>
            </a:r>
            <a:r>
              <a:rPr lang="zh-CN" altLang="en-US" sz="2000"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”），不要乘机进攻处在狭窄艰危境地的敌人（“</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不以阻隘</a:t>
            </a:r>
            <a:r>
              <a:rPr lang="zh-CN" altLang="en-US" sz="2000"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”），也不攻击还没有摆好阵势的敌人（“</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不鼓不成列</a:t>
            </a:r>
            <a:r>
              <a:rPr lang="zh-CN" altLang="en-US" sz="2000"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”），认为自己的指挥是正确的。这个战例一方面说明礼义之兵在春秋中期之前是一种普遍现象，另一方面也说明兵以诡诈已经被更多的人所接受。</a:t>
            </a:r>
          </a:p>
          <a:p>
            <a:pPr>
              <a:spcBef>
                <a:spcPct val="0"/>
              </a:spcBef>
            </a:pPr>
            <a:endParaRPr lang="zh-CN" altLang="en-US" sz="2000"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endParaRPr>
          </a:p>
          <a:p>
            <a:pPr fontAlgn="base">
              <a:spcBef>
                <a:spcPct val="0"/>
              </a:spcBef>
              <a:spcAft>
                <a:spcPct val="0"/>
              </a:spcAft>
              <a:defRPr/>
            </a:pPr>
            <a:r>
              <a:rPr kumimoji="1" lang="en-US" altLang="zh-CN" dirty="0">
                <a:solidFill>
                  <a:srgbClr val="000000"/>
                </a:solidFill>
                <a:effectLst>
                  <a:outerShdw blurRad="38100" dist="38100" dir="2700000" algn="tl">
                    <a:srgbClr val="C0C0C0"/>
                  </a:outerShdw>
                </a:effectLst>
                <a:latin typeface="楷体" panose="02010609060101010101" pitchFamily="49" charset="-122"/>
                <a:ea typeface="楷体" panose="02010609060101010101" pitchFamily="49" charset="-122"/>
                <a:cs typeface="楷体" panose="02010609060101010101" pitchFamily="49" charset="-122"/>
                <a:sym typeface="+mn-ea"/>
              </a:rPr>
              <a:t>	</a:t>
            </a:r>
            <a:r>
              <a:rPr kumimoji="1" lang="zh-CN" altLang="en-US" dirty="0">
                <a:solidFill>
                  <a:srgbClr val="FF0000"/>
                </a:solidFill>
                <a:effectLst>
                  <a:outerShdw blurRad="38100" dist="38100" dir="2700000" algn="tl">
                    <a:srgbClr val="C0C0C0"/>
                  </a:outerShdw>
                </a:effectLst>
                <a:latin typeface="楷体" panose="02010609060101010101" pitchFamily="49" charset="-122"/>
                <a:ea typeface="楷体" panose="02010609060101010101" pitchFamily="49" charset="-122"/>
                <a:cs typeface="楷体" panose="02010609060101010101" pitchFamily="49" charset="-122"/>
                <a:sym typeface="+mn-ea"/>
              </a:rPr>
              <a:t>我们不是宋襄公，不要那种蠢猪式的仁义道德。我们要把敌人的眼睛和耳朵尽可能地封住，使他们变成瞎子和聋子，要把他们指挥员的心尽可能地弄得混乱些，使他们变成疯子，用以争取自己的胜利。</a:t>
            </a:r>
            <a:endParaRPr kumimoji="1" lang="zh-CN" altLang="en-US" dirty="0">
              <a:solidFill>
                <a:srgbClr val="FF0000"/>
              </a:solidFill>
              <a:effectLst>
                <a:outerShdw blurRad="38100" dist="38100" dir="2700000" algn="tl">
                  <a:srgbClr val="C0C0C0"/>
                </a:outerShdw>
              </a:effectLst>
              <a:latin typeface="楷体" panose="02010609060101010101" pitchFamily="49" charset="-122"/>
              <a:ea typeface="楷体" panose="02010609060101010101" pitchFamily="49" charset="-122"/>
              <a:cs typeface="楷体" panose="02010609060101010101" pitchFamily="49" charset="-122"/>
            </a:endParaRPr>
          </a:p>
          <a:p>
            <a:pPr algn="r" fontAlgn="base">
              <a:spcBef>
                <a:spcPct val="0"/>
              </a:spcBef>
              <a:spcAft>
                <a:spcPct val="0"/>
              </a:spcAft>
              <a:defRPr/>
            </a:pPr>
            <a:r>
              <a:rPr kumimoji="1" lang="en-US" altLang="zh-CN"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kumimoji="1"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毛泽东</a:t>
            </a:r>
            <a:r>
              <a:rPr kumimoji="1" lang="en-US" altLang="zh-CN"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kumimoji="1"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论持久战</a:t>
            </a:r>
            <a:r>
              <a:rPr kumimoji="1" lang="en-US" altLang="zh-CN"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endParaRPr kumimoji="1" lang="en-US" altLang="zh-CN"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a:spcBef>
                <a:spcPct val="0"/>
              </a:spcBef>
            </a:pP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宋襄公的贵族精神，被称为“蠢猪式的仁义道德”，因为战争不是贵族决斗，而是你死我活。</a:t>
            </a:r>
            <a:endParaRPr lang="en-US" altLang="zh-CN" sz="2000" b="1" dirty="0">
              <a:latin typeface="楷体" panose="02010609060101010101" pitchFamily="49" charset="-122"/>
              <a:ea typeface="楷体" panose="02010609060101010101" pitchFamily="49" charset="-122"/>
              <a:cs typeface="楷体" panose="02010609060101010101" pitchFamily="49" charset="-122"/>
            </a:endParaRPr>
          </a:p>
          <a:p>
            <a:pPr>
              <a:spcBef>
                <a:spcPct val="0"/>
              </a:spcBef>
            </a:pPr>
            <a:endParaRPr lang="zh-CN" altLang="en-US" sz="2000" dirty="0">
              <a:latin typeface="楷体" panose="02010609060101010101" pitchFamily="49" charset="-122"/>
              <a:ea typeface="楷体" panose="02010609060101010101" pitchFamily="49" charset="-122"/>
              <a:cs typeface="楷体" panose="02010609060101010101" pitchFamily="49" charset="-122"/>
            </a:endParaRPr>
          </a:p>
          <a:p>
            <a:pPr>
              <a:spcBef>
                <a:spcPct val="0"/>
              </a:spcBef>
            </a:pPr>
            <a:endParaRPr lang="zh-CN" altLang="en-US" sz="2000"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矩形 1"/>
          <p:cNvSpPr/>
          <p:nvPr/>
        </p:nvSpPr>
        <p:spPr>
          <a:xfrm>
            <a:off x="1775460" y="260350"/>
            <a:ext cx="7279640" cy="6451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en-US" altLang="zh-CN" sz="3600" b="1" dirty="0">
                <a:solidFill>
                  <a:srgbClr val="FF0000"/>
                </a:solidFill>
                <a:latin typeface="隶书" panose="02010509060101010101" pitchFamily="49" charset="-122"/>
                <a:ea typeface="隶书" panose="02010509060101010101" pitchFamily="49" charset="-122"/>
              </a:rPr>
              <a:t>3</a:t>
            </a:r>
            <a:r>
              <a:rPr lang="zh-CN" altLang="en-US" sz="3600" b="1" dirty="0">
                <a:solidFill>
                  <a:srgbClr val="FF0000"/>
                </a:solidFill>
                <a:latin typeface="楷体" panose="02010609060101010101" pitchFamily="49" charset="-122"/>
                <a:ea typeface="楷体" panose="02010609060101010101" pitchFamily="49" charset="-122"/>
              </a:rPr>
              <a:t>、诡道靠书本学不来</a:t>
            </a:r>
          </a:p>
        </p:txBody>
      </p:sp>
      <p:sp>
        <p:nvSpPr>
          <p:cNvPr id="33795" name="矩形 2"/>
          <p:cNvSpPr/>
          <p:nvPr/>
        </p:nvSpPr>
        <p:spPr>
          <a:xfrm>
            <a:off x="2171065" y="908686"/>
            <a:ext cx="8238490" cy="95313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2800" b="1" dirty="0">
                <a:latin typeface="楷体" panose="02010609060101010101" pitchFamily="49" charset="-122"/>
                <a:ea typeface="楷体" panose="02010609060101010101" pitchFamily="49" charset="-122"/>
              </a:rPr>
              <a:t>此兵家之胜，不可先传也。</a:t>
            </a:r>
            <a:r>
              <a:rPr lang="en-US" altLang="zh-CN" sz="2800" b="1" dirty="0">
                <a:solidFill>
                  <a:schemeClr val="tx2"/>
                </a:solidFill>
                <a:latin typeface="楷体" panose="02010609060101010101" pitchFamily="49" charset="-122"/>
                <a:ea typeface="楷体" panose="02010609060101010101" pitchFamily="49" charset="-122"/>
                <a:sym typeface="+mn-ea"/>
              </a:rPr>
              <a:t>《</a:t>
            </a:r>
            <a:r>
              <a:rPr lang="zh-CN" altLang="en-US" sz="2800" b="1" dirty="0">
                <a:solidFill>
                  <a:schemeClr val="tx2"/>
                </a:solidFill>
                <a:latin typeface="楷体" panose="02010609060101010101" pitchFamily="49" charset="-122"/>
                <a:ea typeface="楷体" panose="02010609060101010101" pitchFamily="49" charset="-122"/>
                <a:sym typeface="+mn-ea"/>
              </a:rPr>
              <a:t>计篇</a:t>
            </a:r>
            <a:r>
              <a:rPr lang="en-US" altLang="zh-CN" sz="2800" b="1" dirty="0">
                <a:solidFill>
                  <a:schemeClr val="tx2"/>
                </a:solidFill>
                <a:latin typeface="楷体" panose="02010609060101010101" pitchFamily="49" charset="-122"/>
                <a:ea typeface="楷体" panose="02010609060101010101" pitchFamily="49" charset="-122"/>
                <a:sym typeface="+mn-ea"/>
              </a:rPr>
              <a:t>》</a:t>
            </a:r>
            <a:endParaRPr lang="zh-CN" altLang="en-US" sz="2800" b="1" dirty="0">
              <a:solidFill>
                <a:schemeClr val="tx2"/>
              </a:solidFill>
              <a:latin typeface="楷体" panose="02010609060101010101" pitchFamily="49" charset="-122"/>
              <a:ea typeface="楷体" panose="02010609060101010101" pitchFamily="49" charset="-122"/>
            </a:endParaRPr>
          </a:p>
          <a:p>
            <a:pPr marL="0" indent="0" eaLnBrk="1" hangingPunct="1">
              <a:spcBef>
                <a:spcPct val="0"/>
              </a:spcBef>
              <a:buNone/>
            </a:pPr>
            <a:endParaRPr lang="zh-CN" altLang="en-US" sz="2800" b="1" dirty="0">
              <a:solidFill>
                <a:schemeClr val="tx2"/>
              </a:solidFill>
              <a:latin typeface="楷体" panose="02010609060101010101" pitchFamily="49" charset="-122"/>
              <a:ea typeface="楷体" panose="02010609060101010101" pitchFamily="49" charset="-122"/>
            </a:endParaRPr>
          </a:p>
        </p:txBody>
      </p:sp>
      <p:sp>
        <p:nvSpPr>
          <p:cNvPr id="33797" name="矩形 1"/>
          <p:cNvSpPr/>
          <p:nvPr/>
        </p:nvSpPr>
        <p:spPr>
          <a:xfrm>
            <a:off x="1575754" y="1401128"/>
            <a:ext cx="7678737" cy="15684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457200" eaLnBrk="1" hangingPunct="1">
              <a:spcBef>
                <a:spcPct val="0"/>
              </a:spcBef>
              <a:buNone/>
            </a:pPr>
            <a:r>
              <a:rPr lang="zh-CN" altLang="en-US" sz="2400" dirty="0">
                <a:latin typeface="楷体" panose="02010609060101010101" pitchFamily="49" charset="-122"/>
                <a:ea typeface="楷体" panose="02010609060101010101" pitchFamily="49" charset="-122"/>
              </a:rPr>
              <a:t>这是军事家指挥的奥妙，是不能预先传授的。</a:t>
            </a:r>
          </a:p>
          <a:p>
            <a:pPr marL="0" indent="457200" eaLnBrk="1" hangingPunct="1">
              <a:spcBef>
                <a:spcPct val="0"/>
              </a:spcBef>
              <a:buNone/>
            </a:pPr>
            <a:endParaRPr lang="zh-CN" altLang="en-US" sz="2400" b="1" dirty="0">
              <a:solidFill>
                <a:srgbClr val="FF0000"/>
              </a:solidFill>
              <a:latin typeface="隶书" panose="02010509060101010101" pitchFamily="49" charset="-122"/>
              <a:ea typeface="隶书" panose="02010509060101010101" pitchFamily="49" charset="-122"/>
              <a:sym typeface="+mn-ea"/>
            </a:endParaRPr>
          </a:p>
          <a:p>
            <a:pPr marL="0" indent="457200" eaLnBrk="1" hangingPunct="1">
              <a:spcBef>
                <a:spcPct val="0"/>
              </a:spcBef>
              <a:buNone/>
            </a:pPr>
            <a:r>
              <a:rPr lang="zh-CN" altLang="en-US" sz="2400" b="1" dirty="0">
                <a:latin typeface="楷体" panose="02010609060101010101" pitchFamily="49" charset="-122"/>
                <a:ea typeface="楷体" panose="02010609060101010101" pitchFamily="49" charset="-122"/>
                <a:sym typeface="+mn-ea"/>
              </a:rPr>
              <a:t>纸上谈兵的赵括—长平之战惨败</a:t>
            </a:r>
          </a:p>
          <a:p>
            <a:pPr marL="0" indent="457200" eaLnBrk="1" hangingPunct="1">
              <a:spcBef>
                <a:spcPct val="0"/>
              </a:spcBef>
              <a:buNone/>
            </a:pPr>
            <a:endParaRPr lang="zh-CN" altLang="en-US" sz="2400" b="1" dirty="0">
              <a:latin typeface="楷体" panose="02010609060101010101" pitchFamily="49" charset="-122"/>
              <a:ea typeface="楷体" panose="02010609060101010101" pitchFamily="49" charset="-122"/>
              <a:sym typeface="+mn-ea"/>
            </a:endParaRPr>
          </a:p>
        </p:txBody>
      </p:sp>
      <p:sp>
        <p:nvSpPr>
          <p:cNvPr id="35842" name="矩形 1"/>
          <p:cNvSpPr/>
          <p:nvPr/>
        </p:nvSpPr>
        <p:spPr>
          <a:xfrm>
            <a:off x="1919605" y="2636520"/>
            <a:ext cx="8415020" cy="286131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1800" dirty="0">
                <a:latin typeface="楷体" panose="02010609060101010101" pitchFamily="49" charset="-122"/>
                <a:ea typeface="楷体" panose="02010609060101010101" pitchFamily="49" charset="-122"/>
              </a:rPr>
              <a:t>纸上谈兵:《史记》记载，战国时赵国名将赵奢之子赵括，年轻时学兵法，谈起兵事来父亲也难不倒他。后来他接替廉颇为长平之战赵将，只知道按兵书办事，不知道变通，结果被秦军大败。</a:t>
            </a:r>
          </a:p>
          <a:p>
            <a:pPr marL="0" indent="0" eaLnBrk="1" hangingPunct="1">
              <a:spcBef>
                <a:spcPct val="0"/>
              </a:spcBef>
              <a:buNone/>
            </a:pPr>
            <a:r>
              <a:rPr lang="zh-CN" altLang="en-US" sz="1800" dirty="0">
                <a:latin typeface="楷体" panose="02010609060101010101" pitchFamily="49" charset="-122"/>
                <a:ea typeface="楷体" panose="02010609060101010101" pitchFamily="49" charset="-122"/>
                <a:sym typeface="+mn-ea"/>
              </a:rPr>
              <a:t>  此战，赵王在战争指导上，昧于秦强赵弱的基本形势，急于求胜，错误地坚持进攻战略。中秦国离间之计，弃用名将廉颇，而起用赵括代替廉颇。赵括遵照赵王意图，变更了廉颇的防御部署及军规，更换将吏，组织进攻。秦国暗中换帅白起，白起针对赵括急于求胜的弱点，采取了佯败后退、诱敌脱离阵地，进而分割包围、予以歼灭的作战方针。被围日久，赵括亲率精锐部队强行突围，结果失败并被秦军乱箭射死。最终赵国经此一战元气大伤，加速了秦国统一中国的进程。</a:t>
            </a:r>
            <a:endParaRPr lang="zh-CN" altLang="en-US" sz="1800" dirty="0">
              <a:latin typeface="楷体" panose="02010609060101010101" pitchFamily="49" charset="-122"/>
              <a:ea typeface="楷体" panose="02010609060101010101" pitchFamily="49" charset="-122"/>
            </a:endParaRPr>
          </a:p>
          <a:p>
            <a:pPr marL="0" indent="0" eaLnBrk="1" hangingPunct="1">
              <a:spcBef>
                <a:spcPct val="0"/>
              </a:spcBef>
              <a:buNone/>
            </a:pPr>
            <a:endParaRPr lang="zh-CN" altLang="en-US" sz="1800" b="1" dirty="0">
              <a:latin typeface="楷体" panose="02010609060101010101" pitchFamily="49" charset="-122"/>
              <a:ea typeface="楷体" panose="02010609060101010101" pitchFamily="49" charset="-122"/>
            </a:endParaRPr>
          </a:p>
        </p:txBody>
      </p:sp>
      <p:sp>
        <p:nvSpPr>
          <p:cNvPr id="35846" name="矩形 8"/>
          <p:cNvSpPr/>
          <p:nvPr/>
        </p:nvSpPr>
        <p:spPr>
          <a:xfrm>
            <a:off x="2062481" y="5445125"/>
            <a:ext cx="8272145" cy="9220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1800" dirty="0">
                <a:latin typeface="楷体" panose="02010609060101010101" pitchFamily="49" charset="-122"/>
                <a:ea typeface="楷体" panose="02010609060101010101" pitchFamily="49" charset="-122"/>
              </a:rPr>
              <a:t>秦国获胜进占长平，此战共坑杀赵军40万。唐明皇路过高平时，见山似头颅，于是命官员建骷髅庙一座，此庙分正殿和东西耳殿，把村南之山改为头颅山，改杀谷为省冤谷。骷髅庙以祭祀四十万被坑杀赵卒之先灵。</a:t>
            </a:r>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EE82323-40F4-94D8-1B54-6CCF66E2C0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1" y="725569"/>
            <a:ext cx="6550104" cy="5406862"/>
          </a:xfrm>
          <a:prstGeom prst="rect">
            <a:avLst/>
          </a:prstGeom>
        </p:spPr>
      </p:pic>
      <p:sp>
        <p:nvSpPr>
          <p:cNvPr id="4" name="文本框 3">
            <a:extLst>
              <a:ext uri="{FF2B5EF4-FFF2-40B4-BE49-F238E27FC236}">
                <a16:creationId xmlns:a16="http://schemas.microsoft.com/office/drawing/2014/main" id="{AEFD5A33-6EEE-DC17-4098-6B8288119ECD}"/>
              </a:ext>
            </a:extLst>
          </p:cNvPr>
          <p:cNvSpPr txBox="1"/>
          <p:nvPr/>
        </p:nvSpPr>
        <p:spPr>
          <a:xfrm>
            <a:off x="8166100" y="1917700"/>
            <a:ext cx="2286000" cy="1107996"/>
          </a:xfrm>
          <a:prstGeom prst="rect">
            <a:avLst/>
          </a:prstGeom>
          <a:noFill/>
        </p:spPr>
        <p:txBody>
          <a:bodyPr wrap="square" rtlCol="0">
            <a:spAutoFit/>
          </a:bodyPr>
          <a:lstStyle/>
          <a:p>
            <a:r>
              <a:rPr lang="en-US" altLang="zh-CN" sz="6600" dirty="0"/>
              <a:t>BCD</a:t>
            </a:r>
            <a:endParaRPr lang="zh-CN" altLang="en-US" sz="6600" dirty="0"/>
          </a:p>
        </p:txBody>
      </p:sp>
    </p:spTree>
    <p:extLst>
      <p:ext uri="{BB962C8B-B14F-4D97-AF65-F5344CB8AC3E}">
        <p14:creationId xmlns:p14="http://schemas.microsoft.com/office/powerpoint/2010/main" val="38318478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p:nvPr/>
        </p:nvSpPr>
        <p:spPr>
          <a:xfrm>
            <a:off x="3365500" y="333376"/>
            <a:ext cx="5581650" cy="829945"/>
          </a:xfrm>
          <a:prstGeom prst="rect">
            <a:avLst/>
          </a:prstGeom>
          <a:noFill/>
          <a:ln w="9525">
            <a:noFill/>
          </a:ln>
          <a:effectLst>
            <a:prstShdw prst="shdw17" dist="17961" dir="13499999">
              <a:srgbClr val="FFFF00"/>
            </a:prstShdw>
          </a:effectLst>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hangingPunct="1">
              <a:spcBef>
                <a:spcPct val="50000"/>
              </a:spcBef>
              <a:buNone/>
            </a:pPr>
            <a:r>
              <a:rPr lang="zh-CN" altLang="en-US" sz="4800" b="1" dirty="0">
                <a:solidFill>
                  <a:srgbClr val="FF0000"/>
                </a:solidFill>
                <a:latin typeface="楷体" panose="02010609060101010101" pitchFamily="49" charset="-122"/>
                <a:ea typeface="楷体" panose="02010609060101010101" pitchFamily="49" charset="-122"/>
              </a:rPr>
              <a:t>二、伪装取胜</a:t>
            </a:r>
            <a:endParaRPr lang="en-US" altLang="zh-CN" sz="4800" b="1" dirty="0">
              <a:solidFill>
                <a:srgbClr val="FF0000"/>
              </a:solidFill>
              <a:latin typeface="楷体" panose="02010609060101010101" pitchFamily="49" charset="-122"/>
              <a:ea typeface="楷体" panose="02010609060101010101" pitchFamily="49" charset="-122"/>
            </a:endParaRPr>
          </a:p>
        </p:txBody>
      </p:sp>
      <p:sp>
        <p:nvSpPr>
          <p:cNvPr id="39939" name="矩形 3"/>
          <p:cNvSpPr/>
          <p:nvPr/>
        </p:nvSpPr>
        <p:spPr>
          <a:xfrm>
            <a:off x="2009776" y="1196976"/>
            <a:ext cx="8171815" cy="56927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ts val="0"/>
              </a:spcBef>
              <a:buNone/>
            </a:pPr>
            <a:r>
              <a:rPr lang="zh-CN" altLang="en-US" sz="2800" dirty="0">
                <a:latin typeface="楷体" panose="02010609060101010101" pitchFamily="49" charset="-122"/>
                <a:ea typeface="楷体" panose="02010609060101010101" pitchFamily="49" charset="-122"/>
                <a:cs typeface="楷体" panose="02010609060101010101" pitchFamily="49" charset="-122"/>
              </a:rPr>
              <a:t>伪装：</a:t>
            </a:r>
            <a:endParaRPr lang="en-US" altLang="zh-CN" sz="2800"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ts val="0"/>
              </a:spcBef>
              <a:buNone/>
            </a:pPr>
            <a:r>
              <a:rPr lang="en-US" altLang="zh-CN" sz="2800" dirty="0">
                <a:latin typeface="楷体" panose="02010609060101010101" pitchFamily="49" charset="-122"/>
                <a:ea typeface="楷体" panose="02010609060101010101" pitchFamily="49" charset="-122"/>
                <a:cs typeface="楷体" panose="02010609060101010101" pitchFamily="49" charset="-122"/>
              </a:rPr>
              <a:t>1.</a:t>
            </a:r>
            <a:r>
              <a:rPr lang="zh-CN" altLang="en-US" sz="2800" dirty="0">
                <a:latin typeface="楷体" panose="02010609060101010101" pitchFamily="49" charset="-122"/>
                <a:ea typeface="楷体" panose="02010609060101010101" pitchFamily="49" charset="-122"/>
                <a:cs typeface="楷体" panose="02010609060101010101" pitchFamily="49" charset="-122"/>
              </a:rPr>
              <a:t>假装。例如：伪装进步。</a:t>
            </a:r>
          </a:p>
          <a:p>
            <a:pPr marL="0" indent="0" eaLnBrk="1" hangingPunct="1">
              <a:spcBef>
                <a:spcPts val="0"/>
              </a:spcBef>
              <a:buNone/>
            </a:pPr>
            <a:r>
              <a:rPr lang="en-US" altLang="zh-CN" sz="2800" dirty="0">
                <a:latin typeface="楷体" panose="02010609060101010101" pitchFamily="49" charset="-122"/>
                <a:ea typeface="楷体" panose="02010609060101010101" pitchFamily="49" charset="-122"/>
                <a:cs typeface="楷体" panose="02010609060101010101" pitchFamily="49" charset="-122"/>
              </a:rPr>
              <a:t>2.</a:t>
            </a:r>
            <a:r>
              <a:rPr lang="zh-CN" altLang="en-US" sz="2800" dirty="0">
                <a:latin typeface="楷体" panose="02010609060101010101" pitchFamily="49" charset="-122"/>
                <a:ea typeface="楷体" panose="02010609060101010101" pitchFamily="49" charset="-122"/>
                <a:cs typeface="楷体" panose="02010609060101010101" pitchFamily="49" charset="-122"/>
              </a:rPr>
              <a:t>假的装扮。例如：剥去伪装。</a:t>
            </a:r>
          </a:p>
          <a:p>
            <a:pPr marL="0" indent="0" eaLnBrk="1" hangingPunct="1">
              <a:spcBef>
                <a:spcPts val="0"/>
              </a:spcBef>
              <a:buNone/>
            </a:pPr>
            <a:r>
              <a:rPr lang="en-US" altLang="zh-CN" sz="2800" dirty="0">
                <a:latin typeface="楷体" panose="02010609060101010101" pitchFamily="49" charset="-122"/>
                <a:ea typeface="楷体" panose="02010609060101010101" pitchFamily="49" charset="-122"/>
                <a:cs typeface="楷体" panose="02010609060101010101" pitchFamily="49" charset="-122"/>
              </a:rPr>
              <a:t>3.</a:t>
            </a:r>
            <a:r>
              <a:rPr lang="zh-CN" altLang="en-US" sz="2800" dirty="0">
                <a:latin typeface="楷体" panose="02010609060101010101" pitchFamily="49" charset="-122"/>
                <a:ea typeface="楷体" panose="02010609060101010101" pitchFamily="49" charset="-122"/>
                <a:cs typeface="楷体" panose="02010609060101010101" pitchFamily="49" charset="-122"/>
              </a:rPr>
              <a:t>军事上采取措施来隐蔽自己，迷惑敌人。</a:t>
            </a:r>
            <a:endParaRPr lang="en-US" altLang="zh-CN" sz="2800"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ts val="0"/>
              </a:spcBef>
              <a:buNone/>
            </a:pPr>
            <a:r>
              <a:rPr lang="en-US" altLang="zh-CN" sz="2800" dirty="0">
                <a:latin typeface="楷体" panose="02010609060101010101" pitchFamily="49" charset="-122"/>
                <a:ea typeface="楷体" panose="02010609060101010101" pitchFamily="49" charset="-122"/>
                <a:cs typeface="楷体" panose="02010609060101010101" pitchFamily="49" charset="-122"/>
              </a:rPr>
              <a:t>4.</a:t>
            </a:r>
            <a:r>
              <a:rPr lang="zh-CN" altLang="en-US" sz="2800" dirty="0">
                <a:latin typeface="楷体" panose="02010609060101010101" pitchFamily="49" charset="-122"/>
                <a:ea typeface="楷体" panose="02010609060101010101" pitchFamily="49" charset="-122"/>
                <a:cs typeface="楷体" panose="02010609060101010101" pitchFamily="49" charset="-122"/>
              </a:rPr>
              <a:t>军事上用来伪装的东西。</a:t>
            </a:r>
            <a:endParaRPr lang="en-US" altLang="zh-CN" sz="2800"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ts val="0"/>
              </a:spcBef>
              <a:buNone/>
            </a:pPr>
            <a:r>
              <a:rPr lang="en-US" altLang="zh-CN" sz="2800" dirty="0">
                <a:latin typeface="楷体" panose="02010609060101010101" pitchFamily="49" charset="-122"/>
                <a:ea typeface="楷体" panose="02010609060101010101" pitchFamily="49" charset="-122"/>
                <a:cs typeface="楷体" panose="02010609060101010101" pitchFamily="49" charset="-122"/>
              </a:rPr>
              <a:t>5.</a:t>
            </a:r>
            <a:r>
              <a:rPr lang="zh-CN" altLang="en-US" sz="2800" dirty="0">
                <a:latin typeface="楷体" panose="02010609060101010101" pitchFamily="49" charset="-122"/>
                <a:ea typeface="楷体" panose="02010609060101010101" pitchFamily="49" charset="-122"/>
                <a:cs typeface="楷体" panose="02010609060101010101" pitchFamily="49" charset="-122"/>
              </a:rPr>
              <a:t>某些动物的一种求生或生存本能</a:t>
            </a:r>
          </a:p>
          <a:p>
            <a:pPr marL="0" eaLnBrk="1" hangingPunct="1">
              <a:spcBef>
                <a:spcPts val="0"/>
              </a:spcBef>
              <a:buNone/>
            </a:pPr>
            <a:endParaRPr lang="zh-CN" altLang="en-US" sz="2800" b="1" dirty="0">
              <a:latin typeface="楷体" panose="02010609060101010101" pitchFamily="49" charset="-122"/>
              <a:ea typeface="楷体" panose="02010609060101010101" pitchFamily="49" charset="-122"/>
              <a:cs typeface="楷体" panose="02010609060101010101" pitchFamily="49" charset="-122"/>
              <a:sym typeface="+mn-ea"/>
            </a:endParaRPr>
          </a:p>
          <a:p>
            <a:pPr marL="0" eaLnBrk="1" hangingPunct="1">
              <a:spcBef>
                <a:spcPts val="0"/>
              </a:spcBef>
              <a:buNone/>
            </a:pPr>
            <a:r>
              <a:rPr lang="zh-CN" altLang="en-US" sz="2800" b="1" dirty="0">
                <a:latin typeface="楷体" panose="02010609060101010101" pitchFamily="49" charset="-122"/>
                <a:ea typeface="楷体" panose="02010609060101010101" pitchFamily="49" charset="-122"/>
                <a:cs typeface="楷体" panose="02010609060101010101" pitchFamily="49" charset="-122"/>
                <a:sym typeface="+mn-ea"/>
              </a:rPr>
              <a:t>故能而示之不能，用而示之不用；近而示之远，远而示之近。《计篇》</a:t>
            </a:r>
          </a:p>
          <a:p>
            <a:pPr marL="0" eaLnBrk="1" hangingPunct="1">
              <a:spcBef>
                <a:spcPts val="0"/>
              </a:spcBef>
              <a:buNone/>
            </a:pPr>
            <a:endParaRPr lang="zh-CN" altLang="en-US" sz="2800" dirty="0">
              <a:latin typeface="楷体" panose="02010609060101010101" pitchFamily="49" charset="-122"/>
              <a:ea typeface="楷体" panose="02010609060101010101" pitchFamily="49" charset="-122"/>
              <a:cs typeface="楷体" panose="02010609060101010101" pitchFamily="49" charset="-122"/>
              <a:sym typeface="+mn-ea"/>
            </a:endParaRPr>
          </a:p>
          <a:p>
            <a:pPr marL="0" eaLnBrk="1" hangingPunct="1">
              <a:spcBef>
                <a:spcPts val="0"/>
              </a:spcBef>
              <a:buNone/>
            </a:pPr>
            <a:r>
              <a:rPr kumimoji="1" lang="zh-CN" altLang="en-US" sz="2800" kern="0" dirty="0">
                <a:solidFill>
                  <a:srgbClr val="000000"/>
                </a:solidFill>
                <a:latin typeface="楷体" panose="02010609060101010101" pitchFamily="49" charset="-122"/>
                <a:ea typeface="楷体" panose="02010609060101010101" pitchFamily="49" charset="-122"/>
                <a:sym typeface="+mn-ea"/>
              </a:rPr>
              <a:t>因此要做到：能打装作不能打；要打装作不要打；要向近处装作要向远处；要向远处装作要向近处。</a:t>
            </a:r>
            <a:endParaRPr lang="zh-CN" altLang="en-US" sz="2800" dirty="0">
              <a:latin typeface="楷体" panose="02010609060101010101" pitchFamily="49" charset="-122"/>
              <a:ea typeface="楷体" panose="02010609060101010101" pitchFamily="49" charset="-122"/>
              <a:cs typeface="楷体" panose="02010609060101010101" pitchFamily="49" charset="-122"/>
            </a:endParaRPr>
          </a:p>
          <a:p>
            <a:pPr marL="0" eaLnBrk="1" hangingPunct="1">
              <a:spcBef>
                <a:spcPts val="0"/>
              </a:spcBef>
              <a:buNone/>
            </a:pPr>
            <a:endParaRPr lang="zh-CN" altLang="en-US" sz="2800"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C3952C3-A8ED-E77F-13F0-F9C9CF4AB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2600" y="144252"/>
            <a:ext cx="5505522" cy="6713748"/>
          </a:xfrm>
          <a:prstGeom prst="rect">
            <a:avLst/>
          </a:prstGeom>
        </p:spPr>
      </p:pic>
    </p:spTree>
    <p:extLst>
      <p:ext uri="{BB962C8B-B14F-4D97-AF65-F5344CB8AC3E}">
        <p14:creationId xmlns:p14="http://schemas.microsoft.com/office/powerpoint/2010/main" val="9460169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3" descr="timg?image&amp;quality=80&amp;size=b9999_10000&amp;sec=1489057902281&amp;di=194298880bbc1c7846525d2aa1897554&amp;imgtype=0&amp;src=http%3A%2F%2Fs7"/>
          <p:cNvPicPr>
            <a:picLocks noChangeAspect="1"/>
          </p:cNvPicPr>
          <p:nvPr/>
        </p:nvPicPr>
        <p:blipFill>
          <a:blip r:embed="rId3"/>
          <a:stretch>
            <a:fillRect/>
          </a:stretch>
        </p:blipFill>
        <p:spPr>
          <a:xfrm>
            <a:off x="6915151" y="981075"/>
            <a:ext cx="3502025" cy="2452688"/>
          </a:xfrm>
          <a:prstGeom prst="rect">
            <a:avLst/>
          </a:prstGeom>
          <a:noFill/>
          <a:ln w="9525">
            <a:noFill/>
          </a:ln>
        </p:spPr>
      </p:pic>
      <p:sp>
        <p:nvSpPr>
          <p:cNvPr id="44035" name="矩形 1"/>
          <p:cNvSpPr/>
          <p:nvPr/>
        </p:nvSpPr>
        <p:spPr>
          <a:xfrm>
            <a:off x="1847216" y="1351598"/>
            <a:ext cx="4822825" cy="415417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2400" b="1" dirty="0">
                <a:latin typeface="隶书" panose="02010509060101010101" pitchFamily="49" charset="-122"/>
                <a:ea typeface="隶书" panose="02010509060101010101" pitchFamily="49" charset="-122"/>
              </a:rPr>
              <a:t>德国政治家，演说家。擅长讲演，被称为“宣传的天才”、“纳粹喉舌”。</a:t>
            </a:r>
            <a:r>
              <a:rPr lang="en-US" altLang="zh-CN" sz="2400" b="1" dirty="0">
                <a:latin typeface="隶书" panose="02010509060101010101" pitchFamily="49" charset="-122"/>
                <a:ea typeface="隶书" panose="02010509060101010101" pitchFamily="49" charset="-122"/>
              </a:rPr>
              <a:t>1933</a:t>
            </a:r>
            <a:r>
              <a:rPr lang="zh-CN" altLang="en-US" sz="2400" b="1" dirty="0">
                <a:latin typeface="隶书" panose="02010509060101010101" pitchFamily="49" charset="-122"/>
                <a:ea typeface="隶书" panose="02010509060101010101" pitchFamily="49" charset="-122"/>
              </a:rPr>
              <a:t>年，希特勒及纳粹党执政后，他被任命为国民教育与宣传部长，以铁腕捍卫希特勒政权和维持第三帝国的体制，被认为是“创造希特勒的人”。</a:t>
            </a:r>
            <a:endParaRPr lang="en-US" altLang="zh-CN" sz="2400" b="1" dirty="0">
              <a:latin typeface="隶书" panose="02010509060101010101" pitchFamily="49" charset="-122"/>
              <a:ea typeface="隶书" panose="02010509060101010101" pitchFamily="49" charset="-122"/>
            </a:endParaRPr>
          </a:p>
          <a:p>
            <a:pPr marL="0" indent="0" eaLnBrk="1" hangingPunct="1">
              <a:spcBef>
                <a:spcPct val="0"/>
              </a:spcBef>
              <a:buNone/>
            </a:pPr>
            <a:endParaRPr lang="en-US" altLang="zh-CN" sz="2400" b="1" dirty="0">
              <a:solidFill>
                <a:srgbClr val="FF0000"/>
              </a:solidFill>
              <a:latin typeface="隶书" panose="02010509060101010101" pitchFamily="49" charset="-122"/>
              <a:ea typeface="隶书" panose="02010509060101010101" pitchFamily="49" charset="-122"/>
            </a:endParaRPr>
          </a:p>
          <a:p>
            <a:pPr marL="0" indent="0" eaLnBrk="1" hangingPunct="1">
              <a:spcBef>
                <a:spcPct val="0"/>
              </a:spcBef>
              <a:buNone/>
            </a:pPr>
            <a:r>
              <a:rPr lang="zh-CN" altLang="en-US" sz="2400" b="1" dirty="0">
                <a:solidFill>
                  <a:srgbClr val="FF0000"/>
                </a:solidFill>
                <a:latin typeface="隶书" panose="02010509060101010101" pitchFamily="49" charset="-122"/>
                <a:ea typeface="隶书" panose="02010509060101010101" pitchFamily="49" charset="-122"/>
              </a:rPr>
              <a:t>“谎言重复千遍就是真理。”</a:t>
            </a:r>
          </a:p>
          <a:p>
            <a:pPr marL="0" indent="0" eaLnBrk="1" hangingPunct="1">
              <a:spcBef>
                <a:spcPct val="0"/>
              </a:spcBef>
              <a:buNone/>
            </a:pPr>
            <a:r>
              <a:rPr lang="zh-CN" altLang="en-US" sz="2400" b="1" dirty="0">
                <a:solidFill>
                  <a:srgbClr val="FF0000"/>
                </a:solidFill>
                <a:latin typeface="隶书" panose="02010509060101010101" pitchFamily="49" charset="-122"/>
                <a:ea typeface="隶书" panose="02010509060101010101" pitchFamily="49" charset="-122"/>
              </a:rPr>
              <a:t>“如果撒谎，就撒弥天大谎。因为大谎往往具有某种可信的力量。”</a:t>
            </a:r>
          </a:p>
        </p:txBody>
      </p:sp>
      <p:sp>
        <p:nvSpPr>
          <p:cNvPr id="44036" name="矩形 5"/>
          <p:cNvSpPr/>
          <p:nvPr/>
        </p:nvSpPr>
        <p:spPr>
          <a:xfrm>
            <a:off x="1991360" y="188279"/>
            <a:ext cx="5843588" cy="7699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4400" b="1" dirty="0">
                <a:solidFill>
                  <a:srgbClr val="FF0000"/>
                </a:solidFill>
                <a:latin typeface="隶书" panose="02010509060101010101" pitchFamily="49" charset="-122"/>
                <a:ea typeface="隶书" panose="02010509060101010101" pitchFamily="49" charset="-122"/>
              </a:rPr>
              <a:t>世界撒谎大王：戈培尔</a:t>
            </a:r>
          </a:p>
        </p:txBody>
      </p:sp>
      <p:sp>
        <p:nvSpPr>
          <p:cNvPr id="44037" name="矩形 6"/>
          <p:cNvSpPr/>
          <p:nvPr/>
        </p:nvSpPr>
        <p:spPr>
          <a:xfrm>
            <a:off x="6845301" y="4005264"/>
            <a:ext cx="3571875" cy="17541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1800" b="1" dirty="0">
                <a:latin typeface="楷体" panose="02010609060101010101" pitchFamily="49" charset="-122"/>
                <a:ea typeface="楷体" panose="02010609060101010101" pitchFamily="49" charset="-122"/>
              </a:rPr>
              <a:t>戈培尔直至最后一刻始终陪伴在希特勒身边，</a:t>
            </a:r>
            <a:r>
              <a:rPr lang="en-US" altLang="zh-CN" sz="1800" b="1" dirty="0">
                <a:latin typeface="楷体" panose="02010609060101010101" pitchFamily="49" charset="-122"/>
                <a:ea typeface="楷体" panose="02010609060101010101" pitchFamily="49" charset="-122"/>
              </a:rPr>
              <a:t>1945</a:t>
            </a:r>
            <a:r>
              <a:rPr lang="zh-CN" altLang="en-US" sz="1800" b="1" dirty="0">
                <a:latin typeface="楷体" panose="02010609060101010101" pitchFamily="49" charset="-122"/>
                <a:ea typeface="楷体" panose="02010609060101010101" pitchFamily="49" charset="-122"/>
              </a:rPr>
              <a:t>年希特勒自杀前任命他为德国总理，在希特勒自杀不久后，戈培尔在毒杀自己的六个孩子后随即在晚</a:t>
            </a:r>
            <a:r>
              <a:rPr lang="en-US" altLang="zh-CN" sz="1800" b="1" dirty="0">
                <a:latin typeface="楷体" panose="02010609060101010101" pitchFamily="49" charset="-122"/>
                <a:ea typeface="楷体" panose="02010609060101010101" pitchFamily="49" charset="-122"/>
              </a:rPr>
              <a:t>8</a:t>
            </a:r>
            <a:r>
              <a:rPr lang="zh-CN" altLang="en-US" sz="1800" b="1" dirty="0">
                <a:latin typeface="楷体" panose="02010609060101010101" pitchFamily="49" charset="-122"/>
                <a:ea typeface="楷体" panose="02010609060101010101" pitchFamily="49" charset="-122"/>
              </a:rPr>
              <a:t>时与妻子在帝国总理府地下室外自杀。</a:t>
            </a:r>
            <a:endParaRPr lang="zh-CN" altLang="en-US" sz="1800" dirty="0">
              <a:latin typeface="楷体" panose="02010609060101010101" pitchFamily="49" charset="-122"/>
              <a:ea typeface="楷体" panose="02010609060101010101" pitchFamily="49" charset="-122"/>
            </a:endParaRPr>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03706" y="908686"/>
            <a:ext cx="8644255" cy="6457315"/>
          </a:xfrm>
          <a:prstGeom prst="rect">
            <a:avLst/>
          </a:prstGeom>
        </p:spPr>
        <p:txBody>
          <a:bodyPr wrap="square">
            <a:spAutoFit/>
          </a:bodyPr>
          <a:lstStyle/>
          <a:p>
            <a:pPr fontAlgn="base">
              <a:lnSpc>
                <a:spcPct val="90000"/>
              </a:lnSpc>
              <a:spcBef>
                <a:spcPct val="0"/>
              </a:spcBef>
              <a:spcAft>
                <a:spcPct val="0"/>
              </a:spcAft>
              <a:defRPr/>
            </a:pPr>
            <a:r>
              <a:rPr lang="en-US" altLang="zh-CN" sz="2000" b="1" kern="100" dirty="0">
                <a:latin typeface="楷体" panose="02010609060101010101" pitchFamily="49" charset="-122"/>
                <a:ea typeface="楷体" panose="02010609060101010101" pitchFamily="49" charset="-122"/>
                <a:cs typeface="楷体" panose="02010609060101010101" pitchFamily="49" charset="-122"/>
              </a:rPr>
              <a:t>   </a:t>
            </a:r>
            <a:r>
              <a:rPr lang="en-US" altLang="zh-CN" kern="100" dirty="0">
                <a:latin typeface="楷体" panose="02010609060101010101" pitchFamily="49" charset="-122"/>
                <a:ea typeface="楷体" panose="02010609060101010101" pitchFamily="49" charset="-122"/>
                <a:cs typeface="楷体" panose="02010609060101010101" pitchFamily="49" charset="-122"/>
              </a:rPr>
              <a:t> </a:t>
            </a:r>
            <a:r>
              <a:rPr lang="zh-CN" altLang="zh-CN" kern="100" dirty="0">
                <a:latin typeface="楷体" panose="02010609060101010101" pitchFamily="49" charset="-122"/>
                <a:ea typeface="楷体" panose="02010609060101010101" pitchFamily="49" charset="-122"/>
                <a:cs typeface="楷体" panose="02010609060101010101" pitchFamily="49" charset="-122"/>
              </a:rPr>
              <a:t>战争中虽然不存在隐身人，却可以通过手段来达到隐身的目的。</a:t>
            </a:r>
            <a:endParaRPr lang="en-US" altLang="zh-CN" kern="100" dirty="0">
              <a:latin typeface="楷体" panose="02010609060101010101" pitchFamily="49" charset="-122"/>
              <a:ea typeface="楷体" panose="02010609060101010101" pitchFamily="49" charset="-122"/>
              <a:cs typeface="楷体" panose="02010609060101010101" pitchFamily="49" charset="-122"/>
            </a:endParaRPr>
          </a:p>
          <a:p>
            <a:pPr fontAlgn="base">
              <a:lnSpc>
                <a:spcPct val="90000"/>
              </a:lnSpc>
              <a:spcBef>
                <a:spcPct val="0"/>
              </a:spcBef>
              <a:spcAft>
                <a:spcPct val="0"/>
              </a:spcAft>
              <a:defRPr/>
            </a:pPr>
            <a:r>
              <a:rPr lang="en-US" altLang="zh-CN" kern="100" dirty="0">
                <a:latin typeface="楷体" panose="02010609060101010101" pitchFamily="49" charset="-122"/>
                <a:ea typeface="楷体" panose="02010609060101010101" pitchFamily="49" charset="-122"/>
                <a:cs typeface="楷体" panose="02010609060101010101" pitchFamily="49" charset="-122"/>
              </a:rPr>
              <a:t>    </a:t>
            </a:r>
            <a:r>
              <a:rPr lang="zh-CN" altLang="en-US" kern="100" dirty="0">
                <a:latin typeface="楷体" panose="02010609060101010101" pitchFamily="49" charset="-122"/>
                <a:ea typeface="楷体" panose="02010609060101010101" pitchFamily="49" charset="-122"/>
                <a:cs typeface="楷体" panose="02010609060101010101" pitchFamily="49" charset="-122"/>
              </a:rPr>
              <a:t>占领</a:t>
            </a:r>
            <a:r>
              <a:rPr lang="zh-CN" altLang="zh-CN" kern="100" dirty="0">
                <a:latin typeface="楷体" panose="02010609060101010101" pitchFamily="49" charset="-122"/>
                <a:ea typeface="楷体" panose="02010609060101010101" pitchFamily="49" charset="-122"/>
                <a:cs typeface="楷体" panose="02010609060101010101" pitchFamily="49" charset="-122"/>
              </a:rPr>
              <a:t>苏联，</a:t>
            </a:r>
            <a:r>
              <a:rPr lang="zh-CN" altLang="en-US" kern="100" dirty="0">
                <a:latin typeface="楷体" panose="02010609060101010101" pitchFamily="49" charset="-122"/>
                <a:ea typeface="楷体" panose="02010609060101010101" pitchFamily="49" charset="-122"/>
                <a:cs typeface="楷体" panose="02010609060101010101" pitchFamily="49" charset="-122"/>
              </a:rPr>
              <a:t>一直</a:t>
            </a:r>
            <a:r>
              <a:rPr lang="zh-CN" altLang="zh-CN" kern="100" dirty="0">
                <a:latin typeface="楷体" panose="02010609060101010101" pitchFamily="49" charset="-122"/>
                <a:ea typeface="楷体" panose="02010609060101010101" pitchFamily="49" charset="-122"/>
                <a:cs typeface="楷体" panose="02010609060101010101" pitchFamily="49" charset="-122"/>
              </a:rPr>
              <a:t>是希特勒的</a:t>
            </a:r>
            <a:r>
              <a:rPr lang="zh-CN" altLang="en-US" kern="100" dirty="0">
                <a:latin typeface="楷体" panose="02010609060101010101" pitchFamily="49" charset="-122"/>
                <a:ea typeface="楷体" panose="02010609060101010101" pitchFamily="49" charset="-122"/>
                <a:cs typeface="楷体" panose="02010609060101010101" pitchFamily="49" charset="-122"/>
              </a:rPr>
              <a:t>目标</a:t>
            </a:r>
            <a:r>
              <a:rPr lang="zh-CN" altLang="zh-CN" kern="100" dirty="0">
                <a:latin typeface="楷体" panose="02010609060101010101" pitchFamily="49" charset="-122"/>
                <a:ea typeface="楷体" panose="02010609060101010101" pitchFamily="49" charset="-122"/>
                <a:cs typeface="楷体" panose="02010609060101010101" pitchFamily="49" charset="-122"/>
              </a:rPr>
              <a:t>。他准备细致，外交经济上都进行了准备</a:t>
            </a:r>
            <a:r>
              <a:rPr lang="zh-CN" altLang="en-US" kern="100" dirty="0">
                <a:latin typeface="楷体" panose="02010609060101010101" pitchFamily="49" charset="-122"/>
                <a:ea typeface="楷体" panose="02010609060101010101" pitchFamily="49" charset="-122"/>
                <a:cs typeface="楷体" panose="02010609060101010101" pitchFamily="49" charset="-122"/>
              </a:rPr>
              <a:t>，采取了</a:t>
            </a:r>
            <a:r>
              <a:rPr lang="zh-CN" altLang="zh-CN" kern="100" dirty="0">
                <a:latin typeface="楷体" panose="02010609060101010101" pitchFamily="49" charset="-122"/>
                <a:ea typeface="楷体" panose="02010609060101010101" pitchFamily="49" charset="-122"/>
                <a:cs typeface="楷体" panose="02010609060101010101" pitchFamily="49" charset="-122"/>
              </a:rPr>
              <a:t>许多伪装措施。希特勒有一句话是指导思想</a:t>
            </a:r>
            <a:r>
              <a:rPr lang="zh-CN" altLang="en-US" kern="100" dirty="0">
                <a:latin typeface="楷体" panose="02010609060101010101" pitchFamily="49" charset="-122"/>
                <a:ea typeface="楷体" panose="02010609060101010101" pitchFamily="49" charset="-122"/>
                <a:cs typeface="楷体" panose="02010609060101010101" pitchFamily="49" charset="-122"/>
              </a:rPr>
              <a:t>：</a:t>
            </a:r>
            <a:r>
              <a:rPr lang="zh-CN" altLang="zh-CN" kern="100" dirty="0">
                <a:solidFill>
                  <a:srgbClr val="FF0000"/>
                </a:solidFill>
                <a:latin typeface="楷体" panose="02010609060101010101" pitchFamily="49" charset="-122"/>
                <a:ea typeface="楷体" panose="02010609060101010101" pitchFamily="49" charset="-122"/>
                <a:cs typeface="楷体" panose="02010609060101010101" pitchFamily="49" charset="-122"/>
              </a:rPr>
              <a:t>我们必须精心编织一个最大的骗局</a:t>
            </a:r>
            <a:r>
              <a:rPr lang="zh-CN" altLang="zh-CN" kern="100" dirty="0">
                <a:latin typeface="楷体" panose="02010609060101010101" pitchFamily="49" charset="-122"/>
                <a:ea typeface="楷体" panose="02010609060101010101" pitchFamily="49" charset="-122"/>
                <a:cs typeface="楷体" panose="02010609060101010101" pitchFamily="49" charset="-122"/>
              </a:rPr>
              <a:t>。</a:t>
            </a:r>
            <a:r>
              <a:rPr lang="zh-CN" altLang="en-US" kern="100" dirty="0">
                <a:latin typeface="楷体" panose="02010609060101010101" pitchFamily="49" charset="-122"/>
                <a:ea typeface="楷体" panose="02010609060101010101" pitchFamily="49" charset="-122"/>
                <a:cs typeface="楷体" panose="02010609060101010101" pitchFamily="49" charset="-122"/>
              </a:rPr>
              <a:t>他</a:t>
            </a:r>
            <a:r>
              <a:rPr lang="zh-CN" altLang="zh-CN" kern="100" dirty="0">
                <a:latin typeface="楷体" panose="02010609060101010101" pitchFamily="49" charset="-122"/>
                <a:ea typeface="楷体" panose="02010609060101010101" pitchFamily="49" charset="-122"/>
                <a:cs typeface="楷体" panose="02010609060101010101" pitchFamily="49" charset="-122"/>
              </a:rPr>
              <a:t>把废弃多年的“海狮”计划</a:t>
            </a:r>
            <a:r>
              <a:rPr lang="zh-CN" altLang="en-US" kern="100" dirty="0">
                <a:latin typeface="楷体" panose="02010609060101010101" pitchFamily="49" charset="-122"/>
                <a:ea typeface="楷体" panose="02010609060101010101" pitchFamily="49" charset="-122"/>
                <a:cs typeface="楷体" panose="02010609060101010101" pitchFamily="49" charset="-122"/>
              </a:rPr>
              <a:t>（攻打英国）</a:t>
            </a:r>
            <a:r>
              <a:rPr lang="zh-CN" altLang="zh-CN" kern="100" dirty="0">
                <a:latin typeface="楷体" panose="02010609060101010101" pitchFamily="49" charset="-122"/>
                <a:ea typeface="楷体" panose="02010609060101010101" pitchFamily="49" charset="-122"/>
                <a:cs typeface="楷体" panose="02010609060101010101" pitchFamily="49" charset="-122"/>
              </a:rPr>
              <a:t>作为道具</a:t>
            </a:r>
            <a:r>
              <a:rPr lang="zh-CN" altLang="en-US" kern="100" dirty="0">
                <a:latin typeface="楷体" panose="02010609060101010101" pitchFamily="49" charset="-122"/>
                <a:ea typeface="楷体" panose="02010609060101010101" pitchFamily="49" charset="-122"/>
                <a:cs typeface="楷体" panose="02010609060101010101" pitchFamily="49" charset="-122"/>
              </a:rPr>
              <a:t>，</a:t>
            </a:r>
            <a:r>
              <a:rPr lang="zh-CN" altLang="zh-CN" kern="100" dirty="0">
                <a:latin typeface="楷体" panose="02010609060101010101" pitchFamily="49" charset="-122"/>
                <a:ea typeface="楷体" panose="02010609060101010101" pitchFamily="49" charset="-122"/>
                <a:cs typeface="楷体" panose="02010609060101010101" pitchFamily="49" charset="-122"/>
              </a:rPr>
              <a:t>制订了</a:t>
            </a:r>
            <a:r>
              <a:rPr lang="zh-CN" altLang="en-US" kern="100" dirty="0">
                <a:latin typeface="楷体" panose="02010609060101010101" pitchFamily="49" charset="-122"/>
                <a:ea typeface="楷体" panose="02010609060101010101" pitchFamily="49" charset="-122"/>
                <a:cs typeface="楷体" panose="02010609060101010101" pitchFamily="49" charset="-122"/>
              </a:rPr>
              <a:t>代号为“巴巴罗萨”的</a:t>
            </a:r>
            <a:r>
              <a:rPr lang="zh-CN" altLang="zh-CN" kern="100" dirty="0">
                <a:latin typeface="楷体" panose="02010609060101010101" pitchFamily="49" charset="-122"/>
                <a:ea typeface="楷体" panose="02010609060101010101" pitchFamily="49" charset="-122"/>
                <a:cs typeface="楷体" panose="02010609060101010101" pitchFamily="49" charset="-122"/>
              </a:rPr>
              <a:t>进攻苏联计划。</a:t>
            </a:r>
            <a:r>
              <a:rPr lang="zh-CN" altLang="en-US" kern="100" dirty="0">
                <a:latin typeface="楷体" panose="02010609060101010101" pitchFamily="49" charset="-122"/>
                <a:ea typeface="楷体" panose="02010609060101010101" pitchFamily="49" charset="-122"/>
                <a:cs typeface="楷体" panose="02010609060101010101" pitchFamily="49" charset="-122"/>
              </a:rPr>
              <a:t>苏联是大国，攻打苏联准备的</a:t>
            </a:r>
            <a:r>
              <a:rPr lang="zh-CN" altLang="zh-CN" kern="100" dirty="0">
                <a:latin typeface="楷体" panose="02010609060101010101" pitchFamily="49" charset="-122"/>
                <a:ea typeface="楷体" panose="02010609060101010101" pitchFamily="49" charset="-122"/>
                <a:cs typeface="楷体" panose="02010609060101010101" pitchFamily="49" charset="-122"/>
              </a:rPr>
              <a:t>总兵力是</a:t>
            </a:r>
            <a:r>
              <a:rPr lang="en-US" altLang="zh-CN" kern="100" dirty="0">
                <a:latin typeface="楷体" panose="02010609060101010101" pitchFamily="49" charset="-122"/>
                <a:ea typeface="楷体" panose="02010609060101010101" pitchFamily="49" charset="-122"/>
                <a:cs typeface="楷体" panose="02010609060101010101" pitchFamily="49" charset="-122"/>
              </a:rPr>
              <a:t>550</a:t>
            </a:r>
            <a:r>
              <a:rPr lang="zh-CN" altLang="zh-CN" kern="100" dirty="0">
                <a:latin typeface="楷体" panose="02010609060101010101" pitchFamily="49" charset="-122"/>
                <a:ea typeface="楷体" panose="02010609060101010101" pitchFamily="49" charset="-122"/>
                <a:cs typeface="楷体" panose="02010609060101010101" pitchFamily="49" charset="-122"/>
              </a:rPr>
              <a:t>万人，飞机</a:t>
            </a:r>
            <a:r>
              <a:rPr lang="en-US" altLang="zh-CN" kern="100" dirty="0">
                <a:latin typeface="楷体" panose="02010609060101010101" pitchFamily="49" charset="-122"/>
                <a:ea typeface="楷体" panose="02010609060101010101" pitchFamily="49" charset="-122"/>
                <a:cs typeface="楷体" panose="02010609060101010101" pitchFamily="49" charset="-122"/>
              </a:rPr>
              <a:t>5000</a:t>
            </a:r>
            <a:r>
              <a:rPr lang="zh-CN" altLang="zh-CN" kern="100" dirty="0">
                <a:latin typeface="楷体" panose="02010609060101010101" pitchFamily="49" charset="-122"/>
                <a:ea typeface="楷体" panose="02010609060101010101" pitchFamily="49" charset="-122"/>
                <a:cs typeface="楷体" panose="02010609060101010101" pitchFamily="49" charset="-122"/>
              </a:rPr>
              <a:t>多架，坦克</a:t>
            </a:r>
            <a:r>
              <a:rPr lang="en-US" altLang="zh-CN" kern="100" dirty="0">
                <a:latin typeface="楷体" panose="02010609060101010101" pitchFamily="49" charset="-122"/>
                <a:ea typeface="楷体" panose="02010609060101010101" pitchFamily="49" charset="-122"/>
                <a:cs typeface="楷体" panose="02010609060101010101" pitchFamily="49" charset="-122"/>
              </a:rPr>
              <a:t>4700</a:t>
            </a:r>
            <a:r>
              <a:rPr lang="zh-CN" altLang="zh-CN" kern="100" dirty="0">
                <a:latin typeface="楷体" panose="02010609060101010101" pitchFamily="49" charset="-122"/>
                <a:ea typeface="楷体" panose="02010609060101010101" pitchFamily="49" charset="-122"/>
                <a:cs typeface="楷体" panose="02010609060101010101" pitchFamily="49" charset="-122"/>
              </a:rPr>
              <a:t>辆，火炮四万多门。这太难隐蔽，很难不被发现</a:t>
            </a:r>
            <a:r>
              <a:rPr lang="zh-CN" altLang="en-US" kern="100" dirty="0">
                <a:latin typeface="楷体" panose="02010609060101010101" pitchFamily="49" charset="-122"/>
                <a:ea typeface="楷体" panose="02010609060101010101" pitchFamily="49" charset="-122"/>
                <a:cs typeface="楷体" panose="02010609060101010101" pitchFamily="49" charset="-122"/>
              </a:rPr>
              <a:t>，</a:t>
            </a:r>
            <a:r>
              <a:rPr lang="zh-CN" altLang="zh-CN" kern="100" dirty="0">
                <a:latin typeface="楷体" panose="02010609060101010101" pitchFamily="49" charset="-122"/>
                <a:ea typeface="楷体" panose="02010609060101010101" pitchFamily="49" charset="-122"/>
                <a:cs typeface="楷体" panose="02010609060101010101" pitchFamily="49" charset="-122"/>
              </a:rPr>
              <a:t>只能骗。</a:t>
            </a:r>
            <a:r>
              <a:rPr lang="en-US" altLang="zh-CN"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苏德互不侵犯</a:t>
            </a:r>
            <a:r>
              <a:rPr lang="en-US" altLang="zh-CN"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墨迹未干。为了准备发起攻击，希特勒将</a:t>
            </a:r>
            <a:r>
              <a:rPr lang="en-US" altLang="zh-CN" dirty="0">
                <a:latin typeface="楷体" panose="02010609060101010101" pitchFamily="49" charset="-122"/>
                <a:ea typeface="楷体" panose="02010609060101010101" pitchFamily="49" charset="-122"/>
                <a:cs typeface="楷体" panose="02010609060101010101" pitchFamily="49" charset="-122"/>
                <a:sym typeface="+mn-ea"/>
              </a:rPr>
              <a:t>3206000</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人调遣至德苏边界，多次派遣侦察飞机潜入苏联领空勘查，同时也在东线储备了大量的军事物资。到了</a:t>
            </a:r>
            <a:r>
              <a:rPr lang="en-US" altLang="zh-CN" dirty="0">
                <a:latin typeface="楷体" panose="02010609060101010101" pitchFamily="49" charset="-122"/>
                <a:ea typeface="楷体" panose="02010609060101010101" pitchFamily="49" charset="-122"/>
                <a:cs typeface="楷体" panose="02010609060101010101" pitchFamily="49" charset="-122"/>
                <a:sym typeface="+mn-ea"/>
              </a:rPr>
              <a:t>1941</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年</a:t>
            </a:r>
            <a:r>
              <a:rPr lang="en-US" altLang="zh-CN" dirty="0">
                <a:latin typeface="楷体" panose="02010609060101010101" pitchFamily="49" charset="-122"/>
                <a:ea typeface="楷体" panose="02010609060101010101" pitchFamily="49" charset="-122"/>
                <a:cs typeface="楷体" panose="02010609060101010101" pitchFamily="49" charset="-122"/>
                <a:sym typeface="+mn-ea"/>
              </a:rPr>
              <a:t>2</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月德军已在罗马尼亚</a:t>
            </a:r>
            <a:r>
              <a:rPr lang="en-US" altLang="zh-CN"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苏联边界部属了</a:t>
            </a:r>
            <a:r>
              <a:rPr lang="en-US" altLang="zh-CN" dirty="0">
                <a:latin typeface="楷体" panose="02010609060101010101" pitchFamily="49" charset="-122"/>
                <a:ea typeface="楷体" panose="02010609060101010101" pitchFamily="49" charset="-122"/>
                <a:cs typeface="楷体" panose="02010609060101010101" pitchFamily="49" charset="-122"/>
                <a:sym typeface="+mn-ea"/>
              </a:rPr>
              <a:t>680,000</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人。德国政府也助长了这种骗局，向斯大林透露德军的调动只是为了远离英国轰炸机的航程。德国甚至向苏联解释他们故意要让英国以为他们正准备进攻苏联，而事实上他们正在准备进攻苏联的军队和物资。</a:t>
            </a:r>
          </a:p>
          <a:p>
            <a:pPr fontAlgn="base">
              <a:lnSpc>
                <a:spcPct val="90000"/>
              </a:lnSpc>
              <a:spcBef>
                <a:spcPct val="0"/>
              </a:spcBef>
              <a:spcAft>
                <a:spcPct val="0"/>
              </a:spcAft>
              <a:defRPr/>
            </a:pPr>
            <a:endParaRPr lang="zh-CN" altLang="en-US" dirty="0">
              <a:latin typeface="楷体" panose="02010609060101010101" pitchFamily="49" charset="-122"/>
              <a:ea typeface="楷体" panose="02010609060101010101" pitchFamily="49" charset="-122"/>
              <a:cs typeface="楷体" panose="02010609060101010101" pitchFamily="49" charset="-122"/>
              <a:sym typeface="+mn-ea"/>
            </a:endParaRPr>
          </a:p>
          <a:p>
            <a:pPr fontAlgn="base">
              <a:lnSpc>
                <a:spcPct val="90000"/>
              </a:lnSpc>
              <a:spcBef>
                <a:spcPct val="0"/>
              </a:spcBef>
              <a:spcAft>
                <a:spcPct val="0"/>
              </a:spcAft>
              <a:defRPr/>
            </a:pPr>
            <a:r>
              <a:rPr lang="en-US" altLang="zh-CN" dirty="0">
                <a:latin typeface="楷体" panose="02010609060101010101" pitchFamily="49" charset="-122"/>
                <a:ea typeface="楷体" panose="02010609060101010101" pitchFamily="49" charset="-122"/>
                <a:cs typeface="楷体" panose="02010609060101010101" pitchFamily="49" charset="-122"/>
                <a:sym typeface="+mn-ea"/>
              </a:rPr>
              <a:t>1941</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年</a:t>
            </a:r>
            <a:r>
              <a:rPr lang="en-US" altLang="zh-CN" dirty="0">
                <a:latin typeface="楷体" panose="02010609060101010101" pitchFamily="49" charset="-122"/>
                <a:ea typeface="楷体" panose="02010609060101010101" pitchFamily="49" charset="-122"/>
                <a:cs typeface="楷体" panose="02010609060101010101" pitchFamily="49" charset="-122"/>
                <a:sym typeface="+mn-ea"/>
              </a:rPr>
              <a:t>6</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月上旬，阎宝航在社交场合遇到国民党元老于右任和孙科，他们告诉阎宝航根据中国驻德国使馆武官桂永清近日传回重庆的消息，德国准备在</a:t>
            </a:r>
            <a:r>
              <a:rPr lang="en-US" altLang="zh-CN" dirty="0">
                <a:latin typeface="楷体" panose="02010609060101010101" pitchFamily="49" charset="-122"/>
                <a:ea typeface="楷体" panose="02010609060101010101" pitchFamily="49" charset="-122"/>
                <a:cs typeface="楷体" panose="02010609060101010101" pitchFamily="49" charset="-122"/>
                <a:sym typeface="+mn-ea"/>
              </a:rPr>
              <a:t>1941</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年</a:t>
            </a:r>
            <a:r>
              <a:rPr lang="en-US" altLang="zh-CN" dirty="0">
                <a:latin typeface="楷体" panose="02010609060101010101" pitchFamily="49" charset="-122"/>
                <a:ea typeface="楷体" panose="02010609060101010101" pitchFamily="49" charset="-122"/>
                <a:cs typeface="楷体" panose="02010609060101010101" pitchFamily="49" charset="-122"/>
                <a:sym typeface="+mn-ea"/>
              </a:rPr>
              <a:t>6</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月</a:t>
            </a:r>
            <a:r>
              <a:rPr lang="en-US" altLang="zh-CN" dirty="0">
                <a:latin typeface="楷体" panose="02010609060101010101" pitchFamily="49" charset="-122"/>
                <a:ea typeface="楷体" panose="02010609060101010101" pitchFamily="49" charset="-122"/>
                <a:cs typeface="楷体" panose="02010609060101010101" pitchFamily="49" charset="-122"/>
                <a:sym typeface="+mn-ea"/>
              </a:rPr>
              <a:t>22</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日前后进攻苏联。阎宝航对消息进行了分析，认为从国民党政府与德国政府的长期交往来看，德国事先向中国蒋政府打招呼是有此可能的，从他到南京政府方面赴任以来的所见所闻来看，中德双方一直有着特殊的来往。阎宝航坚信这个消息是真实的，及时将全面情况和自己的判断报告给了周恩来。周恩来赞同阎宝航的判断。但这时再通过苏联驻华使馆转告消息显然不能奏效，为了世界反法西斯战争的大局，周恩来于</a:t>
            </a:r>
            <a:r>
              <a:rPr lang="en-US" altLang="zh-CN" dirty="0">
                <a:latin typeface="楷体" panose="02010609060101010101" pitchFamily="49" charset="-122"/>
                <a:ea typeface="楷体" panose="02010609060101010101" pitchFamily="49" charset="-122"/>
                <a:cs typeface="楷体" panose="02010609060101010101" pitchFamily="49" charset="-122"/>
                <a:sym typeface="+mn-ea"/>
              </a:rPr>
              <a:t>6</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月</a:t>
            </a:r>
            <a:r>
              <a:rPr lang="en-US" altLang="zh-CN" dirty="0">
                <a:latin typeface="楷体" panose="02010609060101010101" pitchFamily="49" charset="-122"/>
                <a:ea typeface="楷体" panose="02010609060101010101" pitchFamily="49" charset="-122"/>
                <a:cs typeface="楷体" panose="02010609060101010101" pitchFamily="49" charset="-122"/>
                <a:sym typeface="+mn-ea"/>
              </a:rPr>
              <a:t>14</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日急电延安毛泽东，请他直接向苏联高层转报德国即将进攻苏联的消息。此时毛泽东在延安，已经和莫斯科建立了直接的无线电联系。</a:t>
            </a:r>
            <a:r>
              <a:rPr lang="en-US" altLang="zh-CN" dirty="0">
                <a:latin typeface="楷体" panose="02010609060101010101" pitchFamily="49" charset="-122"/>
                <a:ea typeface="楷体" panose="02010609060101010101" pitchFamily="49" charset="-122"/>
                <a:cs typeface="楷体" panose="02010609060101010101" pitchFamily="49" charset="-122"/>
                <a:sym typeface="+mn-ea"/>
              </a:rPr>
              <a:t>6</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月</a:t>
            </a:r>
            <a:r>
              <a:rPr lang="en-US" altLang="zh-CN" dirty="0">
                <a:latin typeface="楷体" panose="02010609060101010101" pitchFamily="49" charset="-122"/>
                <a:ea typeface="楷体" panose="02010609060101010101" pitchFamily="49" charset="-122"/>
                <a:cs typeface="楷体" panose="02010609060101010101" pitchFamily="49" charset="-122"/>
                <a:sym typeface="+mn-ea"/>
              </a:rPr>
              <a:t>16</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日，毛泽东命令迅速将阎宝航的情报电告共产国际，通过季米特洛夫转交斯大林。这是斯大林收到的来自共产党方面的级别最高的警报，此时距德国突袭苏联仅有六天时间。</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pPr fontAlgn="base">
              <a:spcBef>
                <a:spcPct val="0"/>
              </a:spcBef>
              <a:spcAft>
                <a:spcPct val="0"/>
              </a:spcAft>
              <a:defRPr/>
            </a:pPr>
            <a:endParaRPr lang="zh-CN" altLang="zh-CN" sz="2000" kern="100" dirty="0">
              <a:latin typeface="楷体" panose="02010609060101010101" pitchFamily="49" charset="-122"/>
              <a:ea typeface="楷体" panose="02010609060101010101" pitchFamily="49" charset="-122"/>
              <a:cs typeface="楷体" panose="02010609060101010101" pitchFamily="49" charset="-122"/>
            </a:endParaRPr>
          </a:p>
          <a:p>
            <a:pPr fontAlgn="base">
              <a:spcBef>
                <a:spcPct val="0"/>
              </a:spcBef>
              <a:spcAft>
                <a:spcPct val="0"/>
              </a:spcAft>
              <a:defRPr/>
            </a:pPr>
            <a:endParaRPr lang="zh-CN" altLang="zh-CN" sz="2000" kern="100" dirty="0">
              <a:latin typeface="楷体" panose="02010609060101010101" pitchFamily="49" charset="-122"/>
              <a:ea typeface="楷体" panose="02010609060101010101" pitchFamily="49" charset="-122"/>
              <a:cs typeface="楷体" panose="02010609060101010101" pitchFamily="49" charset="-122"/>
            </a:endParaRPr>
          </a:p>
        </p:txBody>
      </p:sp>
      <p:sp>
        <p:nvSpPr>
          <p:cNvPr id="4" name="矩形 3"/>
          <p:cNvSpPr/>
          <p:nvPr/>
        </p:nvSpPr>
        <p:spPr>
          <a:xfrm>
            <a:off x="1847850" y="190501"/>
            <a:ext cx="8567738" cy="829945"/>
          </a:xfrm>
          <a:prstGeom prst="rect">
            <a:avLst/>
          </a:prstGeom>
        </p:spPr>
        <p:txBody>
          <a:bodyPr>
            <a:spAutoFit/>
          </a:bodyPr>
          <a:lstStyle/>
          <a:p>
            <a:pPr fontAlgn="base">
              <a:spcBef>
                <a:spcPct val="0"/>
              </a:spcBef>
              <a:spcAft>
                <a:spcPct val="0"/>
              </a:spcAft>
              <a:defRPr/>
            </a:pP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rPr>
              <a:t>希特勒明修栈道暗度陈仓 制定闪击苏联计划</a:t>
            </a:r>
            <a:r>
              <a:rPr lang="zh-CN" altLang="zh-CN" sz="2400" b="1" kern="100" dirty="0">
                <a:solidFill>
                  <a:srgbClr val="FF0000"/>
                </a:solidFill>
                <a:latin typeface="楷体" panose="02010609060101010101" pitchFamily="49" charset="-122"/>
                <a:ea typeface="楷体" panose="02010609060101010101" pitchFamily="49" charset="-122"/>
                <a:cs typeface="楷体" panose="02010609060101010101" pitchFamily="49" charset="-122"/>
              </a:rPr>
              <a:t>“海狮”掩护“红胡子”</a:t>
            </a:r>
            <a:r>
              <a:rPr lang="en-US" altLang="zh-CN" sz="2400" b="1" kern="100" dirty="0">
                <a:solidFill>
                  <a:srgbClr val="FF0000"/>
                </a:solidFill>
                <a:latin typeface="楷体" panose="02010609060101010101" pitchFamily="49" charset="-122"/>
                <a:ea typeface="楷体" panose="02010609060101010101" pitchFamily="49" charset="-122"/>
                <a:cs typeface="楷体" panose="02010609060101010101" pitchFamily="49" charset="-122"/>
              </a:rPr>
              <a:t>(</a:t>
            </a:r>
            <a:r>
              <a:rPr lang="zh-CN" altLang="zh-CN" sz="2400" b="1" kern="100" dirty="0">
                <a:solidFill>
                  <a:srgbClr val="FF0000"/>
                </a:solidFill>
                <a:latin typeface="楷体" panose="02010609060101010101" pitchFamily="49" charset="-122"/>
                <a:ea typeface="楷体" panose="02010609060101010101" pitchFamily="49" charset="-122"/>
                <a:cs typeface="楷体" panose="02010609060101010101" pitchFamily="49" charset="-122"/>
              </a:rPr>
              <a:t>巴巴罗萨</a:t>
            </a:r>
            <a:r>
              <a:rPr lang="en-US" altLang="zh-CN" sz="2400" b="1" kern="100" dirty="0">
                <a:solidFill>
                  <a:srgbClr val="FF0000"/>
                </a:solidFill>
                <a:latin typeface="楷体" panose="02010609060101010101" pitchFamily="49" charset="-122"/>
                <a:ea typeface="楷体" panose="02010609060101010101" pitchFamily="49" charset="-122"/>
                <a:cs typeface="楷体" panose="02010609060101010101" pitchFamily="49" charset="-122"/>
              </a:rPr>
              <a:t>)</a:t>
            </a:r>
          </a:p>
        </p:txBody>
      </p:sp>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矩形 1"/>
          <p:cNvSpPr/>
          <p:nvPr/>
        </p:nvSpPr>
        <p:spPr>
          <a:xfrm>
            <a:off x="4291648" y="188278"/>
            <a:ext cx="3855720" cy="64516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hangingPunct="1">
              <a:spcBef>
                <a:spcPct val="0"/>
              </a:spcBef>
              <a:buNone/>
            </a:pPr>
            <a:r>
              <a:rPr lang="zh-CN" altLang="en-US" sz="3600" b="1" dirty="0">
                <a:solidFill>
                  <a:srgbClr val="000000"/>
                </a:solidFill>
                <a:latin typeface="隶书" panose="02010509060101010101" pitchFamily="49" charset="-122"/>
                <a:ea typeface="隶书" panose="02010509060101010101" pitchFamily="49" charset="-122"/>
              </a:rPr>
              <a:t>诺曼底登陆的</a:t>
            </a:r>
            <a:r>
              <a:rPr lang="zh-CN" altLang="en-US" sz="3600" b="1" dirty="0">
                <a:solidFill>
                  <a:srgbClr val="FF0000"/>
                </a:solidFill>
                <a:latin typeface="隶书" panose="02010509060101010101" pitchFamily="49" charset="-122"/>
                <a:ea typeface="隶书" panose="02010509060101010101" pitchFamily="49" charset="-122"/>
              </a:rPr>
              <a:t>欺骗</a:t>
            </a:r>
          </a:p>
        </p:txBody>
      </p:sp>
      <p:sp>
        <p:nvSpPr>
          <p:cNvPr id="50183" name="矩形 10"/>
          <p:cNvSpPr/>
          <p:nvPr/>
        </p:nvSpPr>
        <p:spPr>
          <a:xfrm>
            <a:off x="1639571" y="765176"/>
            <a:ext cx="8966835" cy="60737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spcBef>
                <a:spcPct val="0"/>
              </a:spcBef>
              <a:buNone/>
            </a:pPr>
            <a:r>
              <a:rPr lang="zh-CN" altLang="en-US" sz="1800" dirty="0">
                <a:latin typeface="楷体" panose="02010609060101010101" pitchFamily="49" charset="-122"/>
                <a:ea typeface="楷体" panose="02010609060101010101" pitchFamily="49" charset="-122"/>
              </a:rPr>
              <a:t>诺曼底登陆是第二次世界大战中盟军在欧洲西线战场发起的一场大规模攻势，战役发生在</a:t>
            </a:r>
            <a:r>
              <a:rPr lang="en-US" altLang="zh-CN" sz="1800" dirty="0">
                <a:latin typeface="楷体" panose="02010609060101010101" pitchFamily="49" charset="-122"/>
                <a:ea typeface="楷体" panose="02010609060101010101" pitchFamily="49" charset="-122"/>
              </a:rPr>
              <a:t>1944</a:t>
            </a:r>
            <a:r>
              <a:rPr lang="zh-CN" altLang="en-US" sz="1800" dirty="0">
                <a:latin typeface="楷体" panose="02010609060101010101" pitchFamily="49" charset="-122"/>
                <a:ea typeface="楷体" panose="02010609060101010101" pitchFamily="49" charset="-122"/>
              </a:rPr>
              <a:t>年</a:t>
            </a:r>
            <a:r>
              <a:rPr lang="en-US" altLang="zh-CN" sz="1800" dirty="0">
                <a:latin typeface="楷体" panose="02010609060101010101" pitchFamily="49" charset="-122"/>
                <a:ea typeface="楷体" panose="02010609060101010101" pitchFamily="49" charset="-122"/>
              </a:rPr>
              <a:t>6</a:t>
            </a:r>
            <a:r>
              <a:rPr lang="zh-CN" altLang="en-US" sz="1800" dirty="0">
                <a:latin typeface="楷体" panose="02010609060101010101" pitchFamily="49" charset="-122"/>
                <a:ea typeface="楷体" panose="02010609060101010101" pitchFamily="49" charset="-122"/>
              </a:rPr>
              <a:t>月</a:t>
            </a:r>
            <a:r>
              <a:rPr lang="en-US" altLang="zh-CN" sz="1800" dirty="0">
                <a:latin typeface="楷体" panose="02010609060101010101" pitchFamily="49" charset="-122"/>
                <a:ea typeface="楷体" panose="02010609060101010101" pitchFamily="49" charset="-122"/>
              </a:rPr>
              <a:t>6</a:t>
            </a:r>
            <a:r>
              <a:rPr lang="zh-CN" altLang="en-US" sz="1800" dirty="0">
                <a:latin typeface="楷体" panose="02010609060101010101" pitchFamily="49" charset="-122"/>
                <a:ea typeface="楷体" panose="02010609060101010101" pitchFamily="49" charset="-122"/>
              </a:rPr>
              <a:t>日早</a:t>
            </a:r>
            <a:r>
              <a:rPr lang="en-US" altLang="zh-CN" sz="1800" dirty="0">
                <a:latin typeface="楷体" panose="02010609060101010101" pitchFamily="49" charset="-122"/>
                <a:ea typeface="楷体" panose="02010609060101010101" pitchFamily="49" charset="-122"/>
              </a:rPr>
              <a:t>6</a:t>
            </a:r>
            <a:r>
              <a:rPr lang="zh-CN" altLang="en-US" sz="1800" dirty="0">
                <a:latin typeface="楷体" panose="02010609060101010101" pitchFamily="49" charset="-122"/>
                <a:ea typeface="楷体" panose="02010609060101010101" pitchFamily="49" charset="-122"/>
              </a:rPr>
              <a:t>时</a:t>
            </a:r>
            <a:r>
              <a:rPr lang="en-US" altLang="zh-CN" sz="1800" dirty="0">
                <a:latin typeface="楷体" panose="02010609060101010101" pitchFamily="49" charset="-122"/>
                <a:ea typeface="楷体" panose="02010609060101010101" pitchFamily="49" charset="-122"/>
              </a:rPr>
              <a:t>30</a:t>
            </a:r>
            <a:r>
              <a:rPr lang="zh-CN" altLang="en-US" sz="1800" dirty="0">
                <a:latin typeface="楷体" panose="02010609060101010101" pitchFamily="49" charset="-122"/>
                <a:ea typeface="楷体" panose="02010609060101010101" pitchFamily="49" charset="-122"/>
              </a:rPr>
              <a:t>分。这次作战行动的代号“霸王行动”。这场战役在</a:t>
            </a:r>
            <a:r>
              <a:rPr lang="en-US" altLang="zh-CN" sz="1800" dirty="0">
                <a:latin typeface="楷体" panose="02010609060101010101" pitchFamily="49" charset="-122"/>
                <a:ea typeface="楷体" panose="02010609060101010101" pitchFamily="49" charset="-122"/>
              </a:rPr>
              <a:t>8</a:t>
            </a:r>
            <a:r>
              <a:rPr lang="zh-CN" altLang="en-US" sz="1800" dirty="0">
                <a:latin typeface="楷体" panose="02010609060101010101" pitchFamily="49" charset="-122"/>
                <a:ea typeface="楷体" panose="02010609060101010101" pitchFamily="49" charset="-122"/>
              </a:rPr>
              <a:t>月</a:t>
            </a:r>
            <a:r>
              <a:rPr lang="en-US" altLang="zh-CN" sz="1800" dirty="0">
                <a:latin typeface="楷体" panose="02010609060101010101" pitchFamily="49" charset="-122"/>
                <a:ea typeface="楷体" panose="02010609060101010101" pitchFamily="49" charset="-122"/>
              </a:rPr>
              <a:t>19</a:t>
            </a:r>
            <a:r>
              <a:rPr lang="zh-CN" altLang="en-US" sz="1800" dirty="0">
                <a:latin typeface="楷体" panose="02010609060101010101" pitchFamily="49" charset="-122"/>
                <a:ea typeface="楷体" panose="02010609060101010101" pitchFamily="49" charset="-122"/>
              </a:rPr>
              <a:t>日渡过塞纳</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马恩省河后结束。诺曼底战役是目前为止世界上最大的一次海上登陆作战，接近三百万士兵渡过英吉利海峡前往法国诺曼底。参战方盟军 美国、英国、加拿大、法国、波兰、荷兰、挪威，纳粹德国。结果盟军胜利，成功开辟欧洲第二战场参战方兵力盟军</a:t>
            </a:r>
            <a:r>
              <a:rPr lang="en-US" altLang="zh-CN" sz="1800" dirty="0">
                <a:latin typeface="楷体" panose="02010609060101010101" pitchFamily="49" charset="-122"/>
                <a:ea typeface="楷体" panose="02010609060101010101" pitchFamily="49" charset="-122"/>
              </a:rPr>
              <a:t>287.6</a:t>
            </a:r>
            <a:r>
              <a:rPr lang="zh-CN" altLang="en-US" sz="1800" dirty="0">
                <a:latin typeface="楷体" panose="02010609060101010101" pitchFamily="49" charset="-122"/>
                <a:ea typeface="楷体" panose="02010609060101010101" pitchFamily="49" charset="-122"/>
              </a:rPr>
              <a:t>万</a:t>
            </a:r>
            <a:r>
              <a:rPr lang="en-US" altLang="zh-CN" sz="1800" dirty="0">
                <a:latin typeface="楷体" panose="02010609060101010101" pitchFamily="49" charset="-122"/>
                <a:ea typeface="楷体" panose="02010609060101010101" pitchFamily="49" charset="-122"/>
              </a:rPr>
              <a:t>; </a:t>
            </a:r>
            <a:r>
              <a:rPr lang="zh-CN" altLang="en-US" sz="1800" dirty="0">
                <a:latin typeface="楷体" panose="02010609060101010101" pitchFamily="49" charset="-122"/>
                <a:ea typeface="楷体" panose="02010609060101010101" pitchFamily="49" charset="-122"/>
              </a:rPr>
              <a:t>德军</a:t>
            </a:r>
            <a:r>
              <a:rPr lang="en-US" altLang="zh-CN" sz="1800" dirty="0">
                <a:latin typeface="楷体" panose="02010609060101010101" pitchFamily="49" charset="-122"/>
                <a:ea typeface="楷体" panose="02010609060101010101" pitchFamily="49" charset="-122"/>
              </a:rPr>
              <a:t>38</a:t>
            </a:r>
            <a:r>
              <a:rPr lang="zh-CN" altLang="en-US" sz="1800" dirty="0">
                <a:latin typeface="楷体" panose="02010609060101010101" pitchFamily="49" charset="-122"/>
                <a:ea typeface="楷体" panose="02010609060101010101" pitchFamily="49" charset="-122"/>
              </a:rPr>
              <a:t>万。</a:t>
            </a:r>
            <a:endParaRPr lang="en-US" altLang="zh-CN" sz="1800" dirty="0">
              <a:latin typeface="楷体" panose="02010609060101010101" pitchFamily="49" charset="-122"/>
              <a:ea typeface="楷体" panose="02010609060101010101" pitchFamily="49" charset="-122"/>
            </a:endParaRPr>
          </a:p>
          <a:p>
            <a:pPr marL="0" indent="0">
              <a:spcBef>
                <a:spcPct val="0"/>
              </a:spcBef>
              <a:buNone/>
            </a:pPr>
            <a:endParaRPr lang="en-US" altLang="zh-CN" sz="1800" dirty="0">
              <a:latin typeface="楷体" panose="02010609060101010101" pitchFamily="49" charset="-122"/>
              <a:ea typeface="楷体" panose="02010609060101010101" pitchFamily="49" charset="-122"/>
            </a:endParaRPr>
          </a:p>
          <a:p>
            <a:pPr marL="0" indent="0">
              <a:spcBef>
                <a:spcPct val="0"/>
              </a:spcBef>
              <a:buNone/>
            </a:pPr>
            <a:r>
              <a:rPr lang="zh-CN" altLang="en-US" sz="1800" dirty="0">
                <a:latin typeface="楷体" panose="02010609060101010101" pitchFamily="49" charset="-122"/>
                <a:ea typeface="楷体" panose="02010609060101010101" pitchFamily="49" charset="-122"/>
              </a:rPr>
              <a:t>主要指挥官艾森豪威尔、伦德施泰特</a:t>
            </a:r>
          </a:p>
          <a:p>
            <a:pPr algn="l" eaLnBrk="1" hangingPunct="1">
              <a:buNone/>
            </a:pPr>
            <a:r>
              <a:rPr lang="zh-CN" altLang="en-US" sz="1800" dirty="0">
                <a:latin typeface="楷体" panose="02010609060101010101" pitchFamily="49" charset="-122"/>
                <a:ea typeface="楷体" panose="02010609060101010101" pitchFamily="49" charset="-122"/>
                <a:sym typeface="+mn-ea"/>
              </a:rPr>
              <a:t>盟军创造性的在英格兰组建了一个为“美国第一集团军群”的部队，派三百多名报务员伪装成集团军、军、师、团、营之间的无线电通讯，严格按照同级别单位的日常通讯量进行联络，把德军弄的迷迷糊糊。</a:t>
            </a:r>
            <a:endParaRPr lang="zh-CN" altLang="en-US" sz="1800" dirty="0">
              <a:latin typeface="楷体" panose="02010609060101010101" pitchFamily="49" charset="-122"/>
              <a:ea typeface="楷体" panose="02010609060101010101" pitchFamily="49" charset="-122"/>
            </a:endParaRPr>
          </a:p>
          <a:p>
            <a:pPr eaLnBrk="1" hangingPunct="1">
              <a:buNone/>
            </a:pPr>
            <a:r>
              <a:rPr lang="zh-CN" altLang="en-US" sz="1800" dirty="0">
                <a:latin typeface="楷体" panose="02010609060101010101" pitchFamily="49" charset="-122"/>
                <a:ea typeface="楷体" panose="02010609060101010101" pitchFamily="49" charset="-122"/>
                <a:sym typeface="+mn-ea"/>
              </a:rPr>
              <a:t>    盟军上演好莱坞布景大戏，在英格兰东南部地区修建了军营、仓库、公路、并由好莱坞的道具师设置假的物资囤积处，假的机场、飞机、坦克、大炮一应俱全，再将部分在登陆初期没有作战任务的部队调到这里，驻扎操练。</a:t>
            </a:r>
            <a:endParaRPr lang="zh-CN" altLang="en-US" sz="1800" dirty="0">
              <a:latin typeface="楷体" panose="02010609060101010101" pitchFamily="49" charset="-122"/>
              <a:ea typeface="楷体" panose="02010609060101010101" pitchFamily="49" charset="-122"/>
            </a:endParaRPr>
          </a:p>
          <a:p>
            <a:pPr>
              <a:buNone/>
            </a:pPr>
            <a:r>
              <a:rPr lang="zh-CN" altLang="en-US" sz="1800" dirty="0">
                <a:latin typeface="楷体" panose="02010609060101010101" pitchFamily="49" charset="-122"/>
                <a:ea typeface="楷体" panose="02010609060101010101" pitchFamily="49" charset="-122"/>
                <a:sym typeface="+mn-ea"/>
              </a:rPr>
              <a:t>    制定“水银计划”，一面海空军佯动，在英国东南部造成大规模集结的假象，与此同时还动用特工，</a:t>
            </a:r>
            <a:r>
              <a:rPr lang="zh-CN" altLang="en-US" sz="1800" dirty="0">
                <a:solidFill>
                  <a:srgbClr val="000000"/>
                </a:solidFill>
                <a:latin typeface="楷体" panose="02010609060101010101" pitchFamily="49" charset="-122"/>
                <a:ea typeface="楷体" panose="02010609060101010101" pitchFamily="49" charset="-122"/>
                <a:sym typeface="+mn-ea"/>
              </a:rPr>
              <a:t>成功运用了双重特工</a:t>
            </a:r>
            <a:r>
              <a:rPr lang="zh-CN" altLang="en-US" sz="1800" dirty="0">
                <a:solidFill>
                  <a:srgbClr val="FF0000"/>
                </a:solidFill>
                <a:latin typeface="楷体" panose="02010609060101010101" pitchFamily="49" charset="-122"/>
                <a:ea typeface="楷体" panose="02010609060101010101" pitchFamily="49" charset="-122"/>
                <a:sym typeface="+mn-ea"/>
              </a:rPr>
              <a:t>（汉尼）、</a:t>
            </a:r>
            <a:r>
              <a:rPr lang="zh-CN" altLang="en-US" sz="1800" dirty="0">
                <a:latin typeface="楷体" panose="02010609060101010101" pitchFamily="49" charset="-122"/>
                <a:ea typeface="楷体" panose="02010609060101010101" pitchFamily="49" charset="-122"/>
                <a:sym typeface="+mn-ea"/>
              </a:rPr>
              <a:t>电子干扰等手段使得德军判断登陆地错误；另一方面，巴顿将军在英国进行战前演讲，还找来一个蒙哥马利的替身现身北非演讲，使得隆美尔以为蒙哥马利一直在北非。因此，德军的重兵布置在了加莱地区。</a:t>
            </a:r>
            <a:r>
              <a:rPr lang="zh-CN" altLang="zh-CN" sz="1800" dirty="0">
                <a:solidFill>
                  <a:srgbClr val="333333"/>
                </a:solidFill>
                <a:latin typeface="楷体" panose="02010609060101010101" pitchFamily="49" charset="-122"/>
                <a:ea typeface="楷体" panose="02010609060101010101" pitchFamily="49" charset="-122"/>
                <a:sym typeface="+mn-ea"/>
              </a:rPr>
              <a:t>这一切的战略欺骗和保密计划都成为成功登陆的奠基石，正如丘吉尔所说“</a:t>
            </a:r>
            <a:r>
              <a:rPr lang="zh-CN" altLang="zh-CN" sz="1800" dirty="0">
                <a:solidFill>
                  <a:srgbClr val="FF0000"/>
                </a:solidFill>
                <a:latin typeface="楷体" panose="02010609060101010101" pitchFamily="49" charset="-122"/>
                <a:ea typeface="楷体" panose="02010609060101010101" pitchFamily="49" charset="-122"/>
                <a:sym typeface="+mn-ea"/>
              </a:rPr>
              <a:t>战争中真理如此宝贵，需要用谎言来保卫</a:t>
            </a:r>
            <a:r>
              <a:rPr lang="zh-CN" altLang="zh-CN" sz="1800" dirty="0">
                <a:solidFill>
                  <a:srgbClr val="333333"/>
                </a:solidFill>
                <a:latin typeface="楷体" panose="02010609060101010101" pitchFamily="49" charset="-122"/>
                <a:ea typeface="楷体" panose="02010609060101010101" pitchFamily="49" charset="-122"/>
                <a:sym typeface="+mn-ea"/>
              </a:rPr>
              <a:t>”，这是对诺曼底登陆最好的注解。</a:t>
            </a:r>
            <a:endParaRPr lang="zh-CN" altLang="en-US" sz="1800" dirty="0">
              <a:latin typeface="楷体" panose="02010609060101010101" pitchFamily="49" charset="-122"/>
              <a:ea typeface="楷体" panose="02010609060101010101" pitchFamily="49" charset="-122"/>
            </a:endParaRPr>
          </a:p>
          <a:p>
            <a:pPr marL="0" indent="0">
              <a:spcBef>
                <a:spcPct val="0"/>
              </a:spcBef>
              <a:buNone/>
            </a:pPr>
            <a:endParaRPr lang="zh-CN" altLang="en-US" sz="1800" dirty="0">
              <a:latin typeface="楷体" panose="02010609060101010101" pitchFamily="49" charset="-122"/>
              <a:ea typeface="楷体" panose="02010609060101010101" pitchFamily="49" charset="-122"/>
            </a:endParaRPr>
          </a:p>
        </p:txBody>
      </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矩形 1"/>
          <p:cNvSpPr/>
          <p:nvPr/>
        </p:nvSpPr>
        <p:spPr>
          <a:xfrm>
            <a:off x="4157822" y="233363"/>
            <a:ext cx="3855720" cy="64516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hangingPunct="1">
              <a:spcBef>
                <a:spcPct val="0"/>
              </a:spcBef>
              <a:buNone/>
            </a:pPr>
            <a:r>
              <a:rPr lang="zh-CN" altLang="en-US" sz="3600" b="1" dirty="0">
                <a:solidFill>
                  <a:srgbClr val="000000"/>
                </a:solidFill>
                <a:latin typeface="隶书" panose="02010509060101010101" pitchFamily="49" charset="-122"/>
                <a:ea typeface="隶书" panose="02010509060101010101" pitchFamily="49" charset="-122"/>
              </a:rPr>
              <a:t>诺曼底登陆的</a:t>
            </a:r>
            <a:r>
              <a:rPr lang="zh-CN" altLang="en-US" sz="3600" b="1" dirty="0">
                <a:solidFill>
                  <a:srgbClr val="FF0000"/>
                </a:solidFill>
                <a:latin typeface="隶书" panose="02010509060101010101" pitchFamily="49" charset="-122"/>
                <a:ea typeface="隶书" panose="02010509060101010101" pitchFamily="49" charset="-122"/>
              </a:rPr>
              <a:t>欺骗</a:t>
            </a:r>
          </a:p>
        </p:txBody>
      </p:sp>
      <p:sp>
        <p:nvSpPr>
          <p:cNvPr id="54276" name="矩形 2"/>
          <p:cNvSpPr/>
          <p:nvPr/>
        </p:nvSpPr>
        <p:spPr>
          <a:xfrm>
            <a:off x="1735456" y="765176"/>
            <a:ext cx="8721725" cy="673925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en-US" altLang="zh-CN" sz="2800" dirty="0">
                <a:solidFill>
                  <a:srgbClr val="000000"/>
                </a:solidFill>
                <a:latin typeface="隶书" panose="02010509060101010101" pitchFamily="49" charset="-122"/>
                <a:ea typeface="隶书" panose="02010509060101010101" pitchFamily="49" charset="-122"/>
              </a:rPr>
              <a:t>    </a:t>
            </a:r>
            <a:r>
              <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rPr>
              <a:t>战略欺骗，使得德军统帅部判断错误，不仅保障了登陆作战的突然性，还保证了战役顺利进行，对整个战役具有重大影响。严格的保密措施，使德军统帅部在很长时间里对盟军登陆地点、时间都作出了错误判断，甚至在盟军诺曼底登陆后仍认为是牵制</a:t>
            </a:r>
            <a:r>
              <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性的佯攻，这就导致了德军在西线的大部分兵力</a:t>
            </a:r>
            <a:r>
              <a:rPr lang="zh-CN" altLang="en-US"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lang="en-US" altLang="zh-CN"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23</a:t>
            </a:r>
            <a:r>
              <a:rPr lang="zh-CN" altLang="en-US"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个师）</a:t>
            </a:r>
            <a:r>
              <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、兵器被浪费在加莱地区，而在诺曼底则因兵力</a:t>
            </a:r>
            <a:r>
              <a:rPr lang="zh-CN" altLang="en-US"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lang="en-US" altLang="zh-CN"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6</a:t>
            </a:r>
            <a:r>
              <a:rPr lang="zh-CN" altLang="en-US"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个师）</a:t>
            </a:r>
            <a:r>
              <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单薄无法抵御盟军的登陆。</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直到盟军在诺曼底完成登陆，德国最高指挥中心才如梦初醒，不过为时已晚，盟军成功开辟了欧洲第二战场，也是二战重要转折点之一。 </a:t>
            </a:r>
          </a:p>
          <a:p>
            <a:pPr marL="0" indent="0" eaLnBrk="1" hangingPunct="1">
              <a:spcBef>
                <a:spcPct val="0"/>
              </a:spcBef>
              <a:buNone/>
            </a:pPr>
            <a:endParaRPr lang="zh-CN" altLang="en-US" sz="2000" b="1" dirty="0">
              <a:latin typeface="楷体" panose="02010609060101010101" pitchFamily="49" charset="-122"/>
              <a:ea typeface="楷体" panose="02010609060101010101" pitchFamily="49" charset="-122"/>
              <a:cs typeface="楷体" panose="02010609060101010101" pitchFamily="49" charset="-122"/>
              <a:sym typeface="+mn-ea"/>
            </a:endParaRPr>
          </a:p>
          <a:p>
            <a:pPr marL="0" indent="0" eaLnBrk="1" hangingPunct="1">
              <a:spcBef>
                <a:spcPct val="0"/>
              </a:spcBef>
              <a:buNone/>
            </a:pPr>
            <a:endParaRPr lang="zh-CN" altLang="en-US" sz="2000" b="1" dirty="0">
              <a:latin typeface="楷体" panose="02010609060101010101" pitchFamily="49" charset="-122"/>
              <a:ea typeface="楷体" panose="02010609060101010101" pitchFamily="49" charset="-122"/>
              <a:cs typeface="楷体" panose="02010609060101010101" pitchFamily="49" charset="-122"/>
              <a:sym typeface="+mn-ea"/>
            </a:endParaRPr>
          </a:p>
          <a:p>
            <a:pPr marL="0" indent="0" eaLnBrk="1" hangingPunct="1">
              <a:spcBef>
                <a:spcPct val="0"/>
              </a:spcBef>
              <a:buNone/>
            </a:pP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故形人而我无形，则我专而敌分；我专为一，敌分为十，是以十攻其一也，则我众而敌寡；能以众击寡者，则吾所之与战者约矣。</a:t>
            </a:r>
            <a:endParaRPr lang="en-US" altLang="zh-CN" sz="2000"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marL="0" indent="0" algn="r" eaLnBrk="1" hangingPunct="1">
              <a:spcBef>
                <a:spcPct val="0"/>
              </a:spcBef>
              <a:buNone/>
            </a:pPr>
            <a:r>
              <a:rPr lang="en-US" altLang="zh-CN"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         </a:t>
            </a:r>
            <a:r>
              <a:rPr lang="en-US" altLang="zh-CN" sz="28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8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虚实篇</a:t>
            </a:r>
          </a:p>
          <a:p>
            <a:pPr marL="0" indent="0" algn="r" eaLnBrk="1" hangingPunct="1">
              <a:spcBef>
                <a:spcPct val="0"/>
              </a:spcBef>
              <a:buNone/>
            </a:pPr>
            <a:r>
              <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所以，使敌情暴露而我情不露痕迹，我军的兵力就集中而敌人的兵力则分散。我军兵力集中在一处，敌人兵力分散在十处，这是用十倍于敌的兵力去攻击敌人，这样就我众敌寡；能以众击寡，那么，我军与之作战的敌人就有限了。</a:t>
            </a:r>
            <a:endPar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endParaRPr>
          </a:p>
          <a:p>
            <a:pPr marL="0" indent="0" algn="r" eaLnBrk="1" hangingPunct="1">
              <a:spcBef>
                <a:spcPct val="0"/>
              </a:spcBef>
              <a:buNone/>
            </a:pPr>
            <a:endParaRPr lang="zh-CN" altLang="en-US" sz="2400" b="1" dirty="0">
              <a:solidFill>
                <a:srgbClr val="FF0000"/>
              </a:solidFill>
              <a:latin typeface="隶书" panose="02010509060101010101" pitchFamily="49" charset="-122"/>
              <a:ea typeface="隶书" panose="02010509060101010101" pitchFamily="49" charset="-122"/>
              <a:sym typeface="+mn-ea"/>
            </a:endParaRPr>
          </a:p>
          <a:p>
            <a:pPr marL="0" indent="0" algn="r" eaLnBrk="1" hangingPunct="1">
              <a:spcBef>
                <a:spcPct val="0"/>
              </a:spcBef>
              <a:buNone/>
            </a:pPr>
            <a:endParaRPr lang="zh-CN" altLang="en-US" sz="2400" b="1" dirty="0">
              <a:latin typeface="隶书" panose="02010509060101010101" pitchFamily="49" charset="-122"/>
              <a:ea typeface="隶书" panose="02010509060101010101" pitchFamily="49" charset="-122"/>
              <a:sym typeface="+mn-ea"/>
            </a:endParaRPr>
          </a:p>
          <a:p>
            <a:pPr marL="0" indent="0" eaLnBrk="1" hangingPunct="1">
              <a:spcBef>
                <a:spcPct val="0"/>
              </a:spcBef>
              <a:buNone/>
            </a:pPr>
            <a:endParaRPr lang="zh-CN" altLang="en-US" sz="2400" b="1" dirty="0">
              <a:solidFill>
                <a:srgbClr val="000000"/>
              </a:solidFill>
              <a:latin typeface="隶书" panose="02010509060101010101" pitchFamily="49" charset="-122"/>
              <a:ea typeface="隶书" panose="02010509060101010101" pitchFamily="49" charset="-122"/>
            </a:endParaRPr>
          </a:p>
          <a:p>
            <a:pPr marL="0" indent="0" eaLnBrk="1" hangingPunct="1">
              <a:spcBef>
                <a:spcPct val="0"/>
              </a:spcBef>
              <a:buNone/>
            </a:pPr>
            <a:endParaRPr lang="zh-CN" altLang="en-US" sz="2400" dirty="0">
              <a:solidFill>
                <a:srgbClr val="000000"/>
              </a:solidFill>
            </a:endParaRPr>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5"/>
          <p:cNvSpPr txBox="1"/>
          <p:nvPr/>
        </p:nvSpPr>
        <p:spPr>
          <a:xfrm>
            <a:off x="1199198" y="-27305"/>
            <a:ext cx="5143500" cy="89639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lnSpc>
                <a:spcPct val="125000"/>
              </a:lnSpc>
              <a:spcBef>
                <a:spcPct val="50000"/>
              </a:spcBef>
              <a:buNone/>
            </a:pPr>
            <a:r>
              <a:rPr lang="zh-CN" altLang="en-US" sz="2000" b="1" dirty="0">
                <a:solidFill>
                  <a:srgbClr val="000000"/>
                </a:solidFill>
              </a:rPr>
              <a:t>　    </a:t>
            </a:r>
            <a:r>
              <a:rPr lang="zh-CN" altLang="en-US" sz="3600" b="1" dirty="0">
                <a:solidFill>
                  <a:srgbClr val="FF0000"/>
                </a:solidFill>
                <a:latin typeface="华文行楷" panose="02010800040101010101" pitchFamily="2" charset="-122"/>
                <a:ea typeface="华文行楷" panose="02010800040101010101" pitchFamily="2" charset="-122"/>
              </a:rPr>
              <a:t>贝卡谷地之战</a:t>
            </a:r>
            <a:r>
              <a:rPr lang="en-US" altLang="zh-CN" sz="3600" b="1" dirty="0">
                <a:solidFill>
                  <a:srgbClr val="FF0000"/>
                </a:solidFill>
                <a:latin typeface="华文行楷" panose="02010800040101010101" pitchFamily="2" charset="-122"/>
                <a:ea typeface="华文行楷" panose="02010800040101010101" pitchFamily="2" charset="-122"/>
              </a:rPr>
              <a:t>(</a:t>
            </a:r>
            <a:r>
              <a:rPr lang="zh-CN" altLang="en-US" sz="4400" b="1" i="1" dirty="0">
                <a:solidFill>
                  <a:srgbClr val="FF0000"/>
                </a:solidFill>
                <a:latin typeface="华文行楷" panose="02010800040101010101" pitchFamily="2" charset="-122"/>
                <a:ea typeface="华文行楷" panose="02010800040101010101" pitchFamily="2" charset="-122"/>
              </a:rPr>
              <a:t>视频</a:t>
            </a:r>
            <a:r>
              <a:rPr lang="en-US" altLang="zh-CN" sz="3600" b="1" dirty="0">
                <a:solidFill>
                  <a:srgbClr val="FF0000"/>
                </a:solidFill>
                <a:latin typeface="华文行楷" panose="02010800040101010101" pitchFamily="2" charset="-122"/>
                <a:ea typeface="华文行楷" panose="02010800040101010101" pitchFamily="2" charset="-122"/>
              </a:rPr>
              <a:t>)</a:t>
            </a:r>
            <a:endParaRPr lang="zh-CN" altLang="en-US" sz="3600" b="1" dirty="0">
              <a:solidFill>
                <a:srgbClr val="FF0000"/>
              </a:solidFill>
              <a:latin typeface="华文行楷" panose="02010800040101010101" pitchFamily="2" charset="-122"/>
              <a:ea typeface="华文行楷" panose="02010800040101010101" pitchFamily="2" charset="-122"/>
            </a:endParaRPr>
          </a:p>
        </p:txBody>
      </p:sp>
      <p:sp>
        <p:nvSpPr>
          <p:cNvPr id="60420" name="矩形 9"/>
          <p:cNvSpPr/>
          <p:nvPr/>
        </p:nvSpPr>
        <p:spPr>
          <a:xfrm>
            <a:off x="1918970" y="2996884"/>
            <a:ext cx="8535988"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2400" b="1" dirty="0">
                <a:latin typeface="黑体" panose="02010609060101010101" pitchFamily="49" charset="-122"/>
                <a:ea typeface="黑体" panose="02010609060101010101" pitchFamily="49" charset="-122"/>
              </a:rPr>
              <a:t>。</a:t>
            </a:r>
          </a:p>
        </p:txBody>
      </p:sp>
      <p:sp>
        <p:nvSpPr>
          <p:cNvPr id="60421" name="矩形 1"/>
          <p:cNvSpPr/>
          <p:nvPr/>
        </p:nvSpPr>
        <p:spPr>
          <a:xfrm>
            <a:off x="1559560" y="621031"/>
            <a:ext cx="8943340" cy="713930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spcBef>
                <a:spcPct val="0"/>
              </a:spcBef>
              <a:buNone/>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叙军指挥官和士兵飞快地到达自己的战斗岗位，密切注视着天空。指挥官下达了</a:t>
            </a:r>
            <a:r>
              <a:rPr lang="zh-CN" altLang="en-US" sz="2000" dirty="0">
                <a:solidFill>
                  <a:srgbClr val="FF0000"/>
                </a:solidFill>
                <a:latin typeface="黑体" panose="02010609060101010101" pitchFamily="49" charset="-122"/>
                <a:ea typeface="黑体" panose="02010609060101010101" pitchFamily="49" charset="-122"/>
              </a:rPr>
              <a:t>雷达开机</a:t>
            </a:r>
            <a:r>
              <a:rPr lang="zh-CN" altLang="en-US" sz="2000" dirty="0">
                <a:latin typeface="黑体" panose="02010609060101010101" pitchFamily="49" charset="-122"/>
                <a:ea typeface="黑体" panose="02010609060101010101" pitchFamily="49" charset="-122"/>
              </a:rPr>
              <a:t>的作战命令。雷达是萨姆</a:t>
            </a:r>
            <a:r>
              <a:rPr lang="en-US" altLang="zh-CN" sz="2000" dirty="0">
                <a:latin typeface="黑体" panose="02010609060101010101" pitchFamily="49" charset="-122"/>
                <a:ea typeface="黑体" panose="02010609060101010101" pitchFamily="49" charset="-122"/>
              </a:rPr>
              <a:t>-6</a:t>
            </a:r>
            <a:r>
              <a:rPr lang="zh-CN" altLang="en-US" sz="2000" dirty="0">
                <a:latin typeface="黑体" panose="02010609060101010101" pitchFamily="49" charset="-122"/>
                <a:ea typeface="黑体" panose="02010609060101010101" pitchFamily="49" charset="-122"/>
              </a:rPr>
              <a:t>导弹的眼睛，只要目标被它盯上，纵有天大本事也难逃厄运。然而，这一次以色列人是有备而来。叙利亚人看到的实际上是以色列放出来当</a:t>
            </a:r>
            <a:r>
              <a:rPr lang="zh-CN" altLang="en-US" sz="2000" dirty="0">
                <a:solidFill>
                  <a:srgbClr val="FF0000"/>
                </a:solidFill>
                <a:latin typeface="黑体" panose="02010609060101010101" pitchFamily="49" charset="-122"/>
                <a:ea typeface="黑体" panose="02010609060101010101" pitchFamily="49" charset="-122"/>
                <a:sym typeface="+mn-ea"/>
              </a:rPr>
              <a:t>诱饵</a:t>
            </a:r>
            <a:r>
              <a:rPr lang="zh-CN" altLang="en-US" sz="2000" dirty="0">
                <a:latin typeface="黑体" panose="02010609060101010101" pitchFamily="49" charset="-122"/>
                <a:ea typeface="黑体" panose="02010609060101010101" pitchFamily="49" charset="-122"/>
                <a:sym typeface="+mn-ea"/>
              </a:rPr>
              <a:t>的无人驾驶飞机，目的是</a:t>
            </a:r>
            <a:r>
              <a:rPr lang="zh-CN" altLang="en-US" sz="2000" dirty="0">
                <a:solidFill>
                  <a:srgbClr val="FF0000"/>
                </a:solidFill>
                <a:latin typeface="黑体" panose="02010609060101010101" pitchFamily="49" charset="-122"/>
                <a:ea typeface="黑体" panose="02010609060101010101" pitchFamily="49" charset="-122"/>
                <a:sym typeface="+mn-ea"/>
              </a:rPr>
              <a:t>引诱叙利亚发射导弹。</a:t>
            </a:r>
            <a:r>
              <a:rPr lang="zh-CN" altLang="en-US" sz="2000" dirty="0">
                <a:latin typeface="黑体" panose="02010609060101010101" pitchFamily="49" charset="-122"/>
                <a:ea typeface="黑体" panose="02010609060101010101" pitchFamily="49" charset="-122"/>
                <a:sym typeface="+mn-ea"/>
              </a:rPr>
              <a:t>叙利亚人中计了。萨姆</a:t>
            </a:r>
            <a:r>
              <a:rPr lang="en-US" altLang="zh-CN" sz="2000" dirty="0">
                <a:latin typeface="黑体" panose="02010609060101010101" pitchFamily="49" charset="-122"/>
                <a:ea typeface="黑体" panose="02010609060101010101" pitchFamily="49" charset="-122"/>
                <a:sym typeface="+mn-ea"/>
              </a:rPr>
              <a:t>-6</a:t>
            </a:r>
            <a:r>
              <a:rPr lang="zh-CN" altLang="en-US" sz="2000" dirty="0">
                <a:latin typeface="黑体" panose="02010609060101010101" pitchFamily="49" charset="-122"/>
                <a:ea typeface="黑体" panose="02010609060101010101" pitchFamily="49" charset="-122"/>
                <a:sym typeface="+mn-ea"/>
              </a:rPr>
              <a:t>导弹相继发射，以色列无人飞机接二连三地被击中、坠地。就在叙利亚官兵为他们取得的“胜利”欢呼雀跃的时候，几个收缴“战利品”的叙利亚士兵发现，坠落的飞机竟是塑胶制作的，而且没有找到</a:t>
            </a:r>
            <a:r>
              <a:rPr lang="en-US" altLang="zh-CN" sz="2000" dirty="0">
                <a:latin typeface="黑体" panose="02010609060101010101" pitchFamily="49" charset="-122"/>
                <a:ea typeface="黑体" panose="02010609060101010101" pitchFamily="49" charset="-122"/>
                <a:sym typeface="+mn-ea"/>
              </a:rPr>
              <a:t>1</a:t>
            </a:r>
            <a:r>
              <a:rPr lang="zh-CN" altLang="en-US" sz="2000" dirty="0">
                <a:latin typeface="黑体" panose="02010609060101010101" pitchFamily="49" charset="-122"/>
                <a:ea typeface="黑体" panose="02010609060101010101" pitchFamily="49" charset="-122"/>
                <a:sym typeface="+mn-ea"/>
              </a:rPr>
              <a:t>具以色列飞行员的尸体。指挥官立刻醒悟过来，这是中了以军的诡计。指挥官迅速下达了雷达关机的作战命令，但以色列人已经得到了他们需要的东西。</a:t>
            </a:r>
          </a:p>
          <a:p>
            <a:pPr marL="0" indent="0">
              <a:spcBef>
                <a:spcPct val="0"/>
              </a:spcBef>
              <a:buNone/>
            </a:pPr>
            <a:r>
              <a:rPr lang="zh-CN" altLang="zh-CN" sz="2000" dirty="0">
                <a:latin typeface="黑体" panose="02010609060101010101" pitchFamily="49" charset="-122"/>
                <a:ea typeface="黑体" panose="02010609060101010101" pitchFamily="49" charset="-122"/>
                <a:sym typeface="+mn-ea"/>
              </a:rPr>
              <a:t>以色列自行研制的“侦察员”和“猛犬”无人驾驶飞机诱使叙军萨姆-6导弹的制导雷达开机。把截获的信息传送给</a:t>
            </a:r>
            <a:r>
              <a:rPr lang="zh-CN" altLang="en-US" sz="2000" dirty="0">
                <a:latin typeface="黑体" panose="02010609060101010101" pitchFamily="49" charset="-122"/>
                <a:ea typeface="黑体" panose="02010609060101010101" pitchFamily="49" charset="-122"/>
                <a:sym typeface="+mn-ea"/>
              </a:rPr>
              <a:t>空中的预警机，预警机把信息传给</a:t>
            </a:r>
            <a:r>
              <a:rPr lang="en-US" altLang="zh-CN" sz="2000" dirty="0">
                <a:latin typeface="黑体" panose="02010609060101010101" pitchFamily="49" charset="-122"/>
                <a:ea typeface="黑体" panose="02010609060101010101" pitchFamily="49" charset="-122"/>
                <a:sym typeface="+mn-ea"/>
              </a:rPr>
              <a:t>F-4</a:t>
            </a:r>
            <a:r>
              <a:rPr lang="zh-CN" altLang="en-US" sz="2000" dirty="0">
                <a:latin typeface="黑体" panose="02010609060101010101" pitchFamily="49" charset="-122"/>
                <a:ea typeface="黑体" panose="02010609060101010101" pitchFamily="49" charset="-122"/>
                <a:sym typeface="+mn-ea"/>
              </a:rPr>
              <a:t>，</a:t>
            </a:r>
            <a:r>
              <a:rPr lang="en-US" altLang="zh-CN" sz="2000" dirty="0">
                <a:latin typeface="黑体" panose="02010609060101010101" pitchFamily="49" charset="-122"/>
                <a:ea typeface="黑体" panose="02010609060101010101" pitchFamily="49" charset="-122"/>
                <a:sym typeface="+mn-ea"/>
              </a:rPr>
              <a:t>F-4</a:t>
            </a:r>
            <a:r>
              <a:rPr lang="zh-CN" altLang="en-US" sz="2000" dirty="0">
                <a:latin typeface="黑体" panose="02010609060101010101" pitchFamily="49" charset="-122"/>
                <a:ea typeface="黑体" panose="02010609060101010101" pitchFamily="49" charset="-122"/>
                <a:sym typeface="+mn-ea"/>
              </a:rPr>
              <a:t>发射“百舌鸟”反辐射导弹。无人机还把信息传给</a:t>
            </a:r>
            <a:r>
              <a:rPr lang="zh-CN" altLang="zh-CN" sz="2000" dirty="0">
                <a:latin typeface="黑体" panose="02010609060101010101" pitchFamily="49" charset="-122"/>
                <a:ea typeface="黑体" panose="02010609060101010101" pitchFamily="49" charset="-122"/>
                <a:sym typeface="+mn-ea"/>
              </a:rPr>
              <a:t>埋伏在贝卡谷地山脚下的大量"狼"式地对地导弹。</a:t>
            </a:r>
          </a:p>
          <a:p>
            <a:pPr marL="0" indent="457200">
              <a:spcBef>
                <a:spcPct val="0"/>
              </a:spcBef>
              <a:buNone/>
            </a:pPr>
            <a:r>
              <a:rPr lang="zh-CN" altLang="zh-CN" sz="1800" dirty="0">
                <a:latin typeface="黑体" panose="02010609060101010101" pitchFamily="49" charset="-122"/>
                <a:ea typeface="黑体" panose="02010609060101010101" pitchFamily="49" charset="-122"/>
                <a:sym typeface="+mn-ea"/>
              </a:rPr>
              <a:t>这样，</a:t>
            </a:r>
            <a:r>
              <a:rPr lang="zh-CN" altLang="en-US" sz="1800" dirty="0">
                <a:latin typeface="黑体" panose="02010609060101010101" pitchFamily="49" charset="-122"/>
                <a:ea typeface="黑体" panose="02010609060101010101" pitchFamily="49" charset="-122"/>
                <a:sym typeface="+mn-ea"/>
              </a:rPr>
              <a:t>在</a:t>
            </a:r>
            <a:r>
              <a:rPr lang="zh-CN" altLang="zh-CN" sz="1800" dirty="0">
                <a:latin typeface="黑体" panose="02010609060101010101" pitchFamily="49" charset="-122"/>
                <a:ea typeface="黑体" panose="02010609060101010101" pitchFamily="49" charset="-122"/>
                <a:sym typeface="+mn-ea"/>
              </a:rPr>
              <a:t>“狼”式和“百舌鸟”导弹的攻击下，萨姆-6导弹</a:t>
            </a:r>
            <a:r>
              <a:rPr lang="zh-CN" altLang="en-US" sz="1800" dirty="0">
                <a:latin typeface="黑体" panose="02010609060101010101" pitchFamily="49" charset="-122"/>
                <a:ea typeface="黑体" panose="02010609060101010101" pitchFamily="49" charset="-122"/>
                <a:sym typeface="+mn-ea"/>
              </a:rPr>
              <a:t>的雷达全被摧毁</a:t>
            </a:r>
            <a:r>
              <a:rPr lang="zh-CN" altLang="zh-CN" sz="1800" dirty="0">
                <a:latin typeface="黑体" panose="02010609060101010101" pitchFamily="49" charset="-122"/>
                <a:ea typeface="黑体" panose="02010609060101010101" pitchFamily="49" charset="-122"/>
                <a:sym typeface="+mn-ea"/>
              </a:rPr>
              <a:t>。打瞎了萨姆-6导弹的"眼睛"之后，几十架F-16战斗机恶狼一般地向导弹阵地猛扑。山谷的回声与爆炸声交汇在一起，撼天动地。片刻工夫，贝卡谷地已被团团烟雾所笼罩。</a:t>
            </a:r>
            <a:endParaRPr lang="en-US" altLang="zh-CN" sz="1800" dirty="0">
              <a:latin typeface="黑体" panose="02010609060101010101" pitchFamily="49" charset="-122"/>
              <a:ea typeface="黑体" panose="02010609060101010101" pitchFamily="49" charset="-122"/>
            </a:endParaRPr>
          </a:p>
          <a:p>
            <a:pPr marL="0" indent="457200">
              <a:spcBef>
                <a:spcPct val="0"/>
              </a:spcBef>
              <a:buNone/>
            </a:pPr>
            <a:r>
              <a:rPr lang="zh-CN" altLang="en-US" sz="1800" dirty="0">
                <a:latin typeface="黑体" panose="02010609060101010101" pitchFamily="49" charset="-122"/>
                <a:ea typeface="黑体" panose="02010609060101010101" pitchFamily="49" charset="-122"/>
                <a:sym typeface="+mn-ea"/>
              </a:rPr>
              <a:t>后续的空战中，以色列空军取得了击落叙军</a:t>
            </a:r>
            <a:r>
              <a:rPr lang="en-US" altLang="zh-CN" sz="1800" dirty="0">
                <a:latin typeface="黑体" panose="02010609060101010101" pitchFamily="49" charset="-122"/>
                <a:ea typeface="黑体" panose="02010609060101010101" pitchFamily="49" charset="-122"/>
                <a:sym typeface="+mn-ea"/>
              </a:rPr>
              <a:t>82</a:t>
            </a:r>
            <a:r>
              <a:rPr lang="zh-CN" altLang="en-US" sz="1800" dirty="0">
                <a:latin typeface="黑体" panose="02010609060101010101" pitchFamily="49" charset="-122"/>
                <a:ea typeface="黑体" panose="02010609060101010101" pitchFamily="49" charset="-122"/>
                <a:sym typeface="+mn-ea"/>
              </a:rPr>
              <a:t>架，自己没有损失一架飞机的战绩。</a:t>
            </a:r>
          </a:p>
          <a:p>
            <a:pPr marL="0" indent="457200">
              <a:spcBef>
                <a:spcPct val="0"/>
              </a:spcBef>
              <a:buNone/>
            </a:pPr>
            <a:endParaRPr lang="zh-CN" altLang="en-US" sz="1800" dirty="0">
              <a:solidFill>
                <a:srgbClr val="FF0000"/>
              </a:solidFill>
              <a:latin typeface="黑体" panose="02010609060101010101" pitchFamily="49" charset="-122"/>
              <a:ea typeface="黑体" panose="02010609060101010101" pitchFamily="49" charset="-122"/>
              <a:sym typeface="+mn-ea"/>
            </a:endParaRPr>
          </a:p>
          <a:p>
            <a:pPr marL="0" indent="457200">
              <a:spcBef>
                <a:spcPct val="0"/>
              </a:spcBef>
              <a:buNone/>
            </a:pPr>
            <a:r>
              <a:rPr lang="zh-CN" altLang="en-US" sz="1800" dirty="0">
                <a:solidFill>
                  <a:srgbClr val="FF0000"/>
                </a:solidFill>
                <a:ea typeface="隶书" panose="02010509060101010101" pitchFamily="49" charset="-122"/>
                <a:sym typeface="+mn-ea"/>
              </a:rPr>
              <a:t>结论：伪装可分为战略目的伪装、战争行动伪装、装备伪装、电子伪装等等。是战争欺骗的主要手段。在战争中采用伪装取胜非常重要。</a:t>
            </a:r>
            <a:endParaRPr lang="zh-CN" altLang="en-US" sz="1800" dirty="0">
              <a:solidFill>
                <a:srgbClr val="FF0000"/>
              </a:solidFill>
            </a:endParaRPr>
          </a:p>
          <a:p>
            <a:pPr marL="0" indent="457200">
              <a:spcBef>
                <a:spcPct val="0"/>
              </a:spcBef>
              <a:buNone/>
            </a:pPr>
            <a:endParaRPr lang="zh-CN" altLang="en-US" sz="1800" dirty="0">
              <a:latin typeface="黑体" panose="02010609060101010101" pitchFamily="49" charset="-122"/>
              <a:ea typeface="黑体" panose="02010609060101010101" pitchFamily="49" charset="-122"/>
              <a:sym typeface="+mn-ea"/>
            </a:endParaRPr>
          </a:p>
          <a:p>
            <a:pPr marL="0" indent="457200">
              <a:spcBef>
                <a:spcPct val="0"/>
              </a:spcBef>
              <a:buNone/>
            </a:pPr>
            <a:endParaRPr lang="zh-CN" altLang="en-US" sz="1800" dirty="0">
              <a:latin typeface="黑体" panose="02010609060101010101" pitchFamily="49" charset="-122"/>
              <a:ea typeface="黑体" panose="02010609060101010101" pitchFamily="49" charset="-122"/>
              <a:sym typeface="+mn-ea"/>
            </a:endParaRPr>
          </a:p>
          <a:p>
            <a:pPr marL="0" indent="457200">
              <a:spcBef>
                <a:spcPct val="0"/>
              </a:spcBef>
              <a:buNone/>
            </a:pPr>
            <a:endParaRPr lang="en-US" altLang="zh-CN" sz="1800" dirty="0">
              <a:latin typeface="黑体" panose="02010609060101010101" pitchFamily="49" charset="-122"/>
              <a:ea typeface="黑体" panose="02010609060101010101" pitchFamily="49" charset="-122"/>
            </a:endParaRPr>
          </a:p>
          <a:p>
            <a:pPr marL="0" indent="0">
              <a:spcBef>
                <a:spcPct val="0"/>
              </a:spcBef>
              <a:buNone/>
            </a:pPr>
            <a:endParaRPr lang="en-US" altLang="zh-CN" sz="1800" dirty="0">
              <a:latin typeface="黑体" panose="02010609060101010101" pitchFamily="49" charset="-122"/>
              <a:ea typeface="黑体" panose="02010609060101010101" pitchFamily="49" charset="-122"/>
              <a:sym typeface="+mn-ea"/>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3186" y="198210"/>
            <a:ext cx="5257800" cy="923330"/>
          </a:xfrm>
          <a:prstGeom prst="rect">
            <a:avLst/>
          </a:prstGeom>
          <a:noFill/>
        </p:spPr>
        <p:txBody>
          <a:bodyPr wrap="square">
            <a:spAutoFit/>
          </a:bodyPr>
          <a:lstStyle/>
          <a:p>
            <a:pPr eaLnBrk="1" hangingPunct="1">
              <a:spcBef>
                <a:spcPct val="0"/>
              </a:spcBef>
              <a:buFontTx/>
              <a:buNone/>
            </a:pPr>
            <a:r>
              <a:rPr lang="en-US" altLang="zh-CN" sz="1800" dirty="0">
                <a:solidFill>
                  <a:srgbClr val="000000"/>
                </a:solidFill>
                <a:latin typeface="宋体" panose="02010600030101010101" pitchFamily="2" charset="-122"/>
                <a:ea typeface="宋体" panose="02010600030101010101" pitchFamily="2" charset="-122"/>
              </a:rPr>
              <a:t>《</a:t>
            </a:r>
            <a:r>
              <a:rPr lang="zh-CN" altLang="en-US" sz="1800" dirty="0">
                <a:solidFill>
                  <a:srgbClr val="000000"/>
                </a:solidFill>
                <a:latin typeface="宋体" panose="02010600030101010101" pitchFamily="2" charset="-122"/>
                <a:ea typeface="宋体" panose="02010600030101010101" pitchFamily="2" charset="-122"/>
              </a:rPr>
              <a:t>九地</a:t>
            </a:r>
            <a:r>
              <a:rPr lang="en-US" altLang="zh-CN" sz="1800" dirty="0">
                <a:solidFill>
                  <a:srgbClr val="000000"/>
                </a:solidFill>
                <a:latin typeface="宋体" panose="02010600030101010101" pitchFamily="2" charset="-122"/>
                <a:ea typeface="宋体" panose="02010600030101010101" pitchFamily="2" charset="-122"/>
              </a:rPr>
              <a:t>》</a:t>
            </a:r>
            <a:r>
              <a:rPr lang="zh-CN" altLang="en-US" sz="1800" dirty="0">
                <a:solidFill>
                  <a:srgbClr val="000000"/>
                </a:solidFill>
                <a:latin typeface="宋体" panose="02010600030101010101" pitchFamily="2" charset="-122"/>
                <a:ea typeface="宋体" panose="02010600030101010101" pitchFamily="2" charset="-122"/>
              </a:rPr>
              <a:t>：指各种复杂的战地。“九”，泛指多。本篇以较大篇幅论述了各种环境条件下的重要战略战术原则和治军原则。</a:t>
            </a:r>
          </a:p>
        </p:txBody>
      </p:sp>
      <p:sp>
        <p:nvSpPr>
          <p:cNvPr id="5" name="文本框 4"/>
          <p:cNvSpPr txBox="1"/>
          <p:nvPr/>
        </p:nvSpPr>
        <p:spPr>
          <a:xfrm>
            <a:off x="153186" y="1617540"/>
            <a:ext cx="6094428" cy="1015663"/>
          </a:xfrm>
          <a:prstGeom prst="rect">
            <a:avLst/>
          </a:prstGeom>
          <a:noFill/>
        </p:spPr>
        <p:txBody>
          <a:bodyPr wrap="square">
            <a:spAutoFit/>
          </a:bodyPr>
          <a:lstStyle/>
          <a:p>
            <a:pPr eaLnBrk="1" hangingPunct="1">
              <a:spcBef>
                <a:spcPct val="0"/>
              </a:spcBef>
              <a:buFontTx/>
              <a:buNone/>
            </a:pPr>
            <a:r>
              <a:rPr lang="zh-CN" altLang="en-US" sz="2400" dirty="0">
                <a:solidFill>
                  <a:srgbClr val="FF0000"/>
                </a:solidFill>
                <a:latin typeface="宋体" panose="02010600030101010101" pitchFamily="2" charset="-122"/>
                <a:ea typeface="宋体" panose="02010600030101010101" pitchFamily="2" charset="-122"/>
              </a:rPr>
              <a:t>九地之变,屈伸之利，人情之理，不可不察。</a:t>
            </a:r>
            <a:br>
              <a:rPr lang="zh-CN" altLang="en-US" sz="2400" dirty="0">
                <a:solidFill>
                  <a:srgbClr val="FF0000"/>
                </a:solidFill>
                <a:latin typeface="宋体" panose="02010600030101010101" pitchFamily="2" charset="-122"/>
                <a:ea typeface="宋体" panose="02010600030101010101" pitchFamily="2" charset="-122"/>
              </a:rPr>
            </a:br>
            <a:r>
              <a:rPr lang="zh-CN" altLang="en-US" sz="1800" b="1" dirty="0">
                <a:solidFill>
                  <a:srgbClr val="000000"/>
                </a:solidFill>
                <a:latin typeface="宋体" panose="02010600030101010101" pitchFamily="2" charset="-122"/>
                <a:ea typeface="宋体" panose="02010600030101010101" pitchFamily="2" charset="-122"/>
              </a:rPr>
              <a:t>九种地形的不同处置，攻防进退和利害得失，官兵上下的不同心理，这些都不能不认真考察研究。</a:t>
            </a:r>
          </a:p>
        </p:txBody>
      </p:sp>
      <p:sp>
        <p:nvSpPr>
          <p:cNvPr id="7" name="文本框 6"/>
          <p:cNvSpPr txBox="1"/>
          <p:nvPr/>
        </p:nvSpPr>
        <p:spPr>
          <a:xfrm>
            <a:off x="153186" y="1248208"/>
            <a:ext cx="6094428" cy="369332"/>
          </a:xfrm>
          <a:prstGeom prst="rect">
            <a:avLst/>
          </a:prstGeom>
          <a:noFill/>
        </p:spPr>
        <p:txBody>
          <a:bodyPr wrap="square">
            <a:spAutoFit/>
          </a:bodyPr>
          <a:lstStyle/>
          <a:p>
            <a:pPr algn="ctr"/>
            <a:r>
              <a:rPr lang="zh-CN" altLang="en-US" sz="1800" b="1" dirty="0">
                <a:solidFill>
                  <a:srgbClr val="000000"/>
                </a:solidFill>
                <a:latin typeface="黑体" panose="02010609060101010101" pitchFamily="49" charset="-122"/>
                <a:ea typeface="黑体" panose="02010609060101010101" pitchFamily="49" charset="-122"/>
              </a:rPr>
              <a:t>掌握</a:t>
            </a:r>
            <a:r>
              <a:rPr lang="zh-CN" altLang="en-US" sz="1800" b="1" dirty="0">
                <a:solidFill>
                  <a:srgbClr val="000000"/>
                </a:solidFill>
                <a:ea typeface="黑体" panose="02010609060101010101" pitchFamily="49" charset="-122"/>
              </a:rPr>
              <a:t>“</a:t>
            </a:r>
            <a:r>
              <a:rPr lang="zh-CN" altLang="en-US" sz="1800" b="1" dirty="0">
                <a:solidFill>
                  <a:srgbClr val="000000"/>
                </a:solidFill>
                <a:latin typeface="黑体" panose="02010609060101010101" pitchFamily="49" charset="-122"/>
                <a:ea typeface="黑体" panose="02010609060101010101" pitchFamily="49" charset="-122"/>
              </a:rPr>
              <a:t>九地之变</a:t>
            </a:r>
            <a:r>
              <a:rPr lang="zh-CN" altLang="en-US" sz="1800" b="1" dirty="0">
                <a:solidFill>
                  <a:srgbClr val="000000"/>
                </a:solidFill>
                <a:ea typeface="黑体" panose="02010609060101010101" pitchFamily="49" charset="-122"/>
              </a:rPr>
              <a:t>”</a:t>
            </a:r>
            <a:r>
              <a:rPr lang="zh-CN" altLang="en-US" sz="1800" b="1" dirty="0">
                <a:solidFill>
                  <a:srgbClr val="000000"/>
                </a:solidFill>
                <a:latin typeface="黑体" panose="02010609060101010101" pitchFamily="49" charset="-122"/>
                <a:ea typeface="黑体" panose="02010609060101010101" pitchFamily="49" charset="-122"/>
              </a:rPr>
              <a:t>，利用</a:t>
            </a:r>
            <a:r>
              <a:rPr lang="zh-CN" altLang="en-US" sz="1800" b="1" dirty="0">
                <a:solidFill>
                  <a:srgbClr val="000000"/>
                </a:solidFill>
                <a:ea typeface="黑体" panose="02010609060101010101" pitchFamily="49" charset="-122"/>
              </a:rPr>
              <a:t>“</a:t>
            </a:r>
            <a:r>
              <a:rPr lang="zh-CN" altLang="en-US" sz="1800" b="1" dirty="0">
                <a:solidFill>
                  <a:srgbClr val="000000"/>
                </a:solidFill>
                <a:latin typeface="黑体" panose="02010609060101010101" pitchFamily="49" charset="-122"/>
                <a:ea typeface="黑体" panose="02010609060101010101" pitchFamily="49" charset="-122"/>
              </a:rPr>
              <a:t>人情之理</a:t>
            </a:r>
            <a:r>
              <a:rPr lang="zh-CN" altLang="en-US" sz="1800" b="1" dirty="0">
                <a:solidFill>
                  <a:srgbClr val="000000"/>
                </a:solidFill>
                <a:ea typeface="黑体" panose="02010609060101010101" pitchFamily="49" charset="-122"/>
              </a:rPr>
              <a:t>”</a:t>
            </a:r>
            <a:endParaRPr lang="zh-CN" altLang="en-US" sz="1800" dirty="0"/>
          </a:p>
        </p:txBody>
      </p:sp>
      <p:sp>
        <p:nvSpPr>
          <p:cNvPr id="9" name="文本框 8"/>
          <p:cNvSpPr txBox="1"/>
          <p:nvPr/>
        </p:nvSpPr>
        <p:spPr>
          <a:xfrm>
            <a:off x="5944386" y="994712"/>
            <a:ext cx="6094428" cy="1508105"/>
          </a:xfrm>
          <a:prstGeom prst="rect">
            <a:avLst/>
          </a:prstGeom>
          <a:noFill/>
        </p:spPr>
        <p:txBody>
          <a:bodyPr wrap="square">
            <a:spAutoFit/>
          </a:bodyPr>
          <a:lstStyle/>
          <a:p>
            <a:pPr algn="ctr" eaLnBrk="1" hangingPunct="1">
              <a:spcBef>
                <a:spcPct val="0"/>
              </a:spcBef>
              <a:buFontTx/>
              <a:buNone/>
            </a:pPr>
            <a:r>
              <a:rPr lang="zh-CN" altLang="en-US" sz="2000" b="1" dirty="0">
                <a:solidFill>
                  <a:srgbClr val="000000"/>
                </a:solidFill>
                <a:latin typeface="宋体" panose="02010600030101010101" pitchFamily="2" charset="-122"/>
                <a:ea typeface="宋体" panose="02010600030101010101" pitchFamily="2" charset="-122"/>
              </a:rPr>
              <a:t>合利而动</a:t>
            </a:r>
            <a:endParaRPr lang="en-US" altLang="zh-CN" sz="2000" b="1" dirty="0">
              <a:solidFill>
                <a:srgbClr val="000000"/>
              </a:solidFill>
              <a:latin typeface="宋体" panose="02010600030101010101" pitchFamily="2" charset="-122"/>
              <a:ea typeface="宋体" panose="02010600030101010101" pitchFamily="2" charset="-122"/>
            </a:endParaRPr>
          </a:p>
          <a:p>
            <a:pPr algn="ctr" eaLnBrk="1" hangingPunct="1">
              <a:spcBef>
                <a:spcPct val="0"/>
              </a:spcBef>
              <a:buFontTx/>
              <a:buNone/>
            </a:pPr>
            <a:br>
              <a:rPr lang="zh-CN" altLang="en-US" sz="1800" b="1" dirty="0">
                <a:solidFill>
                  <a:srgbClr val="000000"/>
                </a:solidFill>
                <a:latin typeface="宋体" panose="02010600030101010101" pitchFamily="2" charset="-122"/>
                <a:ea typeface="宋体" panose="02010600030101010101" pitchFamily="2" charset="-122"/>
              </a:rPr>
            </a:br>
            <a:r>
              <a:rPr lang="zh-CN" altLang="en-US" sz="1800" b="1" dirty="0">
                <a:solidFill>
                  <a:srgbClr val="FF0000"/>
                </a:solidFill>
                <a:latin typeface="宋体" panose="02010600030101010101" pitchFamily="2" charset="-122"/>
                <a:ea typeface="宋体" panose="02010600030101010101" pitchFamily="2" charset="-122"/>
              </a:rPr>
              <a:t>合于利而动，不合于利而止。</a:t>
            </a:r>
            <a:endParaRPr lang="en-US" altLang="zh-CN" sz="1800" b="1" dirty="0">
              <a:solidFill>
                <a:srgbClr val="FF0000"/>
              </a:solidFill>
              <a:latin typeface="宋体" panose="02010600030101010101" pitchFamily="2" charset="-122"/>
              <a:ea typeface="宋体" panose="02010600030101010101" pitchFamily="2" charset="-122"/>
            </a:endParaRPr>
          </a:p>
          <a:p>
            <a:pPr algn="ctr" eaLnBrk="1" hangingPunct="1">
              <a:spcBef>
                <a:spcPct val="0"/>
              </a:spcBef>
              <a:buFontTx/>
              <a:buNone/>
            </a:pPr>
            <a:br>
              <a:rPr lang="zh-CN" altLang="en-US" sz="1800" b="1" dirty="0">
                <a:solidFill>
                  <a:srgbClr val="000000"/>
                </a:solidFill>
                <a:latin typeface="宋体" panose="02010600030101010101" pitchFamily="2" charset="-122"/>
                <a:ea typeface="宋体" panose="02010600030101010101" pitchFamily="2" charset="-122"/>
              </a:rPr>
            </a:br>
            <a:r>
              <a:rPr lang="zh-CN" altLang="en-US" sz="1800" b="1" dirty="0">
                <a:solidFill>
                  <a:srgbClr val="000000"/>
                </a:solidFill>
                <a:latin typeface="宋体" panose="02010600030101010101" pitchFamily="2" charset="-122"/>
                <a:ea typeface="宋体" panose="02010600030101010101" pitchFamily="2" charset="-122"/>
              </a:rPr>
              <a:t>合于利就行动，不合于利就停止。</a:t>
            </a:r>
          </a:p>
        </p:txBody>
      </p:sp>
      <p:sp>
        <p:nvSpPr>
          <p:cNvPr id="11" name="文本框 10"/>
          <p:cNvSpPr txBox="1"/>
          <p:nvPr/>
        </p:nvSpPr>
        <p:spPr>
          <a:xfrm>
            <a:off x="153186" y="2932841"/>
            <a:ext cx="6094428" cy="1596656"/>
          </a:xfrm>
          <a:prstGeom prst="rect">
            <a:avLst/>
          </a:prstGeom>
          <a:noFill/>
        </p:spPr>
        <p:txBody>
          <a:bodyPr wrap="square">
            <a:spAutoFit/>
          </a:bodyPr>
          <a:lstStyle/>
          <a:p>
            <a:pPr eaLnBrk="1" hangingPunct="1">
              <a:lnSpc>
                <a:spcPct val="110000"/>
              </a:lnSpc>
              <a:spcBef>
                <a:spcPct val="0"/>
              </a:spcBef>
              <a:buFontTx/>
              <a:buNone/>
            </a:pPr>
            <a:r>
              <a:rPr lang="en-US" altLang="zh-CN" sz="1800">
                <a:solidFill>
                  <a:srgbClr val="000000"/>
                </a:solidFill>
                <a:latin typeface="宋体" panose="02010600030101010101" pitchFamily="2" charset="-122"/>
                <a:ea typeface="宋体" panose="02010600030101010101" pitchFamily="2" charset="-122"/>
              </a:rPr>
              <a:t>《</a:t>
            </a:r>
            <a:r>
              <a:rPr lang="zh-CN" altLang="en-US" sz="1800">
                <a:solidFill>
                  <a:srgbClr val="000000"/>
                </a:solidFill>
                <a:latin typeface="宋体" panose="02010600030101010101" pitchFamily="2" charset="-122"/>
                <a:ea typeface="宋体" panose="02010600030101010101" pitchFamily="2" charset="-122"/>
              </a:rPr>
              <a:t>火攻</a:t>
            </a:r>
            <a:r>
              <a:rPr lang="en-US" altLang="zh-CN" sz="1800">
                <a:solidFill>
                  <a:srgbClr val="000000"/>
                </a:solidFill>
                <a:latin typeface="宋体" panose="02010600030101010101" pitchFamily="2" charset="-122"/>
                <a:ea typeface="宋体" panose="02010600030101010101" pitchFamily="2" charset="-122"/>
              </a:rPr>
              <a:t>》</a:t>
            </a:r>
            <a:r>
              <a:rPr lang="zh-CN" altLang="en-US" sz="1800">
                <a:solidFill>
                  <a:srgbClr val="000000"/>
                </a:solidFill>
                <a:latin typeface="宋体" panose="02010600030101010101" pitchFamily="2" charset="-122"/>
                <a:ea typeface="宋体" panose="02010600030101010101" pitchFamily="2" charset="-122"/>
              </a:rPr>
              <a:t>：本篇论述了火攻的种类、条件和实施方法，较早地在兵法上记述了古代军事利用天文气象的可贵资料。篇末还指出“主不可以怒而兴师，将不可以愠而致战”，这种重视战争而又慎重用战的精辟论述已成为军事上的至理名言。</a:t>
            </a:r>
            <a:endParaRPr lang="zh-CN" altLang="en-US" sz="1800" dirty="0">
              <a:solidFill>
                <a:srgbClr val="000000"/>
              </a:solidFill>
              <a:latin typeface="宋体" panose="02010600030101010101" pitchFamily="2" charset="-122"/>
              <a:ea typeface="宋体" panose="02010600030101010101" pitchFamily="2" charset="-122"/>
            </a:endParaRPr>
          </a:p>
        </p:txBody>
      </p:sp>
      <p:cxnSp>
        <p:nvCxnSpPr>
          <p:cNvPr id="13" name="直接连接符 12"/>
          <p:cNvCxnSpPr/>
          <p:nvPr/>
        </p:nvCxnSpPr>
        <p:spPr>
          <a:xfrm>
            <a:off x="0" y="2714920"/>
            <a:ext cx="1226427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10766" y="4664055"/>
            <a:ext cx="6136848" cy="1837426"/>
          </a:xfrm>
          <a:prstGeom prst="rect">
            <a:avLst/>
          </a:prstGeom>
          <a:noFill/>
        </p:spPr>
        <p:txBody>
          <a:bodyPr wrap="square">
            <a:spAutoFit/>
          </a:bodyPr>
          <a:lstStyle/>
          <a:p>
            <a:pPr eaLnBrk="1" hangingPunct="1">
              <a:lnSpc>
                <a:spcPct val="90000"/>
              </a:lnSpc>
              <a:spcBef>
                <a:spcPct val="0"/>
              </a:spcBef>
              <a:buFontTx/>
              <a:buNone/>
            </a:pPr>
            <a:r>
              <a:rPr lang="zh-CN" altLang="en-US" sz="1800" dirty="0">
                <a:solidFill>
                  <a:srgbClr val="FF0000"/>
                </a:solidFill>
                <a:latin typeface="宋体" panose="02010600030101010101" pitchFamily="2" charset="-122"/>
                <a:ea typeface="宋体" panose="02010600030101010101" pitchFamily="2" charset="-122"/>
              </a:rPr>
              <a:t>孙子曰：凡火攻有五：一曰火人，二曰火积，三曰火辎，四曰火库，五曰火队。</a:t>
            </a:r>
            <a:endParaRPr lang="en-US" altLang="zh-CN" sz="1800" dirty="0">
              <a:solidFill>
                <a:srgbClr val="FF0000"/>
              </a:solidFill>
              <a:latin typeface="宋体" panose="02010600030101010101" pitchFamily="2" charset="-122"/>
              <a:ea typeface="宋体" panose="02010600030101010101" pitchFamily="2" charset="-122"/>
            </a:endParaRPr>
          </a:p>
          <a:p>
            <a:pPr eaLnBrk="1" hangingPunct="1">
              <a:lnSpc>
                <a:spcPct val="90000"/>
              </a:lnSpc>
              <a:spcBef>
                <a:spcPct val="0"/>
              </a:spcBef>
              <a:buFontTx/>
              <a:buNone/>
            </a:pPr>
            <a:br>
              <a:rPr lang="zh-CN" altLang="en-US" sz="1800" dirty="0">
                <a:solidFill>
                  <a:srgbClr val="000000"/>
                </a:solidFill>
                <a:latin typeface="宋体" panose="02010600030101010101" pitchFamily="2" charset="-122"/>
                <a:ea typeface="宋体" panose="02010600030101010101" pitchFamily="2" charset="-122"/>
              </a:rPr>
            </a:br>
            <a:r>
              <a:rPr lang="zh-CN" altLang="en-US" sz="1800" dirty="0">
                <a:solidFill>
                  <a:srgbClr val="000000"/>
                </a:solidFill>
                <a:latin typeface="宋体" panose="02010600030101010101" pitchFamily="2" charset="-122"/>
                <a:ea typeface="宋体" panose="02010600030101010101" pitchFamily="2" charset="-122"/>
              </a:rPr>
              <a:t>孙子说，火攻的方法有五种：一是火烧敌军的人马，二是火烧敌军积聚的粮草，三是火烧敌军的辎重，四是火烧敌军的仓库，五是火烧敌军的粮道。</a:t>
            </a:r>
            <a:r>
              <a:rPr lang="zh-CN" altLang="en-US" sz="1800" dirty="0">
                <a:solidFill>
                  <a:srgbClr val="3333CC"/>
                </a:solidFill>
                <a:latin typeface="宋体" panose="02010600030101010101" pitchFamily="2" charset="-122"/>
                <a:ea typeface="宋体" panose="02010600030101010101" pitchFamily="2" charset="-122"/>
              </a:rPr>
              <a:t>　　</a:t>
            </a:r>
            <a:endParaRPr lang="en-US" altLang="zh-CN" sz="1800" dirty="0">
              <a:solidFill>
                <a:srgbClr val="3333CC"/>
              </a:solidFill>
              <a:latin typeface="宋体" panose="02010600030101010101" pitchFamily="2" charset="-122"/>
              <a:ea typeface="宋体" panose="02010600030101010101" pitchFamily="2" charset="-122"/>
            </a:endParaRPr>
          </a:p>
          <a:p>
            <a:pPr eaLnBrk="1" hangingPunct="1">
              <a:lnSpc>
                <a:spcPct val="90000"/>
              </a:lnSpc>
              <a:spcBef>
                <a:spcPct val="0"/>
              </a:spcBef>
              <a:buFontTx/>
              <a:buNone/>
            </a:pPr>
            <a:r>
              <a:rPr lang="zh-CN" altLang="en-US" dirty="0">
                <a:solidFill>
                  <a:srgbClr val="3333CC"/>
                </a:solidFill>
                <a:latin typeface="宋体" panose="02010600030101010101" pitchFamily="2" charset="-122"/>
                <a:ea typeface="宋体" panose="02010600030101010101" pitchFamily="2" charset="-122"/>
              </a:rPr>
              <a:t>具体案例：火牛阵</a:t>
            </a:r>
            <a:endParaRPr lang="en-US" altLang="zh-CN" sz="1800" dirty="0">
              <a:solidFill>
                <a:srgbClr val="3333CC"/>
              </a:solidFill>
              <a:latin typeface="宋体" panose="02010600030101010101" pitchFamily="2" charset="-122"/>
              <a:ea typeface="宋体" panose="02010600030101010101" pitchFamily="2" charset="-122"/>
            </a:endParaRPr>
          </a:p>
        </p:txBody>
      </p:sp>
      <p:sp>
        <p:nvSpPr>
          <p:cNvPr id="17" name="文本框 16"/>
          <p:cNvSpPr txBox="1"/>
          <p:nvPr/>
        </p:nvSpPr>
        <p:spPr>
          <a:xfrm>
            <a:off x="5944386" y="2866453"/>
            <a:ext cx="6136848" cy="369332"/>
          </a:xfrm>
          <a:prstGeom prst="rect">
            <a:avLst/>
          </a:prstGeom>
          <a:noFill/>
        </p:spPr>
        <p:txBody>
          <a:bodyPr wrap="square">
            <a:spAutoFit/>
          </a:bodyPr>
          <a:lstStyle/>
          <a:p>
            <a:pPr algn="ctr"/>
            <a:r>
              <a:rPr lang="zh-CN" altLang="en-US" sz="1800" dirty="0">
                <a:solidFill>
                  <a:srgbClr val="000000"/>
                </a:solidFill>
                <a:latin typeface="黑体" panose="02010609060101010101" pitchFamily="49" charset="-122"/>
                <a:ea typeface="黑体" panose="02010609060101010101" pitchFamily="49" charset="-122"/>
              </a:rPr>
              <a:t>慎重对待战争</a:t>
            </a:r>
            <a:endParaRPr lang="zh-CN" altLang="en-US" sz="1800" dirty="0"/>
          </a:p>
        </p:txBody>
      </p:sp>
      <p:sp>
        <p:nvSpPr>
          <p:cNvPr id="19" name="文本框 18"/>
          <p:cNvSpPr txBox="1"/>
          <p:nvPr/>
        </p:nvSpPr>
        <p:spPr>
          <a:xfrm>
            <a:off x="6426330" y="3240759"/>
            <a:ext cx="5476187" cy="1837426"/>
          </a:xfrm>
          <a:prstGeom prst="rect">
            <a:avLst/>
          </a:prstGeom>
          <a:noFill/>
        </p:spPr>
        <p:txBody>
          <a:bodyPr wrap="square">
            <a:spAutoFit/>
          </a:bodyPr>
          <a:lstStyle/>
          <a:p>
            <a:pPr eaLnBrk="1" hangingPunct="1">
              <a:lnSpc>
                <a:spcPct val="90000"/>
              </a:lnSpc>
              <a:spcBef>
                <a:spcPct val="0"/>
              </a:spcBef>
              <a:buFontTx/>
              <a:buNone/>
            </a:pPr>
            <a:r>
              <a:rPr lang="zh-CN" altLang="en-US" sz="1800" dirty="0">
                <a:solidFill>
                  <a:srgbClr val="FF0000"/>
                </a:solidFill>
                <a:latin typeface="宋体" panose="02010600030101010101" pitchFamily="2" charset="-122"/>
                <a:ea typeface="宋体" panose="02010600030101010101" pitchFamily="2" charset="-122"/>
              </a:rPr>
              <a:t>非利不动，非得不用，非危不战。主不可以怒而兴师，将不可以愠而致战。合于利而动，不合于利而止。</a:t>
            </a:r>
            <a:br>
              <a:rPr lang="zh-CN" altLang="en-US" sz="1800" dirty="0">
                <a:solidFill>
                  <a:srgbClr val="FF0000"/>
                </a:solidFill>
                <a:latin typeface="宋体" panose="02010600030101010101" pitchFamily="2" charset="-122"/>
                <a:ea typeface="宋体" panose="02010600030101010101" pitchFamily="2" charset="-122"/>
              </a:rPr>
            </a:br>
            <a:r>
              <a:rPr lang="zh-CN" altLang="en-US" sz="1800" dirty="0">
                <a:solidFill>
                  <a:srgbClr val="000000"/>
                </a:solidFill>
                <a:latin typeface="宋体" panose="02010600030101010101" pitchFamily="2" charset="-122"/>
                <a:ea typeface="宋体" panose="02010600030101010101" pitchFamily="2" charset="-122"/>
              </a:rPr>
              <a:t>不对国家有利，就不采取军事行动，没有取胜的把握，就不要随便用兵，不是危急紧迫之时，不要轻易开战。国君不可因一时的恼怒而发动战争，将帅不可凭一时的气愤而出阵求战。符合国家利益才行动，不符合国家利益就停止。　　</a:t>
            </a:r>
          </a:p>
        </p:txBody>
      </p:sp>
      <p:sp>
        <p:nvSpPr>
          <p:cNvPr id="21" name="文本框 20"/>
          <p:cNvSpPr txBox="1"/>
          <p:nvPr/>
        </p:nvSpPr>
        <p:spPr>
          <a:xfrm>
            <a:off x="7169085" y="5065896"/>
            <a:ext cx="4237348" cy="1578574"/>
          </a:xfrm>
          <a:prstGeom prst="rect">
            <a:avLst/>
          </a:prstGeom>
          <a:noFill/>
        </p:spPr>
        <p:txBody>
          <a:bodyPr wrap="square">
            <a:spAutoFit/>
          </a:bodyPr>
          <a:lstStyle/>
          <a:p>
            <a:pPr eaLnBrk="1" hangingPunct="1">
              <a:lnSpc>
                <a:spcPct val="110000"/>
              </a:lnSpc>
              <a:spcBef>
                <a:spcPct val="0"/>
              </a:spcBef>
              <a:buFontTx/>
              <a:buNone/>
            </a:pPr>
            <a:r>
              <a:rPr lang="zh-CN" altLang="en-US" sz="1800" dirty="0">
                <a:solidFill>
                  <a:srgbClr val="FF0000"/>
                </a:solidFill>
                <a:latin typeface="宋体" panose="02010600030101010101" pitchFamily="2" charset="-122"/>
                <a:ea typeface="宋体" panose="02010600030101010101" pitchFamily="2" charset="-122"/>
              </a:rPr>
              <a:t>怒可以复喜，愠可以复悦，亡国不可以复存，死者不可以复生。</a:t>
            </a:r>
            <a:br>
              <a:rPr lang="zh-CN" altLang="en-US" sz="1800" dirty="0">
                <a:solidFill>
                  <a:srgbClr val="000000"/>
                </a:solidFill>
                <a:latin typeface="宋体" panose="02010600030101010101" pitchFamily="2" charset="-122"/>
                <a:ea typeface="宋体" panose="02010600030101010101" pitchFamily="2" charset="-122"/>
              </a:rPr>
            </a:br>
            <a:r>
              <a:rPr lang="zh-CN" altLang="en-US" sz="1800" dirty="0">
                <a:solidFill>
                  <a:srgbClr val="000000"/>
                </a:solidFill>
                <a:latin typeface="宋体" panose="02010600030101010101" pitchFamily="2" charset="-122"/>
                <a:ea typeface="宋体" panose="02010600030101010101" pitchFamily="2" charset="-122"/>
              </a:rPr>
              <a:t>愤怒可以恢复到喜悦，气忿可以恢复到高兴，国家亡了就不能复存，人死了就不能再生。</a:t>
            </a:r>
          </a:p>
        </p:txBody>
      </p:sp>
      <p:sp>
        <p:nvSpPr>
          <p:cNvPr id="2" name="文本框 1">
            <a:extLst>
              <a:ext uri="{FF2B5EF4-FFF2-40B4-BE49-F238E27FC236}">
                <a16:creationId xmlns:a16="http://schemas.microsoft.com/office/drawing/2014/main" id="{A59B2F0E-63C7-0518-DA4F-6050F23B5BA1}"/>
              </a:ext>
            </a:extLst>
          </p:cNvPr>
          <p:cNvSpPr txBox="1"/>
          <p:nvPr/>
        </p:nvSpPr>
        <p:spPr>
          <a:xfrm>
            <a:off x="6247614" y="2807779"/>
            <a:ext cx="1455088" cy="369332"/>
          </a:xfrm>
          <a:prstGeom prst="rect">
            <a:avLst/>
          </a:prstGeom>
          <a:noFill/>
        </p:spPr>
        <p:txBody>
          <a:bodyPr wrap="square" rtlCol="0">
            <a:spAutoFit/>
          </a:bodyPr>
          <a:lstStyle/>
          <a:p>
            <a:r>
              <a:rPr lang="zh-CN" altLang="en-US" b="1" dirty="0"/>
              <a:t>三不原则！！</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p:cNvSpPr/>
          <p:nvPr/>
        </p:nvSpPr>
        <p:spPr>
          <a:xfrm>
            <a:off x="-455930" y="45086"/>
            <a:ext cx="8423275" cy="829945"/>
          </a:xfrm>
          <a:prstGeom prst="rect">
            <a:avLst/>
          </a:prstGeom>
          <a:noFill/>
          <a:ln w="9525">
            <a:noFill/>
          </a:ln>
          <a:effectLst>
            <a:prstShdw prst="shdw17" dist="17961" dir="13499999">
              <a:srgbClr val="FFFF00"/>
            </a:prstShdw>
          </a:effectLst>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hangingPunct="1">
              <a:spcBef>
                <a:spcPct val="50000"/>
              </a:spcBef>
              <a:buNone/>
            </a:pPr>
            <a:r>
              <a:rPr lang="zh-CN" altLang="en-US" sz="4800" dirty="0">
                <a:solidFill>
                  <a:srgbClr val="FC0000"/>
                </a:solidFill>
                <a:latin typeface="隶书" panose="02010509060101010101" pitchFamily="49" charset="-122"/>
                <a:ea typeface="隶书" panose="02010509060101010101" pitchFamily="49" charset="-122"/>
              </a:rPr>
              <a:t>三、见招拆招</a:t>
            </a:r>
          </a:p>
        </p:txBody>
      </p:sp>
      <p:sp>
        <p:nvSpPr>
          <p:cNvPr id="71683" name="矩形 1"/>
          <p:cNvSpPr/>
          <p:nvPr/>
        </p:nvSpPr>
        <p:spPr>
          <a:xfrm>
            <a:off x="1524000" y="765176"/>
            <a:ext cx="9274810" cy="823023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4000" b="1" dirty="0">
                <a:solidFill>
                  <a:srgbClr val="FF0000"/>
                </a:solidFill>
                <a:latin typeface="楷体" panose="02010609060101010101" pitchFamily="49" charset="-122"/>
                <a:ea typeface="楷体" panose="02010609060101010101" pitchFamily="49" charset="-122"/>
                <a:cs typeface="楷体" panose="02010609060101010101" pitchFamily="49" charset="-122"/>
              </a:rPr>
              <a:t>利而诱之</a:t>
            </a:r>
            <a:r>
              <a:rPr lang="en-US" altLang="zh-CN" sz="4000" b="1" dirty="0">
                <a:solidFill>
                  <a:srgbClr val="FF0000"/>
                </a:solidFill>
                <a:latin typeface="楷体" panose="02010609060101010101" pitchFamily="49" charset="-122"/>
                <a:ea typeface="楷体" panose="02010609060101010101" pitchFamily="49" charset="-122"/>
                <a:cs typeface="楷体" panose="02010609060101010101" pitchFamily="49" charset="-122"/>
              </a:rPr>
              <a:t> </a:t>
            </a:r>
            <a:r>
              <a:rPr lang="zh-CN" altLang="en-US" sz="4000" b="1" dirty="0">
                <a:solidFill>
                  <a:srgbClr val="FF0000"/>
                </a:solidFill>
                <a:latin typeface="楷体" panose="02010609060101010101" pitchFamily="49" charset="-122"/>
                <a:ea typeface="楷体" panose="02010609060101010101" pitchFamily="49" charset="-122"/>
                <a:cs typeface="楷体" panose="02010609060101010101" pitchFamily="49" charset="-122"/>
              </a:rPr>
              <a:t>乱而取之</a:t>
            </a:r>
            <a:endParaRPr lang="en-US" altLang="zh-CN" sz="4000"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r>
              <a:rPr lang="zh-CN" altLang="en-US" sz="4000" b="1" dirty="0">
                <a:solidFill>
                  <a:srgbClr val="FF0000"/>
                </a:solidFill>
                <a:latin typeface="楷体" panose="02010609060101010101" pitchFamily="49" charset="-122"/>
                <a:ea typeface="楷体" panose="02010609060101010101" pitchFamily="49" charset="-122"/>
                <a:cs typeface="楷体" panose="02010609060101010101" pitchFamily="49" charset="-122"/>
              </a:rPr>
              <a:t>实而备之</a:t>
            </a:r>
            <a:r>
              <a:rPr lang="en-US" altLang="zh-CN" sz="4000" b="1" dirty="0">
                <a:solidFill>
                  <a:srgbClr val="FF0000"/>
                </a:solidFill>
                <a:latin typeface="楷体" panose="02010609060101010101" pitchFamily="49" charset="-122"/>
                <a:ea typeface="楷体" panose="02010609060101010101" pitchFamily="49" charset="-122"/>
                <a:cs typeface="楷体" panose="02010609060101010101" pitchFamily="49" charset="-122"/>
              </a:rPr>
              <a:t> </a:t>
            </a:r>
            <a:r>
              <a:rPr lang="zh-CN" altLang="en-US" sz="4000" b="1" dirty="0">
                <a:solidFill>
                  <a:srgbClr val="FF0000"/>
                </a:solidFill>
                <a:latin typeface="楷体" panose="02010609060101010101" pitchFamily="49" charset="-122"/>
                <a:ea typeface="楷体" panose="02010609060101010101" pitchFamily="49" charset="-122"/>
                <a:cs typeface="楷体" panose="02010609060101010101" pitchFamily="49" charset="-122"/>
              </a:rPr>
              <a:t>强而避之</a:t>
            </a:r>
          </a:p>
          <a:p>
            <a:pPr marL="0" indent="0" eaLnBrk="1" hangingPunct="1">
              <a:spcBef>
                <a:spcPct val="0"/>
              </a:spcBef>
              <a:buNone/>
            </a:pPr>
            <a:endParaRPr lang="zh-CN" altLang="en-US" sz="4000"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r>
              <a:rPr lang="zh-CN" altLang="en-US" sz="2800" b="1" dirty="0">
                <a:solidFill>
                  <a:srgbClr val="FF0B0B"/>
                </a:solidFill>
                <a:latin typeface="楷体" panose="02010609060101010101" pitchFamily="49" charset="-122"/>
                <a:ea typeface="楷体" panose="02010609060101010101" pitchFamily="49" charset="-122"/>
                <a:cs typeface="楷体" panose="02010609060101010101" pitchFamily="49" charset="-122"/>
                <a:sym typeface="+mn-ea"/>
              </a:rPr>
              <a:t>故善动敌者，形之，敌必从之；予之，敌必取之；以利动之，以卒待之。       </a:t>
            </a:r>
            <a:r>
              <a:rPr lang="en-US" altLang="zh-CN" sz="2800" b="1" dirty="0">
                <a:solidFill>
                  <a:srgbClr val="FF0B0B"/>
                </a:solidFill>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800" b="1" dirty="0">
                <a:solidFill>
                  <a:srgbClr val="FF0B0B"/>
                </a:solidFill>
                <a:latin typeface="楷体" panose="02010609060101010101" pitchFamily="49" charset="-122"/>
                <a:ea typeface="楷体" panose="02010609060101010101" pitchFamily="49" charset="-122"/>
                <a:cs typeface="楷体" panose="02010609060101010101" pitchFamily="49" charset="-122"/>
                <a:sym typeface="+mn-ea"/>
              </a:rPr>
              <a:t>势篇</a:t>
            </a:r>
            <a:r>
              <a:rPr lang="en-US" altLang="zh-CN" sz="2800" b="1" dirty="0">
                <a:solidFill>
                  <a:srgbClr val="FF0B0B"/>
                </a:solidFill>
                <a:latin typeface="楷体" panose="02010609060101010101" pitchFamily="49" charset="-122"/>
                <a:ea typeface="楷体" panose="02010609060101010101" pitchFamily="49" charset="-122"/>
                <a:cs typeface="楷体" panose="02010609060101010101" pitchFamily="49" charset="-122"/>
                <a:sym typeface="+mn-ea"/>
              </a:rPr>
              <a:t>》</a:t>
            </a:r>
          </a:p>
          <a:p>
            <a:pPr marL="0" indent="0" eaLnBrk="1" hangingPunct="1">
              <a:spcBef>
                <a:spcPct val="0"/>
              </a:spcBef>
              <a:buNone/>
            </a:pPr>
            <a:r>
              <a:rPr lang="zh-CN" altLang="en-US" sz="2400" dirty="0">
                <a:solidFill>
                  <a:srgbClr val="030000"/>
                </a:solidFill>
                <a:latin typeface="楷体" panose="02010609060101010101" pitchFamily="49" charset="-122"/>
                <a:ea typeface="楷体" panose="02010609060101010101" pitchFamily="49" charset="-122"/>
                <a:cs typeface="楷体" panose="02010609060101010101" pitchFamily="49" charset="-122"/>
                <a:sym typeface="+mn-ea"/>
              </a:rPr>
              <a:t>所以</a:t>
            </a:r>
            <a:r>
              <a:rPr lang="en-US" altLang="zh-CN" sz="2400" dirty="0">
                <a:solidFill>
                  <a:srgbClr val="03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400" dirty="0">
                <a:solidFill>
                  <a:srgbClr val="030000"/>
                </a:solidFill>
                <a:latin typeface="楷体" panose="02010609060101010101" pitchFamily="49" charset="-122"/>
                <a:ea typeface="楷体" panose="02010609060101010101" pitchFamily="49" charset="-122"/>
                <a:cs typeface="楷体" panose="02010609060101010101" pitchFamily="49" charset="-122"/>
                <a:sym typeface="+mn-ea"/>
              </a:rPr>
              <a:t>善于调动敌人的将帅</a:t>
            </a:r>
            <a:r>
              <a:rPr lang="en-US" altLang="zh-CN" sz="2400" dirty="0">
                <a:solidFill>
                  <a:srgbClr val="03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400" dirty="0">
                <a:solidFill>
                  <a:srgbClr val="030000"/>
                </a:solidFill>
                <a:latin typeface="楷体" panose="02010609060101010101" pitchFamily="49" charset="-122"/>
                <a:ea typeface="楷体" panose="02010609060101010101" pitchFamily="49" charset="-122"/>
                <a:cs typeface="楷体" panose="02010609060101010101" pitchFamily="49" charset="-122"/>
                <a:sym typeface="+mn-ea"/>
              </a:rPr>
              <a:t>用假象迷惑敌人</a:t>
            </a:r>
            <a:r>
              <a:rPr lang="en-US" altLang="zh-CN" sz="2400" dirty="0">
                <a:solidFill>
                  <a:srgbClr val="03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400" dirty="0">
                <a:solidFill>
                  <a:srgbClr val="030000"/>
                </a:solidFill>
                <a:latin typeface="楷体" panose="02010609060101010101" pitchFamily="49" charset="-122"/>
                <a:ea typeface="楷体" panose="02010609060101010101" pitchFamily="49" charset="-122"/>
                <a:cs typeface="楷体" panose="02010609060101010101" pitchFamily="49" charset="-122"/>
                <a:sym typeface="+mn-ea"/>
              </a:rPr>
              <a:t>敌人就会听从调动</a:t>
            </a:r>
            <a:r>
              <a:rPr lang="en-US" altLang="zh-CN" sz="2400" dirty="0">
                <a:solidFill>
                  <a:srgbClr val="03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400" dirty="0">
                <a:solidFill>
                  <a:srgbClr val="030000"/>
                </a:solidFill>
                <a:latin typeface="楷体" panose="02010609060101010101" pitchFamily="49" charset="-122"/>
                <a:ea typeface="楷体" panose="02010609060101010101" pitchFamily="49" charset="-122"/>
                <a:cs typeface="楷体" panose="02010609060101010101" pitchFamily="49" charset="-122"/>
                <a:sym typeface="+mn-ea"/>
              </a:rPr>
              <a:t>用小利引诱敌人</a:t>
            </a:r>
            <a:r>
              <a:rPr lang="en-US" altLang="zh-CN" sz="2400" dirty="0">
                <a:solidFill>
                  <a:srgbClr val="03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400" dirty="0">
                <a:solidFill>
                  <a:srgbClr val="030000"/>
                </a:solidFill>
                <a:latin typeface="楷体" panose="02010609060101010101" pitchFamily="49" charset="-122"/>
                <a:ea typeface="楷体" panose="02010609060101010101" pitchFamily="49" charset="-122"/>
                <a:cs typeface="楷体" panose="02010609060101010101" pitchFamily="49" charset="-122"/>
                <a:sym typeface="+mn-ea"/>
              </a:rPr>
              <a:t>敌人就会上钩。用小利调动敌人</a:t>
            </a:r>
            <a:r>
              <a:rPr lang="en-US" altLang="zh-CN" sz="2400" dirty="0">
                <a:solidFill>
                  <a:srgbClr val="03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400" dirty="0">
                <a:solidFill>
                  <a:srgbClr val="030000"/>
                </a:solidFill>
                <a:latin typeface="楷体" panose="02010609060101010101" pitchFamily="49" charset="-122"/>
                <a:ea typeface="楷体" panose="02010609060101010101" pitchFamily="49" charset="-122"/>
                <a:cs typeface="楷体" panose="02010609060101010101" pitchFamily="49" charset="-122"/>
                <a:sym typeface="+mn-ea"/>
              </a:rPr>
              <a:t>用伏兵伺机破敌。</a:t>
            </a:r>
            <a:br>
              <a:rPr lang="zh-CN" altLang="en-US" sz="2400" dirty="0">
                <a:solidFill>
                  <a:srgbClr val="030000"/>
                </a:solidFill>
                <a:latin typeface="楷体" panose="02010609060101010101" pitchFamily="49" charset="-122"/>
                <a:ea typeface="楷体" panose="02010609060101010101" pitchFamily="49" charset="-122"/>
                <a:cs typeface="楷体" panose="02010609060101010101" pitchFamily="49" charset="-122"/>
                <a:sym typeface="+mn-ea"/>
              </a:rPr>
            </a:br>
            <a:endParaRPr lang="zh-CN" altLang="en-US" sz="4000" b="1" dirty="0">
              <a:solidFill>
                <a:srgbClr val="030000"/>
              </a:solidFill>
              <a:latin typeface="隶书" panose="02010509060101010101" pitchFamily="49" charset="-122"/>
              <a:ea typeface="隶书" panose="02010509060101010101" pitchFamily="49" charset="-122"/>
            </a:endParaRPr>
          </a:p>
          <a:p>
            <a:pPr marL="0" indent="0" eaLnBrk="1" hangingPunct="1">
              <a:lnSpc>
                <a:spcPct val="140000"/>
              </a:lnSpc>
              <a:spcBef>
                <a:spcPct val="0"/>
              </a:spcBef>
              <a:buNone/>
            </a:pPr>
            <a:r>
              <a:rPr lang="zh-CN" altLang="en-US" sz="2800" b="1" dirty="0">
                <a:solidFill>
                  <a:srgbClr val="030000"/>
                </a:solidFill>
                <a:latin typeface="楷体" panose="02010609060101010101" pitchFamily="49" charset="-122"/>
                <a:ea typeface="楷体" panose="02010609060101010101" pitchFamily="49" charset="-122"/>
                <a:cs typeface="楷体" panose="02010609060101010101" pitchFamily="49" charset="-122"/>
                <a:sym typeface="+mn-ea"/>
              </a:rPr>
              <a:t>能使敌人自至者，利之也；能使敌人不得至者，害之也。 《虚实篇》</a:t>
            </a:r>
            <a:endParaRPr lang="zh-CN" altLang="en-US" sz="2800" b="1" dirty="0">
              <a:solidFill>
                <a:srgbClr val="030000"/>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lnSpc>
                <a:spcPct val="105000"/>
              </a:lnSpc>
              <a:spcBef>
                <a:spcPct val="0"/>
              </a:spcBef>
              <a:buNone/>
            </a:pPr>
            <a:r>
              <a:rPr lang="zh-CN" altLang="en-US" sz="2400" dirty="0">
                <a:solidFill>
                  <a:srgbClr val="030000"/>
                </a:solidFill>
                <a:latin typeface="楷体" panose="02010609060101010101" pitchFamily="49" charset="-122"/>
                <a:ea typeface="楷体" panose="02010609060101010101" pitchFamily="49" charset="-122"/>
                <a:cs typeface="楷体" panose="02010609060101010101" pitchFamily="49" charset="-122"/>
                <a:sym typeface="+mn-ea"/>
              </a:rPr>
              <a:t>能使敌人自动进到我预定地域的，是用小利引诱的结果；能使敌人不能进入我防区范围的，是制造困难阻止的结果</a:t>
            </a:r>
            <a:r>
              <a:rPr lang="zh-CN" altLang="en-US" sz="2800" dirty="0">
                <a:solidFill>
                  <a:srgbClr val="030000"/>
                </a:solidFill>
                <a:latin typeface="楷体" panose="02010609060101010101" pitchFamily="49" charset="-122"/>
                <a:ea typeface="楷体" panose="02010609060101010101" pitchFamily="49" charset="-122"/>
                <a:cs typeface="楷体" panose="02010609060101010101" pitchFamily="49" charset="-122"/>
                <a:sym typeface="+mn-ea"/>
              </a:rPr>
              <a:t>。</a:t>
            </a:r>
            <a:endParaRPr lang="zh-CN" altLang="en-US" sz="2800" dirty="0">
              <a:solidFill>
                <a:srgbClr val="030000"/>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endParaRPr lang="zh-CN" altLang="en-US" sz="4400" b="1" dirty="0">
              <a:solidFill>
                <a:srgbClr val="FF0000"/>
              </a:solidFill>
              <a:latin typeface="隶书" panose="02010509060101010101" pitchFamily="49" charset="-122"/>
              <a:ea typeface="隶书" panose="02010509060101010101" pitchFamily="49" charset="-122"/>
            </a:endParaRPr>
          </a:p>
          <a:p>
            <a:pPr marL="0" indent="0" eaLnBrk="1" hangingPunct="1">
              <a:spcBef>
                <a:spcPct val="0"/>
              </a:spcBef>
              <a:buNone/>
            </a:pPr>
            <a:endParaRPr lang="zh-CN" altLang="en-US" sz="4400" b="1" dirty="0">
              <a:solidFill>
                <a:srgbClr val="FF0000"/>
              </a:solidFill>
              <a:latin typeface="隶书" panose="02010509060101010101" pitchFamily="49" charset="-122"/>
              <a:ea typeface="隶书" panose="02010509060101010101" pitchFamily="49" charset="-122"/>
            </a:endParaRPr>
          </a:p>
          <a:p>
            <a:pPr marL="0" indent="0" eaLnBrk="1" hangingPunct="1">
              <a:spcBef>
                <a:spcPct val="0"/>
              </a:spcBef>
              <a:buNone/>
            </a:pPr>
            <a:endParaRPr lang="zh-CN" altLang="en-US" sz="4400" b="1" dirty="0">
              <a:solidFill>
                <a:srgbClr val="FF0000"/>
              </a:solidFill>
              <a:latin typeface="隶书" panose="02010509060101010101" pitchFamily="49" charset="-122"/>
              <a:ea typeface="隶书" panose="02010509060101010101" pitchFamily="49" charset="-122"/>
            </a:endParaRPr>
          </a:p>
        </p:txBody>
      </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矩形 1"/>
          <p:cNvSpPr/>
          <p:nvPr/>
        </p:nvSpPr>
        <p:spPr>
          <a:xfrm>
            <a:off x="1922781" y="1109981"/>
            <a:ext cx="8152765" cy="163004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2800" b="1" dirty="0">
                <a:solidFill>
                  <a:srgbClr val="FF0000"/>
                </a:solidFill>
                <a:latin typeface="隶书" panose="02010509060101010101" pitchFamily="49" charset="-122"/>
                <a:ea typeface="隶书" panose="02010509060101010101" pitchFamily="49" charset="-122"/>
              </a:rPr>
              <a:t>假道伐虢</a:t>
            </a:r>
            <a:r>
              <a:rPr lang="zh-CN" altLang="en-US" sz="2400" b="1" dirty="0">
                <a:latin typeface="隶书" panose="02010509060101010101" pitchFamily="49" charset="-122"/>
                <a:ea typeface="隶书" panose="02010509060101010101" pitchFamily="49" charset="-122"/>
              </a:rPr>
              <a:t>：假道，是借路的意思。伐，是攻占的意思。虢，是春秋时的一个小国。其意在于先利用甲做跳板，去消灭乙，达到目的后，回过头来连甲一起消灭，或者借口向对方借道为名，行消灭对方之实。</a:t>
            </a:r>
            <a:endParaRPr lang="en-US" altLang="zh-CN" sz="2400" b="1" dirty="0">
              <a:latin typeface="隶书" panose="02010509060101010101" pitchFamily="49" charset="-122"/>
              <a:ea typeface="隶书" panose="02010509060101010101" pitchFamily="49" charset="-122"/>
            </a:endParaRPr>
          </a:p>
        </p:txBody>
      </p:sp>
      <p:sp>
        <p:nvSpPr>
          <p:cNvPr id="77827" name="矩形 4"/>
          <p:cNvSpPr/>
          <p:nvPr/>
        </p:nvSpPr>
        <p:spPr>
          <a:xfrm>
            <a:off x="1720534" y="2636838"/>
            <a:ext cx="8556625" cy="34163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en-US" altLang="zh-CN" sz="2400" b="1" dirty="0"/>
              <a:t>       </a:t>
            </a:r>
            <a:r>
              <a:rPr lang="zh-CN" altLang="en-US" sz="2400" b="1" dirty="0">
                <a:latin typeface="隶书" panose="02010509060101010101" pitchFamily="49" charset="-122"/>
                <a:ea typeface="隶书" panose="02010509060101010101" pitchFamily="49" charset="-122"/>
              </a:rPr>
              <a:t>春秋时期，晋国想吞并邻近的两个小国：虞和虢，这两个国家之间关系不错。晋如袭虞，虢会出兵救援；晋若攻虢，虞也会出兵相助。大臣</a:t>
            </a:r>
            <a:r>
              <a:rPr lang="zh-CN" altLang="en-US" sz="2400" b="1" dirty="0">
                <a:solidFill>
                  <a:srgbClr val="FF0000"/>
                </a:solidFill>
                <a:latin typeface="隶书" panose="02010509060101010101" pitchFamily="49" charset="-122"/>
                <a:ea typeface="隶书" panose="02010509060101010101" pitchFamily="49" charset="-122"/>
              </a:rPr>
              <a:t>荀息</a:t>
            </a:r>
            <a:r>
              <a:rPr lang="zh-CN" altLang="en-US" sz="2400" b="1" dirty="0">
                <a:latin typeface="隶书" panose="02010509060101010101" pitchFamily="49" charset="-122"/>
                <a:ea typeface="隶书" panose="02010509060101010101" pitchFamily="49" charset="-122"/>
              </a:rPr>
              <a:t>向晋献公献上一计。他说，要想攻占这两个国家，必须要离间他们，使他们互不支持。虞国的国君贪得无厌，我们正可以投其所好。他建议晋献公拿出心爱的两件宝物，</a:t>
            </a:r>
            <a:r>
              <a:rPr lang="zh-CN" altLang="en-US" sz="2400" b="1" dirty="0">
                <a:solidFill>
                  <a:srgbClr val="FF0000"/>
                </a:solidFill>
                <a:latin typeface="隶书" panose="02010509060101010101" pitchFamily="49" charset="-122"/>
                <a:ea typeface="隶书" panose="02010509060101010101" pitchFamily="49" charset="-122"/>
              </a:rPr>
              <a:t>良马和美璧送给虞公</a:t>
            </a:r>
            <a:r>
              <a:rPr lang="zh-CN" altLang="en-US" sz="2400" b="1" dirty="0">
                <a:latin typeface="隶书" panose="02010509060101010101" pitchFamily="49" charset="-122"/>
                <a:ea typeface="隶书" panose="02010509060101010101" pitchFamily="49" charset="-122"/>
              </a:rPr>
              <a:t>。献公哪里舍得？荀息说：大王放心，只不过让他暂时保管罢了，等灭了虞国，一切不都又回到你的手中了吗？献公依计而行。虞公得到良马美璧，高兴得嘴都合不拢。</a:t>
            </a:r>
          </a:p>
        </p:txBody>
      </p:sp>
      <p:sp>
        <p:nvSpPr>
          <p:cNvPr id="77828" name="矩形 1"/>
          <p:cNvSpPr/>
          <p:nvPr/>
        </p:nvSpPr>
        <p:spPr>
          <a:xfrm>
            <a:off x="2135188" y="188913"/>
            <a:ext cx="7613650" cy="8302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4800" b="1" dirty="0">
                <a:solidFill>
                  <a:srgbClr val="FF0000"/>
                </a:solidFill>
                <a:latin typeface="隶书" panose="02010509060101010101" pitchFamily="49" charset="-122"/>
                <a:ea typeface="隶书" panose="02010509060101010101" pitchFamily="49" charset="-122"/>
              </a:rPr>
              <a:t>利而诱之</a:t>
            </a:r>
            <a:r>
              <a:rPr lang="en-US" altLang="zh-CN" sz="4800" b="1" dirty="0">
                <a:solidFill>
                  <a:srgbClr val="FF0000"/>
                </a:solidFill>
                <a:latin typeface="隶书" panose="02010509060101010101" pitchFamily="49" charset="-122"/>
                <a:ea typeface="隶书" panose="02010509060101010101" pitchFamily="49" charset="-122"/>
              </a:rPr>
              <a:t>--</a:t>
            </a:r>
            <a:r>
              <a:rPr lang="zh-CN" altLang="en-US" sz="4800" b="1" dirty="0">
                <a:solidFill>
                  <a:srgbClr val="FF0000"/>
                </a:solidFill>
                <a:latin typeface="隶书" panose="02010509060101010101" pitchFamily="49" charset="-122"/>
                <a:ea typeface="隶书" panose="02010509060101010101" pitchFamily="49" charset="-122"/>
              </a:rPr>
              <a:t>晋国吞并虞和虢</a:t>
            </a:r>
            <a:endParaRPr lang="zh-CN" altLang="en-US" sz="1800" dirty="0">
              <a:solidFill>
                <a:srgbClr val="FF0000"/>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071274958"/>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矩形 1"/>
          <p:cNvSpPr/>
          <p:nvPr/>
        </p:nvSpPr>
        <p:spPr>
          <a:xfrm>
            <a:off x="1774825" y="2493011"/>
            <a:ext cx="8605838" cy="31083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2400" b="1" dirty="0">
                <a:solidFill>
                  <a:srgbClr val="000000"/>
                </a:solidFill>
                <a:latin typeface="隶书" panose="02010509060101010101" pitchFamily="49" charset="-122"/>
                <a:ea typeface="隶书" panose="02010509060101010101" pitchFamily="49" charset="-122"/>
              </a:rPr>
              <a:t>罪</a:t>
            </a:r>
            <a:r>
              <a:rPr lang="zh-CN" altLang="en-US" sz="2400" b="1" dirty="0">
                <a:latin typeface="隶书" panose="02010509060101010101" pitchFamily="49" charset="-122"/>
                <a:ea typeface="隶书" panose="02010509060101010101" pitchFamily="49" charset="-122"/>
              </a:rPr>
              <a:t>一个强有力的朋友，那才是傻瓜哩！晋大军通过虞国道路，攻打虢国，很快就取得了胜利。班师回国时，</a:t>
            </a:r>
            <a:r>
              <a:rPr lang="zh-CN" altLang="en-US" sz="2400" b="1" dirty="0">
                <a:solidFill>
                  <a:srgbClr val="040000"/>
                </a:solidFill>
                <a:latin typeface="隶书" panose="02010509060101010101" pitchFamily="49" charset="-122"/>
                <a:ea typeface="隶书" panose="02010509060101010101" pitchFamily="49" charset="-122"/>
              </a:rPr>
              <a:t>把劫夺的财产分了许多送给虞公。虞公更是大喜过望。</a:t>
            </a:r>
            <a:r>
              <a:rPr lang="zh-CN" altLang="en-US" sz="2400" b="1" dirty="0">
                <a:solidFill>
                  <a:srgbClr val="FF0000"/>
                </a:solidFill>
                <a:latin typeface="隶书" panose="02010509060101010101" pitchFamily="49" charset="-122"/>
                <a:ea typeface="隶书" panose="02010509060101010101" pitchFamily="49" charset="-122"/>
              </a:rPr>
              <a:t>晋军大将里克</a:t>
            </a:r>
            <a:r>
              <a:rPr lang="zh-CN" altLang="en-US" sz="2400" b="1" dirty="0">
                <a:solidFill>
                  <a:srgbClr val="040000"/>
                </a:solidFill>
                <a:latin typeface="隶书" panose="02010509060101010101" pitchFamily="49" charset="-122"/>
                <a:ea typeface="隶书" panose="02010509060101010101" pitchFamily="49" charset="-122"/>
              </a:rPr>
              <a:t>，这时装病，称不能带兵回国，暂时把部队驻扎在虞国京城附近。虞公毫不怀疑。几天之后，晋献公亲率大军前去，虞公出城</a:t>
            </a:r>
            <a:r>
              <a:rPr lang="zh-CN" altLang="en-US" sz="2400" b="1" dirty="0">
                <a:latin typeface="隶书" panose="02010509060101010101" pitchFamily="49" charset="-122"/>
                <a:ea typeface="隶书" panose="02010509060101010101" pitchFamily="49" charset="-122"/>
              </a:rPr>
              <a:t>相迎。</a:t>
            </a:r>
            <a:r>
              <a:rPr lang="zh-CN" altLang="en-US" sz="2400" b="1" dirty="0">
                <a:solidFill>
                  <a:srgbClr val="FF0000"/>
                </a:solidFill>
                <a:latin typeface="隶书" panose="02010509060101010101" pitchFamily="49" charset="-122"/>
                <a:ea typeface="隶书" panose="02010509060101010101" pitchFamily="49" charset="-122"/>
              </a:rPr>
              <a:t>献公</a:t>
            </a:r>
            <a:r>
              <a:rPr lang="zh-CN" altLang="en-US" sz="2400" b="1" dirty="0">
                <a:latin typeface="隶书" panose="02010509060101010101" pitchFamily="49" charset="-122"/>
                <a:ea typeface="隶书" panose="02010509060101010101" pitchFamily="49" charset="-122"/>
              </a:rPr>
              <a:t>约</a:t>
            </a:r>
            <a:r>
              <a:rPr lang="zh-CN" altLang="en-US" sz="2400" b="1" dirty="0">
                <a:solidFill>
                  <a:srgbClr val="FC0000"/>
                </a:solidFill>
                <a:latin typeface="隶书" panose="02010509060101010101" pitchFamily="49" charset="-122"/>
                <a:ea typeface="隶书" panose="02010509060101010101" pitchFamily="49" charset="-122"/>
              </a:rPr>
              <a:t>虞公</a:t>
            </a:r>
            <a:r>
              <a:rPr lang="zh-CN" altLang="en-US" sz="2400" b="1" dirty="0">
                <a:latin typeface="隶书" panose="02010509060101010101" pitchFamily="49" charset="-122"/>
                <a:ea typeface="隶书" panose="02010509060101010101" pitchFamily="49" charset="-122"/>
              </a:rPr>
              <a:t>前去打猎。不一会儿，只见京城中起火。虞公赶到城外时，京城已被晋军里应外合强占了。就这样，晋国又轻而易举地灭了虞国。</a:t>
            </a:r>
          </a:p>
        </p:txBody>
      </p:sp>
      <p:sp>
        <p:nvSpPr>
          <p:cNvPr id="79875" name="矩形 1"/>
          <p:cNvSpPr/>
          <p:nvPr/>
        </p:nvSpPr>
        <p:spPr>
          <a:xfrm>
            <a:off x="1774825" y="319405"/>
            <a:ext cx="8275320" cy="19380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en-US" altLang="zh-CN" sz="2400" b="1" dirty="0">
                <a:solidFill>
                  <a:srgbClr val="000000"/>
                </a:solidFill>
              </a:rPr>
              <a:t>	</a:t>
            </a:r>
            <a:r>
              <a:rPr lang="zh-CN" altLang="en-US" sz="2400" b="1" dirty="0">
                <a:solidFill>
                  <a:srgbClr val="000000"/>
                </a:solidFill>
                <a:latin typeface="隶书" panose="02010509060101010101" pitchFamily="49" charset="-122"/>
                <a:ea typeface="隶书" panose="02010509060101010101" pitchFamily="49" charset="-122"/>
              </a:rPr>
              <a:t>晋国故意在晋、虢边境制造事端，找到了伐虢的借口。晋国要求虞国借道让晋国伐虢，虞公得了晋国的好处，只得答应。虞国大臣</a:t>
            </a:r>
            <a:r>
              <a:rPr lang="zh-CN" altLang="en-US" sz="2400" b="1" dirty="0">
                <a:solidFill>
                  <a:srgbClr val="FF0000"/>
                </a:solidFill>
                <a:latin typeface="隶书" panose="02010509060101010101" pitchFamily="49" charset="-122"/>
                <a:ea typeface="隶书" panose="02010509060101010101" pitchFamily="49" charset="-122"/>
              </a:rPr>
              <a:t>宫之奇</a:t>
            </a:r>
            <a:r>
              <a:rPr lang="zh-CN" altLang="en-US" sz="2400" b="1" dirty="0">
                <a:solidFill>
                  <a:srgbClr val="000000"/>
                </a:solidFill>
                <a:latin typeface="隶书" panose="02010509060101010101" pitchFamily="49" charset="-122"/>
                <a:ea typeface="隶书" panose="02010509060101010101" pitchFamily="49" charset="-122"/>
              </a:rPr>
              <a:t>再三劝说虞公，这件事办不得。虞虢两国，唇齿相依，虢国一亡，</a:t>
            </a:r>
            <a:r>
              <a:rPr lang="zh-CN" altLang="en-US" sz="2400" b="1" dirty="0">
                <a:solidFill>
                  <a:srgbClr val="FF0000"/>
                </a:solidFill>
                <a:latin typeface="隶书" panose="02010509060101010101" pitchFamily="49" charset="-122"/>
                <a:ea typeface="隶书" panose="02010509060101010101" pitchFamily="49" charset="-122"/>
              </a:rPr>
              <a:t>唇亡齿寒</a:t>
            </a:r>
            <a:r>
              <a:rPr lang="zh-CN" altLang="en-US" sz="2400" b="1" dirty="0">
                <a:solidFill>
                  <a:srgbClr val="000000"/>
                </a:solidFill>
                <a:latin typeface="隶书" panose="02010509060101010101" pitchFamily="49" charset="-122"/>
                <a:ea typeface="隶书" panose="02010509060101010101" pitchFamily="49" charset="-122"/>
              </a:rPr>
              <a:t>，晋国是不会放过虞国的。虞公却说，交一个弱朋友去得</a:t>
            </a:r>
            <a:endParaRPr lang="zh-CN" altLang="en-US" sz="2400" dirty="0">
              <a:latin typeface="隶书" panose="02010509060101010101" pitchFamily="49" charset="-122"/>
              <a:ea typeface="隶书" panose="02010509060101010101" pitchFamily="49" charset="-122"/>
            </a:endParaRPr>
          </a:p>
        </p:txBody>
      </p:sp>
      <p:sp>
        <p:nvSpPr>
          <p:cNvPr id="79876" name="矩形 1"/>
          <p:cNvSpPr/>
          <p:nvPr/>
        </p:nvSpPr>
        <p:spPr>
          <a:xfrm>
            <a:off x="2063116" y="5588954"/>
            <a:ext cx="7902575" cy="7064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4000" b="1" dirty="0">
                <a:solidFill>
                  <a:srgbClr val="FF0000"/>
                </a:solidFill>
                <a:latin typeface="隶书" panose="02010509060101010101" pitchFamily="49" charset="-122"/>
                <a:ea typeface="隶书" panose="02010509060101010101" pitchFamily="49" charset="-122"/>
              </a:rPr>
              <a:t>这是一个</a:t>
            </a:r>
            <a:r>
              <a:rPr lang="zh-CN" altLang="en-US" sz="4000" b="1" dirty="0">
                <a:latin typeface="隶书" panose="02010509060101010101" pitchFamily="49" charset="-122"/>
                <a:ea typeface="隶书" panose="02010509060101010101" pitchFamily="49" charset="-122"/>
              </a:rPr>
              <a:t>利而诱之</a:t>
            </a:r>
            <a:r>
              <a:rPr lang="zh-CN" altLang="en-US" sz="4000" b="1" dirty="0">
                <a:solidFill>
                  <a:srgbClr val="FF0000"/>
                </a:solidFill>
                <a:latin typeface="隶书" panose="02010509060101010101" pitchFamily="49" charset="-122"/>
                <a:ea typeface="隶书" panose="02010509060101010101" pitchFamily="49" charset="-122"/>
              </a:rPr>
              <a:t>取胜的典型战例</a:t>
            </a:r>
            <a:endParaRPr lang="zh-CN" altLang="en-US" sz="4000" dirty="0">
              <a:latin typeface="隶书" panose="02010509060101010101" pitchFamily="49" charset="-122"/>
              <a:ea typeface="隶书" panose="02010509060101010101" pitchFamily="49" charset="-122"/>
            </a:endParaRPr>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5"/>
          <p:cNvSpPr txBox="1"/>
          <p:nvPr/>
        </p:nvSpPr>
        <p:spPr>
          <a:xfrm>
            <a:off x="723900" y="0"/>
            <a:ext cx="10820400" cy="117262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lnSpc>
                <a:spcPct val="140000"/>
              </a:lnSpc>
              <a:spcBef>
                <a:spcPct val="0"/>
              </a:spcBef>
              <a:buNone/>
            </a:pPr>
            <a:r>
              <a:rPr lang="zh-CN" altLang="en-US" sz="4800" b="1" dirty="0">
                <a:solidFill>
                  <a:srgbClr val="FF0000"/>
                </a:solidFill>
                <a:latin typeface="隶书" panose="02010509060101010101" pitchFamily="49" charset="-122"/>
                <a:ea typeface="隶书" panose="02010509060101010101" pitchFamily="49" charset="-122"/>
              </a:rPr>
              <a:t>利而诱之</a:t>
            </a:r>
            <a:r>
              <a:rPr lang="en-US" altLang="zh-CN" sz="4000" b="1" dirty="0">
                <a:solidFill>
                  <a:srgbClr val="FF0000"/>
                </a:solidFill>
              </a:rPr>
              <a:t>--</a:t>
            </a:r>
            <a:r>
              <a:rPr lang="zh-CN" altLang="en-US" sz="2800" b="1" dirty="0">
                <a:solidFill>
                  <a:srgbClr val="000000"/>
                </a:solidFill>
                <a:ea typeface="华文行楷" panose="02010800040101010101" pitchFamily="2" charset="-122"/>
              </a:rPr>
              <a:t>徐向前元帅取得晋中战役的胜利</a:t>
            </a:r>
            <a:r>
              <a:rPr lang="zh-CN" altLang="en-US" sz="5400" b="1" i="1" dirty="0">
                <a:solidFill>
                  <a:srgbClr val="000000"/>
                </a:solidFill>
                <a:ea typeface="华文行楷" panose="02010800040101010101" pitchFamily="2" charset="-122"/>
              </a:rPr>
              <a:t>（视频）</a:t>
            </a:r>
            <a:endParaRPr lang="zh-CN" altLang="en-US" sz="8000" i="1" dirty="0">
              <a:solidFill>
                <a:srgbClr val="FF0B0B"/>
              </a:solidFill>
              <a:latin typeface="华文行楷" panose="02010800040101010101" pitchFamily="2" charset="-122"/>
              <a:ea typeface="华文行楷" panose="02010800040101010101" pitchFamily="2" charset="-122"/>
            </a:endParaRPr>
          </a:p>
        </p:txBody>
      </p:sp>
      <p:sp>
        <p:nvSpPr>
          <p:cNvPr id="81923" name="矩形 21"/>
          <p:cNvSpPr/>
          <p:nvPr/>
        </p:nvSpPr>
        <p:spPr>
          <a:xfrm>
            <a:off x="1912938" y="954088"/>
            <a:ext cx="5715000" cy="34163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457200" eaLnBrk="1" hangingPunct="1">
              <a:spcBef>
                <a:spcPct val="0"/>
              </a:spcBef>
              <a:buNone/>
            </a:pPr>
            <a:r>
              <a:rPr lang="zh-CN" altLang="en-US" sz="2400" b="1" dirty="0">
                <a:latin typeface="黑体" panose="02010609060101010101" pitchFamily="49" charset="-122"/>
                <a:ea typeface="黑体" panose="02010609060101010101" pitchFamily="49" charset="-122"/>
              </a:rPr>
              <a:t>晋中战役是</a:t>
            </a:r>
            <a:r>
              <a:rPr lang="en-US" altLang="zh-CN" sz="2400" b="1" dirty="0">
                <a:latin typeface="黑体" panose="02010609060101010101" pitchFamily="49" charset="-122"/>
                <a:ea typeface="黑体" panose="02010609060101010101" pitchFamily="49" charset="-122"/>
              </a:rPr>
              <a:t>1948</a:t>
            </a:r>
            <a:r>
              <a:rPr lang="zh-CN" altLang="en-US" sz="2400" b="1" dirty="0">
                <a:latin typeface="黑体" panose="02010609060101010101" pitchFamily="49" charset="-122"/>
                <a:ea typeface="黑体" panose="02010609060101010101" pitchFamily="49" charset="-122"/>
              </a:rPr>
              <a:t>年</a:t>
            </a:r>
            <a:r>
              <a:rPr lang="en-US" altLang="zh-CN" sz="2400" b="1" dirty="0">
                <a:latin typeface="黑体" panose="02010609060101010101" pitchFamily="49" charset="-122"/>
                <a:ea typeface="黑体" panose="02010609060101010101" pitchFamily="49" charset="-122"/>
              </a:rPr>
              <a:t>6</a:t>
            </a:r>
            <a:r>
              <a:rPr lang="zh-CN" altLang="en-US" sz="2400" b="1" dirty="0">
                <a:latin typeface="黑体" panose="02010609060101010101" pitchFamily="49" charset="-122"/>
                <a:ea typeface="黑体" panose="02010609060101010101" pitchFamily="49" charset="-122"/>
              </a:rPr>
              <a:t>月至</a:t>
            </a:r>
            <a:r>
              <a:rPr lang="en-US" altLang="zh-CN" sz="2400" b="1" dirty="0">
                <a:latin typeface="黑体" panose="02010609060101010101" pitchFamily="49" charset="-122"/>
                <a:ea typeface="黑体" panose="02010609060101010101" pitchFamily="49" charset="-122"/>
              </a:rPr>
              <a:t>7</a:t>
            </a:r>
            <a:r>
              <a:rPr lang="zh-CN" altLang="en-US" sz="2400" b="1" dirty="0">
                <a:latin typeface="黑体" panose="02010609060101010101" pitchFamily="49" charset="-122"/>
                <a:ea typeface="黑体" panose="02010609060101010101" pitchFamily="49" charset="-122"/>
              </a:rPr>
              <a:t>月，人民解放军华北军区部队及晋绥军区部队一部在山西省中部地区对国民党军进行的一次进攻战役。此役人民解放军在徐向前的指挥下以少胜多，</a:t>
            </a:r>
            <a:r>
              <a:rPr lang="zh-CN" altLang="en-US" sz="2400" b="1" dirty="0">
                <a:solidFill>
                  <a:srgbClr val="FF0000"/>
                </a:solidFill>
                <a:latin typeface="黑体" panose="02010609060101010101" pitchFamily="49" charset="-122"/>
                <a:ea typeface="黑体" panose="02010609060101010101" pitchFamily="49" charset="-122"/>
              </a:rPr>
              <a:t>以</a:t>
            </a:r>
            <a:r>
              <a:rPr lang="en-US" altLang="zh-CN" sz="2400" b="1" dirty="0">
                <a:solidFill>
                  <a:srgbClr val="FF0000"/>
                </a:solidFill>
                <a:latin typeface="黑体" panose="02010609060101010101" pitchFamily="49" charset="-122"/>
                <a:ea typeface="黑体" panose="02010609060101010101" pitchFamily="49" charset="-122"/>
              </a:rPr>
              <a:t>6</a:t>
            </a:r>
            <a:r>
              <a:rPr lang="zh-CN" altLang="en-US" sz="2400" b="1" dirty="0">
                <a:solidFill>
                  <a:srgbClr val="FF0000"/>
                </a:solidFill>
                <a:latin typeface="黑体" panose="02010609060101010101" pitchFamily="49" charset="-122"/>
                <a:ea typeface="黑体" panose="02010609060101010101" pitchFamily="49" charset="-122"/>
              </a:rPr>
              <a:t>万人的兵力歼灭阎锡山军</a:t>
            </a:r>
            <a:r>
              <a:rPr lang="en-US" altLang="zh-CN" sz="2400" b="1" dirty="0">
                <a:solidFill>
                  <a:srgbClr val="FF0000"/>
                </a:solidFill>
                <a:latin typeface="黑体" panose="02010609060101010101" pitchFamily="49" charset="-122"/>
                <a:ea typeface="黑体" panose="02010609060101010101" pitchFamily="49" charset="-122"/>
              </a:rPr>
              <a:t>10</a:t>
            </a:r>
            <a:r>
              <a:rPr lang="zh-CN" altLang="en-US" sz="2400" b="1" dirty="0">
                <a:solidFill>
                  <a:srgbClr val="FF0000"/>
                </a:solidFill>
                <a:latin typeface="黑体" panose="02010609060101010101" pitchFamily="49" charset="-122"/>
                <a:ea typeface="黑体" panose="02010609060101010101" pitchFamily="49" charset="-122"/>
              </a:rPr>
              <a:t>万余人</a:t>
            </a:r>
            <a:r>
              <a:rPr lang="zh-CN" altLang="en-US" sz="2400" b="1" dirty="0">
                <a:latin typeface="黑体" panose="02010609060101010101" pitchFamily="49" charset="-122"/>
                <a:ea typeface="黑体" panose="02010609060101010101" pitchFamily="49" charset="-122"/>
              </a:rPr>
              <a:t>，歼灭了阎锡山军队大量有生力量，为山西彻底解放打下了坚实基础。利用敌人的弱点，有效地调动了敌人，取得了在运动中各个歼灭敌人的良好战机。</a:t>
            </a:r>
            <a:endParaRPr lang="zh-CN" altLang="en-US" sz="2400" dirty="0">
              <a:latin typeface="黑体" panose="02010609060101010101" pitchFamily="49" charset="-122"/>
              <a:ea typeface="黑体" panose="02010609060101010101" pitchFamily="49" charset="-122"/>
            </a:endParaRPr>
          </a:p>
        </p:txBody>
      </p:sp>
      <p:pic>
        <p:nvPicPr>
          <p:cNvPr id="81924" name="Picture 25" descr="https://bkimg.cdn.bcebos.com/pic/9358d109b3de9c82dbb242806381800a18d843ed"/>
          <p:cNvPicPr>
            <a:picLocks noChangeAspect="1"/>
          </p:cNvPicPr>
          <p:nvPr/>
        </p:nvPicPr>
        <p:blipFill>
          <a:blip r:embed="rId3"/>
          <a:stretch>
            <a:fillRect/>
          </a:stretch>
        </p:blipFill>
        <p:spPr>
          <a:xfrm>
            <a:off x="7850189" y="1049338"/>
            <a:ext cx="2352675" cy="3143250"/>
          </a:xfrm>
          <a:prstGeom prst="rect">
            <a:avLst/>
          </a:prstGeom>
          <a:noFill/>
          <a:ln w="9525">
            <a:noFill/>
          </a:ln>
        </p:spPr>
      </p:pic>
      <p:sp>
        <p:nvSpPr>
          <p:cNvPr id="81925" name="矩形 25"/>
          <p:cNvSpPr/>
          <p:nvPr/>
        </p:nvSpPr>
        <p:spPr>
          <a:xfrm>
            <a:off x="1912939" y="4357689"/>
            <a:ext cx="8504237" cy="23082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457200" eaLnBrk="1" hangingPunct="1">
              <a:spcBef>
                <a:spcPct val="0"/>
              </a:spcBef>
              <a:buNone/>
            </a:pPr>
            <a:r>
              <a:rPr lang="en-US" altLang="zh-CN" sz="2400" b="1" dirty="0">
                <a:latin typeface="黑体" panose="02010609060101010101" pitchFamily="49" charset="-122"/>
                <a:ea typeface="黑体" panose="02010609060101010101" pitchFamily="49" charset="-122"/>
              </a:rPr>
              <a:t>1948</a:t>
            </a:r>
            <a:r>
              <a:rPr lang="zh-CN" altLang="en-US" sz="2400" b="1" dirty="0">
                <a:latin typeface="黑体" panose="02010609060101010101" pitchFamily="49" charset="-122"/>
                <a:ea typeface="黑体" panose="02010609060101010101" pitchFamily="49" charset="-122"/>
              </a:rPr>
              <a:t>年的</a:t>
            </a:r>
            <a:r>
              <a:rPr lang="en-US" altLang="zh-CN" sz="2400" b="1" dirty="0">
                <a:latin typeface="黑体" panose="02010609060101010101" pitchFamily="49" charset="-122"/>
                <a:ea typeface="黑体" panose="02010609060101010101" pitchFamily="49" charset="-122"/>
              </a:rPr>
              <a:t>6</a:t>
            </a:r>
            <a:r>
              <a:rPr lang="zh-CN" altLang="en-US" sz="2400" b="1" dirty="0">
                <a:latin typeface="黑体" panose="02010609060101010101" pitchFamily="49" charset="-122"/>
                <a:ea typeface="黑体" panose="02010609060101010101" pitchFamily="49" charset="-122"/>
              </a:rPr>
              <a:t>月底正是麦收季节了，当时正坚守在各城市中的阎锡山的</a:t>
            </a:r>
            <a:r>
              <a:rPr lang="en-US" altLang="zh-CN" sz="2400" b="1" dirty="0">
                <a:latin typeface="黑体" panose="02010609060101010101" pitchFamily="49" charset="-122"/>
                <a:ea typeface="黑体" panose="02010609060101010101" pitchFamily="49" charset="-122"/>
              </a:rPr>
              <a:t>10</a:t>
            </a:r>
            <a:r>
              <a:rPr lang="zh-CN" altLang="en-US" sz="2400" b="1" dirty="0">
                <a:latin typeface="黑体" panose="02010609060101010101" pitchFamily="49" charset="-122"/>
                <a:ea typeface="黑体" panose="02010609060101010101" pitchFamily="49" charset="-122"/>
              </a:rPr>
              <a:t>多万大军，要吃饭就势必要派兵出城抢麦囤粮，老百姓早就盼着解放军来保护麦收。根据形势徐向前提出“保卫麦收”这句口号。</a:t>
            </a:r>
            <a:r>
              <a:rPr lang="zh-CN" altLang="en-US" sz="2400" b="1" dirty="0">
                <a:solidFill>
                  <a:srgbClr val="FF0000"/>
                </a:solidFill>
                <a:latin typeface="黑体" panose="02010609060101010101" pitchFamily="49" charset="-122"/>
                <a:ea typeface="黑体" panose="02010609060101010101" pitchFamily="49" charset="-122"/>
              </a:rPr>
              <a:t>徐向前决定集中</a:t>
            </a:r>
            <a:r>
              <a:rPr lang="en-US" altLang="zh-CN" sz="2400" b="1" dirty="0">
                <a:solidFill>
                  <a:srgbClr val="FF0000"/>
                </a:solidFill>
                <a:latin typeface="黑体" panose="02010609060101010101" pitchFamily="49" charset="-122"/>
                <a:ea typeface="黑体" panose="02010609060101010101" pitchFamily="49" charset="-122"/>
              </a:rPr>
              <a:t>6</a:t>
            </a:r>
            <a:r>
              <a:rPr lang="zh-CN" altLang="en-US" sz="2400" b="1" dirty="0">
                <a:solidFill>
                  <a:srgbClr val="FF0000"/>
                </a:solidFill>
                <a:latin typeface="黑体" panose="02010609060101010101" pitchFamily="49" charset="-122"/>
                <a:ea typeface="黑体" panose="02010609060101010101" pitchFamily="49" charset="-122"/>
              </a:rPr>
              <a:t>万兵力北上晋中，确保晋中“麦收”，</a:t>
            </a:r>
            <a:r>
              <a:rPr lang="zh-CN" altLang="en-US" sz="2400" b="1" dirty="0">
                <a:latin typeface="黑体" panose="02010609060101010101" pitchFamily="49" charset="-122"/>
                <a:ea typeface="黑体" panose="02010609060101010101" pitchFamily="49" charset="-122"/>
              </a:rPr>
              <a:t>保证解放军有饭吃，并以此诱使固守在城中的阎锡山部出城作战。</a:t>
            </a:r>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矩形 1"/>
          <p:cNvSpPr/>
          <p:nvPr/>
        </p:nvSpPr>
        <p:spPr>
          <a:xfrm>
            <a:off x="2857501" y="14288"/>
            <a:ext cx="6315075" cy="12620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hangingPunct="1">
              <a:spcBef>
                <a:spcPct val="0"/>
              </a:spcBef>
              <a:buNone/>
            </a:pPr>
            <a:r>
              <a:rPr lang="zh-CN" altLang="en-US" sz="4800" b="1" dirty="0">
                <a:solidFill>
                  <a:srgbClr val="FF0000"/>
                </a:solidFill>
                <a:latin typeface="隶书" panose="02010509060101010101" pitchFamily="49" charset="-122"/>
                <a:ea typeface="隶书" panose="02010509060101010101" pitchFamily="49" charset="-122"/>
              </a:rPr>
              <a:t>利而诱之</a:t>
            </a:r>
            <a:endParaRPr lang="en-US" altLang="zh-CN" sz="4800" b="1" dirty="0">
              <a:solidFill>
                <a:srgbClr val="FF0000"/>
              </a:solidFill>
              <a:latin typeface="隶书" panose="02010509060101010101" pitchFamily="49" charset="-122"/>
              <a:ea typeface="隶书" panose="02010509060101010101" pitchFamily="49" charset="-122"/>
            </a:endParaRPr>
          </a:p>
          <a:p>
            <a:pPr marL="0" indent="0" algn="ctr" eaLnBrk="1" hangingPunct="1">
              <a:spcBef>
                <a:spcPct val="0"/>
              </a:spcBef>
              <a:buNone/>
            </a:pPr>
            <a:r>
              <a:rPr lang="zh-CN" altLang="en-US" sz="2800" b="1" dirty="0">
                <a:solidFill>
                  <a:srgbClr val="FF0000"/>
                </a:solidFill>
                <a:latin typeface="隶书" panose="02010509060101010101" pitchFamily="49" charset="-122"/>
                <a:ea typeface="隶书" panose="02010509060101010101" pitchFamily="49" charset="-122"/>
              </a:rPr>
              <a:t>朝鲜战争二次战役彭德怀引诱敌军取胜</a:t>
            </a:r>
            <a:endParaRPr lang="zh-CN" altLang="en-US" sz="2800" dirty="0">
              <a:solidFill>
                <a:srgbClr val="000000"/>
              </a:solidFill>
            </a:endParaRPr>
          </a:p>
        </p:txBody>
      </p:sp>
      <p:pic>
        <p:nvPicPr>
          <p:cNvPr id="86019" name="图片 2" descr="http://a1.att.hudong.com/12/16/01300000203503127841162178480.jpg"/>
          <p:cNvPicPr>
            <a:picLocks noChangeAspect="1"/>
          </p:cNvPicPr>
          <p:nvPr/>
        </p:nvPicPr>
        <p:blipFill>
          <a:blip r:embed="rId3"/>
          <a:stretch>
            <a:fillRect/>
          </a:stretch>
        </p:blipFill>
        <p:spPr>
          <a:xfrm>
            <a:off x="7270750" y="1357313"/>
            <a:ext cx="3043238" cy="2576512"/>
          </a:xfrm>
          <a:prstGeom prst="rect">
            <a:avLst/>
          </a:prstGeom>
          <a:noFill/>
          <a:ln w="9525">
            <a:noFill/>
          </a:ln>
        </p:spPr>
      </p:pic>
      <p:sp>
        <p:nvSpPr>
          <p:cNvPr id="2" name="矩形 1"/>
          <p:cNvSpPr/>
          <p:nvPr/>
        </p:nvSpPr>
        <p:spPr>
          <a:xfrm>
            <a:off x="1738313" y="3956051"/>
            <a:ext cx="8553450" cy="2862263"/>
          </a:xfrm>
          <a:prstGeom prst="rect">
            <a:avLst/>
          </a:prstGeom>
        </p:spPr>
        <p:txBody>
          <a:bodyPr>
            <a:spAutoFit/>
          </a:bodyPr>
          <a:lstStyle/>
          <a:p>
            <a:pPr algn="just" fontAlgn="base">
              <a:defRPr/>
            </a:pPr>
            <a:r>
              <a:rPr lang="zh-CN" altLang="en-US" sz="2000" dirty="0">
                <a:latin typeface="隶书" panose="02010509060101010101" pitchFamily="49" charset="-122"/>
                <a:ea typeface="隶书" panose="02010509060101010101" pitchFamily="49" charset="-122"/>
              </a:rPr>
              <a:t>用小利来引诱美军。用主力（</a:t>
            </a:r>
            <a:r>
              <a:rPr lang="en-US" altLang="zh-CN" sz="2000" dirty="0">
                <a:latin typeface="隶书" panose="02010509060101010101" pitchFamily="49" charset="-122"/>
                <a:ea typeface="隶书" panose="02010509060101010101" pitchFamily="49" charset="-122"/>
              </a:rPr>
              <a:t>113</a:t>
            </a:r>
            <a:r>
              <a:rPr lang="zh-CN" altLang="en-US" sz="2000" dirty="0">
                <a:latin typeface="隶书" panose="02010509060101010101" pitchFamily="49" charset="-122"/>
                <a:ea typeface="隶书" panose="02010509060101010101" pitchFamily="49" charset="-122"/>
              </a:rPr>
              <a:t>师）来急行军迂回（</a:t>
            </a:r>
            <a:r>
              <a:rPr lang="en-US" altLang="zh-CN" sz="2000" dirty="0">
                <a:latin typeface="隶书" panose="02010509060101010101" pitchFamily="49" charset="-122"/>
                <a:ea typeface="隶书" panose="02010509060101010101" pitchFamily="49" charset="-122"/>
              </a:rPr>
              <a:t>14</a:t>
            </a:r>
            <a:r>
              <a:rPr lang="zh-CN" altLang="en-US" sz="2000" dirty="0">
                <a:latin typeface="隶书" panose="02010509060101010101" pitchFamily="49" charset="-122"/>
                <a:ea typeface="隶书" panose="02010509060101010101" pitchFamily="49" charset="-122"/>
              </a:rPr>
              <a:t>小时迂回</a:t>
            </a:r>
            <a:r>
              <a:rPr lang="en-US" altLang="zh-CN" sz="2000" dirty="0">
                <a:latin typeface="隶书" panose="02010509060101010101" pitchFamily="49" charset="-122"/>
                <a:ea typeface="隶书" panose="02010509060101010101" pitchFamily="49" charset="-122"/>
              </a:rPr>
              <a:t>70</a:t>
            </a:r>
            <a:r>
              <a:rPr lang="zh-CN" altLang="en-US" sz="2000" dirty="0">
                <a:latin typeface="隶书" panose="02010509060101010101" pitchFamily="49" charset="-122"/>
                <a:ea typeface="隶书" panose="02010509060101010101" pitchFamily="49" charset="-122"/>
              </a:rPr>
              <a:t>公里）到敌人后方，占了主动权。</a:t>
            </a:r>
          </a:p>
          <a:p>
            <a:pPr indent="457200" algn="just" fontAlgn="base">
              <a:defRPr/>
            </a:pPr>
            <a:r>
              <a:rPr lang="zh-CN" altLang="zh-CN" sz="2000" dirty="0">
                <a:latin typeface="隶书" panose="02010509060101010101" pitchFamily="49" charset="-122"/>
                <a:ea typeface="隶书" panose="02010509060101010101" pitchFamily="49" charset="-122"/>
              </a:rPr>
              <a:t>战役结果</a:t>
            </a:r>
            <a:r>
              <a:rPr lang="zh-CN" altLang="en-US" sz="2000" dirty="0">
                <a:latin typeface="隶书" panose="02010509060101010101" pitchFamily="49" charset="-122"/>
                <a:ea typeface="隶书" panose="02010509060101010101" pitchFamily="49" charset="-122"/>
              </a:rPr>
              <a:t>：</a:t>
            </a:r>
            <a:r>
              <a:rPr lang="zh-CN" altLang="zh-CN" sz="2000" dirty="0">
                <a:latin typeface="隶书" panose="02010509060101010101" pitchFamily="49" charset="-122"/>
                <a:ea typeface="隶书" panose="02010509060101010101" pitchFamily="49" charset="-122"/>
              </a:rPr>
              <a:t>志愿军取得超出预定计划的胜利。志愿军歼灭南朝鲜军第</a:t>
            </a:r>
            <a:r>
              <a:rPr lang="en-US" altLang="zh-CN" sz="2000" dirty="0">
                <a:latin typeface="隶书" panose="02010509060101010101" pitchFamily="49" charset="-122"/>
                <a:ea typeface="隶书" panose="02010509060101010101" pitchFamily="49" charset="-122"/>
              </a:rPr>
              <a:t>7</a:t>
            </a:r>
            <a:r>
              <a:rPr lang="zh-CN" altLang="zh-CN" sz="2000" dirty="0">
                <a:latin typeface="隶书" panose="02010509060101010101" pitchFamily="49" charset="-122"/>
                <a:ea typeface="隶书" panose="02010509060101010101" pitchFamily="49" charset="-122"/>
              </a:rPr>
              <a:t>、第</a:t>
            </a:r>
            <a:r>
              <a:rPr lang="en-US" altLang="zh-CN" sz="2000" dirty="0">
                <a:latin typeface="隶书" panose="02010509060101010101" pitchFamily="49" charset="-122"/>
                <a:ea typeface="隶书" panose="02010509060101010101" pitchFamily="49" charset="-122"/>
              </a:rPr>
              <a:t>8</a:t>
            </a:r>
            <a:r>
              <a:rPr lang="zh-CN" altLang="zh-CN" sz="2000" dirty="0">
                <a:latin typeface="隶书" panose="02010509060101010101" pitchFamily="49" charset="-122"/>
                <a:ea typeface="隶书" panose="02010509060101010101" pitchFamily="49" charset="-122"/>
              </a:rPr>
              <a:t>师大部及土耳其旅一部，给美军第</a:t>
            </a:r>
            <a:r>
              <a:rPr lang="en-US" altLang="zh-CN" sz="2000" dirty="0">
                <a:latin typeface="隶书" panose="02010509060101010101" pitchFamily="49" charset="-122"/>
                <a:ea typeface="隶书" panose="02010509060101010101" pitchFamily="49" charset="-122"/>
              </a:rPr>
              <a:t>2</a:t>
            </a:r>
            <a:r>
              <a:rPr lang="zh-CN" altLang="zh-CN" sz="2000" dirty="0">
                <a:latin typeface="隶书" panose="02010509060101010101" pitchFamily="49" charset="-122"/>
                <a:ea typeface="隶书" panose="02010509060101010101" pitchFamily="49" charset="-122"/>
              </a:rPr>
              <a:t>、第</a:t>
            </a:r>
            <a:r>
              <a:rPr lang="en-US" altLang="zh-CN" sz="2000" dirty="0">
                <a:latin typeface="隶书" panose="02010509060101010101" pitchFamily="49" charset="-122"/>
                <a:ea typeface="隶书" panose="02010509060101010101" pitchFamily="49" charset="-122"/>
              </a:rPr>
              <a:t>7</a:t>
            </a:r>
            <a:r>
              <a:rPr lang="zh-CN" altLang="zh-CN" sz="2000" dirty="0">
                <a:latin typeface="隶书" panose="02010509060101010101" pitchFamily="49" charset="-122"/>
                <a:ea typeface="隶书" panose="02010509060101010101" pitchFamily="49" charset="-122"/>
              </a:rPr>
              <a:t>师和陆战第</a:t>
            </a:r>
            <a:r>
              <a:rPr lang="en-US" altLang="zh-CN" sz="2000" dirty="0">
                <a:latin typeface="隶书" panose="02010509060101010101" pitchFamily="49" charset="-122"/>
                <a:ea typeface="隶书" panose="02010509060101010101" pitchFamily="49" charset="-122"/>
              </a:rPr>
              <a:t>1</a:t>
            </a:r>
            <a:r>
              <a:rPr lang="zh-CN" altLang="zh-CN" sz="2000" dirty="0">
                <a:latin typeface="隶书" panose="02010509060101010101" pitchFamily="49" charset="-122"/>
                <a:ea typeface="隶书" panose="02010509060101010101" pitchFamily="49" charset="-122"/>
              </a:rPr>
              <a:t>师严重打击，重创美军第</a:t>
            </a:r>
            <a:r>
              <a:rPr lang="en-US" altLang="zh-CN" sz="2000" dirty="0">
                <a:latin typeface="隶书" panose="02010509060101010101" pitchFamily="49" charset="-122"/>
                <a:ea typeface="隶书" panose="02010509060101010101" pitchFamily="49" charset="-122"/>
              </a:rPr>
              <a:t>25</a:t>
            </a:r>
            <a:r>
              <a:rPr lang="zh-CN" altLang="zh-CN" sz="2000" dirty="0">
                <a:latin typeface="隶书" panose="02010509060101010101" pitchFamily="49" charset="-122"/>
                <a:ea typeface="隶书" panose="02010509060101010101" pitchFamily="49" charset="-122"/>
              </a:rPr>
              <a:t>师、骑兵第</a:t>
            </a:r>
            <a:r>
              <a:rPr lang="en-US" altLang="zh-CN" sz="2000" dirty="0">
                <a:latin typeface="隶书" panose="02010509060101010101" pitchFamily="49" charset="-122"/>
                <a:ea typeface="隶书" panose="02010509060101010101" pitchFamily="49" charset="-122"/>
              </a:rPr>
              <a:t>1</a:t>
            </a:r>
            <a:r>
              <a:rPr lang="zh-CN" altLang="zh-CN" sz="2000" dirty="0">
                <a:latin typeface="隶书" panose="02010509060101010101" pitchFamily="49" charset="-122"/>
                <a:ea typeface="隶书" panose="02010509060101010101" pitchFamily="49" charset="-122"/>
              </a:rPr>
              <a:t>师，共毙伤俘敌</a:t>
            </a:r>
            <a:r>
              <a:rPr lang="en-US" altLang="zh-CN" sz="2000" dirty="0">
                <a:latin typeface="隶书" panose="02010509060101010101" pitchFamily="49" charset="-122"/>
                <a:ea typeface="隶书" panose="02010509060101010101" pitchFamily="49" charset="-122"/>
              </a:rPr>
              <a:t>3.6</a:t>
            </a:r>
            <a:r>
              <a:rPr lang="zh-CN" altLang="zh-CN" sz="2000" dirty="0">
                <a:latin typeface="隶书" panose="02010509060101010101" pitchFamily="49" charset="-122"/>
                <a:ea typeface="隶书" panose="02010509060101010101" pitchFamily="49" charset="-122"/>
              </a:rPr>
              <a:t>万余人，其中美军</a:t>
            </a:r>
            <a:r>
              <a:rPr lang="en-US" altLang="zh-CN" sz="2000" dirty="0">
                <a:latin typeface="隶书" panose="02010509060101010101" pitchFamily="49" charset="-122"/>
                <a:ea typeface="隶书" panose="02010509060101010101" pitchFamily="49" charset="-122"/>
              </a:rPr>
              <a:t>2.4</a:t>
            </a:r>
            <a:r>
              <a:rPr lang="zh-CN" altLang="zh-CN" sz="2000" dirty="0">
                <a:latin typeface="隶书" panose="02010509060101010101" pitchFamily="49" charset="-122"/>
                <a:ea typeface="隶书" panose="02010509060101010101" pitchFamily="49" charset="-122"/>
              </a:rPr>
              <a:t>万余人</a:t>
            </a:r>
            <a:r>
              <a:rPr lang="zh-CN" altLang="en-US" sz="2000" dirty="0">
                <a:latin typeface="隶书" panose="02010509060101010101" pitchFamily="49" charset="-122"/>
                <a:ea typeface="隶书" panose="02010509060101010101" pitchFamily="49" charset="-122"/>
              </a:rPr>
              <a:t>是整个朝鲜战争中最多的</a:t>
            </a:r>
            <a:r>
              <a:rPr lang="zh-CN" altLang="zh-CN" sz="2000" dirty="0">
                <a:latin typeface="隶书" panose="02010509060101010101" pitchFamily="49" charset="-122"/>
                <a:ea typeface="隶书" panose="02010509060101010101" pitchFamily="49" charset="-122"/>
              </a:rPr>
              <a:t>；缴获与击毁各种炮</a:t>
            </a:r>
            <a:r>
              <a:rPr lang="en-US" altLang="zh-CN" sz="2000" dirty="0">
                <a:latin typeface="隶书" panose="02010509060101010101" pitchFamily="49" charset="-122"/>
                <a:ea typeface="隶书" panose="02010509060101010101" pitchFamily="49" charset="-122"/>
              </a:rPr>
              <a:t>1000</a:t>
            </a:r>
            <a:r>
              <a:rPr lang="zh-CN" altLang="zh-CN" sz="2000" dirty="0">
                <a:latin typeface="隶书" panose="02010509060101010101" pitchFamily="49" charset="-122"/>
                <a:ea typeface="隶书" panose="02010509060101010101" pitchFamily="49" charset="-122"/>
              </a:rPr>
              <a:t>余门、汽车</a:t>
            </a:r>
            <a:r>
              <a:rPr lang="en-US" altLang="zh-CN" sz="2000" dirty="0">
                <a:latin typeface="隶书" panose="02010509060101010101" pitchFamily="49" charset="-122"/>
                <a:ea typeface="隶书" panose="02010509060101010101" pitchFamily="49" charset="-122"/>
              </a:rPr>
              <a:t>3000</a:t>
            </a:r>
            <a:r>
              <a:rPr lang="zh-CN" altLang="zh-CN" sz="2000" dirty="0">
                <a:latin typeface="隶书" panose="02010509060101010101" pitchFamily="49" charset="-122"/>
                <a:ea typeface="隶书" panose="02010509060101010101" pitchFamily="49" charset="-122"/>
              </a:rPr>
              <a:t>余辆、坦克与装甲车</a:t>
            </a:r>
            <a:r>
              <a:rPr lang="en-US" altLang="zh-CN" sz="2000" dirty="0">
                <a:latin typeface="隶书" panose="02010509060101010101" pitchFamily="49" charset="-122"/>
                <a:ea typeface="隶书" panose="02010509060101010101" pitchFamily="49" charset="-122"/>
              </a:rPr>
              <a:t>200</a:t>
            </a:r>
            <a:r>
              <a:rPr lang="zh-CN" altLang="zh-CN" sz="2000" dirty="0">
                <a:latin typeface="隶书" panose="02010509060101010101" pitchFamily="49" charset="-122"/>
                <a:ea typeface="隶书" panose="02010509060101010101" pitchFamily="49" charset="-122"/>
              </a:rPr>
              <a:t>余辆，缴获飞机</a:t>
            </a:r>
            <a:r>
              <a:rPr lang="en-US" altLang="zh-CN" sz="2000" dirty="0">
                <a:latin typeface="隶书" panose="02010509060101010101" pitchFamily="49" charset="-122"/>
                <a:ea typeface="隶书" panose="02010509060101010101" pitchFamily="49" charset="-122"/>
              </a:rPr>
              <a:t>6</a:t>
            </a:r>
            <a:r>
              <a:rPr lang="zh-CN" altLang="zh-CN" sz="2000" dirty="0">
                <a:latin typeface="隶书" panose="02010509060101010101" pitchFamily="49" charset="-122"/>
                <a:ea typeface="隶书" panose="02010509060101010101" pitchFamily="49" charset="-122"/>
              </a:rPr>
              <a:t>架。并将战线推至</a:t>
            </a:r>
            <a:r>
              <a:rPr lang="en-US" altLang="zh-CN" sz="2000" dirty="0">
                <a:latin typeface="隶书" panose="02010509060101010101" pitchFamily="49" charset="-122"/>
                <a:ea typeface="隶书" panose="02010509060101010101" pitchFamily="49" charset="-122"/>
              </a:rPr>
              <a:t>“</a:t>
            </a:r>
            <a:r>
              <a:rPr lang="zh-CN" altLang="zh-CN" sz="2000" dirty="0">
                <a:latin typeface="隶书" panose="02010509060101010101" pitchFamily="49" charset="-122"/>
                <a:ea typeface="隶书" panose="02010509060101010101" pitchFamily="49" charset="-122"/>
              </a:rPr>
              <a:t>三八线</a:t>
            </a:r>
            <a:r>
              <a:rPr lang="en-US" altLang="zh-CN" sz="2000" dirty="0">
                <a:latin typeface="隶书" panose="02010509060101010101" pitchFamily="49" charset="-122"/>
                <a:ea typeface="隶书" panose="02010509060101010101" pitchFamily="49" charset="-122"/>
              </a:rPr>
              <a:t>”</a:t>
            </a:r>
            <a:r>
              <a:rPr lang="zh-CN" altLang="zh-CN" sz="2000" dirty="0">
                <a:latin typeface="隶书" panose="02010509060101010101" pitchFamily="49" charset="-122"/>
                <a:ea typeface="隶书" panose="02010509060101010101" pitchFamily="49" charset="-122"/>
              </a:rPr>
              <a:t>南北地区，粉碎了</a:t>
            </a:r>
            <a:r>
              <a:rPr lang="en-US" altLang="zh-CN" sz="2000" dirty="0">
                <a:latin typeface="隶书" panose="02010509060101010101" pitchFamily="49" charset="-122"/>
                <a:ea typeface="隶书" panose="02010509060101010101" pitchFamily="49" charset="-122"/>
              </a:rPr>
              <a:t>“</a:t>
            </a:r>
            <a:r>
              <a:rPr lang="zh-CN" altLang="zh-CN" sz="2000" dirty="0">
                <a:latin typeface="隶书" panose="02010509060101010101" pitchFamily="49" charset="-122"/>
                <a:ea typeface="隶书" panose="02010509060101010101" pitchFamily="49" charset="-122"/>
              </a:rPr>
              <a:t>联合国军</a:t>
            </a:r>
            <a:r>
              <a:rPr lang="en-US" altLang="zh-CN" sz="2000" dirty="0">
                <a:latin typeface="隶书" panose="02010509060101010101" pitchFamily="49" charset="-122"/>
                <a:ea typeface="隶书" panose="02010509060101010101" pitchFamily="49" charset="-122"/>
              </a:rPr>
              <a:t>”</a:t>
            </a:r>
            <a:r>
              <a:rPr lang="zh-CN" altLang="zh-CN" sz="2000" dirty="0">
                <a:latin typeface="隶书" panose="02010509060101010101" pitchFamily="49" charset="-122"/>
                <a:ea typeface="隶书" panose="02010509060101010101" pitchFamily="49" charset="-122"/>
              </a:rPr>
              <a:t>迅速占领朝鲜北半部的企图，迫使其由进攻转入防御。作战中，志愿军共伤亡</a:t>
            </a:r>
            <a:r>
              <a:rPr lang="en-US" altLang="zh-CN" sz="2000" dirty="0">
                <a:latin typeface="隶书" panose="02010509060101010101" pitchFamily="49" charset="-122"/>
                <a:ea typeface="隶书" panose="02010509060101010101" pitchFamily="49" charset="-122"/>
              </a:rPr>
              <a:t>3</a:t>
            </a:r>
            <a:r>
              <a:rPr lang="zh-CN" altLang="zh-CN" sz="2000" dirty="0">
                <a:latin typeface="隶书" panose="02010509060101010101" pitchFamily="49" charset="-122"/>
                <a:ea typeface="隶书" panose="02010509060101010101" pitchFamily="49" charset="-122"/>
              </a:rPr>
              <a:t>万余人。</a:t>
            </a:r>
          </a:p>
        </p:txBody>
      </p:sp>
      <p:sp>
        <p:nvSpPr>
          <p:cNvPr id="86021" name="矩形 2"/>
          <p:cNvSpPr/>
          <p:nvPr/>
        </p:nvSpPr>
        <p:spPr>
          <a:xfrm>
            <a:off x="1738313" y="1214438"/>
            <a:ext cx="5365750" cy="28622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457200" eaLnBrk="1" hangingPunct="1">
              <a:spcBef>
                <a:spcPct val="0"/>
              </a:spcBef>
              <a:buNone/>
            </a:pPr>
            <a:r>
              <a:rPr lang="zh-CN" altLang="en-US" sz="2000" dirty="0">
                <a:solidFill>
                  <a:srgbClr val="FF0000"/>
                </a:solidFill>
                <a:latin typeface="隶书" panose="02010509060101010101" pitchFamily="49" charset="-122"/>
                <a:ea typeface="隶书" panose="02010509060101010101" pitchFamily="49" charset="-122"/>
              </a:rPr>
              <a:t>以利诱之，以卒待之。</a:t>
            </a:r>
            <a:r>
              <a:rPr lang="zh-CN" altLang="en-US" sz="2000" dirty="0">
                <a:latin typeface="隶书" panose="02010509060101010101" pitchFamily="49" charset="-122"/>
                <a:ea typeface="隶书" panose="02010509060101010101" pitchFamily="49" charset="-122"/>
              </a:rPr>
              <a:t>用小利引诱敌人，再用重兵歼灭。美军轻兵冒进，彭德怀就命令志愿军各部，沿途扔下装备，将美军俘虏放回去，声称回国了。麦克阿瑟将军真相信了。他忘记了一句话，</a:t>
            </a:r>
            <a:r>
              <a:rPr lang="zh-CN" altLang="en-US" sz="2000" dirty="0">
                <a:solidFill>
                  <a:srgbClr val="FF0000"/>
                </a:solidFill>
                <a:latin typeface="隶书" panose="02010509060101010101" pitchFamily="49" charset="-122"/>
                <a:ea typeface="隶书" panose="02010509060101010101" pitchFamily="49" charset="-122"/>
              </a:rPr>
              <a:t>如果非常顺利，一定是钻进了圈套</a:t>
            </a:r>
            <a:r>
              <a:rPr lang="zh-CN" altLang="en-US" sz="2000" dirty="0">
                <a:latin typeface="隶书" panose="02010509060101010101" pitchFamily="49" charset="-122"/>
                <a:ea typeface="隶书" panose="02010509060101010101" pitchFamily="49" charset="-122"/>
              </a:rPr>
              <a:t>。这是美军中流行的话，他竟然忘了。彭德怀营造了歼灭他的态势，命令全部轻装，穿插到平壤的三所里，切断美军的后路，东西全部暴露。美军准备逃，放弃平壤。彭德怀就是</a:t>
            </a:r>
          </a:p>
        </p:txBody>
      </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5"/>
          <p:cNvSpPr txBox="1"/>
          <p:nvPr/>
        </p:nvSpPr>
        <p:spPr>
          <a:xfrm>
            <a:off x="1919288" y="981075"/>
            <a:ext cx="8572500" cy="45037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lnSpc>
                <a:spcPct val="110000"/>
              </a:lnSpc>
              <a:spcBef>
                <a:spcPct val="0"/>
              </a:spcBef>
              <a:buNone/>
            </a:pPr>
            <a:r>
              <a:rPr lang="en-US" altLang="zh-CN" sz="4000" dirty="0">
                <a:solidFill>
                  <a:srgbClr val="FF0B0B"/>
                </a:solidFill>
                <a:latin typeface="隶书" panose="02010509060101010101" pitchFamily="49" charset="-122"/>
                <a:ea typeface="隶书" panose="02010509060101010101" pitchFamily="49" charset="-122"/>
              </a:rPr>
              <a:t>   </a:t>
            </a:r>
            <a:r>
              <a:rPr lang="zh-CN" altLang="en-US" sz="2800" b="1" dirty="0">
                <a:solidFill>
                  <a:srgbClr val="FF0B0B"/>
                </a:solidFill>
                <a:latin typeface="隶书" panose="02010509060101010101" pitchFamily="49" charset="-122"/>
                <a:ea typeface="隶书" panose="02010509060101010101" pitchFamily="49" charset="-122"/>
              </a:rPr>
              <a:t>所以</a:t>
            </a:r>
            <a:r>
              <a:rPr lang="en-US" altLang="zh-CN" sz="2800" b="1" dirty="0">
                <a:solidFill>
                  <a:srgbClr val="FF0B0B"/>
                </a:solidFill>
                <a:latin typeface="隶书" panose="02010509060101010101" pitchFamily="49" charset="-122"/>
                <a:ea typeface="隶书" panose="02010509060101010101" pitchFamily="49" charset="-122"/>
              </a:rPr>
              <a:t>《</a:t>
            </a:r>
            <a:r>
              <a:rPr lang="zh-CN" altLang="en-US" sz="2800" b="1" dirty="0">
                <a:solidFill>
                  <a:srgbClr val="FF0B0B"/>
                </a:solidFill>
                <a:latin typeface="隶书" panose="02010509060101010101" pitchFamily="49" charset="-122"/>
                <a:ea typeface="隶书" panose="02010509060101010101" pitchFamily="49" charset="-122"/>
              </a:rPr>
              <a:t>虚实篇</a:t>
            </a:r>
            <a:r>
              <a:rPr lang="en-US" altLang="zh-CN" sz="2800" b="1" dirty="0">
                <a:solidFill>
                  <a:srgbClr val="FF0B0B"/>
                </a:solidFill>
                <a:latin typeface="隶书" panose="02010509060101010101" pitchFamily="49" charset="-122"/>
                <a:ea typeface="隶书" panose="02010509060101010101" pitchFamily="49" charset="-122"/>
              </a:rPr>
              <a:t>》</a:t>
            </a:r>
            <a:r>
              <a:rPr lang="zh-CN" altLang="en-US" sz="2800" b="1" dirty="0">
                <a:solidFill>
                  <a:srgbClr val="FF0B0B"/>
                </a:solidFill>
                <a:latin typeface="隶书" panose="02010509060101010101" pitchFamily="49" charset="-122"/>
                <a:ea typeface="隶书" panose="02010509060101010101" pitchFamily="49" charset="-122"/>
              </a:rPr>
              <a:t>说：“能使敌人自至者，利之也；能使敌人不得至者，害之也。”</a:t>
            </a:r>
            <a:r>
              <a:rPr lang="zh-CN" altLang="en-US" sz="2800" b="1" dirty="0">
                <a:solidFill>
                  <a:srgbClr val="030000"/>
                </a:solidFill>
                <a:latin typeface="隶书" panose="02010509060101010101" pitchFamily="49" charset="-122"/>
                <a:ea typeface="隶书" panose="02010509060101010101" pitchFamily="49" charset="-122"/>
              </a:rPr>
              <a:t>能使敌人自动进到我预定地域的，是用小利引诱的结果；能使敌人不能进入我防区范围的，是制造困难阻止的结果。</a:t>
            </a:r>
            <a:endParaRPr lang="en-US" altLang="zh-CN" sz="2800" b="1" dirty="0">
              <a:solidFill>
                <a:srgbClr val="030000"/>
              </a:solidFill>
              <a:latin typeface="隶书" panose="02010509060101010101" pitchFamily="49" charset="-122"/>
              <a:ea typeface="隶书" panose="02010509060101010101" pitchFamily="49" charset="-122"/>
            </a:endParaRPr>
          </a:p>
          <a:p>
            <a:pPr marL="0" indent="0" eaLnBrk="1" hangingPunct="1">
              <a:lnSpc>
                <a:spcPct val="110000"/>
              </a:lnSpc>
              <a:spcBef>
                <a:spcPct val="0"/>
              </a:spcBef>
              <a:buNone/>
            </a:pPr>
            <a:r>
              <a:rPr lang="zh-CN" altLang="en-US" sz="2800" b="1" dirty="0">
                <a:solidFill>
                  <a:srgbClr val="FF0B0B"/>
                </a:solidFill>
                <a:latin typeface="隶书" panose="02010509060101010101" pitchFamily="49" charset="-122"/>
                <a:ea typeface="隶书" panose="02010509060101010101" pitchFamily="49" charset="-122"/>
              </a:rPr>
              <a:t>    </a:t>
            </a:r>
            <a:r>
              <a:rPr lang="en-US" altLang="zh-CN" sz="2800" b="1" dirty="0">
                <a:solidFill>
                  <a:srgbClr val="FF0B0B"/>
                </a:solidFill>
                <a:latin typeface="隶书" panose="02010509060101010101" pitchFamily="49" charset="-122"/>
                <a:ea typeface="隶书" panose="02010509060101010101" pitchFamily="49" charset="-122"/>
              </a:rPr>
              <a:t>《</a:t>
            </a:r>
            <a:r>
              <a:rPr lang="zh-CN" altLang="en-US" sz="2800" b="1" dirty="0">
                <a:solidFill>
                  <a:srgbClr val="FF0B0B"/>
                </a:solidFill>
                <a:latin typeface="隶书" panose="02010509060101010101" pitchFamily="49" charset="-122"/>
                <a:ea typeface="隶书" panose="02010509060101010101" pitchFamily="49" charset="-122"/>
              </a:rPr>
              <a:t>势篇</a:t>
            </a:r>
            <a:r>
              <a:rPr lang="en-US" altLang="zh-CN" sz="2800" b="1" dirty="0">
                <a:solidFill>
                  <a:srgbClr val="FF0B0B"/>
                </a:solidFill>
                <a:latin typeface="隶书" panose="02010509060101010101" pitchFamily="49" charset="-122"/>
                <a:ea typeface="隶书" panose="02010509060101010101" pitchFamily="49" charset="-122"/>
              </a:rPr>
              <a:t>》</a:t>
            </a:r>
            <a:r>
              <a:rPr lang="zh-CN" altLang="en-US" sz="2800" b="1" dirty="0">
                <a:solidFill>
                  <a:srgbClr val="FF0B0B"/>
                </a:solidFill>
                <a:latin typeface="隶书" panose="02010509060101010101" pitchFamily="49" charset="-122"/>
                <a:ea typeface="隶书" panose="02010509060101010101" pitchFamily="49" charset="-122"/>
              </a:rPr>
              <a:t>：“故善动敌者，形之，敌必从之；予之，敌必取之；以利动之，以卒待之。”</a:t>
            </a:r>
            <a:r>
              <a:rPr lang="zh-CN" altLang="en-US" sz="2800" b="1" dirty="0">
                <a:solidFill>
                  <a:srgbClr val="030000"/>
                </a:solidFill>
                <a:latin typeface="隶书" panose="02010509060101010101" pitchFamily="49" charset="-122"/>
                <a:ea typeface="隶书" panose="02010509060101010101" pitchFamily="49" charset="-122"/>
              </a:rPr>
              <a:t>所以</a:t>
            </a:r>
            <a:r>
              <a:rPr lang="en-US" altLang="zh-CN" sz="2800" b="1" dirty="0">
                <a:solidFill>
                  <a:srgbClr val="030000"/>
                </a:solidFill>
                <a:latin typeface="隶书" panose="02010509060101010101" pitchFamily="49" charset="-122"/>
                <a:ea typeface="隶书" panose="02010509060101010101" pitchFamily="49" charset="-122"/>
              </a:rPr>
              <a:t>,</a:t>
            </a:r>
            <a:r>
              <a:rPr lang="zh-CN" altLang="en-US" sz="2800" b="1" dirty="0">
                <a:solidFill>
                  <a:srgbClr val="030000"/>
                </a:solidFill>
                <a:latin typeface="隶书" panose="02010509060101010101" pitchFamily="49" charset="-122"/>
                <a:ea typeface="隶书" panose="02010509060101010101" pitchFamily="49" charset="-122"/>
              </a:rPr>
              <a:t>善于调动敌人的将帅</a:t>
            </a:r>
            <a:r>
              <a:rPr lang="en-US" altLang="zh-CN" sz="2800" b="1" dirty="0">
                <a:solidFill>
                  <a:srgbClr val="030000"/>
                </a:solidFill>
                <a:latin typeface="隶书" panose="02010509060101010101" pitchFamily="49" charset="-122"/>
                <a:ea typeface="隶书" panose="02010509060101010101" pitchFamily="49" charset="-122"/>
              </a:rPr>
              <a:t>,</a:t>
            </a:r>
            <a:r>
              <a:rPr lang="zh-CN" altLang="en-US" sz="2800" b="1" dirty="0">
                <a:solidFill>
                  <a:srgbClr val="030000"/>
                </a:solidFill>
                <a:latin typeface="隶书" panose="02010509060101010101" pitchFamily="49" charset="-122"/>
                <a:ea typeface="隶书" panose="02010509060101010101" pitchFamily="49" charset="-122"/>
              </a:rPr>
              <a:t>用假象迷惑敌人</a:t>
            </a:r>
            <a:r>
              <a:rPr lang="en-US" altLang="zh-CN" sz="2800" b="1" dirty="0">
                <a:solidFill>
                  <a:srgbClr val="030000"/>
                </a:solidFill>
                <a:latin typeface="隶书" panose="02010509060101010101" pitchFamily="49" charset="-122"/>
                <a:ea typeface="隶书" panose="02010509060101010101" pitchFamily="49" charset="-122"/>
              </a:rPr>
              <a:t>,</a:t>
            </a:r>
            <a:r>
              <a:rPr lang="zh-CN" altLang="en-US" sz="2800" b="1" dirty="0">
                <a:solidFill>
                  <a:srgbClr val="030000"/>
                </a:solidFill>
                <a:latin typeface="隶书" panose="02010509060101010101" pitchFamily="49" charset="-122"/>
                <a:ea typeface="隶书" panose="02010509060101010101" pitchFamily="49" charset="-122"/>
              </a:rPr>
              <a:t>敌人就会听从调动</a:t>
            </a:r>
            <a:r>
              <a:rPr lang="en-US" altLang="zh-CN" sz="2800" b="1" dirty="0">
                <a:solidFill>
                  <a:srgbClr val="030000"/>
                </a:solidFill>
                <a:latin typeface="隶书" panose="02010509060101010101" pitchFamily="49" charset="-122"/>
                <a:ea typeface="隶书" panose="02010509060101010101" pitchFamily="49" charset="-122"/>
              </a:rPr>
              <a:t>;</a:t>
            </a:r>
            <a:r>
              <a:rPr lang="zh-CN" altLang="en-US" sz="2800" b="1" dirty="0">
                <a:solidFill>
                  <a:srgbClr val="030000"/>
                </a:solidFill>
                <a:latin typeface="隶书" panose="02010509060101010101" pitchFamily="49" charset="-122"/>
                <a:ea typeface="隶书" panose="02010509060101010101" pitchFamily="49" charset="-122"/>
              </a:rPr>
              <a:t>用小利引诱敌人</a:t>
            </a:r>
            <a:r>
              <a:rPr lang="en-US" altLang="zh-CN" sz="2800" b="1" dirty="0">
                <a:solidFill>
                  <a:srgbClr val="030000"/>
                </a:solidFill>
                <a:latin typeface="隶书" panose="02010509060101010101" pitchFamily="49" charset="-122"/>
                <a:ea typeface="隶书" panose="02010509060101010101" pitchFamily="49" charset="-122"/>
              </a:rPr>
              <a:t>,</a:t>
            </a:r>
            <a:r>
              <a:rPr lang="zh-CN" altLang="en-US" sz="2800" b="1" dirty="0">
                <a:solidFill>
                  <a:srgbClr val="030000"/>
                </a:solidFill>
                <a:latin typeface="隶书" panose="02010509060101010101" pitchFamily="49" charset="-122"/>
                <a:ea typeface="隶书" panose="02010509060101010101" pitchFamily="49" charset="-122"/>
              </a:rPr>
              <a:t>敌人就会上钩。用小利调动敌人</a:t>
            </a:r>
            <a:r>
              <a:rPr lang="en-US" altLang="zh-CN" sz="2800" b="1" dirty="0">
                <a:solidFill>
                  <a:srgbClr val="030000"/>
                </a:solidFill>
                <a:latin typeface="隶书" panose="02010509060101010101" pitchFamily="49" charset="-122"/>
                <a:ea typeface="隶书" panose="02010509060101010101" pitchFamily="49" charset="-122"/>
              </a:rPr>
              <a:t>,</a:t>
            </a:r>
            <a:r>
              <a:rPr lang="zh-CN" altLang="en-US" sz="2800" b="1" dirty="0">
                <a:solidFill>
                  <a:srgbClr val="030000"/>
                </a:solidFill>
                <a:latin typeface="隶书" panose="02010509060101010101" pitchFamily="49" charset="-122"/>
                <a:ea typeface="隶书" panose="02010509060101010101" pitchFamily="49" charset="-122"/>
              </a:rPr>
              <a:t>用伏兵伺机破敌。</a:t>
            </a:r>
            <a:endParaRPr lang="zh-CN" altLang="en-US" sz="3600" b="1" dirty="0">
              <a:solidFill>
                <a:srgbClr val="030000"/>
              </a:solidFill>
              <a:latin typeface="隶书" panose="02010509060101010101" pitchFamily="49" charset="-122"/>
              <a:ea typeface="隶书" panose="02010509060101010101" pitchFamily="49" charset="-122"/>
            </a:endParaRPr>
          </a:p>
        </p:txBody>
      </p:sp>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矩形 1"/>
          <p:cNvSpPr/>
          <p:nvPr/>
        </p:nvSpPr>
        <p:spPr>
          <a:xfrm>
            <a:off x="1774826" y="739776"/>
            <a:ext cx="5535613" cy="23082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457200" eaLnBrk="1" hangingPunct="1">
              <a:spcBef>
                <a:spcPct val="0"/>
              </a:spcBef>
              <a:buNone/>
            </a:pPr>
            <a:r>
              <a:rPr lang="zh-CN" altLang="en-US" sz="2400" b="1" dirty="0">
                <a:solidFill>
                  <a:srgbClr val="FF0000"/>
                </a:solidFill>
                <a:latin typeface="隶书" panose="02010509060101010101" pitchFamily="49" charset="-122"/>
                <a:ea typeface="隶书" panose="02010509060101010101" pitchFamily="49" charset="-122"/>
              </a:rPr>
              <a:t>荀攸</a:t>
            </a:r>
            <a:r>
              <a:rPr lang="zh-CN" altLang="en-US" sz="2400" b="1" dirty="0">
                <a:latin typeface="隶书" panose="02010509060101010101" pitchFamily="49" charset="-122"/>
                <a:ea typeface="隶书" panose="02010509060101010101" pitchFamily="49" charset="-122"/>
              </a:rPr>
              <a:t>被称为曹操的“谋主”，擅长灵活多变的克敌战术和军事策略。公元</a:t>
            </a:r>
            <a:r>
              <a:rPr lang="en-US" altLang="zh-CN" sz="2400" b="1" dirty="0">
                <a:latin typeface="隶书" panose="02010509060101010101" pitchFamily="49" charset="-122"/>
                <a:ea typeface="隶书" panose="02010509060101010101" pitchFamily="49" charset="-122"/>
              </a:rPr>
              <a:t>202</a:t>
            </a:r>
            <a:r>
              <a:rPr lang="zh-CN" altLang="en-US" sz="2400" b="1" dirty="0">
                <a:latin typeface="隶书" panose="02010509060101010101" pitchFamily="49" charset="-122"/>
                <a:ea typeface="隶书" panose="02010509060101010101" pitchFamily="49" charset="-122"/>
              </a:rPr>
              <a:t>年，荀攸跟从曹操讨袁谭、袁尚于黎阳。</a:t>
            </a:r>
            <a:r>
              <a:rPr lang="en-US" altLang="zh-CN" sz="2400" b="1" dirty="0">
                <a:latin typeface="隶书" panose="02010509060101010101" pitchFamily="49" charset="-122"/>
                <a:ea typeface="隶书" panose="02010509060101010101" pitchFamily="49" charset="-122"/>
              </a:rPr>
              <a:t>203</a:t>
            </a:r>
            <a:r>
              <a:rPr lang="zh-CN" altLang="en-US" sz="2400" b="1" dirty="0">
                <a:latin typeface="隶书" panose="02010509060101010101" pitchFamily="49" charset="-122"/>
                <a:ea typeface="隶书" panose="02010509060101010101" pitchFamily="49" charset="-122"/>
              </a:rPr>
              <a:t>年曹操刚刚前往征讨刘表，</a:t>
            </a:r>
            <a:r>
              <a:rPr lang="zh-CN" altLang="en-US" sz="2400" b="1" dirty="0">
                <a:solidFill>
                  <a:srgbClr val="FF0000"/>
                </a:solidFill>
                <a:latin typeface="隶书" panose="02010509060101010101" pitchFamily="49" charset="-122"/>
                <a:ea typeface="隶书" panose="02010509060101010101" pitchFamily="49" charset="-122"/>
              </a:rPr>
              <a:t>袁谭、袁尚</a:t>
            </a:r>
            <a:r>
              <a:rPr lang="zh-CN" altLang="en-US" sz="2400" b="1" dirty="0">
                <a:latin typeface="隶书" panose="02010509060101010101" pitchFamily="49" charset="-122"/>
                <a:ea typeface="隶书" panose="02010509060101010101" pitchFamily="49" charset="-122"/>
              </a:rPr>
              <a:t>争冀州（安阳）。</a:t>
            </a:r>
            <a:r>
              <a:rPr lang="zh-CN" altLang="en-US" sz="2400" b="1" dirty="0">
                <a:solidFill>
                  <a:srgbClr val="FF0000"/>
                </a:solidFill>
                <a:latin typeface="隶书" panose="02010509060101010101" pitchFamily="49" charset="-122"/>
                <a:ea typeface="隶书" panose="02010509060101010101" pitchFamily="49" charset="-122"/>
              </a:rPr>
              <a:t>袁谭</a:t>
            </a:r>
            <a:r>
              <a:rPr lang="zh-CN" altLang="en-US" sz="2400" b="1" dirty="0">
                <a:latin typeface="隶书" panose="02010509060101010101" pitchFamily="49" charset="-122"/>
                <a:ea typeface="隶书" panose="02010509060101010101" pitchFamily="49" charset="-122"/>
              </a:rPr>
              <a:t>请降求救，曹操许之，问部将。部将多认为</a:t>
            </a:r>
          </a:p>
        </p:txBody>
      </p:sp>
      <p:pic>
        <p:nvPicPr>
          <p:cNvPr id="90115" name="Picture 3"/>
          <p:cNvPicPr>
            <a:picLocks noChangeAspect="1"/>
          </p:cNvPicPr>
          <p:nvPr/>
        </p:nvPicPr>
        <p:blipFill>
          <a:blip r:embed="rId3"/>
          <a:stretch>
            <a:fillRect/>
          </a:stretch>
        </p:blipFill>
        <p:spPr>
          <a:xfrm>
            <a:off x="7535863" y="836614"/>
            <a:ext cx="2863850" cy="2212975"/>
          </a:xfrm>
          <a:prstGeom prst="rect">
            <a:avLst/>
          </a:prstGeom>
          <a:noFill/>
          <a:ln w="9525">
            <a:noFill/>
          </a:ln>
        </p:spPr>
      </p:pic>
      <p:sp>
        <p:nvSpPr>
          <p:cNvPr id="90116" name="矩形 2"/>
          <p:cNvSpPr/>
          <p:nvPr/>
        </p:nvSpPr>
        <p:spPr>
          <a:xfrm>
            <a:off x="1774825" y="2946400"/>
            <a:ext cx="8680450" cy="37861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2400" b="1" dirty="0">
                <a:solidFill>
                  <a:srgbClr val="FF0000"/>
                </a:solidFill>
                <a:latin typeface="隶书" panose="02010509060101010101" pitchFamily="49" charset="-122"/>
                <a:ea typeface="隶书" panose="02010509060101010101" pitchFamily="49" charset="-122"/>
              </a:rPr>
              <a:t>刘表</a:t>
            </a:r>
            <a:r>
              <a:rPr lang="zh-CN" altLang="en-US" sz="2400" b="1" dirty="0">
                <a:latin typeface="隶书" panose="02010509060101010101" pitchFamily="49" charset="-122"/>
                <a:ea typeface="隶书" panose="02010509060101010101" pitchFamily="49" charset="-122"/>
              </a:rPr>
              <a:t>强，应先攻之，袁谭、袁尚不足为虑。荀攸说：“天下正值多事之秋，而刘表却稳守江、汉之间地区，他没有吞并四方的志向不问而知。</a:t>
            </a:r>
            <a:r>
              <a:rPr lang="zh-CN" altLang="en-US" sz="2400" b="1" dirty="0">
                <a:solidFill>
                  <a:srgbClr val="FF0000"/>
                </a:solidFill>
                <a:latin typeface="隶书" panose="02010509060101010101" pitchFamily="49" charset="-122"/>
                <a:ea typeface="隶书" panose="02010509060101010101" pitchFamily="49" charset="-122"/>
              </a:rPr>
              <a:t>袁绍</a:t>
            </a:r>
            <a:r>
              <a:rPr lang="zh-CN" altLang="en-US" sz="2400" b="1" dirty="0">
                <a:latin typeface="隶书" panose="02010509060101010101" pitchFamily="49" charset="-122"/>
                <a:ea typeface="隶书" panose="02010509060101010101" pitchFamily="49" charset="-122"/>
              </a:rPr>
              <a:t>占据四个州的地盘，有甲兵十万，袁绍凭宽厚得到众心，假使他的两个儿子和睦相处，保守他们的既成功业，那么天下的灾难就不会停息，现在袁氏兄弟交恶，结果不会是双方都得到保全。二袁如果联合起来，力量就会强大，那时就不易谋取了。</a:t>
            </a:r>
            <a:r>
              <a:rPr lang="zh-CN" altLang="en-US" sz="2400" b="1" dirty="0">
                <a:solidFill>
                  <a:srgbClr val="FF0000"/>
                </a:solidFill>
                <a:latin typeface="隶书" panose="02010509060101010101" pitchFamily="49" charset="-122"/>
                <a:ea typeface="隶书" panose="02010509060101010101" pitchFamily="49" charset="-122"/>
              </a:rPr>
              <a:t>趁他们内讧谋取他们，天下就平定了，这个机会不能失啊！曹操拍脑袋说：“非公提醒，几误我也。”</a:t>
            </a:r>
            <a:r>
              <a:rPr lang="zh-CN" altLang="en-US" sz="2400" b="1" dirty="0">
                <a:latin typeface="隶书" panose="02010509060101010101" pitchFamily="49" charset="-122"/>
                <a:ea typeface="隶书" panose="02010509060101010101" pitchFamily="49" charset="-122"/>
              </a:rPr>
              <a:t>于是答应与袁谭结亲，随即派兵击败袁尚。这以后袁谭背叛，荀攸又随从曹操在南皮斩杀袁谭。</a:t>
            </a:r>
          </a:p>
        </p:txBody>
      </p:sp>
      <p:sp>
        <p:nvSpPr>
          <p:cNvPr id="90117" name="矩形 1"/>
          <p:cNvSpPr/>
          <p:nvPr/>
        </p:nvSpPr>
        <p:spPr>
          <a:xfrm>
            <a:off x="2268538" y="38101"/>
            <a:ext cx="7904162"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4000" b="1" dirty="0">
                <a:solidFill>
                  <a:srgbClr val="FF0000"/>
                </a:solidFill>
                <a:latin typeface="隶书" panose="02010509060101010101" pitchFamily="49" charset="-122"/>
                <a:ea typeface="隶书" panose="02010509060101010101" pitchFamily="49" charset="-122"/>
              </a:rPr>
              <a:t>乱而取之</a:t>
            </a:r>
            <a:r>
              <a:rPr lang="en-US" altLang="zh-CN" sz="4000" b="1" dirty="0">
                <a:solidFill>
                  <a:srgbClr val="FF0000"/>
                </a:solidFill>
                <a:latin typeface="隶书" panose="02010509060101010101" pitchFamily="49" charset="-122"/>
                <a:ea typeface="隶书" panose="02010509060101010101" pitchFamily="49" charset="-122"/>
              </a:rPr>
              <a:t>--</a:t>
            </a:r>
            <a:r>
              <a:rPr lang="zh-CN" altLang="en-US" sz="4000" b="1" dirty="0">
                <a:solidFill>
                  <a:srgbClr val="FF0000"/>
                </a:solidFill>
                <a:latin typeface="隶书" panose="02010509060101010101" pitchFamily="49" charset="-122"/>
                <a:ea typeface="隶书" panose="02010509060101010101" pitchFamily="49" charset="-122"/>
              </a:rPr>
              <a:t>曹操击败袁尚斩杀袁谭</a:t>
            </a:r>
          </a:p>
        </p:txBody>
      </p:sp>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矩形 1"/>
          <p:cNvSpPr/>
          <p:nvPr/>
        </p:nvSpPr>
        <p:spPr>
          <a:xfrm>
            <a:off x="1775460" y="476885"/>
            <a:ext cx="8890000" cy="60007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hangingPunct="1">
              <a:spcBef>
                <a:spcPct val="0"/>
              </a:spcBef>
              <a:buNone/>
            </a:pPr>
            <a:r>
              <a:rPr lang="zh-CN" altLang="en-US" sz="4800" b="1" dirty="0">
                <a:solidFill>
                  <a:srgbClr val="FF3300"/>
                </a:solidFill>
                <a:latin typeface="隶书" panose="02010509060101010101" pitchFamily="49" charset="-122"/>
                <a:ea typeface="隶书" panose="02010509060101010101" pitchFamily="49" charset="-122"/>
              </a:rPr>
              <a:t>实而备之</a:t>
            </a:r>
            <a:r>
              <a:rPr lang="en-US" altLang="zh-CN" sz="4800" b="1" dirty="0">
                <a:solidFill>
                  <a:srgbClr val="FF3300"/>
                </a:solidFill>
                <a:latin typeface="隶书" panose="02010509060101010101" pitchFamily="49" charset="-122"/>
                <a:ea typeface="隶书" panose="02010509060101010101" pitchFamily="49" charset="-122"/>
              </a:rPr>
              <a:t>,</a:t>
            </a:r>
            <a:r>
              <a:rPr lang="en-US" altLang="zh-CN" sz="4000" b="1" dirty="0">
                <a:solidFill>
                  <a:srgbClr val="FF3300"/>
                </a:solidFill>
                <a:latin typeface="隶书" panose="02010509060101010101" pitchFamily="49" charset="-122"/>
                <a:ea typeface="隶书" panose="02010509060101010101" pitchFamily="49" charset="-122"/>
              </a:rPr>
              <a:t>《</a:t>
            </a:r>
            <a:r>
              <a:rPr lang="zh-CN" altLang="en-US" sz="4000" b="1" dirty="0">
                <a:solidFill>
                  <a:srgbClr val="FF3300"/>
                </a:solidFill>
                <a:latin typeface="隶书" panose="02010509060101010101" pitchFamily="49" charset="-122"/>
                <a:ea typeface="隶书" panose="02010509060101010101" pitchFamily="49" charset="-122"/>
              </a:rPr>
              <a:t>计篇</a:t>
            </a:r>
            <a:r>
              <a:rPr lang="en-US" altLang="zh-CN" sz="4000" b="1" dirty="0">
                <a:solidFill>
                  <a:srgbClr val="FF3300"/>
                </a:solidFill>
                <a:latin typeface="隶书" panose="02010509060101010101" pitchFamily="49" charset="-122"/>
                <a:ea typeface="隶书" panose="02010509060101010101" pitchFamily="49" charset="-122"/>
              </a:rPr>
              <a:t>》</a:t>
            </a:r>
          </a:p>
          <a:p>
            <a:pPr marL="0" indent="0" eaLnBrk="1" hangingPunct="1">
              <a:spcBef>
                <a:spcPct val="0"/>
              </a:spcBef>
              <a:buNone/>
            </a:pPr>
            <a:r>
              <a:rPr lang="zh-CN" altLang="en-US" sz="4000" b="1" dirty="0">
                <a:latin typeface="隶书" panose="02010509060101010101" pitchFamily="49" charset="-122"/>
                <a:ea typeface="隶书" panose="02010509060101010101" pitchFamily="49" charset="-122"/>
              </a:rPr>
              <a:t>敌人力量充实就注意防备他</a:t>
            </a:r>
          </a:p>
          <a:p>
            <a:pPr marL="0" indent="0" eaLnBrk="1" hangingPunct="1">
              <a:spcBef>
                <a:spcPct val="0"/>
              </a:spcBef>
              <a:buNone/>
            </a:pPr>
            <a:endParaRPr lang="zh-CN" altLang="en-US" sz="4000" dirty="0"/>
          </a:p>
          <a:p>
            <a:pPr marL="0" indent="0" eaLnBrk="1" hangingPunct="1">
              <a:spcBef>
                <a:spcPct val="0"/>
              </a:spcBef>
              <a:buNone/>
            </a:pPr>
            <a:r>
              <a:rPr lang="zh-CN" altLang="en-US" b="1" dirty="0">
                <a:solidFill>
                  <a:srgbClr val="FF3300"/>
                </a:solidFill>
                <a:latin typeface="宋体" panose="02010600030101010101" pitchFamily="2" charset="-122"/>
                <a:ea typeface="隶书" panose="02010509060101010101" pitchFamily="49" charset="-122"/>
                <a:sym typeface="+mn-ea"/>
              </a:rPr>
              <a:t>“用兵之法，无恃其不来，恃吾有以待也；无恃其不攻，恃吾有所不可攻也。”</a:t>
            </a:r>
            <a:r>
              <a:rPr lang="en-US" altLang="zh-CN" b="1" dirty="0">
                <a:solidFill>
                  <a:srgbClr val="FF3300"/>
                </a:solidFill>
                <a:latin typeface="宋体" panose="02010600030101010101" pitchFamily="2" charset="-122"/>
                <a:ea typeface="隶书" panose="02010509060101010101" pitchFamily="49" charset="-122"/>
                <a:sym typeface="+mn-ea"/>
              </a:rPr>
              <a:t>《</a:t>
            </a:r>
            <a:r>
              <a:rPr lang="zh-CN" altLang="en-US" b="1" dirty="0">
                <a:solidFill>
                  <a:srgbClr val="FF3300"/>
                </a:solidFill>
                <a:latin typeface="宋体" panose="02010600030101010101" pitchFamily="2" charset="-122"/>
                <a:ea typeface="隶书" panose="02010509060101010101" pitchFamily="49" charset="-122"/>
                <a:sym typeface="+mn-ea"/>
              </a:rPr>
              <a:t>九变篇</a:t>
            </a:r>
            <a:r>
              <a:rPr lang="en-US" altLang="zh-CN" b="1" dirty="0">
                <a:solidFill>
                  <a:srgbClr val="FF3300"/>
                </a:solidFill>
                <a:latin typeface="宋体" panose="02010600030101010101" pitchFamily="2" charset="-122"/>
                <a:ea typeface="隶书" panose="02010509060101010101" pitchFamily="49" charset="-122"/>
                <a:sym typeface="+mn-ea"/>
              </a:rPr>
              <a:t>》</a:t>
            </a:r>
            <a:br>
              <a:rPr lang="zh-CN" altLang="en-US" b="1" dirty="0">
                <a:solidFill>
                  <a:srgbClr val="FF3300"/>
                </a:solidFill>
                <a:latin typeface="宋体" panose="02010600030101010101" pitchFamily="2" charset="-122"/>
                <a:ea typeface="隶书" panose="02010509060101010101" pitchFamily="49" charset="-122"/>
                <a:sym typeface="+mn-ea"/>
              </a:rPr>
            </a:br>
            <a:r>
              <a:rPr lang="zh-CN" altLang="en-US" b="1" dirty="0">
                <a:solidFill>
                  <a:srgbClr val="000000"/>
                </a:solidFill>
                <a:latin typeface="黑体" panose="02010609060101010101" pitchFamily="49" charset="-122"/>
                <a:ea typeface="隶书" panose="02010509060101010101" pitchFamily="49" charset="-122"/>
                <a:sym typeface="+mn-ea"/>
              </a:rPr>
              <a:t>用兵的原则，不要寄希望敌人不会来，而要依靠自己有充分的准备。不要寄希望敌人不会来攻，而要依靠自己有使敌人无法攻破的条件，对战争的立足点要放在事先做好充分准备，严阵以待，使敌人不敢轻易向我发动进攻的基点上。</a:t>
            </a:r>
            <a:endParaRPr lang="zh-CN" altLang="en-US" b="1" dirty="0">
              <a:solidFill>
                <a:srgbClr val="000000"/>
              </a:solidFill>
              <a:latin typeface="黑体" panose="02010609060101010101" pitchFamily="49" charset="-122"/>
              <a:ea typeface="黑体" panose="02010609060101010101" pitchFamily="49" charset="-122"/>
            </a:endParaRPr>
          </a:p>
          <a:p>
            <a:pPr marL="0" indent="0" eaLnBrk="1" hangingPunct="1">
              <a:spcBef>
                <a:spcPct val="0"/>
              </a:spcBef>
              <a:buNone/>
            </a:pPr>
            <a:endParaRPr lang="zh-CN" altLang="en-US" b="1" dirty="0">
              <a:solidFill>
                <a:srgbClr val="000000"/>
              </a:solidFill>
              <a:latin typeface="黑体" panose="02010609060101010101" pitchFamily="49" charset="-122"/>
              <a:ea typeface="黑体" panose="02010609060101010101" pitchFamily="49" charset="-122"/>
            </a:endParaRPr>
          </a:p>
        </p:txBody>
      </p:sp>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矩形 1"/>
          <p:cNvSpPr>
            <a:spLocks noChangeArrowheads="1"/>
          </p:cNvSpPr>
          <p:nvPr/>
        </p:nvSpPr>
        <p:spPr bwMode="auto">
          <a:xfrm>
            <a:off x="2135188" y="314325"/>
            <a:ext cx="8064500" cy="520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None/>
              <a:defRPr/>
            </a:pPr>
            <a:r>
              <a:rPr lang="zh-CN" altLang="en-US" sz="4400" b="1" dirty="0">
                <a:solidFill>
                  <a:srgbClr val="FF0000"/>
                </a:solidFill>
                <a:latin typeface="隶书" panose="02010509060101010101" pitchFamily="49" charset="-122"/>
                <a:ea typeface="隶书" panose="02010509060101010101" pitchFamily="49" charset="-122"/>
              </a:rPr>
              <a:t>邓小平：“韬光养晦”大智慧</a:t>
            </a:r>
          </a:p>
          <a:p>
            <a:pPr indent="457200" fontAlgn="base">
              <a:spcBef>
                <a:spcPct val="0"/>
              </a:spcBef>
              <a:spcAft>
                <a:spcPct val="0"/>
              </a:spcAft>
              <a:buNone/>
              <a:defRPr/>
            </a:pPr>
            <a:r>
              <a:rPr lang="en-US" altLang="zh-CN" sz="2400" b="1" dirty="0">
                <a:solidFill>
                  <a:srgbClr val="000000"/>
                </a:solidFill>
                <a:latin typeface="隶书" panose="02010509060101010101" pitchFamily="49" charset="-122"/>
                <a:ea typeface="隶书" panose="02010509060101010101" pitchFamily="49" charset="-122"/>
              </a:rPr>
              <a:t>1992</a:t>
            </a:r>
            <a:r>
              <a:rPr lang="zh-CN" altLang="en-US" sz="2400" b="1" dirty="0">
                <a:solidFill>
                  <a:srgbClr val="000000"/>
                </a:solidFill>
                <a:latin typeface="隶书" panose="02010509060101010101" pitchFamily="49" charset="-122"/>
                <a:ea typeface="隶书" panose="02010509060101010101" pitchFamily="49" charset="-122"/>
              </a:rPr>
              <a:t>年</a:t>
            </a:r>
            <a:r>
              <a:rPr lang="en-US" altLang="zh-CN" sz="2400" b="1" dirty="0">
                <a:solidFill>
                  <a:srgbClr val="000000"/>
                </a:solidFill>
                <a:latin typeface="隶书" panose="02010509060101010101" pitchFamily="49" charset="-122"/>
                <a:ea typeface="隶书" panose="02010509060101010101" pitchFamily="49" charset="-122"/>
              </a:rPr>
              <a:t>4</a:t>
            </a:r>
            <a:r>
              <a:rPr lang="zh-CN" altLang="en-US" sz="2400" b="1" dirty="0">
                <a:solidFill>
                  <a:srgbClr val="000000"/>
                </a:solidFill>
                <a:latin typeface="隶书" panose="02010509060101010101" pitchFamily="49" charset="-122"/>
                <a:ea typeface="隶书" panose="02010509060101010101" pitchFamily="49" charset="-122"/>
              </a:rPr>
              <a:t>月</a:t>
            </a:r>
            <a:r>
              <a:rPr lang="en-US" altLang="zh-CN" sz="2400" b="1" dirty="0">
                <a:solidFill>
                  <a:srgbClr val="000000"/>
                </a:solidFill>
                <a:latin typeface="隶书" panose="02010509060101010101" pitchFamily="49" charset="-122"/>
                <a:ea typeface="隶书" panose="02010509060101010101" pitchFamily="49" charset="-122"/>
              </a:rPr>
              <a:t>28</a:t>
            </a:r>
            <a:r>
              <a:rPr lang="zh-CN" altLang="en-US" sz="2400" b="1" dirty="0">
                <a:solidFill>
                  <a:srgbClr val="000000"/>
                </a:solidFill>
                <a:latin typeface="隶书" panose="02010509060101010101" pitchFamily="49" charset="-122"/>
                <a:ea typeface="隶书" panose="02010509060101010101" pitchFamily="49" charset="-122"/>
              </a:rPr>
              <a:t>日邓小平同身边人员谈中国发展问题时讲的。“我们再韬光养晦地干些年，才能真正形成一个较大的政治力量，中国在国际上发言的分量就会不同。” </a:t>
            </a:r>
            <a:endParaRPr lang="en-US" altLang="zh-CN" sz="2400" b="1" dirty="0">
              <a:solidFill>
                <a:srgbClr val="000000"/>
              </a:solidFill>
              <a:latin typeface="隶书" panose="02010509060101010101" pitchFamily="49" charset="-122"/>
              <a:ea typeface="隶书" panose="02010509060101010101" pitchFamily="49" charset="-122"/>
            </a:endParaRPr>
          </a:p>
          <a:p>
            <a:pPr indent="457200" fontAlgn="base">
              <a:spcBef>
                <a:spcPct val="0"/>
              </a:spcBef>
              <a:spcAft>
                <a:spcPct val="0"/>
              </a:spcAft>
              <a:buNone/>
              <a:defRPr/>
            </a:pPr>
            <a:r>
              <a:rPr lang="en-US" altLang="zh-CN" sz="2400" b="1" dirty="0">
                <a:solidFill>
                  <a:srgbClr val="000000"/>
                </a:solidFill>
                <a:latin typeface="隶书" panose="02010509060101010101" pitchFamily="49" charset="-122"/>
                <a:ea typeface="隶书" panose="02010509060101010101" pitchFamily="49" charset="-122"/>
              </a:rPr>
              <a:t>1989</a:t>
            </a:r>
            <a:r>
              <a:rPr lang="zh-CN" altLang="en-US" sz="2400" b="1" dirty="0">
                <a:solidFill>
                  <a:srgbClr val="000000"/>
                </a:solidFill>
                <a:latin typeface="隶书" panose="02010509060101010101" pitchFamily="49" charset="-122"/>
                <a:ea typeface="隶书" panose="02010509060101010101" pitchFamily="49" charset="-122"/>
              </a:rPr>
              <a:t>年下半年开始，一直到</a:t>
            </a:r>
            <a:r>
              <a:rPr lang="en-US" altLang="zh-CN" sz="2400" b="1" dirty="0">
                <a:solidFill>
                  <a:srgbClr val="000000"/>
                </a:solidFill>
                <a:latin typeface="隶书" panose="02010509060101010101" pitchFamily="49" charset="-122"/>
                <a:ea typeface="隶书" panose="02010509060101010101" pitchFamily="49" charset="-122"/>
              </a:rPr>
              <a:t>20</a:t>
            </a:r>
            <a:r>
              <a:rPr lang="zh-CN" altLang="en-US" sz="2400" b="1" dirty="0">
                <a:solidFill>
                  <a:srgbClr val="000000"/>
                </a:solidFill>
                <a:latin typeface="隶书" panose="02010509060101010101" pitchFamily="49" charset="-122"/>
                <a:ea typeface="隶书" panose="02010509060101010101" pitchFamily="49" charset="-122"/>
              </a:rPr>
              <a:t>世纪</a:t>
            </a:r>
            <a:r>
              <a:rPr lang="en-US" altLang="zh-CN" sz="2400" b="1" dirty="0">
                <a:solidFill>
                  <a:srgbClr val="000000"/>
                </a:solidFill>
                <a:latin typeface="隶书" panose="02010509060101010101" pitchFamily="49" charset="-122"/>
                <a:ea typeface="隶书" panose="02010509060101010101" pitchFamily="49" charset="-122"/>
              </a:rPr>
              <a:t>90</a:t>
            </a:r>
            <a:r>
              <a:rPr lang="zh-CN" altLang="en-US" sz="2400" b="1" dirty="0">
                <a:solidFill>
                  <a:srgbClr val="000000"/>
                </a:solidFill>
                <a:latin typeface="隶书" panose="02010509060101010101" pitchFamily="49" charset="-122"/>
                <a:ea typeface="隶书" panose="02010509060101010101" pitchFamily="49" charset="-122"/>
              </a:rPr>
              <a:t>年代初期，东欧巨变、苏联解体之后，美苏两极冷战格局不复存在，美国成为唯一的超级大国，世界战略力量对比出现严重失衡。面对国际格局的急剧变化与中国承受的巨大压力，</a:t>
            </a:r>
            <a:r>
              <a:rPr lang="en-US" altLang="zh-CN" sz="2400" b="1" dirty="0">
                <a:solidFill>
                  <a:srgbClr val="000000"/>
                </a:solidFill>
                <a:latin typeface="隶书" panose="02010509060101010101" pitchFamily="49" charset="-122"/>
                <a:ea typeface="隶书" panose="02010509060101010101" pitchFamily="49" charset="-122"/>
              </a:rPr>
              <a:t>1989</a:t>
            </a:r>
            <a:r>
              <a:rPr lang="zh-CN" altLang="en-US" sz="2400" b="1" dirty="0">
                <a:solidFill>
                  <a:srgbClr val="000000"/>
                </a:solidFill>
                <a:latin typeface="隶书" panose="02010509060101010101" pitchFamily="49" charset="-122"/>
                <a:ea typeface="隶书" panose="02010509060101010101" pitchFamily="49" charset="-122"/>
              </a:rPr>
              <a:t>年</a:t>
            </a:r>
            <a:r>
              <a:rPr lang="en-US" altLang="zh-CN" sz="2400" b="1" dirty="0">
                <a:solidFill>
                  <a:srgbClr val="000000"/>
                </a:solidFill>
                <a:latin typeface="隶书" panose="02010509060101010101" pitchFamily="49" charset="-122"/>
                <a:ea typeface="隶书" panose="02010509060101010101" pitchFamily="49" charset="-122"/>
              </a:rPr>
              <a:t>9</a:t>
            </a:r>
            <a:r>
              <a:rPr lang="zh-CN" altLang="en-US" sz="2400" b="1" dirty="0">
                <a:solidFill>
                  <a:srgbClr val="000000"/>
                </a:solidFill>
                <a:latin typeface="隶书" panose="02010509060101010101" pitchFamily="49" charset="-122"/>
                <a:ea typeface="隶书" panose="02010509060101010101" pitchFamily="49" charset="-122"/>
              </a:rPr>
              <a:t>月，邓小平向几位中央负责同志指出：</a:t>
            </a:r>
            <a:r>
              <a:rPr lang="zh-CN" altLang="en-US" sz="2400" b="1" dirty="0">
                <a:solidFill>
                  <a:srgbClr val="FF0000"/>
                </a:solidFill>
                <a:latin typeface="隶书" panose="02010509060101010101" pitchFamily="49" charset="-122"/>
                <a:ea typeface="隶书" panose="02010509060101010101" pitchFamily="49" charset="-122"/>
              </a:rPr>
              <a:t>“总之，对于国际局势，概括起来就是三句话：第一句话，冷静观察；第二句话，稳住阵脚；第三句话，沉着应付。不要急，也急不得。要冷静、冷静、再冷静，埋头实干，做好一件事，我们自己的事。”</a:t>
            </a:r>
          </a:p>
        </p:txBody>
      </p:sp>
      <p:sp>
        <p:nvSpPr>
          <p:cNvPr id="95235" name="矩形 6"/>
          <p:cNvSpPr/>
          <p:nvPr/>
        </p:nvSpPr>
        <p:spPr>
          <a:xfrm>
            <a:off x="2166938" y="5500688"/>
            <a:ext cx="8501062" cy="584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b="1" dirty="0">
                <a:latin typeface="隶书" panose="02010509060101010101" pitchFamily="49" charset="-122"/>
                <a:ea typeface="隶书" panose="02010509060101010101" pitchFamily="49" charset="-122"/>
              </a:rPr>
              <a:t>敌人力量充实就注意防备他</a:t>
            </a:r>
            <a:r>
              <a:rPr lang="zh-CN" altLang="en-US" b="1" dirty="0">
                <a:solidFill>
                  <a:srgbClr val="FF3300"/>
                </a:solidFill>
                <a:latin typeface="隶书" panose="02010509060101010101" pitchFamily="49" charset="-122"/>
                <a:ea typeface="隶书" panose="02010509060101010101" pitchFamily="49" charset="-122"/>
              </a:rPr>
              <a:t>实而备之</a:t>
            </a:r>
            <a:r>
              <a:rPr lang="en-US" altLang="zh-CN" b="1" dirty="0">
                <a:solidFill>
                  <a:srgbClr val="FF3300"/>
                </a:solidFill>
                <a:latin typeface="隶书" panose="02010509060101010101" pitchFamily="49" charset="-122"/>
                <a:ea typeface="隶书" panose="02010509060101010101" pitchFamily="49" charset="-122"/>
              </a:rPr>
              <a:t>《</a:t>
            </a:r>
            <a:r>
              <a:rPr lang="zh-CN" altLang="en-US" b="1" dirty="0">
                <a:solidFill>
                  <a:srgbClr val="FF3300"/>
                </a:solidFill>
                <a:latin typeface="隶书" panose="02010509060101010101" pitchFamily="49" charset="-122"/>
                <a:ea typeface="隶书" panose="02010509060101010101" pitchFamily="49" charset="-122"/>
              </a:rPr>
              <a:t>计篇</a:t>
            </a:r>
            <a:r>
              <a:rPr lang="en-US" altLang="zh-CN" b="1" dirty="0">
                <a:solidFill>
                  <a:srgbClr val="FF3300"/>
                </a:solidFill>
                <a:latin typeface="隶书" panose="02010509060101010101" pitchFamily="49" charset="-122"/>
                <a:ea typeface="隶书" panose="02010509060101010101" pitchFamily="49" charset="-122"/>
              </a:rPr>
              <a:t>》</a:t>
            </a:r>
          </a:p>
        </p:txBody>
      </p:sp>
    </p:spTree>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3"/>
          <p:cNvSpPr/>
          <p:nvPr/>
        </p:nvSpPr>
        <p:spPr>
          <a:xfrm>
            <a:off x="2133600" y="3962400"/>
            <a:ext cx="7772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zh-CN" sz="2400" dirty="0">
              <a:solidFill>
                <a:srgbClr val="000000"/>
              </a:solidFill>
              <a:latin typeface="宋体" panose="02010600030101010101" pitchFamily="2" charset="-122"/>
            </a:endParaRPr>
          </a:p>
        </p:txBody>
      </p:sp>
      <p:sp>
        <p:nvSpPr>
          <p:cNvPr id="97283" name="Text Box 6"/>
          <p:cNvSpPr txBox="1"/>
          <p:nvPr/>
        </p:nvSpPr>
        <p:spPr>
          <a:xfrm>
            <a:off x="1991361" y="915988"/>
            <a:ext cx="5940425" cy="30464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50000"/>
              </a:spcBef>
              <a:buNone/>
            </a:pPr>
            <a:r>
              <a:rPr lang="zh-CN" altLang="en-US" sz="4800" b="1" dirty="0">
                <a:solidFill>
                  <a:srgbClr val="FF3300"/>
                </a:solidFill>
                <a:latin typeface="隶书" panose="02010509060101010101" pitchFamily="49" charset="-122"/>
                <a:ea typeface="隶书" panose="02010509060101010101" pitchFamily="49" charset="-122"/>
              </a:rPr>
              <a:t>强而避之</a:t>
            </a:r>
            <a:r>
              <a:rPr lang="en-US" altLang="zh-CN" sz="4800" b="1" dirty="0">
                <a:solidFill>
                  <a:srgbClr val="FF3300"/>
                </a:solidFill>
                <a:latin typeface="隶书" panose="02010509060101010101" pitchFamily="49" charset="-122"/>
                <a:ea typeface="隶书" panose="02010509060101010101" pitchFamily="49" charset="-122"/>
              </a:rPr>
              <a:t>《</a:t>
            </a:r>
            <a:r>
              <a:rPr lang="zh-CN" altLang="en-US" sz="4800" b="1" dirty="0">
                <a:solidFill>
                  <a:srgbClr val="FF3300"/>
                </a:solidFill>
                <a:latin typeface="隶书" panose="02010509060101010101" pitchFamily="49" charset="-122"/>
                <a:ea typeface="隶书" panose="02010509060101010101" pitchFamily="49" charset="-122"/>
              </a:rPr>
              <a:t>计篇</a:t>
            </a:r>
            <a:r>
              <a:rPr lang="en-US" altLang="zh-CN" sz="4800" b="1" dirty="0">
                <a:solidFill>
                  <a:srgbClr val="FF3300"/>
                </a:solidFill>
                <a:latin typeface="隶书" panose="02010509060101010101" pitchFamily="49" charset="-122"/>
                <a:ea typeface="隶书" panose="02010509060101010101" pitchFamily="49" charset="-122"/>
              </a:rPr>
              <a:t>》</a:t>
            </a:r>
          </a:p>
          <a:p>
            <a:pPr marL="0" indent="0" eaLnBrk="1" hangingPunct="1">
              <a:spcBef>
                <a:spcPct val="50000"/>
              </a:spcBef>
              <a:buNone/>
            </a:pPr>
            <a:r>
              <a:rPr lang="zh-CN" altLang="en-US" sz="4800" b="1" dirty="0">
                <a:latin typeface="隶书" panose="02010509060101010101" pitchFamily="49" charset="-122"/>
                <a:ea typeface="隶书" panose="02010509060101010101" pitchFamily="49" charset="-122"/>
              </a:rPr>
              <a:t>敌人处于强势，</a:t>
            </a:r>
            <a:endParaRPr lang="en-US" altLang="zh-CN" sz="4800" b="1" dirty="0">
              <a:latin typeface="隶书" panose="02010509060101010101" pitchFamily="49" charset="-122"/>
              <a:ea typeface="隶书" panose="02010509060101010101" pitchFamily="49" charset="-122"/>
            </a:endParaRPr>
          </a:p>
          <a:p>
            <a:pPr marL="0" indent="0" eaLnBrk="1" hangingPunct="1">
              <a:spcBef>
                <a:spcPct val="50000"/>
              </a:spcBef>
              <a:buNone/>
            </a:pPr>
            <a:r>
              <a:rPr lang="zh-CN" altLang="en-US" sz="4800" b="1" dirty="0">
                <a:latin typeface="隶书" panose="02010509060101010101" pitchFamily="49" charset="-122"/>
                <a:ea typeface="隶书" panose="02010509060101010101" pitchFamily="49" charset="-122"/>
              </a:rPr>
              <a:t>就要暂时避开他</a:t>
            </a:r>
            <a:endParaRPr lang="en-US" altLang="zh-CN" sz="4800" b="1" dirty="0">
              <a:latin typeface="隶书" panose="02010509060101010101" pitchFamily="49" charset="-122"/>
              <a:ea typeface="隶书" panose="02010509060101010101" pitchFamily="49" charset="-122"/>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4906" y="251149"/>
            <a:ext cx="6094428" cy="923330"/>
          </a:xfrm>
          <a:prstGeom prst="rect">
            <a:avLst/>
          </a:prstGeom>
          <a:noFill/>
        </p:spPr>
        <p:txBody>
          <a:bodyPr wrap="square">
            <a:spAutoFit/>
          </a:bodyPr>
          <a:lstStyle/>
          <a:p>
            <a:pPr eaLnBrk="1" hangingPunct="1">
              <a:spcBef>
                <a:spcPct val="0"/>
              </a:spcBef>
              <a:buFontTx/>
              <a:buNone/>
            </a:pPr>
            <a:r>
              <a:rPr lang="zh-CN" altLang="en-US" sz="1600" dirty="0">
                <a:solidFill>
                  <a:srgbClr val="0066FF"/>
                </a:solidFill>
                <a:latin typeface="宋体" panose="02010600030101010101" pitchFamily="2" charset="-122"/>
                <a:ea typeface="宋体" panose="02010600030101010101" pitchFamily="2" charset="-122"/>
              </a:rPr>
              <a:t> </a:t>
            </a:r>
            <a:r>
              <a:rPr lang="en-US" altLang="zh-CN" dirty="0">
                <a:solidFill>
                  <a:srgbClr val="000000"/>
                </a:solidFill>
                <a:latin typeface="宋体" panose="02010600030101010101" pitchFamily="2" charset="-122"/>
                <a:ea typeface="宋体" panose="02010600030101010101" pitchFamily="2" charset="-122"/>
              </a:rPr>
              <a:t>《</a:t>
            </a:r>
            <a:r>
              <a:rPr lang="zh-CN" altLang="en-US" sz="1800" dirty="0">
                <a:solidFill>
                  <a:srgbClr val="000000"/>
                </a:solidFill>
                <a:latin typeface="宋体" panose="02010600030101010101" pitchFamily="2" charset="-122"/>
                <a:ea typeface="宋体" panose="02010600030101010101" pitchFamily="2" charset="-122"/>
              </a:rPr>
              <a:t>用间</a:t>
            </a:r>
            <a:r>
              <a:rPr lang="en-US" altLang="zh-CN" sz="1800" dirty="0">
                <a:solidFill>
                  <a:srgbClr val="000000"/>
                </a:solidFill>
                <a:latin typeface="宋体" panose="02010600030101010101" pitchFamily="2" charset="-122"/>
                <a:ea typeface="宋体" panose="02010600030101010101" pitchFamily="2" charset="-122"/>
              </a:rPr>
              <a:t>》</a:t>
            </a:r>
            <a:r>
              <a:rPr lang="zh-CN" altLang="en-US" sz="1800" dirty="0">
                <a:solidFill>
                  <a:srgbClr val="000000"/>
                </a:solidFill>
                <a:latin typeface="宋体" panose="02010600030101010101" pitchFamily="2" charset="-122"/>
                <a:ea typeface="宋体" panose="02010600030101010101" pitchFamily="2" charset="-122"/>
              </a:rPr>
              <a:t> </a:t>
            </a:r>
            <a:r>
              <a:rPr lang="zh-CN" altLang="en-US" dirty="0">
                <a:solidFill>
                  <a:srgbClr val="000000"/>
                </a:solidFill>
                <a:latin typeface="宋体" panose="02010600030101010101" pitchFamily="2" charset="-122"/>
                <a:ea typeface="宋体" panose="02010600030101010101" pitchFamily="2" charset="-122"/>
              </a:rPr>
              <a:t>：</a:t>
            </a:r>
            <a:r>
              <a:rPr lang="zh-CN" altLang="en-US" sz="1800" dirty="0">
                <a:solidFill>
                  <a:srgbClr val="000000"/>
                </a:solidFill>
                <a:latin typeface="宋体" panose="02010600030101010101" pitchFamily="2" charset="-122"/>
                <a:ea typeface="宋体" panose="02010600030101010101" pitchFamily="2" charset="-122"/>
              </a:rPr>
              <a:t>使用间谍。本文旨在论述使用间谍“以知敌之情实也”的重要作用和如何使用间谍的问题，是关于论述军事情报工作的意义、方针、原则、方法和任务的专篇。</a:t>
            </a:r>
            <a:endParaRPr lang="zh-CN" altLang="en-US" dirty="0">
              <a:latin typeface="宋体" panose="02010600030101010101" pitchFamily="2" charset="-122"/>
              <a:ea typeface="宋体" panose="02010600030101010101" pitchFamily="2" charset="-122"/>
            </a:endParaRPr>
          </a:p>
        </p:txBody>
      </p:sp>
      <p:sp>
        <p:nvSpPr>
          <p:cNvPr id="5" name="文本框 4"/>
          <p:cNvSpPr txBox="1"/>
          <p:nvPr/>
        </p:nvSpPr>
        <p:spPr>
          <a:xfrm>
            <a:off x="332295" y="1309855"/>
            <a:ext cx="6094428" cy="1938992"/>
          </a:xfrm>
          <a:prstGeom prst="rect">
            <a:avLst/>
          </a:prstGeom>
          <a:noFill/>
        </p:spPr>
        <p:txBody>
          <a:bodyPr wrap="square">
            <a:spAutoFit/>
          </a:bodyPr>
          <a:lstStyle/>
          <a:p>
            <a:pPr eaLnBrk="1" hangingPunct="1">
              <a:spcBef>
                <a:spcPct val="0"/>
              </a:spcBef>
              <a:buFontTx/>
              <a:buNone/>
            </a:pPr>
            <a:r>
              <a:rPr lang="zh-CN" altLang="en-US" sz="2000" dirty="0">
                <a:solidFill>
                  <a:srgbClr val="FF0000"/>
                </a:solidFill>
                <a:latin typeface="宋体" panose="02010600030101010101" pitchFamily="2" charset="-122"/>
                <a:ea typeface="宋体" panose="02010600030101010101" pitchFamily="2" charset="-122"/>
              </a:rPr>
              <a:t>用间有五：有因间，有内间，有反间，有死间，有生间。五间俱起，莫知其道，是谓神纪，人君之宝也。</a:t>
            </a:r>
            <a:br>
              <a:rPr lang="zh-CN" altLang="en-US" sz="2000" dirty="0">
                <a:solidFill>
                  <a:srgbClr val="FFFF00"/>
                </a:solidFill>
                <a:latin typeface="宋体" panose="02010600030101010101" pitchFamily="2" charset="-122"/>
                <a:ea typeface="宋体" panose="02010600030101010101" pitchFamily="2" charset="-122"/>
              </a:rPr>
            </a:br>
            <a:r>
              <a:rPr lang="zh-CN" altLang="en-US" sz="2000" dirty="0">
                <a:solidFill>
                  <a:srgbClr val="000000"/>
                </a:solidFill>
                <a:latin typeface="宋体" panose="02010600030101010101" pitchFamily="2" charset="-122"/>
                <a:ea typeface="宋体" panose="02010600030101010101" pitchFamily="2" charset="-122"/>
              </a:rPr>
              <a:t>间谍的运用方式有五种：有因间、内间、反间、死间和生间。五种间谍同时都用起来，使敌人摸不到我使用间谍的规律，这乃是使用间谍神妙莫测的方法，是国君战胜敌人的法宝。</a:t>
            </a:r>
          </a:p>
        </p:txBody>
      </p:sp>
      <p:sp>
        <p:nvSpPr>
          <p:cNvPr id="7" name="文本框 6"/>
          <p:cNvSpPr txBox="1"/>
          <p:nvPr/>
        </p:nvSpPr>
        <p:spPr>
          <a:xfrm>
            <a:off x="238028" y="3384223"/>
            <a:ext cx="6094428" cy="923330"/>
          </a:xfrm>
          <a:prstGeom prst="rect">
            <a:avLst/>
          </a:prstGeom>
          <a:noFill/>
        </p:spPr>
        <p:txBody>
          <a:bodyPr wrap="square">
            <a:spAutoFit/>
          </a:bodyPr>
          <a:lstStyle/>
          <a:p>
            <a:pPr marL="0" indent="0" eaLnBrk="1" hangingPunct="1">
              <a:buClr>
                <a:srgbClr val="000000"/>
              </a:buClr>
              <a:buSzPct val="115000"/>
              <a:buFontTx/>
              <a:buNone/>
            </a:pPr>
            <a:r>
              <a:rPr lang="en-US" altLang="zh-CN" dirty="0">
                <a:solidFill>
                  <a:srgbClr val="000000"/>
                </a:solidFill>
                <a:latin typeface="宋体" panose="02010600030101010101" pitchFamily="2" charset="-122"/>
                <a:ea typeface="宋体" panose="02010600030101010101" pitchFamily="2" charset="-122"/>
              </a:rPr>
              <a:t>1.</a:t>
            </a:r>
            <a:r>
              <a:rPr lang="zh-CN" altLang="en-US" dirty="0">
                <a:solidFill>
                  <a:srgbClr val="000000"/>
                </a:solidFill>
                <a:latin typeface="宋体" panose="02010600030101010101" pitchFamily="2" charset="-122"/>
                <a:ea typeface="宋体" panose="02010600030101010101" pitchFamily="2" charset="-122"/>
              </a:rPr>
              <a:t>所谓</a:t>
            </a:r>
            <a:r>
              <a:rPr lang="zh-CN" altLang="en-US" b="1" dirty="0">
                <a:solidFill>
                  <a:srgbClr val="000000"/>
                </a:solidFill>
                <a:latin typeface="宋体" panose="02010600030101010101" pitchFamily="2" charset="-122"/>
                <a:ea typeface="宋体" panose="02010600030101010101" pitchFamily="2" charset="-122"/>
              </a:rPr>
              <a:t>因间</a:t>
            </a:r>
            <a:r>
              <a:rPr lang="zh-CN" altLang="en-US" dirty="0">
                <a:solidFill>
                  <a:srgbClr val="000000"/>
                </a:solidFill>
                <a:latin typeface="宋体" panose="02010600030101010101" pitchFamily="2" charset="-122"/>
                <a:ea typeface="宋体" panose="02010600030101010101" pitchFamily="2" charset="-122"/>
              </a:rPr>
              <a:t>，是利用敌国乡人做间谍。</a:t>
            </a:r>
            <a:endParaRPr lang="en-US" altLang="zh-CN" dirty="0">
              <a:solidFill>
                <a:srgbClr val="000000"/>
              </a:solidFill>
              <a:latin typeface="宋体" panose="02010600030101010101" pitchFamily="2" charset="-122"/>
              <a:ea typeface="宋体" panose="02010600030101010101" pitchFamily="2" charset="-122"/>
            </a:endParaRPr>
          </a:p>
          <a:p>
            <a:pPr marL="0" indent="0" eaLnBrk="1" hangingPunct="1">
              <a:buClr>
                <a:srgbClr val="000000"/>
              </a:buClr>
              <a:buSzPct val="115000"/>
              <a:buFontTx/>
              <a:buNone/>
            </a:pPr>
            <a:r>
              <a:rPr lang="en-US" altLang="zh-CN" dirty="0">
                <a:solidFill>
                  <a:srgbClr val="000000"/>
                </a:solidFill>
                <a:latin typeface="宋体" panose="02010600030101010101" pitchFamily="2" charset="-122"/>
                <a:ea typeface="宋体" panose="02010600030101010101" pitchFamily="2" charset="-122"/>
              </a:rPr>
              <a:t>2.</a:t>
            </a:r>
            <a:r>
              <a:rPr lang="zh-CN" altLang="en-US" dirty="0">
                <a:solidFill>
                  <a:srgbClr val="000000"/>
                </a:solidFill>
                <a:latin typeface="宋体" panose="02010600030101010101" pitchFamily="2" charset="-122"/>
                <a:ea typeface="宋体" panose="02010600030101010101" pitchFamily="2" charset="-122"/>
              </a:rPr>
              <a:t>所谓</a:t>
            </a:r>
            <a:r>
              <a:rPr lang="zh-CN" altLang="en-US" b="1" dirty="0">
                <a:solidFill>
                  <a:srgbClr val="000000"/>
                </a:solidFill>
                <a:latin typeface="宋体" panose="02010600030101010101" pitchFamily="2" charset="-122"/>
                <a:ea typeface="宋体" panose="02010600030101010101" pitchFamily="2" charset="-122"/>
              </a:rPr>
              <a:t>内间</a:t>
            </a:r>
            <a:r>
              <a:rPr lang="zh-CN" altLang="en-US" dirty="0">
                <a:solidFill>
                  <a:srgbClr val="000000"/>
                </a:solidFill>
                <a:latin typeface="宋体" panose="02010600030101010101" pitchFamily="2" charset="-122"/>
                <a:ea typeface="宋体" panose="02010600030101010101" pitchFamily="2" charset="-122"/>
              </a:rPr>
              <a:t>，是收买敌国的官员做间谍 。</a:t>
            </a:r>
            <a:endParaRPr lang="en-US" altLang="zh-CN" dirty="0">
              <a:solidFill>
                <a:srgbClr val="000000"/>
              </a:solidFill>
              <a:latin typeface="宋体" panose="02010600030101010101" pitchFamily="2" charset="-122"/>
              <a:ea typeface="宋体" panose="02010600030101010101" pitchFamily="2" charset="-122"/>
            </a:endParaRPr>
          </a:p>
          <a:p>
            <a:pPr marL="0" indent="0" eaLnBrk="1" hangingPunct="1">
              <a:buClr>
                <a:srgbClr val="000000"/>
              </a:buClr>
              <a:buSzPct val="115000"/>
              <a:buFontTx/>
              <a:buNone/>
            </a:pPr>
            <a:r>
              <a:rPr lang="en-US" altLang="zh-CN" dirty="0">
                <a:solidFill>
                  <a:srgbClr val="000000"/>
                </a:solidFill>
                <a:latin typeface="宋体" panose="02010600030101010101" pitchFamily="2" charset="-122"/>
                <a:ea typeface="宋体" panose="02010600030101010101" pitchFamily="2" charset="-122"/>
              </a:rPr>
              <a:t>3.</a:t>
            </a:r>
            <a:r>
              <a:rPr lang="zh-CN" altLang="en-US" dirty="0">
                <a:solidFill>
                  <a:srgbClr val="000000"/>
                </a:solidFill>
                <a:latin typeface="宋体" panose="02010600030101010101" pitchFamily="2" charset="-122"/>
                <a:ea typeface="宋体" panose="02010600030101010101" pitchFamily="2" charset="-122"/>
              </a:rPr>
              <a:t>所谓</a:t>
            </a:r>
            <a:r>
              <a:rPr lang="zh-CN" altLang="en-US" b="1" dirty="0">
                <a:solidFill>
                  <a:srgbClr val="000000"/>
                </a:solidFill>
                <a:latin typeface="宋体" panose="02010600030101010101" pitchFamily="2" charset="-122"/>
                <a:ea typeface="宋体" panose="02010600030101010101" pitchFamily="2" charset="-122"/>
              </a:rPr>
              <a:t>反间</a:t>
            </a:r>
            <a:r>
              <a:rPr lang="zh-CN" altLang="en-US" dirty="0">
                <a:solidFill>
                  <a:srgbClr val="000000"/>
                </a:solidFill>
                <a:latin typeface="宋体" panose="02010600030101010101" pitchFamily="2" charset="-122"/>
                <a:ea typeface="宋体" panose="02010600030101010101" pitchFamily="2" charset="-122"/>
              </a:rPr>
              <a:t>，是利用敌方间谍为我所用。</a:t>
            </a:r>
            <a:endParaRPr lang="en-US" altLang="zh-CN" dirty="0">
              <a:solidFill>
                <a:srgbClr val="000000"/>
              </a:solidFill>
              <a:latin typeface="宋体" panose="02010600030101010101" pitchFamily="2" charset="-122"/>
              <a:ea typeface="宋体" panose="02010600030101010101" pitchFamily="2" charset="-122"/>
            </a:endParaRPr>
          </a:p>
        </p:txBody>
      </p:sp>
      <p:sp>
        <p:nvSpPr>
          <p:cNvPr id="9" name="文本框 8"/>
          <p:cNvSpPr txBox="1"/>
          <p:nvPr/>
        </p:nvSpPr>
        <p:spPr>
          <a:xfrm>
            <a:off x="238028" y="4307553"/>
            <a:ext cx="6094428" cy="2308324"/>
          </a:xfrm>
          <a:prstGeom prst="rect">
            <a:avLst/>
          </a:prstGeom>
          <a:noFill/>
        </p:spPr>
        <p:txBody>
          <a:bodyPr wrap="square">
            <a:spAutoFit/>
          </a:bodyPr>
          <a:lstStyle/>
          <a:p>
            <a:pPr marL="0" indent="0" eaLnBrk="1" hangingPunct="1">
              <a:buClr>
                <a:srgbClr val="000000"/>
              </a:buClr>
              <a:buSzPct val="115000"/>
              <a:buFontTx/>
              <a:buNone/>
            </a:pPr>
            <a:r>
              <a:rPr lang="en-US" altLang="zh-CN" sz="1800" dirty="0">
                <a:solidFill>
                  <a:srgbClr val="000000"/>
                </a:solidFill>
                <a:latin typeface="宋体" panose="02010600030101010101" pitchFamily="2" charset="-122"/>
                <a:ea typeface="宋体" panose="02010600030101010101" pitchFamily="2" charset="-122"/>
              </a:rPr>
              <a:t>4.</a:t>
            </a:r>
            <a:r>
              <a:rPr lang="zh-CN" altLang="en-US" sz="1800" dirty="0">
                <a:solidFill>
                  <a:srgbClr val="000000"/>
                </a:solidFill>
                <a:latin typeface="宋体" panose="02010600030101010101" pitchFamily="2" charset="-122"/>
                <a:ea typeface="宋体" panose="02010600030101010101" pitchFamily="2" charset="-122"/>
              </a:rPr>
              <a:t>所谓</a:t>
            </a:r>
            <a:r>
              <a:rPr lang="zh-CN" altLang="en-US" sz="1800" b="1" dirty="0">
                <a:solidFill>
                  <a:srgbClr val="000000"/>
                </a:solidFill>
                <a:latin typeface="宋体" panose="02010600030101010101" pitchFamily="2" charset="-122"/>
                <a:ea typeface="宋体" panose="02010600030101010101" pitchFamily="2" charset="-122"/>
              </a:rPr>
              <a:t>死间</a:t>
            </a:r>
            <a:r>
              <a:rPr lang="zh-CN" altLang="en-US" sz="1800" dirty="0">
                <a:solidFill>
                  <a:srgbClr val="000000"/>
                </a:solidFill>
                <a:latin typeface="宋体" panose="02010600030101010101" pitchFamily="2" charset="-122"/>
                <a:ea typeface="宋体" panose="02010600030101010101" pitchFamily="2" charset="-122"/>
              </a:rPr>
              <a:t>，就是制造虚假情报，并通过我方间谍传给敌方，使敌军受骗，一旦真情败露，我方间谍不免被处死; </a:t>
            </a:r>
            <a:endParaRPr lang="en-US" altLang="zh-CN" sz="1800" dirty="0">
              <a:solidFill>
                <a:srgbClr val="000000"/>
              </a:solidFill>
              <a:latin typeface="宋体" panose="02010600030101010101" pitchFamily="2" charset="-122"/>
              <a:ea typeface="宋体" panose="02010600030101010101" pitchFamily="2" charset="-122"/>
            </a:endParaRPr>
          </a:p>
          <a:p>
            <a:pPr marL="0" indent="0" eaLnBrk="1" hangingPunct="1">
              <a:buClr>
                <a:srgbClr val="000000"/>
              </a:buClr>
              <a:buSzPct val="115000"/>
              <a:buFontTx/>
              <a:buNone/>
            </a:pPr>
            <a:r>
              <a:rPr lang="en-US" altLang="zh-CN" sz="1800" dirty="0">
                <a:solidFill>
                  <a:srgbClr val="000000"/>
                </a:solidFill>
                <a:latin typeface="宋体" panose="02010600030101010101" pitchFamily="2" charset="-122"/>
                <a:ea typeface="宋体" panose="02010600030101010101" pitchFamily="2" charset="-122"/>
              </a:rPr>
              <a:t>5.</a:t>
            </a:r>
            <a:r>
              <a:rPr lang="zh-CN" altLang="en-US" sz="1800" dirty="0">
                <a:solidFill>
                  <a:srgbClr val="000000"/>
                </a:solidFill>
                <a:latin typeface="宋体" panose="02010600030101010101" pitchFamily="2" charset="-122"/>
                <a:ea typeface="宋体" panose="02010600030101010101" pitchFamily="2" charset="-122"/>
              </a:rPr>
              <a:t>所谓</a:t>
            </a:r>
            <a:r>
              <a:rPr lang="zh-CN" altLang="en-US" sz="1800" b="1" dirty="0">
                <a:solidFill>
                  <a:srgbClr val="000000"/>
                </a:solidFill>
                <a:latin typeface="宋体" panose="02010600030101010101" pitchFamily="2" charset="-122"/>
                <a:ea typeface="宋体" panose="02010600030101010101" pitchFamily="2" charset="-122"/>
              </a:rPr>
              <a:t>生间</a:t>
            </a:r>
            <a:r>
              <a:rPr lang="zh-CN" altLang="en-US" sz="1800" dirty="0">
                <a:solidFill>
                  <a:srgbClr val="000000"/>
                </a:solidFill>
                <a:latin typeface="宋体" panose="02010600030101010101" pitchFamily="2" charset="-122"/>
                <a:ea typeface="宋体" panose="02010600030101010101" pitchFamily="2" charset="-122"/>
              </a:rPr>
              <a:t>，是侦察后能活着回来报告敌情的。</a:t>
            </a:r>
            <a:endParaRPr lang="en-US" altLang="zh-CN" sz="1800" dirty="0">
              <a:solidFill>
                <a:srgbClr val="000000"/>
              </a:solidFill>
              <a:latin typeface="宋体" panose="02010600030101010101" pitchFamily="2" charset="-122"/>
              <a:ea typeface="宋体" panose="02010600030101010101" pitchFamily="2" charset="-122"/>
            </a:endParaRPr>
          </a:p>
          <a:p>
            <a:pPr marL="0" indent="0" eaLnBrk="1" hangingPunct="1">
              <a:buClr>
                <a:srgbClr val="000000"/>
              </a:buClr>
              <a:buSzPct val="115000"/>
              <a:buFontTx/>
              <a:buNone/>
            </a:pPr>
            <a:r>
              <a:rPr lang="zh-CN" altLang="en-US" b="1" dirty="0">
                <a:solidFill>
                  <a:srgbClr val="000000"/>
                </a:solidFill>
                <a:latin typeface="宋体" panose="02010600030101010101" pitchFamily="2" charset="-122"/>
                <a:ea typeface="宋体" panose="02010600030101010101" pitchFamily="2" charset="-122"/>
              </a:rPr>
              <a:t>具体实例：</a:t>
            </a:r>
            <a:r>
              <a:rPr lang="zh-CN" altLang="en-US" dirty="0">
                <a:solidFill>
                  <a:srgbClr val="000000"/>
                </a:solidFill>
                <a:latin typeface="宋体" panose="02010600030101010101" pitchFamily="2" charset="-122"/>
                <a:ea typeface="宋体" panose="02010600030101010101" pitchFamily="2" charset="-122"/>
              </a:rPr>
              <a:t>隐蔽战线统帅周恩来：</a:t>
            </a:r>
            <a:r>
              <a:rPr lang="zh-CN" altLang="en-US" dirty="0">
                <a:latin typeface="宋体" panose="02010600030101010101" pitchFamily="2" charset="-122"/>
                <a:ea typeface="宋体" panose="02010600030101010101" pitchFamily="2" charset="-122"/>
              </a:rPr>
              <a:t>在周恩来亲自领导部署下，中央特科在国民党的专业反共领导机构拉出了第一个反间谍机关。</a:t>
            </a:r>
            <a:r>
              <a:rPr lang="zh-CN" altLang="en-US" sz="1800" dirty="0">
                <a:solidFill>
                  <a:srgbClr val="000000"/>
                </a:solidFill>
                <a:latin typeface="宋体" panose="02010600030101010101" pitchFamily="2" charset="-122"/>
                <a:ea typeface="宋体" panose="02010600030101010101" pitchFamily="2" charset="-122"/>
              </a:rPr>
              <a:t>研制出党的第一套收发报机，培训出第一批报务员，建立第一座无线电台。亲自编写了第一本密码，并根据自己的化名“伍豪”将它命名为“豪码”。</a:t>
            </a:r>
          </a:p>
        </p:txBody>
      </p:sp>
      <p:sp>
        <p:nvSpPr>
          <p:cNvPr id="11" name="文本框 10"/>
          <p:cNvSpPr txBox="1"/>
          <p:nvPr/>
        </p:nvSpPr>
        <p:spPr>
          <a:xfrm>
            <a:off x="7129022" y="655192"/>
            <a:ext cx="4362252" cy="1477328"/>
          </a:xfrm>
          <a:prstGeom prst="rect">
            <a:avLst/>
          </a:prstGeom>
          <a:noFill/>
        </p:spPr>
        <p:txBody>
          <a:bodyPr wrap="square">
            <a:spAutoFit/>
          </a:bodyPr>
          <a:lstStyle/>
          <a:p>
            <a:pPr eaLnBrk="1" hangingPunct="1">
              <a:spcBef>
                <a:spcPct val="0"/>
              </a:spcBef>
              <a:buFontTx/>
              <a:buNone/>
            </a:pPr>
            <a:r>
              <a:rPr lang="zh-CN" altLang="en-US" sz="1800" b="1" dirty="0">
                <a:solidFill>
                  <a:srgbClr val="FF0000"/>
                </a:solidFill>
                <a:latin typeface="宋体" panose="02010600030101010101" pitchFamily="2" charset="-122"/>
                <a:ea typeface="宋体" panose="02010600030101010101" pitchFamily="2" charset="-122"/>
              </a:rPr>
              <a:t>先知者，不可取于鬼神，不可象于事，不可验于度，必取于人，知敌之情者也。</a:t>
            </a:r>
            <a:br>
              <a:rPr lang="zh-CN" altLang="en-US" sz="1600" b="1" dirty="0">
                <a:solidFill>
                  <a:srgbClr val="FF0000"/>
                </a:solidFill>
                <a:latin typeface="宋体" panose="02010600030101010101" pitchFamily="2" charset="-122"/>
                <a:ea typeface="宋体" panose="02010600030101010101" pitchFamily="2" charset="-122"/>
              </a:rPr>
            </a:br>
            <a:r>
              <a:rPr lang="zh-CN" altLang="en-US" sz="1800" dirty="0">
                <a:solidFill>
                  <a:srgbClr val="000000"/>
                </a:solidFill>
                <a:latin typeface="宋体" panose="02010600030101010101" pitchFamily="2" charset="-122"/>
                <a:ea typeface="宋体" panose="02010600030101010101" pitchFamily="2" charset="-122"/>
              </a:rPr>
              <a:t>事先了解敌情，不可祈求于鬼神，不可类比推测，不可用日月星辰运行的度数去验证，只能从知道敌情的人的身上去了解。</a:t>
            </a:r>
          </a:p>
        </p:txBody>
      </p:sp>
      <p:sp>
        <p:nvSpPr>
          <p:cNvPr id="13" name="文本框 12"/>
          <p:cNvSpPr txBox="1"/>
          <p:nvPr/>
        </p:nvSpPr>
        <p:spPr>
          <a:xfrm>
            <a:off x="6219334" y="218172"/>
            <a:ext cx="6094428" cy="369332"/>
          </a:xfrm>
          <a:prstGeom prst="rect">
            <a:avLst/>
          </a:prstGeom>
          <a:noFill/>
        </p:spPr>
        <p:txBody>
          <a:bodyPr wrap="square">
            <a:spAutoFit/>
          </a:bodyPr>
          <a:lstStyle/>
          <a:p>
            <a:pPr algn="ctr"/>
            <a:r>
              <a:rPr lang="zh-CN" altLang="en-US" sz="1800" dirty="0">
                <a:solidFill>
                  <a:srgbClr val="000000"/>
                </a:solidFill>
                <a:latin typeface="黑体" panose="02010609060101010101" pitchFamily="49" charset="-122"/>
                <a:ea typeface="黑体" panose="02010609060101010101" pitchFamily="49" charset="-122"/>
              </a:rPr>
              <a:t>知敌情</a:t>
            </a:r>
            <a:r>
              <a:rPr lang="zh-CN" altLang="en-US" sz="1800" dirty="0">
                <a:solidFill>
                  <a:srgbClr val="000000"/>
                </a:solidFill>
                <a:ea typeface="黑体" panose="02010609060101010101" pitchFamily="49" charset="-122"/>
              </a:rPr>
              <a:t>“</a:t>
            </a:r>
            <a:r>
              <a:rPr lang="zh-CN" altLang="en-US" sz="1800" dirty="0">
                <a:solidFill>
                  <a:srgbClr val="000000"/>
                </a:solidFill>
                <a:latin typeface="黑体" panose="02010609060101010101" pitchFamily="49" charset="-122"/>
                <a:ea typeface="黑体" panose="02010609060101010101" pitchFamily="49" charset="-122"/>
              </a:rPr>
              <a:t>必取于人</a:t>
            </a:r>
            <a:r>
              <a:rPr lang="zh-CN" altLang="en-US" sz="1800" dirty="0">
                <a:solidFill>
                  <a:srgbClr val="000000"/>
                </a:solidFill>
                <a:ea typeface="黑体" panose="02010609060101010101" pitchFamily="49" charset="-122"/>
              </a:rPr>
              <a:t>”</a:t>
            </a:r>
            <a:endParaRPr lang="zh-CN" altLang="en-US" sz="1800" dirty="0"/>
          </a:p>
        </p:txBody>
      </p:sp>
      <p:sp>
        <p:nvSpPr>
          <p:cNvPr id="15" name="文本框 14"/>
          <p:cNvSpPr txBox="1"/>
          <p:nvPr/>
        </p:nvSpPr>
        <p:spPr>
          <a:xfrm>
            <a:off x="6036298" y="2409222"/>
            <a:ext cx="6155702" cy="369332"/>
          </a:xfrm>
          <a:prstGeom prst="rect">
            <a:avLst/>
          </a:prstGeom>
          <a:noFill/>
        </p:spPr>
        <p:txBody>
          <a:bodyPr wrap="square">
            <a:spAutoFit/>
          </a:bodyPr>
          <a:lstStyle/>
          <a:p>
            <a:pPr algn="ctr"/>
            <a:r>
              <a:rPr lang="zh-CN" altLang="en-US" sz="1800" dirty="0">
                <a:solidFill>
                  <a:srgbClr val="000000"/>
                </a:solidFill>
                <a:ea typeface="黑体" panose="02010609060101010101" pitchFamily="49" charset="-122"/>
              </a:rPr>
              <a:t> 举兵十万  </a:t>
            </a:r>
            <a:r>
              <a:rPr lang="zh-CN" altLang="en-US" sz="1800" dirty="0">
                <a:solidFill>
                  <a:srgbClr val="000000"/>
                </a:solidFill>
                <a:latin typeface="楷体_GB2312" pitchFamily="49" charset="-122"/>
                <a:ea typeface="黑体" panose="02010609060101010101" pitchFamily="49" charset="-122"/>
              </a:rPr>
              <a:t>日费千金</a:t>
            </a:r>
            <a:endParaRPr lang="zh-CN" altLang="en-US" sz="1800" dirty="0"/>
          </a:p>
        </p:txBody>
      </p:sp>
      <p:sp>
        <p:nvSpPr>
          <p:cNvPr id="17" name="文本框 16"/>
          <p:cNvSpPr txBox="1"/>
          <p:nvPr/>
        </p:nvSpPr>
        <p:spPr>
          <a:xfrm>
            <a:off x="7129022" y="2779944"/>
            <a:ext cx="4362252" cy="2031325"/>
          </a:xfrm>
          <a:prstGeom prst="rect">
            <a:avLst/>
          </a:prstGeom>
          <a:noFill/>
        </p:spPr>
        <p:txBody>
          <a:bodyPr wrap="square">
            <a:spAutoFit/>
          </a:bodyPr>
          <a:lstStyle/>
          <a:p>
            <a:pPr eaLnBrk="1" hangingPunct="1">
              <a:spcBef>
                <a:spcPct val="0"/>
              </a:spcBef>
              <a:buFontTx/>
              <a:buNone/>
            </a:pPr>
            <a:r>
              <a:rPr lang="zh-CN" altLang="en-US" sz="1800" dirty="0">
                <a:solidFill>
                  <a:srgbClr val="FF0000"/>
                </a:solidFill>
                <a:latin typeface="隶书" panose="02010509060101010101" pitchFamily="49" charset="-122"/>
                <a:ea typeface="隶书" panose="02010509060101010101" pitchFamily="49" charset="-122"/>
              </a:rPr>
              <a:t>孙子曰：凡兴师十万，出征千里，百姓之费，公家之奉，日费千金，内外骚动，怠于道路，不得操事者，七十万家。</a:t>
            </a:r>
            <a:br>
              <a:rPr lang="zh-CN" altLang="en-US" sz="1800" dirty="0">
                <a:solidFill>
                  <a:srgbClr val="FF0000"/>
                </a:solidFill>
                <a:latin typeface="隶书" panose="02010509060101010101" pitchFamily="49" charset="-122"/>
                <a:ea typeface="隶书" panose="02010509060101010101" pitchFamily="49" charset="-122"/>
              </a:rPr>
            </a:br>
            <a:r>
              <a:rPr lang="zh-CN" altLang="en-US" sz="1800" dirty="0">
                <a:solidFill>
                  <a:srgbClr val="000000"/>
                </a:solidFill>
                <a:latin typeface="隶书" panose="02010509060101010101" pitchFamily="49" charset="-122"/>
                <a:ea typeface="隶书" panose="02010509060101010101" pitchFamily="49" charset="-122"/>
              </a:rPr>
              <a:t>孙子说：凡是举兵十万，出征千里，百姓的耗费，公家的开支，每天要花费千金；前后方动乱不安，不能从事正常耕作的70万家。　</a:t>
            </a:r>
          </a:p>
        </p:txBody>
      </p:sp>
      <p:sp>
        <p:nvSpPr>
          <p:cNvPr id="19" name="文本框 18"/>
          <p:cNvSpPr txBox="1"/>
          <p:nvPr/>
        </p:nvSpPr>
        <p:spPr>
          <a:xfrm>
            <a:off x="6801048" y="5175783"/>
            <a:ext cx="5390952" cy="1200329"/>
          </a:xfrm>
          <a:prstGeom prst="rect">
            <a:avLst/>
          </a:prstGeom>
          <a:noFill/>
        </p:spPr>
        <p:txBody>
          <a:bodyPr wrap="square">
            <a:spAutoFit/>
          </a:bodyPr>
          <a:lstStyle/>
          <a:p>
            <a:pPr eaLnBrk="1" hangingPunct="1">
              <a:spcBef>
                <a:spcPct val="0"/>
              </a:spcBef>
              <a:buFontTx/>
              <a:buNone/>
            </a:pPr>
            <a:r>
              <a:rPr lang="en-US" altLang="zh-CN" sz="1800" dirty="0">
                <a:solidFill>
                  <a:schemeClr val="tx2"/>
                </a:solidFill>
                <a:latin typeface="黑体" panose="02010609060101010101" pitchFamily="49" charset="-122"/>
                <a:ea typeface="黑体" panose="02010609060101010101" pitchFamily="49" charset="-122"/>
              </a:rPr>
              <a:t>《</a:t>
            </a:r>
            <a:r>
              <a:rPr lang="zh-CN" altLang="en-US" sz="1800" dirty="0">
                <a:solidFill>
                  <a:schemeClr val="tx2"/>
                </a:solidFill>
                <a:latin typeface="黑体" panose="02010609060101010101" pitchFamily="49" charset="-122"/>
                <a:ea typeface="黑体" panose="02010609060101010101" pitchFamily="49" charset="-122"/>
              </a:rPr>
              <a:t>孙子兵法</a:t>
            </a:r>
            <a:r>
              <a:rPr lang="en-US" altLang="zh-CN" sz="1800" dirty="0">
                <a:solidFill>
                  <a:schemeClr val="tx2"/>
                </a:solidFill>
                <a:latin typeface="黑体" panose="02010609060101010101" pitchFamily="49" charset="-122"/>
                <a:ea typeface="黑体" panose="02010609060101010101" pitchFamily="49" charset="-122"/>
              </a:rPr>
              <a:t>》</a:t>
            </a:r>
            <a:r>
              <a:rPr lang="zh-CN" altLang="en-US" sz="1800" dirty="0">
                <a:solidFill>
                  <a:schemeClr val="tx2"/>
                </a:solidFill>
                <a:latin typeface="黑体" panose="02010609060101010101" pitchFamily="49" charset="-122"/>
                <a:ea typeface="黑体" panose="02010609060101010101" pitchFamily="49" charset="-122"/>
              </a:rPr>
              <a:t>是一部伟大的哲学著作，</a:t>
            </a:r>
            <a:r>
              <a:rPr lang="en-US" altLang="zh-CN" sz="1800" dirty="0">
                <a:solidFill>
                  <a:schemeClr val="tx2"/>
                </a:solidFill>
                <a:latin typeface="黑体" panose="02010609060101010101" pitchFamily="49" charset="-122"/>
                <a:ea typeface="黑体" panose="02010609060101010101" pitchFamily="49" charset="-122"/>
              </a:rPr>
              <a:t>2500</a:t>
            </a:r>
            <a:r>
              <a:rPr lang="zh-CN" altLang="en-US" sz="1800" dirty="0">
                <a:solidFill>
                  <a:schemeClr val="tx2"/>
                </a:solidFill>
                <a:latin typeface="黑体" panose="02010609060101010101" pitchFamily="49" charset="-122"/>
                <a:ea typeface="黑体" panose="02010609060101010101" pitchFamily="49" charset="-122"/>
              </a:rPr>
              <a:t>多年来受到世人的青睐。只要你认真去学习</a:t>
            </a:r>
            <a:r>
              <a:rPr lang="en-US" altLang="zh-CN" sz="1800" dirty="0">
                <a:solidFill>
                  <a:schemeClr val="tx2"/>
                </a:solidFill>
                <a:latin typeface="黑体" panose="02010609060101010101" pitchFamily="49" charset="-122"/>
                <a:ea typeface="黑体" panose="02010609060101010101" pitchFamily="49" charset="-122"/>
              </a:rPr>
              <a:t>,</a:t>
            </a:r>
            <a:r>
              <a:rPr lang="zh-CN" altLang="en-US" sz="1800" dirty="0">
                <a:solidFill>
                  <a:schemeClr val="tx2"/>
                </a:solidFill>
                <a:latin typeface="黑体" panose="02010609060101010101" pitchFamily="49" charset="-122"/>
                <a:ea typeface="黑体" panose="02010609060101010101" pitchFamily="49" charset="-122"/>
              </a:rPr>
              <a:t>其中许多哲理将对你的人生将产生积极影响，它将助你永远立于不败之地。</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矩形 2"/>
          <p:cNvSpPr/>
          <p:nvPr/>
        </p:nvSpPr>
        <p:spPr>
          <a:xfrm>
            <a:off x="3431224" y="2781301"/>
            <a:ext cx="4929187" cy="7080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4000" b="1" dirty="0">
                <a:solidFill>
                  <a:srgbClr val="FF0000"/>
                </a:solidFill>
                <a:latin typeface="隶书" panose="02010509060101010101" pitchFamily="49" charset="-122"/>
                <a:ea typeface="隶书" panose="02010509060101010101" pitchFamily="49" charset="-122"/>
              </a:rPr>
              <a:t>长勺之战（曹刿论战）</a:t>
            </a:r>
          </a:p>
        </p:txBody>
      </p:sp>
      <p:sp>
        <p:nvSpPr>
          <p:cNvPr id="99332" name="矩形 1"/>
          <p:cNvSpPr/>
          <p:nvPr/>
        </p:nvSpPr>
        <p:spPr>
          <a:xfrm>
            <a:off x="1738631" y="3572828"/>
            <a:ext cx="8715375" cy="30464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2400" b="1" dirty="0">
                <a:latin typeface="隶书" panose="02010509060101010101" pitchFamily="49" charset="-122"/>
                <a:ea typeface="隶书" panose="02010509060101010101" pitchFamily="49" charset="-122"/>
              </a:rPr>
              <a:t>长勺之战，是中国战争史中以弱胜强的著名战例</a:t>
            </a:r>
          </a:p>
          <a:p>
            <a:pPr marL="0" indent="0" eaLnBrk="1" hangingPunct="1">
              <a:spcBef>
                <a:spcPct val="0"/>
              </a:spcBef>
              <a:buNone/>
            </a:pPr>
            <a:r>
              <a:rPr lang="zh-CN" altLang="en-US" sz="2400" b="1" dirty="0">
                <a:latin typeface="隶书" panose="02010509060101010101" pitchFamily="49" charset="-122"/>
                <a:ea typeface="隶书" panose="02010509060101010101" pitchFamily="49" charset="-122"/>
              </a:rPr>
              <a:t>春秋时期，各诸侯国相互兼并，弱肉强食，齐、鲁两国相邻，都在现在的山东境内。曹刿和鲁庄公同乘一辆兵车，指挥战斗。鲁庄公准备击鼓，曹刿说：“还不行。”齐国人三次击鼓进军，曹刿说：“可以了。”齐军大败，鲁庄公准备驱车追击，曹刿说：“还不行。”他下车，仔细察看齐军的战车车轮留下的痕迹，然后登上车前横木远望，说：“可以了。”于是追击齐军。长勺之战以鲁国大胜而告终。</a:t>
            </a:r>
          </a:p>
        </p:txBody>
      </p:sp>
      <p:sp>
        <p:nvSpPr>
          <p:cNvPr id="97283" name="Text Box 6"/>
          <p:cNvSpPr txBox="1"/>
          <p:nvPr/>
        </p:nvSpPr>
        <p:spPr>
          <a:xfrm>
            <a:off x="3431540" y="260986"/>
            <a:ext cx="4975860" cy="230695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ts val="0"/>
              </a:spcBef>
              <a:buNone/>
            </a:pPr>
            <a:r>
              <a:rPr lang="zh-CN" altLang="en-US" sz="4800" b="1" dirty="0">
                <a:solidFill>
                  <a:srgbClr val="FF3300"/>
                </a:solidFill>
                <a:latin typeface="隶书" panose="02010509060101010101" pitchFamily="49" charset="-122"/>
                <a:ea typeface="隶书" panose="02010509060101010101" pitchFamily="49" charset="-122"/>
              </a:rPr>
              <a:t>强而避之</a:t>
            </a:r>
            <a:r>
              <a:rPr lang="en-US" altLang="zh-CN" sz="4800" b="1" dirty="0">
                <a:solidFill>
                  <a:srgbClr val="FF3300"/>
                </a:solidFill>
                <a:latin typeface="隶书" panose="02010509060101010101" pitchFamily="49" charset="-122"/>
                <a:ea typeface="隶书" panose="02010509060101010101" pitchFamily="49" charset="-122"/>
              </a:rPr>
              <a:t>《</a:t>
            </a:r>
            <a:r>
              <a:rPr lang="zh-CN" altLang="en-US" sz="4800" b="1" dirty="0">
                <a:solidFill>
                  <a:srgbClr val="FF3300"/>
                </a:solidFill>
                <a:latin typeface="隶书" panose="02010509060101010101" pitchFamily="49" charset="-122"/>
                <a:ea typeface="隶书" panose="02010509060101010101" pitchFamily="49" charset="-122"/>
              </a:rPr>
              <a:t>计篇</a:t>
            </a:r>
            <a:r>
              <a:rPr lang="en-US" altLang="zh-CN" sz="4800" b="1" dirty="0">
                <a:solidFill>
                  <a:srgbClr val="FF3300"/>
                </a:solidFill>
                <a:latin typeface="隶书" panose="02010509060101010101" pitchFamily="49" charset="-122"/>
                <a:ea typeface="隶书" panose="02010509060101010101" pitchFamily="49" charset="-122"/>
              </a:rPr>
              <a:t>》</a:t>
            </a:r>
          </a:p>
          <a:p>
            <a:pPr marL="0" indent="0" eaLnBrk="1" hangingPunct="1">
              <a:spcBef>
                <a:spcPts val="0"/>
              </a:spcBef>
              <a:buNone/>
            </a:pPr>
            <a:r>
              <a:rPr lang="zh-CN" altLang="en-US" sz="4800" b="1" dirty="0">
                <a:latin typeface="隶书" panose="02010509060101010101" pitchFamily="49" charset="-122"/>
                <a:ea typeface="隶书" panose="02010509060101010101" pitchFamily="49" charset="-122"/>
              </a:rPr>
              <a:t>敌人处于强势，</a:t>
            </a:r>
            <a:endParaRPr lang="en-US" altLang="zh-CN" sz="4800" b="1" dirty="0">
              <a:latin typeface="隶书" panose="02010509060101010101" pitchFamily="49" charset="-122"/>
              <a:ea typeface="隶书" panose="02010509060101010101" pitchFamily="49" charset="-122"/>
            </a:endParaRPr>
          </a:p>
          <a:p>
            <a:pPr marL="0" indent="0" eaLnBrk="1" hangingPunct="1">
              <a:spcBef>
                <a:spcPts val="0"/>
              </a:spcBef>
              <a:buNone/>
            </a:pPr>
            <a:r>
              <a:rPr lang="zh-CN" altLang="en-US" sz="4800" b="1" dirty="0">
                <a:latin typeface="隶书" panose="02010509060101010101" pitchFamily="49" charset="-122"/>
                <a:ea typeface="隶书" panose="02010509060101010101" pitchFamily="49" charset="-122"/>
              </a:rPr>
              <a:t>就要暂时避开他</a:t>
            </a:r>
            <a:endParaRPr lang="en-US" altLang="zh-CN" sz="4800" b="1" dirty="0">
              <a:latin typeface="隶书" panose="02010509060101010101" pitchFamily="49" charset="-122"/>
              <a:ea typeface="隶书" panose="02010509060101010101" pitchFamily="49" charset="-122"/>
            </a:endParaRPr>
          </a:p>
        </p:txBody>
      </p:sp>
    </p:spTree>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矩形 2"/>
          <p:cNvSpPr/>
          <p:nvPr/>
        </p:nvSpPr>
        <p:spPr>
          <a:xfrm>
            <a:off x="1919605" y="908686"/>
            <a:ext cx="6661150" cy="95313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2800" b="1" dirty="0">
                <a:latin typeface="楷体" panose="02010609060101010101" pitchFamily="49" charset="-122"/>
                <a:ea typeface="楷体" panose="02010609060101010101" pitchFamily="49" charset="-122"/>
                <a:cs typeface="楷体" panose="02010609060101010101" pitchFamily="49" charset="-122"/>
              </a:rPr>
              <a:t>敌进我退</a:t>
            </a:r>
            <a:r>
              <a:rPr lang="en-US" altLang="zh-CN" sz="2800" b="1" dirty="0">
                <a:latin typeface="楷体" panose="02010609060101010101" pitchFamily="49" charset="-122"/>
                <a:ea typeface="楷体" panose="02010609060101010101" pitchFamily="49" charset="-122"/>
                <a:cs typeface="楷体" panose="02010609060101010101" pitchFamily="49" charset="-122"/>
              </a:rPr>
              <a:t> </a:t>
            </a:r>
            <a:r>
              <a:rPr lang="zh-CN" altLang="en-US" sz="2800" b="1" dirty="0">
                <a:latin typeface="楷体" panose="02010609060101010101" pitchFamily="49" charset="-122"/>
                <a:ea typeface="楷体" panose="02010609060101010101" pitchFamily="49" charset="-122"/>
                <a:cs typeface="楷体" panose="02010609060101010101" pitchFamily="49" charset="-122"/>
              </a:rPr>
              <a:t>敌驻我扰</a:t>
            </a:r>
            <a:endParaRPr lang="en-US" altLang="zh-CN" sz="2800" b="1"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r>
              <a:rPr lang="zh-CN" altLang="en-US" sz="2800" b="1" dirty="0">
                <a:latin typeface="楷体" panose="02010609060101010101" pitchFamily="49" charset="-122"/>
                <a:ea typeface="楷体" panose="02010609060101010101" pitchFamily="49" charset="-122"/>
                <a:cs typeface="楷体" panose="02010609060101010101" pitchFamily="49" charset="-122"/>
              </a:rPr>
              <a:t>敌疲我打</a:t>
            </a:r>
            <a:r>
              <a:rPr lang="en-US" altLang="zh-CN" sz="2800" b="1" dirty="0">
                <a:latin typeface="楷体" panose="02010609060101010101" pitchFamily="49" charset="-122"/>
                <a:ea typeface="楷体" panose="02010609060101010101" pitchFamily="49" charset="-122"/>
                <a:cs typeface="楷体" panose="02010609060101010101" pitchFamily="49" charset="-122"/>
              </a:rPr>
              <a:t> </a:t>
            </a:r>
            <a:r>
              <a:rPr lang="zh-CN" altLang="en-US" sz="2800" b="1" dirty="0">
                <a:latin typeface="楷体" panose="02010609060101010101" pitchFamily="49" charset="-122"/>
                <a:ea typeface="楷体" panose="02010609060101010101" pitchFamily="49" charset="-122"/>
                <a:cs typeface="楷体" panose="02010609060101010101" pitchFamily="49" charset="-122"/>
              </a:rPr>
              <a:t>敌退我追</a:t>
            </a:r>
          </a:p>
        </p:txBody>
      </p:sp>
      <p:sp>
        <p:nvSpPr>
          <p:cNvPr id="101380" name="矩形 3"/>
          <p:cNvSpPr/>
          <p:nvPr/>
        </p:nvSpPr>
        <p:spPr>
          <a:xfrm>
            <a:off x="1847851" y="188595"/>
            <a:ext cx="8684895" cy="52197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zh-CN" sz="2800" b="1" dirty="0">
                <a:solidFill>
                  <a:srgbClr val="000000"/>
                </a:solidFill>
                <a:latin typeface="楷体" panose="02010609060101010101" pitchFamily="49" charset="-122"/>
                <a:ea typeface="楷体" panose="02010609060101010101" pitchFamily="49" charset="-122"/>
                <a:cs typeface="楷体" panose="02010609060101010101" pitchFamily="49" charset="-122"/>
              </a:rPr>
              <a:t>强而避之——毛泽东搞游击战术</a:t>
            </a:r>
            <a:endParaRPr lang="zh-CN" altLang="en-US" sz="4400" b="1" dirty="0">
              <a:solidFill>
                <a:srgbClr val="FF0000"/>
              </a:solidFill>
              <a:latin typeface="隶书" panose="02010509060101010101" pitchFamily="49" charset="-122"/>
              <a:ea typeface="隶书" panose="02010509060101010101" pitchFamily="49" charset="-122"/>
            </a:endParaRPr>
          </a:p>
        </p:txBody>
      </p:sp>
      <p:sp>
        <p:nvSpPr>
          <p:cNvPr id="101381" name="矩形 4"/>
          <p:cNvSpPr/>
          <p:nvPr/>
        </p:nvSpPr>
        <p:spPr>
          <a:xfrm>
            <a:off x="1847850" y="1988821"/>
            <a:ext cx="8074660" cy="553910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2800" b="1" dirty="0">
                <a:solidFill>
                  <a:srgbClr val="000000"/>
                </a:solidFill>
                <a:latin typeface="楷体" panose="02010609060101010101" pitchFamily="49" charset="-122"/>
                <a:ea typeface="楷体" panose="02010609060101010101" pitchFamily="49" charset="-122"/>
              </a:rPr>
              <a:t>打得赢就打，打不赢就走</a:t>
            </a:r>
          </a:p>
          <a:p>
            <a:pPr marL="0" indent="0" eaLnBrk="1" hangingPunct="1">
              <a:spcBef>
                <a:spcPct val="0"/>
              </a:spcBef>
              <a:buNone/>
            </a:pPr>
            <a:endParaRPr lang="zh-CN" altLang="en-US" sz="1800" b="1" dirty="0">
              <a:latin typeface="隶书" panose="02010509060101010101" pitchFamily="49" charset="-122"/>
              <a:ea typeface="隶书" panose="02010509060101010101" pitchFamily="49" charset="-122"/>
            </a:endParaRPr>
          </a:p>
          <a:p>
            <a:pPr marL="0" indent="0" eaLnBrk="1" hangingPunct="1">
              <a:spcBef>
                <a:spcPct val="0"/>
              </a:spcBef>
              <a:buNone/>
            </a:pPr>
            <a:r>
              <a:rPr lang="zh-CN" altLang="en-US" sz="28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强而避之</a:t>
            </a:r>
            <a:r>
              <a:rPr lang="en-US" altLang="zh-CN" sz="28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zh-CN" sz="2800"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毛泽东在解放战争时期转战陕北。</a:t>
            </a:r>
            <a:endParaRPr lang="en-US" altLang="zh-CN" sz="2800" b="1" dirty="0">
              <a:solidFill>
                <a:srgbClr val="000000"/>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r>
              <a:rPr lang="en-US" altLang="zh-CN" sz="2000" kern="1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  </a:t>
            </a:r>
            <a:r>
              <a:rPr lang="zh-CN" altLang="zh-CN" sz="2000" kern="1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国民党</a:t>
            </a:r>
            <a:r>
              <a:rPr lang="zh-CN" altLang="zh-CN"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军队实行重点进攻，东是山东，整编</a:t>
            </a:r>
            <a:r>
              <a:rPr lang="en-US" altLang="zh-CN"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74</a:t>
            </a:r>
            <a:r>
              <a:rPr lang="zh-CN" altLang="zh-CN"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师，张</a:t>
            </a:r>
            <a:r>
              <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灵</a:t>
            </a:r>
            <a:r>
              <a:rPr lang="zh-CN" altLang="zh-CN"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甫是师长，西边进攻的是延安，担任任务的是胡宗南。</a:t>
            </a:r>
            <a:r>
              <a:rPr lang="zh-CN" altLang="zh-CN" sz="2000" kern="1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当时敌强我弱，形势明显。西北只</a:t>
            </a:r>
            <a:r>
              <a:rPr lang="zh-CN" altLang="en-US" sz="2000" kern="1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有</a:t>
            </a:r>
            <a:r>
              <a:rPr lang="zh-CN" altLang="zh-CN" sz="2000" kern="1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一万八千人，胡宗南就有二十多万人。毛泽东</a:t>
            </a:r>
            <a:r>
              <a:rPr lang="zh-CN" altLang="en-US" sz="2000" kern="1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带着</a:t>
            </a:r>
            <a:r>
              <a:rPr lang="zh-CN" altLang="zh-CN" sz="2000" kern="1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一个营四个连。兵力悬殊极大。人们希望毛泽东离开陕北，去别的根据地。而毛泽东同志则决意留在陕北，打转转。历史证明，这个判断是正确的。</a:t>
            </a:r>
            <a:r>
              <a:rPr lang="zh-CN" altLang="en-US" sz="2000" kern="1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党中央和解放军总部必须留在陕甘宁边区。此区地形险要</a:t>
            </a:r>
            <a:r>
              <a:rPr lang="en-US" altLang="zh-CN" sz="2000" kern="1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000" kern="1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群众条件好</a:t>
            </a:r>
            <a:r>
              <a:rPr lang="en-US" altLang="zh-CN" sz="2000" kern="1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000" kern="1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回旋地区大</a:t>
            </a:r>
            <a:r>
              <a:rPr lang="en-US" altLang="zh-CN" sz="2000" kern="1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000" kern="1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安全方面完全有保障。</a:t>
            </a:r>
          </a:p>
          <a:p>
            <a:pPr marL="0" indent="0" eaLnBrk="1" hangingPunct="1">
              <a:spcBef>
                <a:spcPct val="0"/>
              </a:spcBef>
              <a:buNone/>
            </a:pPr>
            <a:r>
              <a:rPr lang="en-US" altLang="zh-CN" sz="2000" b="1" kern="100" dirty="0">
                <a:solidFill>
                  <a:srgbClr val="000000"/>
                </a:solidFill>
                <a:latin typeface="隶书" panose="02010509060101010101" pitchFamily="49" charset="-122"/>
                <a:ea typeface="隶书" panose="02010509060101010101" pitchFamily="49" charset="-122"/>
                <a:sym typeface="+mn-ea"/>
              </a:rPr>
              <a:t>    </a:t>
            </a:r>
            <a:r>
              <a:rPr lang="zh-CN" altLang="zh-CN" sz="2000" kern="1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1947年3月18日开始，始终牵着胡宗南在陕北的山岭打转转。即使有遇险事件，也有惊无险。胡宗南说自己是盲人骑瞎马，夜半临深池。党中央对胡宗南了如指掌，主要是三个原因：群众基础好，陕北是老根据地；国民党在明处，我们在暗处，他们不敢分散；潜伏者熊向晖发挥了大作用。</a:t>
            </a:r>
            <a:endParaRPr lang="zh-CN" altLang="zh-CN" sz="2000" kern="100" dirty="0">
              <a:solidFill>
                <a:srgbClr val="000000"/>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endPar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endPar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81505" y="908051"/>
            <a:ext cx="8355330" cy="5262245"/>
          </a:xfrm>
          <a:prstGeom prst="rect">
            <a:avLst/>
          </a:prstGeom>
        </p:spPr>
        <p:txBody>
          <a:bodyPr wrap="square">
            <a:spAutoFit/>
          </a:bodyPr>
          <a:lstStyle/>
          <a:p>
            <a:pPr fontAlgn="base">
              <a:spcBef>
                <a:spcPct val="0"/>
              </a:spcBef>
              <a:spcAft>
                <a:spcPct val="0"/>
              </a:spcAft>
              <a:defRPr/>
            </a:pPr>
            <a:r>
              <a:rPr lang="en-US" altLang="zh-CN" sz="2400" b="1" kern="100" dirty="0">
                <a:solidFill>
                  <a:srgbClr val="000000"/>
                </a:solidFill>
                <a:latin typeface="Times New Roman" panose="02020603050405020304"/>
                <a:ea typeface="宋体" panose="02010600030101010101" pitchFamily="2" charset="-122"/>
              </a:rPr>
              <a:t>        </a:t>
            </a:r>
            <a:r>
              <a:rPr lang="en-US" altLang="zh-CN" sz="2400" b="1" kern="100" dirty="0">
                <a:solidFill>
                  <a:srgbClr val="000000"/>
                </a:solidFill>
                <a:latin typeface="隶书" panose="02010509060101010101" pitchFamily="49" charset="-122"/>
                <a:ea typeface="隶书" panose="02010509060101010101" pitchFamily="49" charset="-122"/>
              </a:rPr>
              <a:t>1947</a:t>
            </a:r>
            <a:r>
              <a:rPr lang="zh-CN" altLang="en-US" sz="2400" b="1" kern="100" dirty="0">
                <a:solidFill>
                  <a:srgbClr val="000000"/>
                </a:solidFill>
                <a:latin typeface="隶书" panose="02010509060101010101" pitchFamily="49" charset="-122"/>
                <a:ea typeface="隶书" panose="02010509060101010101" pitchFamily="49" charset="-122"/>
              </a:rPr>
              <a:t>年</a:t>
            </a:r>
            <a:r>
              <a:rPr lang="en-US" altLang="zh-CN" sz="2400" b="1" kern="100" dirty="0">
                <a:solidFill>
                  <a:srgbClr val="000000"/>
                </a:solidFill>
                <a:latin typeface="隶书" panose="02010509060101010101" pitchFamily="49" charset="-122"/>
                <a:ea typeface="隶书" panose="02010509060101010101" pitchFamily="49" charset="-122"/>
              </a:rPr>
              <a:t>6</a:t>
            </a:r>
            <a:r>
              <a:rPr lang="zh-CN" altLang="en-US" sz="2400" b="1" kern="100" dirty="0">
                <a:solidFill>
                  <a:srgbClr val="000000"/>
                </a:solidFill>
                <a:latin typeface="隶书" panose="02010509060101010101" pitchFamily="49" charset="-122"/>
                <a:ea typeface="隶书" panose="02010509060101010101" pitchFamily="49" charset="-122"/>
              </a:rPr>
              <a:t>月</a:t>
            </a:r>
            <a:r>
              <a:rPr lang="en-US" altLang="zh-CN" sz="2400" b="1" kern="100" dirty="0">
                <a:solidFill>
                  <a:srgbClr val="000000"/>
                </a:solidFill>
                <a:latin typeface="隶书" panose="02010509060101010101" pitchFamily="49" charset="-122"/>
                <a:ea typeface="隶书" panose="02010509060101010101" pitchFamily="49" charset="-122"/>
              </a:rPr>
              <a:t>9</a:t>
            </a:r>
            <a:r>
              <a:rPr lang="zh-CN" altLang="en-US" sz="2400" b="1" kern="100" dirty="0">
                <a:solidFill>
                  <a:srgbClr val="000000"/>
                </a:solidFill>
                <a:latin typeface="隶书" panose="02010509060101010101" pitchFamily="49" charset="-122"/>
                <a:ea typeface="隶书" panose="02010509060101010101" pitchFamily="49" charset="-122"/>
              </a:rPr>
              <a:t>日</a:t>
            </a:r>
            <a:r>
              <a:rPr lang="zh-CN" altLang="zh-CN" sz="2400" b="1" kern="100" dirty="0">
                <a:solidFill>
                  <a:srgbClr val="000000"/>
                </a:solidFill>
                <a:latin typeface="隶书" panose="02010509060101010101" pitchFamily="49" charset="-122"/>
                <a:ea typeface="隶书" panose="02010509060101010101" pitchFamily="49" charset="-122"/>
                <a:cs typeface="Times New Roman" panose="02020603050405020304"/>
              </a:rPr>
              <a:t>，毛泽东在</a:t>
            </a:r>
            <a:r>
              <a:rPr lang="zh-CN" altLang="zh-CN" sz="2400" b="1" kern="100" dirty="0">
                <a:solidFill>
                  <a:srgbClr val="FF0000"/>
                </a:solidFill>
                <a:latin typeface="隶书" panose="02010509060101010101" pitchFamily="49" charset="-122"/>
                <a:ea typeface="隶书" panose="02010509060101010101" pitchFamily="49" charset="-122"/>
                <a:cs typeface="Times New Roman" panose="02020603050405020304"/>
              </a:rPr>
              <a:t>王家湾</a:t>
            </a:r>
            <a:r>
              <a:rPr lang="zh-CN" altLang="zh-CN" sz="2400" b="1" kern="100" dirty="0">
                <a:solidFill>
                  <a:srgbClr val="000000"/>
                </a:solidFill>
                <a:latin typeface="隶书" panose="02010509060101010101" pitchFamily="49" charset="-122"/>
                <a:ea typeface="隶书" panose="02010509060101010101" pitchFamily="49" charset="-122"/>
                <a:cs typeface="Times New Roman" panose="02020603050405020304"/>
              </a:rPr>
              <a:t>驻扎</a:t>
            </a:r>
            <a:r>
              <a:rPr lang="zh-CN" altLang="en-US" sz="2400" b="1" kern="100" dirty="0">
                <a:solidFill>
                  <a:srgbClr val="000000"/>
                </a:solidFill>
                <a:latin typeface="隶书" panose="02010509060101010101" pitchFamily="49" charset="-122"/>
                <a:ea typeface="隶书" panose="02010509060101010101" pitchFamily="49" charset="-122"/>
                <a:cs typeface="Times New Roman" panose="02020603050405020304"/>
              </a:rPr>
              <a:t>。</a:t>
            </a:r>
            <a:r>
              <a:rPr lang="zh-CN" altLang="zh-CN" sz="2400" b="1" kern="100" dirty="0">
                <a:solidFill>
                  <a:srgbClr val="000000"/>
                </a:solidFill>
                <a:latin typeface="隶书" panose="02010509060101010101" pitchFamily="49" charset="-122"/>
                <a:ea typeface="隶书" panose="02010509060101010101" pitchFamily="49" charset="-122"/>
                <a:cs typeface="Times New Roman" panose="02020603050405020304"/>
              </a:rPr>
              <a:t>群众来报告，胡宗南在寺湾了</a:t>
            </a:r>
            <a:r>
              <a:rPr lang="zh-CN" altLang="en-US" sz="2400" b="1" kern="100" dirty="0">
                <a:solidFill>
                  <a:srgbClr val="000000"/>
                </a:solidFill>
                <a:latin typeface="隶书" panose="02010509060101010101" pitchFamily="49" charset="-122"/>
                <a:ea typeface="隶书" panose="02010509060101010101" pitchFamily="49" charset="-122"/>
                <a:cs typeface="Times New Roman" panose="02020603050405020304"/>
              </a:rPr>
              <a:t>，</a:t>
            </a:r>
            <a:r>
              <a:rPr lang="zh-CN" altLang="zh-CN" sz="2400" b="1" kern="100" dirty="0">
                <a:solidFill>
                  <a:srgbClr val="000000"/>
                </a:solidFill>
                <a:latin typeface="隶书" panose="02010509060101010101" pitchFamily="49" charset="-122"/>
                <a:ea typeface="隶书" panose="02010509060101010101" pitchFamily="49" charset="-122"/>
                <a:cs typeface="Times New Roman" panose="02020603050405020304"/>
              </a:rPr>
              <a:t>赶紧走吧。周恩来下令当晚转移。利用胡马</a:t>
            </a:r>
            <a:r>
              <a:rPr lang="zh-CN" altLang="en-US" sz="2400" b="1" kern="100" dirty="0">
                <a:solidFill>
                  <a:srgbClr val="000000"/>
                </a:solidFill>
                <a:latin typeface="隶书" panose="02010509060101010101" pitchFamily="49" charset="-122"/>
                <a:ea typeface="隶书" panose="02010509060101010101" pitchFamily="49" charset="-122"/>
                <a:cs typeface="Times New Roman" panose="02020603050405020304"/>
              </a:rPr>
              <a:t>（</a:t>
            </a:r>
            <a:r>
              <a:rPr lang="zh-CN" altLang="zh-CN" sz="2400" b="1" kern="100" dirty="0">
                <a:solidFill>
                  <a:srgbClr val="000000"/>
                </a:solidFill>
                <a:latin typeface="隶书" panose="02010509060101010101" pitchFamily="49" charset="-122"/>
                <a:ea typeface="隶书" panose="02010509060101010101" pitchFamily="49" charset="-122"/>
                <a:cs typeface="Times New Roman" panose="02020603050405020304"/>
              </a:rPr>
              <a:t>胡宗南与马鸿逵</a:t>
            </a:r>
            <a:r>
              <a:rPr lang="zh-CN" altLang="en-US" sz="2400" b="1" kern="100" dirty="0">
                <a:solidFill>
                  <a:srgbClr val="000000"/>
                </a:solidFill>
                <a:latin typeface="隶书" panose="02010509060101010101" pitchFamily="49" charset="-122"/>
                <a:ea typeface="隶书" panose="02010509060101010101" pitchFamily="49" charset="-122"/>
                <a:cs typeface="Times New Roman" panose="02020603050405020304"/>
              </a:rPr>
              <a:t>）</a:t>
            </a:r>
            <a:r>
              <a:rPr lang="zh-CN" altLang="zh-CN" sz="2400" b="1" kern="100" dirty="0">
                <a:solidFill>
                  <a:srgbClr val="000000"/>
                </a:solidFill>
                <a:latin typeface="隶书" panose="02010509060101010101" pitchFamily="49" charset="-122"/>
                <a:ea typeface="隶书" panose="02010509060101010101" pitchFamily="49" charset="-122"/>
                <a:cs typeface="Times New Roman" panose="02020603050405020304"/>
              </a:rPr>
              <a:t>的矛盾，党中央转到了</a:t>
            </a:r>
            <a:r>
              <a:rPr lang="zh-CN" altLang="zh-CN" sz="2400" b="1" kern="100" dirty="0">
                <a:solidFill>
                  <a:srgbClr val="FF0000"/>
                </a:solidFill>
                <a:latin typeface="隶书" panose="02010509060101010101" pitchFamily="49" charset="-122"/>
                <a:ea typeface="隶书" panose="02010509060101010101" pitchFamily="49" charset="-122"/>
                <a:cs typeface="Times New Roman" panose="02020603050405020304"/>
              </a:rPr>
              <a:t>小河村</a:t>
            </a:r>
            <a:r>
              <a:rPr lang="zh-CN" altLang="zh-CN" sz="2400" b="1" kern="100" dirty="0">
                <a:solidFill>
                  <a:srgbClr val="000000"/>
                </a:solidFill>
                <a:latin typeface="隶书" panose="02010509060101010101" pitchFamily="49" charset="-122"/>
                <a:ea typeface="隶书" panose="02010509060101010101" pitchFamily="49" charset="-122"/>
                <a:cs typeface="Times New Roman" panose="02020603050405020304"/>
              </a:rPr>
              <a:t>。国民党直扑小河村。毛泽东又走，转移到了</a:t>
            </a:r>
            <a:r>
              <a:rPr lang="zh-CN" altLang="zh-CN" sz="2400" b="1" kern="100" dirty="0">
                <a:solidFill>
                  <a:srgbClr val="FF0000"/>
                </a:solidFill>
                <a:latin typeface="隶书" panose="02010509060101010101" pitchFamily="49" charset="-122"/>
                <a:ea typeface="隶书" panose="02010509060101010101" pitchFamily="49" charset="-122"/>
                <a:cs typeface="Times New Roman" panose="02020603050405020304"/>
              </a:rPr>
              <a:t>天赐湾</a:t>
            </a:r>
            <a:r>
              <a:rPr lang="zh-CN" altLang="zh-CN" sz="2400" b="1" kern="100" dirty="0">
                <a:solidFill>
                  <a:srgbClr val="000000"/>
                </a:solidFill>
                <a:latin typeface="隶书" panose="02010509060101010101" pitchFamily="49" charset="-122"/>
                <a:ea typeface="隶书" panose="02010509060101010101" pitchFamily="49" charset="-122"/>
                <a:cs typeface="Times New Roman" panose="02020603050405020304"/>
              </a:rPr>
              <a:t>。这是胡宗南与马鸿逵的交汇处。马鸿逵担心蒋介石借共产党的手杀了自己</a:t>
            </a:r>
            <a:r>
              <a:rPr lang="zh-CN" altLang="en-US" sz="2400" b="1" kern="100" dirty="0">
                <a:solidFill>
                  <a:srgbClr val="000000"/>
                </a:solidFill>
                <a:latin typeface="隶书" panose="02010509060101010101" pitchFamily="49" charset="-122"/>
                <a:ea typeface="隶书" panose="02010509060101010101" pitchFamily="49" charset="-122"/>
                <a:cs typeface="Times New Roman" panose="02020603050405020304"/>
              </a:rPr>
              <a:t>，</a:t>
            </a:r>
            <a:r>
              <a:rPr lang="zh-CN" altLang="zh-CN" sz="2400" b="1" kern="100" dirty="0">
                <a:solidFill>
                  <a:srgbClr val="000000"/>
                </a:solidFill>
                <a:latin typeface="隶书" panose="02010509060101010101" pitchFamily="49" charset="-122"/>
                <a:ea typeface="隶书" panose="02010509060101010101" pitchFamily="49" charset="-122"/>
                <a:cs typeface="Times New Roman" panose="02020603050405020304"/>
              </a:rPr>
              <a:t>所以出工不出力。胡马接合部就留下大口子。毛泽东登上山岭望过去，说正处于接合部，他们有矛盾，都想保存实力，企图消灭对方，谁也不想来。于是我们钻了空子。</a:t>
            </a:r>
            <a:r>
              <a:rPr lang="zh-CN" altLang="zh-CN" sz="2400" b="1" kern="100" dirty="0">
                <a:solidFill>
                  <a:srgbClr val="FF0000"/>
                </a:solidFill>
                <a:latin typeface="隶书" panose="02010509060101010101" pitchFamily="49" charset="-122"/>
                <a:ea typeface="隶书" panose="02010509060101010101" pitchFamily="49" charset="-122"/>
                <a:cs typeface="Times New Roman" panose="02020603050405020304"/>
              </a:rPr>
              <a:t>胡宗南军队处于信息之虚</a:t>
            </a:r>
            <a:r>
              <a:rPr lang="zh-CN" altLang="en-US" sz="2400" b="1" kern="100" dirty="0">
                <a:solidFill>
                  <a:srgbClr val="FF0000"/>
                </a:solidFill>
                <a:latin typeface="隶书" panose="02010509060101010101" pitchFamily="49" charset="-122"/>
                <a:ea typeface="隶书" panose="02010509060101010101" pitchFamily="49" charset="-122"/>
                <a:cs typeface="Times New Roman" panose="02020603050405020304"/>
              </a:rPr>
              <a:t>，</a:t>
            </a:r>
            <a:r>
              <a:rPr lang="zh-CN" altLang="zh-CN" sz="2400" b="1" kern="100" dirty="0">
                <a:solidFill>
                  <a:srgbClr val="FF0000"/>
                </a:solidFill>
                <a:latin typeface="隶书" panose="02010509060101010101" pitchFamily="49" charset="-122"/>
                <a:ea typeface="隶书" panose="02010509060101010101" pitchFamily="49" charset="-122"/>
                <a:cs typeface="Times New Roman" panose="02020603050405020304"/>
              </a:rPr>
              <a:t>毛泽东的部队却占有信息之实</a:t>
            </a:r>
            <a:r>
              <a:rPr lang="zh-CN" altLang="en-US" sz="2400" b="1" kern="100" dirty="0">
                <a:solidFill>
                  <a:srgbClr val="FF0000"/>
                </a:solidFill>
                <a:latin typeface="隶书" panose="02010509060101010101" pitchFamily="49" charset="-122"/>
                <a:ea typeface="隶书" panose="02010509060101010101" pitchFamily="49" charset="-122"/>
                <a:cs typeface="Times New Roman" panose="02020603050405020304"/>
              </a:rPr>
              <a:t>，</a:t>
            </a:r>
            <a:r>
              <a:rPr lang="zh-CN" altLang="zh-CN" sz="2400" b="1" kern="100" dirty="0">
                <a:solidFill>
                  <a:srgbClr val="FF0000"/>
                </a:solidFill>
                <a:latin typeface="隶书" panose="02010509060101010101" pitchFamily="49" charset="-122"/>
                <a:ea typeface="隶书" panose="02010509060101010101" pitchFamily="49" charset="-122"/>
                <a:cs typeface="Times New Roman" panose="02020603050405020304"/>
              </a:rPr>
              <a:t>进而弥补了其他方面的不足。</a:t>
            </a:r>
          </a:p>
          <a:p>
            <a:pPr fontAlgn="base">
              <a:spcBef>
                <a:spcPct val="0"/>
              </a:spcBef>
              <a:spcAft>
                <a:spcPct val="0"/>
              </a:spcAft>
              <a:defRPr/>
            </a:pPr>
            <a:r>
              <a:rPr lang="en-US" altLang="zh-CN" sz="2400" b="1" dirty="0">
                <a:latin typeface="隶书" panose="02010509060101010101" pitchFamily="49" charset="-122"/>
                <a:ea typeface="隶书" panose="02010509060101010101" pitchFamily="49" charset="-122"/>
                <a:sym typeface="+mn-ea"/>
              </a:rPr>
              <a:t>  </a:t>
            </a:r>
            <a:r>
              <a:rPr lang="zh-CN" altLang="en-US" sz="2400" b="1" dirty="0">
                <a:latin typeface="隶书" panose="02010509060101010101" pitchFamily="49" charset="-122"/>
                <a:ea typeface="隶书" panose="02010509060101010101" pitchFamily="49" charset="-122"/>
                <a:sym typeface="+mn-ea"/>
              </a:rPr>
              <a:t>彭德怀指挥了</a:t>
            </a:r>
            <a:r>
              <a:rPr lang="zh-CN" altLang="zh-CN" sz="2400" b="1" dirty="0">
                <a:latin typeface="隶书" panose="02010509060101010101" pitchFamily="49" charset="-122"/>
                <a:ea typeface="隶书" panose="02010509060101010101" pitchFamily="49" charset="-122"/>
                <a:sym typeface="+mn-ea"/>
              </a:rPr>
              <a:t>青化砭、羊马河</a:t>
            </a:r>
            <a:r>
              <a:rPr lang="zh-CN" altLang="en-US" sz="2400" b="1" dirty="0">
                <a:latin typeface="隶书" panose="02010509060101010101" pitchFamily="49" charset="-122"/>
                <a:ea typeface="隶书" panose="02010509060101010101" pitchFamily="49" charset="-122"/>
                <a:sym typeface="+mn-ea"/>
              </a:rPr>
              <a:t>、</a:t>
            </a:r>
            <a:r>
              <a:rPr lang="en-US" altLang="zh-CN" sz="2400" b="1" dirty="0">
                <a:latin typeface="隶书" panose="02010509060101010101" pitchFamily="49" charset="-122"/>
                <a:ea typeface="隶书" panose="02010509060101010101" pitchFamily="49" charset="-122"/>
                <a:sym typeface="+mn-ea"/>
              </a:rPr>
              <a:t>蟠</a:t>
            </a:r>
            <a:r>
              <a:rPr lang="zh-CN" altLang="en-US" sz="2400" b="1" dirty="0">
                <a:latin typeface="隶书" panose="02010509060101010101" pitchFamily="49" charset="-122"/>
                <a:ea typeface="隶书" panose="02010509060101010101" pitchFamily="49" charset="-122"/>
                <a:sym typeface="+mn-ea"/>
              </a:rPr>
              <a:t>龙</a:t>
            </a:r>
            <a:r>
              <a:rPr lang="zh-CN" altLang="zh-CN" sz="2400" b="1" dirty="0">
                <a:latin typeface="隶书" panose="02010509060101010101" pitchFamily="49" charset="-122"/>
                <a:ea typeface="隶书" panose="02010509060101010101" pitchFamily="49" charset="-122"/>
                <a:sym typeface="+mn-ea"/>
              </a:rPr>
              <a:t>战役，西北野战部队三战三捷，共歼国民党军</a:t>
            </a:r>
            <a:r>
              <a:rPr lang="en-US" altLang="zh-CN" sz="2400" b="1" dirty="0">
                <a:latin typeface="隶书" panose="02010509060101010101" pitchFamily="49" charset="-122"/>
                <a:ea typeface="隶书" panose="02010509060101010101" pitchFamily="49" charset="-122"/>
                <a:sym typeface="+mn-ea"/>
              </a:rPr>
              <a:t>1.4</a:t>
            </a:r>
            <a:r>
              <a:rPr lang="zh-CN" altLang="zh-CN" sz="2400" b="1" dirty="0">
                <a:latin typeface="隶书" panose="02010509060101010101" pitchFamily="49" charset="-122"/>
                <a:ea typeface="隶书" panose="02010509060101010101" pitchFamily="49" charset="-122"/>
                <a:sym typeface="+mn-ea"/>
              </a:rPr>
              <a:t>万余人，从而稳定了陕北战局，为转入战略反攻奠定了基础。</a:t>
            </a:r>
            <a:endParaRPr lang="zh-CN" altLang="en-US" sz="2400" b="1" dirty="0">
              <a:latin typeface="隶书" panose="02010509060101010101" pitchFamily="49" charset="-122"/>
              <a:ea typeface="隶书" panose="02010509060101010101" pitchFamily="49" charset="-122"/>
            </a:endParaRPr>
          </a:p>
          <a:p>
            <a:pPr fontAlgn="base">
              <a:spcBef>
                <a:spcPct val="0"/>
              </a:spcBef>
              <a:spcAft>
                <a:spcPct val="0"/>
              </a:spcAft>
              <a:defRPr/>
            </a:pPr>
            <a:endParaRPr lang="zh-CN" altLang="en-US" sz="2400" b="1" dirty="0">
              <a:solidFill>
                <a:srgbClr val="FF0000"/>
              </a:solidFill>
              <a:latin typeface="隶书" panose="02010509060101010101" pitchFamily="49" charset="-122"/>
              <a:ea typeface="隶书" panose="02010509060101010101" pitchFamily="49" charset="-122"/>
            </a:endParaRPr>
          </a:p>
        </p:txBody>
      </p:sp>
      <p:sp>
        <p:nvSpPr>
          <p:cNvPr id="107525" name="矩形 10"/>
          <p:cNvSpPr/>
          <p:nvPr/>
        </p:nvSpPr>
        <p:spPr>
          <a:xfrm>
            <a:off x="2095501" y="214313"/>
            <a:ext cx="8215313" cy="584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b="1" dirty="0">
                <a:solidFill>
                  <a:srgbClr val="FF0000"/>
                </a:solidFill>
                <a:latin typeface="隶书" panose="02010509060101010101" pitchFamily="49" charset="-122"/>
                <a:ea typeface="隶书" panose="02010509060101010101" pitchFamily="49" charset="-122"/>
              </a:rPr>
              <a:t>强而避之</a:t>
            </a:r>
            <a:r>
              <a:rPr lang="en-US" altLang="zh-CN" b="1" dirty="0">
                <a:solidFill>
                  <a:srgbClr val="FF0000"/>
                </a:solidFill>
                <a:latin typeface="Times New Roman" panose="02020603050405020304" pitchFamily="18" charset="0"/>
                <a:ea typeface="隶书" panose="02010509060101010101" pitchFamily="49" charset="-122"/>
              </a:rPr>
              <a:t>—</a:t>
            </a:r>
            <a:r>
              <a:rPr lang="zh-CN" altLang="zh-CN" b="1" dirty="0">
                <a:solidFill>
                  <a:srgbClr val="000000"/>
                </a:solidFill>
                <a:latin typeface="Times New Roman" panose="02020603050405020304" pitchFamily="18" charset="0"/>
                <a:ea typeface="隶书" panose="02010509060101010101" pitchFamily="49" charset="-122"/>
              </a:rPr>
              <a:t>毛泽东在解放战争时期转战陕北</a:t>
            </a:r>
            <a:endParaRPr lang="zh-CN" altLang="en-US" dirty="0">
              <a:ea typeface="隶书" panose="02010509060101010101" pitchFamily="49" charset="-122"/>
            </a:endParaRPr>
          </a:p>
        </p:txBody>
      </p:sp>
    </p:spTree>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68500" y="404814"/>
            <a:ext cx="8351838" cy="2430145"/>
          </a:xfrm>
          <a:prstGeom prst="rect">
            <a:avLst/>
          </a:prstGeom>
        </p:spPr>
        <p:txBody>
          <a:bodyPr>
            <a:spAutoFit/>
          </a:bodyPr>
          <a:lstStyle/>
          <a:p>
            <a:pPr fontAlgn="base">
              <a:spcBef>
                <a:spcPct val="0"/>
              </a:spcBef>
              <a:spcAft>
                <a:spcPct val="0"/>
              </a:spcAft>
              <a:defRPr/>
            </a:pPr>
            <a:r>
              <a:rPr lang="zh-CN" altLang="en-US" sz="4000" b="1" kern="100" dirty="0">
                <a:solidFill>
                  <a:srgbClr val="FF0000"/>
                </a:solidFill>
                <a:latin typeface="楷体" panose="02010609060101010101" pitchFamily="49" charset="-122"/>
                <a:ea typeface="楷体" panose="02010609060101010101" pitchFamily="49" charset="-122"/>
                <a:cs typeface="楷体" panose="02010609060101010101" pitchFamily="49" charset="-122"/>
              </a:rPr>
              <a:t>   </a:t>
            </a:r>
            <a:r>
              <a:rPr lang="zh-CN" altLang="en-US" sz="2800" b="1" kern="100" dirty="0">
                <a:solidFill>
                  <a:srgbClr val="FF0000"/>
                </a:solidFill>
                <a:latin typeface="楷体" panose="02010609060101010101" pitchFamily="49" charset="-122"/>
                <a:ea typeface="楷体" panose="02010609060101010101" pitchFamily="49" charset="-122"/>
                <a:cs typeface="楷体" panose="02010609060101010101" pitchFamily="49" charset="-122"/>
              </a:rPr>
              <a:t> </a:t>
            </a:r>
            <a:r>
              <a:rPr lang="zh-CN" altLang="en-US" sz="2800" b="1" kern="100" dirty="0">
                <a:latin typeface="楷体" panose="02010609060101010101" pitchFamily="49" charset="-122"/>
                <a:ea typeface="楷体" panose="02010609060101010101" pitchFamily="49" charset="-122"/>
                <a:cs typeface="楷体" panose="02010609060101010101" pitchFamily="49" charset="-122"/>
              </a:rPr>
              <a:t>二千五百年前，孙子感叹：</a:t>
            </a:r>
            <a:r>
              <a:rPr lang="zh-CN" altLang="zh-CN" sz="2800" b="1" kern="100" dirty="0">
                <a:solidFill>
                  <a:srgbClr val="FF0000"/>
                </a:solidFill>
                <a:latin typeface="楷体" panose="02010609060101010101" pitchFamily="49" charset="-122"/>
                <a:ea typeface="楷体" panose="02010609060101010101" pitchFamily="49" charset="-122"/>
                <a:cs typeface="楷体" panose="02010609060101010101" pitchFamily="49" charset="-122"/>
              </a:rPr>
              <a:t>“微乎微乎，至于无形，神乎神乎，至于无声，故能为敌之司命。”</a:t>
            </a:r>
            <a:r>
              <a:rPr lang="en-US" altLang="zh-CN" sz="2800" b="1" kern="100" dirty="0">
                <a:solidFill>
                  <a:srgbClr val="FF0000"/>
                </a:solidFill>
                <a:latin typeface="楷体" panose="02010609060101010101" pitchFamily="49" charset="-122"/>
                <a:ea typeface="楷体" panose="02010609060101010101" pitchFamily="49" charset="-122"/>
                <a:cs typeface="楷体" panose="02010609060101010101" pitchFamily="49" charset="-122"/>
              </a:rPr>
              <a:t>---</a:t>
            </a:r>
            <a:r>
              <a:rPr lang="zh-CN" altLang="en-US" sz="2800" b="1" kern="100" dirty="0">
                <a:solidFill>
                  <a:srgbClr val="FF0000"/>
                </a:solidFill>
                <a:latin typeface="楷体" panose="02010609060101010101" pitchFamily="49" charset="-122"/>
                <a:ea typeface="楷体" panose="02010609060101010101" pitchFamily="49" charset="-122"/>
                <a:cs typeface="楷体" panose="02010609060101010101" pitchFamily="49" charset="-122"/>
              </a:rPr>
              <a:t>虚实篇</a:t>
            </a:r>
            <a:endParaRPr lang="en-US" altLang="zh-CN" sz="2800" b="1" kern="100"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fontAlgn="base">
              <a:spcBef>
                <a:spcPct val="0"/>
              </a:spcBef>
              <a:spcAft>
                <a:spcPct val="0"/>
              </a:spcAft>
              <a:defRPr/>
            </a:pPr>
            <a:r>
              <a:rPr lang="zh-CN" altLang="en-US" sz="2800" kern="100" dirty="0">
                <a:solidFill>
                  <a:srgbClr val="000000"/>
                </a:solidFill>
                <a:latin typeface="楷体" panose="02010609060101010101" pitchFamily="49" charset="-122"/>
                <a:ea typeface="楷体" panose="02010609060101010101" pitchFamily="49" charset="-122"/>
                <a:cs typeface="Times New Roman" panose="02020603050405020304"/>
              </a:rPr>
              <a:t>微妙呀微妙，竟至看不到形迹；神奇呀神奇，竟至听不到声息。所以能成为敌人命运的主宰。</a:t>
            </a:r>
          </a:p>
        </p:txBody>
      </p:sp>
      <p:sp>
        <p:nvSpPr>
          <p:cNvPr id="113666" name="Rectangle 3"/>
          <p:cNvSpPr/>
          <p:nvPr/>
        </p:nvSpPr>
        <p:spPr>
          <a:xfrm>
            <a:off x="2273618" y="3356929"/>
            <a:ext cx="7643812" cy="1939925"/>
          </a:xfrm>
          <a:prstGeom prst="rect">
            <a:avLst/>
          </a:prstGeom>
          <a:noFill/>
          <a:ln w="9525">
            <a:noFill/>
          </a:ln>
          <a:effectLst>
            <a:prstShdw prst="shdw17" dist="17961" dir="13499999">
              <a:srgbClr val="FFFF00"/>
            </a:prstShdw>
          </a:effectLst>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4000" b="1" dirty="0">
                <a:solidFill>
                  <a:srgbClr val="FC0000"/>
                </a:solidFill>
                <a:latin typeface="隶书" panose="02010509060101010101" pitchFamily="49" charset="-122"/>
                <a:ea typeface="隶书" panose="02010509060101010101" pitchFamily="49" charset="-122"/>
              </a:rPr>
              <a:t>结论：战争错综复杂，因而要做到见招拆招，可采取</a:t>
            </a:r>
            <a:r>
              <a:rPr lang="zh-CN" altLang="en-US" sz="4000" b="1" dirty="0">
                <a:solidFill>
                  <a:srgbClr val="FF0000"/>
                </a:solidFill>
                <a:latin typeface="隶书" panose="02010509060101010101" pitchFamily="49" charset="-122"/>
                <a:ea typeface="隶书" panose="02010509060101010101" pitchFamily="49" charset="-122"/>
              </a:rPr>
              <a:t>利而诱之、乱而取之、实而备之、强而避之。</a:t>
            </a:r>
            <a:endParaRPr lang="zh-CN" altLang="en-US" sz="6000" dirty="0">
              <a:solidFill>
                <a:srgbClr val="FC0000"/>
              </a:solidFill>
              <a:latin typeface="隶书" panose="02010509060101010101" pitchFamily="49" charset="-122"/>
              <a:ea typeface="隶书" panose="02010509060101010101" pitchFamily="49" charset="-122"/>
            </a:endParaRPr>
          </a:p>
        </p:txBody>
      </p:sp>
    </p:spTree>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6"/>
          <p:cNvSpPr txBox="1"/>
          <p:nvPr/>
        </p:nvSpPr>
        <p:spPr>
          <a:xfrm>
            <a:off x="1775461" y="188595"/>
            <a:ext cx="4526915" cy="7683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50000"/>
              </a:spcBef>
              <a:buNone/>
            </a:pPr>
            <a:r>
              <a:rPr lang="zh-CN" altLang="en-US" sz="4400" b="1" dirty="0">
                <a:solidFill>
                  <a:srgbClr val="FF3300"/>
                </a:solidFill>
                <a:latin typeface="隶书" panose="02010509060101010101" pitchFamily="49" charset="-122"/>
                <a:ea typeface="隶书" panose="02010509060101010101" pitchFamily="49" charset="-122"/>
              </a:rPr>
              <a:t>四、以谋取胜</a:t>
            </a:r>
          </a:p>
        </p:txBody>
      </p:sp>
      <p:sp>
        <p:nvSpPr>
          <p:cNvPr id="115715" name="矩形 2"/>
          <p:cNvSpPr/>
          <p:nvPr/>
        </p:nvSpPr>
        <p:spPr>
          <a:xfrm>
            <a:off x="2028825" y="1052831"/>
            <a:ext cx="7881620" cy="21532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4000" b="1" dirty="0">
                <a:solidFill>
                  <a:srgbClr val="FF0000"/>
                </a:solidFill>
                <a:latin typeface="隶书" panose="02010509060101010101" pitchFamily="49" charset="-122"/>
                <a:ea typeface="隶书" panose="02010509060101010101" pitchFamily="49" charset="-122"/>
              </a:rPr>
              <a:t>怒而挠之</a:t>
            </a:r>
            <a:r>
              <a:rPr lang="en-US" altLang="zh-CN" sz="4000" b="1" dirty="0">
                <a:solidFill>
                  <a:srgbClr val="FF0000"/>
                </a:solidFill>
                <a:latin typeface="隶书" panose="02010509060101010101" pitchFamily="49" charset="-122"/>
                <a:ea typeface="隶书" panose="02010509060101010101" pitchFamily="49" charset="-122"/>
              </a:rPr>
              <a:t> </a:t>
            </a:r>
            <a:r>
              <a:rPr lang="zh-CN" altLang="en-US" sz="4000" b="1" dirty="0">
                <a:solidFill>
                  <a:srgbClr val="FF0000"/>
                </a:solidFill>
                <a:latin typeface="隶书" panose="02010509060101010101" pitchFamily="49" charset="-122"/>
                <a:ea typeface="隶书" panose="02010509060101010101" pitchFamily="49" charset="-122"/>
              </a:rPr>
              <a:t>卑而骄之</a:t>
            </a:r>
            <a:endParaRPr lang="en-US" altLang="zh-CN" sz="4000" b="1" dirty="0">
              <a:solidFill>
                <a:srgbClr val="FF0000"/>
              </a:solidFill>
              <a:latin typeface="隶书" panose="02010509060101010101" pitchFamily="49" charset="-122"/>
              <a:ea typeface="隶书" panose="02010509060101010101" pitchFamily="49" charset="-122"/>
            </a:endParaRPr>
          </a:p>
          <a:p>
            <a:pPr marL="0" indent="0" eaLnBrk="1" hangingPunct="1">
              <a:spcBef>
                <a:spcPct val="0"/>
              </a:spcBef>
              <a:buNone/>
            </a:pPr>
            <a:r>
              <a:rPr lang="zh-CN" altLang="en-US" sz="4000" b="1" dirty="0">
                <a:solidFill>
                  <a:srgbClr val="FF0000"/>
                </a:solidFill>
                <a:latin typeface="隶书" panose="02010509060101010101" pitchFamily="49" charset="-122"/>
                <a:ea typeface="隶书" panose="02010509060101010101" pitchFamily="49" charset="-122"/>
              </a:rPr>
              <a:t>佚而劳之</a:t>
            </a:r>
            <a:r>
              <a:rPr lang="en-US" altLang="zh-CN" sz="4000" b="1" dirty="0">
                <a:solidFill>
                  <a:srgbClr val="FF0000"/>
                </a:solidFill>
                <a:latin typeface="隶书" panose="02010509060101010101" pitchFamily="49" charset="-122"/>
                <a:ea typeface="隶书" panose="02010509060101010101" pitchFamily="49" charset="-122"/>
              </a:rPr>
              <a:t> </a:t>
            </a:r>
            <a:r>
              <a:rPr lang="zh-CN" altLang="en-US" sz="4000" b="1" dirty="0">
                <a:solidFill>
                  <a:srgbClr val="FF0000"/>
                </a:solidFill>
                <a:latin typeface="隶书" panose="02010509060101010101" pitchFamily="49" charset="-122"/>
                <a:ea typeface="隶书" panose="02010509060101010101" pitchFamily="49" charset="-122"/>
              </a:rPr>
              <a:t>亲而离之</a:t>
            </a:r>
            <a:r>
              <a:rPr lang="en-US" altLang="zh-CN" sz="4000" b="1" dirty="0">
                <a:solidFill>
                  <a:srgbClr val="FF0000"/>
                </a:solidFill>
                <a:latin typeface="隶书" panose="02010509060101010101" pitchFamily="49" charset="-122"/>
                <a:ea typeface="隶书" panose="02010509060101010101" pitchFamily="49" charset="-122"/>
              </a:rPr>
              <a:t>   </a:t>
            </a:r>
          </a:p>
          <a:p>
            <a:pPr marL="0" indent="0" eaLnBrk="1" hangingPunct="1">
              <a:spcBef>
                <a:spcPct val="0"/>
              </a:spcBef>
              <a:buNone/>
            </a:pPr>
            <a:endParaRPr lang="en-US" altLang="zh-CN" sz="4000" b="1" dirty="0">
              <a:solidFill>
                <a:srgbClr val="FF0000"/>
              </a:solidFill>
              <a:latin typeface="隶书" panose="02010509060101010101" pitchFamily="49" charset="-122"/>
              <a:ea typeface="隶书" panose="02010509060101010101" pitchFamily="49" charset="-122"/>
            </a:endParaRPr>
          </a:p>
          <a:p>
            <a:pPr marL="0" indent="0" eaLnBrk="1" hangingPunct="1">
              <a:spcBef>
                <a:spcPct val="0"/>
              </a:spcBef>
              <a:buNone/>
            </a:pPr>
            <a:r>
              <a:rPr lang="zh-CN" altLang="en-US" sz="1400" dirty="0"/>
              <a:t>	</a:t>
            </a:r>
          </a:p>
        </p:txBody>
      </p:sp>
      <p:sp>
        <p:nvSpPr>
          <p:cNvPr id="117762" name="Text Box 6"/>
          <p:cNvSpPr txBox="1"/>
          <p:nvPr/>
        </p:nvSpPr>
        <p:spPr>
          <a:xfrm>
            <a:off x="1846898" y="2348865"/>
            <a:ext cx="8229600" cy="443103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hangingPunct="1">
              <a:spcBef>
                <a:spcPct val="50000"/>
              </a:spcBef>
              <a:buNone/>
            </a:pPr>
            <a:r>
              <a:rPr lang="zh-CN" altLang="en-US" sz="3600" b="1" dirty="0">
                <a:solidFill>
                  <a:srgbClr val="FF3300"/>
                </a:solidFill>
                <a:latin typeface="楷体" panose="02010609060101010101" pitchFamily="49" charset="-122"/>
                <a:ea typeface="楷体" panose="02010609060101010101" pitchFamily="49" charset="-122"/>
                <a:cs typeface="楷体" panose="02010609060101010101" pitchFamily="49" charset="-122"/>
              </a:rPr>
              <a:t>怒而挠之	</a:t>
            </a:r>
            <a:r>
              <a:rPr lang="en-US" altLang="zh-CN" sz="3600" b="1" dirty="0">
                <a:solidFill>
                  <a:srgbClr val="FF3300"/>
                </a:solidFill>
                <a:latin typeface="楷体" panose="02010609060101010101" pitchFamily="49" charset="-122"/>
                <a:ea typeface="楷体" panose="02010609060101010101" pitchFamily="49" charset="-122"/>
                <a:cs typeface="楷体" panose="02010609060101010101" pitchFamily="49" charset="-122"/>
              </a:rPr>
              <a:t>《</a:t>
            </a:r>
            <a:r>
              <a:rPr lang="zh-CN" altLang="en-US" sz="3600" b="1" dirty="0">
                <a:solidFill>
                  <a:srgbClr val="FF3300"/>
                </a:solidFill>
                <a:latin typeface="楷体" panose="02010609060101010101" pitchFamily="49" charset="-122"/>
                <a:ea typeface="楷体" panose="02010609060101010101" pitchFamily="49" charset="-122"/>
                <a:cs typeface="楷体" panose="02010609060101010101" pitchFamily="49" charset="-122"/>
              </a:rPr>
              <a:t>计篇</a:t>
            </a:r>
            <a:r>
              <a:rPr lang="en-US" altLang="zh-CN" sz="3600" b="1" dirty="0">
                <a:solidFill>
                  <a:srgbClr val="FF3300"/>
                </a:solidFill>
                <a:latin typeface="楷体" panose="02010609060101010101" pitchFamily="49" charset="-122"/>
                <a:ea typeface="楷体" panose="02010609060101010101" pitchFamily="49" charset="-122"/>
                <a:cs typeface="楷体" panose="02010609060101010101" pitchFamily="49" charset="-122"/>
              </a:rPr>
              <a:t>》</a:t>
            </a:r>
          </a:p>
          <a:p>
            <a:pPr marL="0" indent="0" algn="ctr" eaLnBrk="1" hangingPunct="1">
              <a:spcBef>
                <a:spcPct val="50000"/>
              </a:spcBef>
              <a:buNone/>
            </a:pPr>
            <a:r>
              <a:rPr lang="zh-CN" altLang="en-US" sz="3600" b="1" dirty="0">
                <a:latin typeface="楷体" panose="02010609060101010101" pitchFamily="49" charset="-122"/>
                <a:ea typeface="楷体" panose="02010609060101010101" pitchFamily="49" charset="-122"/>
                <a:cs typeface="楷体" panose="02010609060101010101" pitchFamily="49" charset="-122"/>
              </a:rPr>
              <a:t>要设法激怒敌人而扰乱他</a:t>
            </a:r>
          </a:p>
          <a:p>
            <a:pPr marL="0" indent="0" eaLnBrk="1" hangingPunct="1">
              <a:spcBef>
                <a:spcPct val="50000"/>
              </a:spcBef>
              <a:buNone/>
            </a:pPr>
            <a:r>
              <a:rPr lang="zh-CN" altLang="en-US" sz="2400"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脾气暴燥，易于发怒的主将，就极易犯孙子“五危”之“忿速可侮”的毛病。对付这样的敌人或对手，适宜采用挑逗，侮辱的办法来故意刺激他，激怒他。一旦对方因愤怒而失去理智，就容易轻举妄动，给你制造可乘之机。因此</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“怒而挠之”</a:t>
            </a:r>
            <a:r>
              <a:rPr lang="zh-CN" altLang="en-US" sz="2400"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，就正是针对性格暴燥、缺乏自我调节控制机制的敌方将帅，所量身定做的一种常用却出奇有效的谋略。</a:t>
            </a:r>
            <a:endParaRPr lang="zh-CN" altLang="en-US" sz="2400" b="1" dirty="0">
              <a:solidFill>
                <a:srgbClr val="000000"/>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50000"/>
              </a:spcBef>
              <a:buNone/>
            </a:pPr>
            <a:endParaRPr lang="zh-CN" altLang="en-US" sz="2400" b="1" dirty="0">
              <a:solidFill>
                <a:srgbClr val="000000"/>
              </a:solidFill>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矩形 5"/>
          <p:cNvSpPr/>
          <p:nvPr/>
        </p:nvSpPr>
        <p:spPr>
          <a:xfrm>
            <a:off x="3648076" y="77788"/>
            <a:ext cx="2659063" cy="8302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4800" b="1" dirty="0">
                <a:solidFill>
                  <a:srgbClr val="FF3300"/>
                </a:solidFill>
                <a:latin typeface="隶书" panose="02010509060101010101" pitchFamily="49" charset="-122"/>
                <a:ea typeface="隶书" panose="02010509060101010101" pitchFamily="49" charset="-122"/>
              </a:rPr>
              <a:t>怒而挠之</a:t>
            </a:r>
            <a:endParaRPr lang="zh-CN" altLang="en-US" sz="1800" dirty="0"/>
          </a:p>
        </p:txBody>
      </p:sp>
      <p:sp>
        <p:nvSpPr>
          <p:cNvPr id="119815" name="矩形 11"/>
          <p:cNvSpPr/>
          <p:nvPr/>
        </p:nvSpPr>
        <p:spPr>
          <a:xfrm>
            <a:off x="1751330" y="855981"/>
            <a:ext cx="8368030" cy="255333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457200" eaLnBrk="1" hangingPunct="1">
              <a:spcBef>
                <a:spcPct val="0"/>
              </a:spcBef>
              <a:buNone/>
            </a:pPr>
            <a:r>
              <a:rPr lang="zh-CN" altLang="en-US" sz="2000" b="1" dirty="0">
                <a:latin typeface="楷体" panose="02010609060101010101" pitchFamily="49" charset="-122"/>
                <a:ea typeface="楷体" panose="02010609060101010101" pitchFamily="49" charset="-122"/>
                <a:cs typeface="楷体" panose="02010609060101010101" pitchFamily="49" charset="-122"/>
              </a:rPr>
              <a:t>秦惠王十二年（前</a:t>
            </a:r>
            <a:r>
              <a:rPr lang="en-US" altLang="zh-CN" sz="2000" b="1" dirty="0">
                <a:latin typeface="楷体" panose="02010609060101010101" pitchFamily="49" charset="-122"/>
                <a:ea typeface="楷体" panose="02010609060101010101" pitchFamily="49" charset="-122"/>
                <a:cs typeface="楷体" panose="02010609060101010101" pitchFamily="49" charset="-122"/>
              </a:rPr>
              <a:t>313</a:t>
            </a:r>
            <a:r>
              <a:rPr lang="zh-CN" altLang="en-US" sz="2000" b="1" dirty="0">
                <a:latin typeface="楷体" panose="02010609060101010101" pitchFamily="49" charset="-122"/>
                <a:ea typeface="楷体" panose="02010609060101010101" pitchFamily="49" charset="-122"/>
                <a:cs typeface="楷体" panose="02010609060101010101" pitchFamily="49" charset="-122"/>
              </a:rPr>
              <a:t>年），秦国想要攻打齐国，但忧虑齐、楚两国已经缔结了合纵联盟，于是便派张仪前往楚国游说楚怀王。到楚国后，张仪告诉楚怀王说，当今各国以秦国最为强大，齐、楚两国相当。如果楚国与秦国联盟，楚国就比齐国强大。所以，楚国最好的出路就是与秦联盟。</a:t>
            </a:r>
          </a:p>
          <a:p>
            <a:pPr marL="0" indent="457200" eaLnBrk="1" hangingPunct="1">
              <a:spcBef>
                <a:spcPct val="0"/>
              </a:spcBef>
              <a:buNone/>
            </a:pPr>
            <a:r>
              <a:rPr lang="zh-CN" altLang="en-US" sz="2000" b="1" dirty="0">
                <a:latin typeface="楷体" panose="02010609060101010101" pitchFamily="49" charset="-122"/>
                <a:ea typeface="楷体" panose="02010609060101010101" pitchFamily="49" charset="-122"/>
                <a:cs typeface="楷体" panose="02010609060101010101" pitchFamily="49" charset="-122"/>
              </a:rPr>
              <a:t>他许诺楚国如果与齐国断交，秦国就把</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rPr>
              <a:t>商於之地六百余里归还给楚国，</a:t>
            </a:r>
            <a:r>
              <a:rPr lang="zh-CN" altLang="en-US" sz="2000" b="1" dirty="0">
                <a:latin typeface="楷体" panose="02010609060101010101" pitchFamily="49" charset="-122"/>
                <a:ea typeface="楷体" panose="02010609060101010101" pitchFamily="49" charset="-122"/>
                <a:cs typeface="楷体" panose="02010609060101010101" pitchFamily="49" charset="-122"/>
              </a:rPr>
              <a:t>并将秦国公主献给楚王，秦楚两国成为亲如兄弟的国家。大臣陈轸奉劝楚王不要听从张仪的话。楚怀王被眼前的利益所动，不仅怒斥他鼠目寸光，而且任命张仪为楚国宰相。</a:t>
            </a:r>
            <a:r>
              <a:rPr lang="en-US" altLang="zh-CN" sz="2000" b="1" dirty="0">
                <a:latin typeface="楷体" panose="02010609060101010101" pitchFamily="49" charset="-122"/>
                <a:ea typeface="楷体" panose="02010609060101010101" pitchFamily="49" charset="-122"/>
                <a:cs typeface="楷体" panose="02010609060101010101" pitchFamily="49" charset="-122"/>
              </a:rPr>
              <a:t> </a:t>
            </a:r>
          </a:p>
        </p:txBody>
      </p:sp>
      <p:sp>
        <p:nvSpPr>
          <p:cNvPr id="121861" name="矩形 11"/>
          <p:cNvSpPr/>
          <p:nvPr/>
        </p:nvSpPr>
        <p:spPr>
          <a:xfrm>
            <a:off x="1746885" y="3409316"/>
            <a:ext cx="8376920" cy="255333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457200" eaLnBrk="1" hangingPunct="1">
              <a:spcBef>
                <a:spcPts val="1200"/>
              </a:spcBef>
              <a:buNone/>
            </a:pPr>
            <a:r>
              <a:rPr lang="zh-CN" altLang="en-US" sz="2000" b="1" dirty="0">
                <a:latin typeface="楷体" panose="02010609060101010101" pitchFamily="49" charset="-122"/>
                <a:ea typeface="楷体" panose="02010609060101010101" pitchFamily="49" charset="-122"/>
              </a:rPr>
              <a:t>张仪回秦之后，佯装摔伤脚，三个月不露面。楚王以为秦国认为他与齐国断交不够彻底，还派人到齐国大骂齐王。被楚国激怒的齐国决定与秦结盟，齐楚联盟破裂。</a:t>
            </a:r>
          </a:p>
          <a:p>
            <a:pPr marL="0" indent="457200" eaLnBrk="1" hangingPunct="1">
              <a:spcBef>
                <a:spcPts val="1200"/>
              </a:spcBef>
              <a:buNone/>
            </a:pPr>
            <a:r>
              <a:rPr lang="zh-CN" altLang="en-US" sz="2000" b="1" dirty="0">
                <a:latin typeface="楷体" panose="02010609060101010101" pitchFamily="49" charset="-122"/>
                <a:ea typeface="楷体" panose="02010609060101010101" pitchFamily="49" charset="-122"/>
              </a:rPr>
              <a:t>看目的已经达到，张仪竟然翻脸不认账，说自己答应的不是</a:t>
            </a:r>
            <a:r>
              <a:rPr lang="zh-CN" altLang="en-US" sz="2000" b="1" dirty="0">
                <a:solidFill>
                  <a:srgbClr val="FF0000"/>
                </a:solidFill>
                <a:latin typeface="楷体" panose="02010609060101010101" pitchFamily="49" charset="-122"/>
                <a:ea typeface="楷体" panose="02010609060101010101" pitchFamily="49" charset="-122"/>
              </a:rPr>
              <a:t>六百里商於之地</a:t>
            </a:r>
            <a:r>
              <a:rPr lang="zh-CN" altLang="en-US" sz="2000" b="1" dirty="0">
                <a:latin typeface="楷体" panose="02010609060101010101" pitchFamily="49" charset="-122"/>
                <a:ea typeface="楷体" panose="02010609060101010101" pitchFamily="49" charset="-122"/>
              </a:rPr>
              <a:t>，而是自己的奉邑六里。</a:t>
            </a:r>
          </a:p>
          <a:p>
            <a:pPr marL="0" indent="457200" eaLnBrk="1" hangingPunct="1">
              <a:spcBef>
                <a:spcPts val="1200"/>
              </a:spcBef>
              <a:buNone/>
            </a:pPr>
            <a:r>
              <a:rPr lang="zh-CN" altLang="en-US" sz="2000" b="1" dirty="0">
                <a:latin typeface="楷体" panose="02010609060101010101" pitchFamily="49" charset="-122"/>
                <a:ea typeface="楷体" panose="02010609060101010101" pitchFamily="49" charset="-122"/>
              </a:rPr>
              <a:t>楚怀王得知后怒不可遏，起兵十万攻打秦国，却遭惨败，损失精兵八万多人，并被秦国夺走了丹阳、汉中的大片土地。</a:t>
            </a:r>
          </a:p>
        </p:txBody>
      </p:sp>
    </p:spTree>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矩形 1"/>
          <p:cNvSpPr/>
          <p:nvPr/>
        </p:nvSpPr>
        <p:spPr>
          <a:xfrm>
            <a:off x="1952626" y="814388"/>
            <a:ext cx="4322763" cy="30464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2000" b="1" dirty="0">
                <a:solidFill>
                  <a:srgbClr val="000000"/>
                </a:solidFill>
              </a:rPr>
              <a:t>        </a:t>
            </a:r>
            <a:r>
              <a:rPr lang="zh-CN" altLang="en-US" sz="2400" b="1" dirty="0">
                <a:solidFill>
                  <a:srgbClr val="000000"/>
                </a:solidFill>
                <a:latin typeface="隶书" panose="02010509060101010101" pitchFamily="49" charset="-122"/>
                <a:ea typeface="隶书" panose="02010509060101010101" pitchFamily="49" charset="-122"/>
              </a:rPr>
              <a:t>公元</a:t>
            </a:r>
            <a:r>
              <a:rPr lang="en-US" altLang="zh-CN" sz="2400" b="1" dirty="0">
                <a:solidFill>
                  <a:srgbClr val="000000"/>
                </a:solidFill>
                <a:latin typeface="隶书" panose="02010509060101010101" pitchFamily="49" charset="-122"/>
                <a:ea typeface="隶书" panose="02010509060101010101" pitchFamily="49" charset="-122"/>
              </a:rPr>
              <a:t>205</a:t>
            </a:r>
            <a:r>
              <a:rPr lang="zh-CN" altLang="en-US" sz="2400" b="1" dirty="0">
                <a:solidFill>
                  <a:srgbClr val="000000"/>
                </a:solidFill>
                <a:latin typeface="隶书" panose="02010509060101010101" pitchFamily="49" charset="-122"/>
                <a:ea typeface="隶书" panose="02010509060101010101" pitchFamily="49" charset="-122"/>
              </a:rPr>
              <a:t>年</a:t>
            </a:r>
            <a:r>
              <a:rPr lang="en-US" altLang="zh-CN" sz="2400" b="1" dirty="0">
                <a:solidFill>
                  <a:srgbClr val="000000"/>
                </a:solidFill>
                <a:latin typeface="隶书" panose="02010509060101010101" pitchFamily="49" charset="-122"/>
                <a:ea typeface="隶书" panose="02010509060101010101" pitchFamily="49" charset="-122"/>
              </a:rPr>
              <a:t>9</a:t>
            </a:r>
            <a:r>
              <a:rPr lang="zh-CN" altLang="en-US" sz="2400" b="1" dirty="0">
                <a:solidFill>
                  <a:srgbClr val="000000"/>
                </a:solidFill>
                <a:latin typeface="隶书" panose="02010509060101010101" pitchFamily="49" charset="-122"/>
                <a:ea typeface="隶书" panose="02010509060101010101" pitchFamily="49" charset="-122"/>
              </a:rPr>
              <a:t>月，楚霸王项羽率兵攻打彭越，命令大司马</a:t>
            </a:r>
            <a:r>
              <a:rPr lang="zh-CN" altLang="en-US" sz="2400" b="1" dirty="0">
                <a:solidFill>
                  <a:srgbClr val="FF0000"/>
                </a:solidFill>
                <a:latin typeface="隶书" panose="02010509060101010101" pitchFamily="49" charset="-122"/>
                <a:ea typeface="隶书" panose="02010509060101010101" pitchFamily="49" charset="-122"/>
              </a:rPr>
              <a:t>曹咎</a:t>
            </a:r>
            <a:r>
              <a:rPr lang="zh-CN" altLang="en-US" sz="2400" b="1" dirty="0">
                <a:solidFill>
                  <a:srgbClr val="000000"/>
                </a:solidFill>
                <a:latin typeface="隶书" panose="02010509060101010101" pitchFamily="49" charset="-122"/>
                <a:ea typeface="隶书" panose="02010509060101010101" pitchFamily="49" charset="-122"/>
              </a:rPr>
              <a:t>镇守成皋。项羽知道曹咎</a:t>
            </a:r>
            <a:r>
              <a:rPr lang="zh-CN" altLang="en-US" sz="2400" b="1" dirty="0">
                <a:solidFill>
                  <a:srgbClr val="FF0000"/>
                </a:solidFill>
                <a:latin typeface="隶书" panose="02010509060101010101" pitchFamily="49" charset="-122"/>
                <a:ea typeface="隶书" panose="02010509060101010101" pitchFamily="49" charset="-122"/>
              </a:rPr>
              <a:t>虽然勇猛刚烈，但有容易急燥的毛病，</a:t>
            </a:r>
            <a:r>
              <a:rPr lang="zh-CN" altLang="en-US" sz="2400" b="1" dirty="0">
                <a:solidFill>
                  <a:srgbClr val="000000"/>
                </a:solidFill>
                <a:latin typeface="隶书" panose="02010509060101010101" pitchFamily="49" charset="-122"/>
                <a:ea typeface="隶书" panose="02010509060101010101" pitchFamily="49" charset="-122"/>
              </a:rPr>
              <a:t>临行前放心不下，就特意交待曹咎：“我带兵东击彭越，需要一段时间。你的任务是坚守成皋。如若汉军前来，</a:t>
            </a:r>
            <a:endParaRPr lang="zh-CN" altLang="en-US" sz="2400" dirty="0">
              <a:solidFill>
                <a:srgbClr val="FF0000"/>
              </a:solidFill>
              <a:latin typeface="隶书" panose="02010509060101010101" pitchFamily="49" charset="-122"/>
              <a:ea typeface="隶书" panose="02010509060101010101" pitchFamily="49" charset="-122"/>
            </a:endParaRPr>
          </a:p>
        </p:txBody>
      </p:sp>
      <p:pic>
        <p:nvPicPr>
          <p:cNvPr id="123907" name="图片 3" descr="https://timgsa.baidu.com/timg?image&amp;quality=80&amp;size=b9999_10000&amp;sec=1572239614784&amp;di=f1eb21e19b8b5435e7b5c019fab1ea64&amp;imgtype=0&amp;src=http%3A%2F%2Fwww.hnstrip.com%2Fuploads%2Fallimg%2F151217%2F1-15121G44FR56.jpg"/>
          <p:cNvPicPr>
            <a:picLocks noChangeAspect="1"/>
          </p:cNvPicPr>
          <p:nvPr/>
        </p:nvPicPr>
        <p:blipFill>
          <a:blip r:embed="rId3"/>
          <a:stretch>
            <a:fillRect/>
          </a:stretch>
        </p:blipFill>
        <p:spPr>
          <a:xfrm>
            <a:off x="6634163" y="908050"/>
            <a:ext cx="3675062" cy="2679700"/>
          </a:xfrm>
          <a:prstGeom prst="rect">
            <a:avLst/>
          </a:prstGeom>
          <a:noFill/>
          <a:ln w="9525">
            <a:noFill/>
          </a:ln>
        </p:spPr>
      </p:pic>
      <p:sp>
        <p:nvSpPr>
          <p:cNvPr id="123908" name="矩形 1"/>
          <p:cNvSpPr/>
          <p:nvPr/>
        </p:nvSpPr>
        <p:spPr>
          <a:xfrm>
            <a:off x="1952625" y="3760789"/>
            <a:ext cx="8356600" cy="23082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2400" b="1" dirty="0">
                <a:solidFill>
                  <a:srgbClr val="000000"/>
                </a:solidFill>
                <a:latin typeface="隶书" panose="02010509060101010101" pitchFamily="49" charset="-122"/>
                <a:ea typeface="隶书" panose="02010509060101010101" pitchFamily="49" charset="-122"/>
              </a:rPr>
              <a:t>将军万万不可出战，只要你能拖住汉军不让他东进增援彭越，将军的任务就完成了。将军一定要牢记我的话。”曹咎当即满口答应了项羽的要求。项羽率军离开成皋后，</a:t>
            </a:r>
            <a:r>
              <a:rPr lang="zh-CN" altLang="en-US" sz="2400" b="1" dirty="0">
                <a:solidFill>
                  <a:srgbClr val="FF0000"/>
                </a:solidFill>
                <a:latin typeface="隶书" panose="02010509060101010101" pitchFamily="49" charset="-122"/>
                <a:ea typeface="隶书" panose="02010509060101010101" pitchFamily="49" charset="-122"/>
              </a:rPr>
              <a:t>刘邦</a:t>
            </a:r>
            <a:r>
              <a:rPr lang="zh-CN" altLang="en-US" sz="2400" b="1" dirty="0">
                <a:solidFill>
                  <a:srgbClr val="000000"/>
                </a:solidFill>
                <a:latin typeface="隶书" panose="02010509060101010101" pitchFamily="49" charset="-122"/>
                <a:ea typeface="隶书" panose="02010509060101010101" pitchFamily="49" charset="-122"/>
              </a:rPr>
              <a:t>果然渡过黄河，率数万大军兵临成皋城下。成皋守将曹咎遵从项羽嘱托，任由汉军百般挑战，都坚守不出。刘邦攻城急切难下，一时急得无可奈何</a:t>
            </a:r>
            <a:r>
              <a:rPr lang="zh-CN" altLang="en-US" sz="2000" b="1" dirty="0">
                <a:solidFill>
                  <a:srgbClr val="000000"/>
                </a:solidFill>
                <a:latin typeface="隶书" panose="02010509060101010101" pitchFamily="49" charset="-122"/>
                <a:ea typeface="隶书" panose="02010509060101010101" pitchFamily="49" charset="-122"/>
              </a:rPr>
              <a:t>。</a:t>
            </a:r>
            <a:endParaRPr lang="zh-CN" altLang="en-US" sz="1800" dirty="0">
              <a:solidFill>
                <a:srgbClr val="FF0000"/>
              </a:solidFill>
              <a:latin typeface="隶书" panose="02010509060101010101" pitchFamily="49" charset="-122"/>
              <a:ea typeface="隶书" panose="02010509060101010101" pitchFamily="49" charset="-122"/>
            </a:endParaRPr>
          </a:p>
        </p:txBody>
      </p:sp>
      <p:sp>
        <p:nvSpPr>
          <p:cNvPr id="123909" name="矩形 4"/>
          <p:cNvSpPr/>
          <p:nvPr/>
        </p:nvSpPr>
        <p:spPr>
          <a:xfrm>
            <a:off x="2422526" y="26989"/>
            <a:ext cx="7705725" cy="7080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hangingPunct="1">
              <a:spcBef>
                <a:spcPct val="0"/>
              </a:spcBef>
              <a:buNone/>
            </a:pPr>
            <a:r>
              <a:rPr lang="zh-CN" altLang="en-US" sz="4000" b="1" dirty="0">
                <a:solidFill>
                  <a:srgbClr val="FF3300"/>
                </a:solidFill>
                <a:latin typeface="隶书" panose="02010509060101010101" pitchFamily="49" charset="-122"/>
                <a:ea typeface="隶书" panose="02010509060101010101" pitchFamily="49" charset="-122"/>
              </a:rPr>
              <a:t>怒而挠之</a:t>
            </a:r>
            <a:r>
              <a:rPr lang="en-US" altLang="zh-CN" sz="4000" dirty="0">
                <a:solidFill>
                  <a:srgbClr val="FF0000"/>
                </a:solidFill>
              </a:rPr>
              <a:t>——</a:t>
            </a:r>
            <a:r>
              <a:rPr lang="zh-CN" altLang="en-US" sz="4000" b="1" dirty="0">
                <a:solidFill>
                  <a:srgbClr val="FF0000"/>
                </a:solidFill>
                <a:latin typeface="隶书" panose="02010509060101010101" pitchFamily="49" charset="-122"/>
                <a:ea typeface="隶书" panose="02010509060101010101" pitchFamily="49" charset="-122"/>
              </a:rPr>
              <a:t>刘邦辱骂曹咎</a:t>
            </a:r>
            <a:endParaRPr lang="zh-CN" altLang="en-US" sz="4000" dirty="0">
              <a:latin typeface="隶书" panose="02010509060101010101" pitchFamily="49" charset="-122"/>
              <a:ea typeface="隶书" panose="02010509060101010101" pitchFamily="49" charset="-122"/>
            </a:endParaRPr>
          </a:p>
        </p:txBody>
      </p:sp>
    </p:spTree>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矩形 1"/>
          <p:cNvSpPr/>
          <p:nvPr/>
        </p:nvSpPr>
        <p:spPr>
          <a:xfrm>
            <a:off x="1703389" y="115889"/>
            <a:ext cx="8713787" cy="32924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2000" b="1" dirty="0">
                <a:solidFill>
                  <a:srgbClr val="000000"/>
                </a:solidFill>
              </a:rPr>
              <a:t>         </a:t>
            </a:r>
            <a:r>
              <a:rPr lang="zh-CN" altLang="en-US" sz="2000" b="1" dirty="0">
                <a:solidFill>
                  <a:srgbClr val="000000"/>
                </a:solidFill>
                <a:latin typeface="隶书" panose="02010509060101010101" pitchFamily="49" charset="-122"/>
                <a:ea typeface="隶书" panose="02010509060101010101" pitchFamily="49" charset="-122"/>
              </a:rPr>
              <a:t>谋士</a:t>
            </a:r>
            <a:r>
              <a:rPr lang="zh-CN" altLang="en-US" sz="2800" b="1" dirty="0">
                <a:solidFill>
                  <a:srgbClr val="FF0000"/>
                </a:solidFill>
                <a:latin typeface="隶书" panose="02010509060101010101" pitchFamily="49" charset="-122"/>
                <a:ea typeface="隶书" panose="02010509060101010101" pitchFamily="49" charset="-122"/>
              </a:rPr>
              <a:t>张良</a:t>
            </a:r>
            <a:r>
              <a:rPr lang="zh-CN" altLang="en-US" sz="2000" b="1" dirty="0">
                <a:solidFill>
                  <a:srgbClr val="000000"/>
                </a:solidFill>
                <a:latin typeface="隶书" panose="02010509060101010101" pitchFamily="49" charset="-122"/>
                <a:ea typeface="隶书" panose="02010509060101010101" pitchFamily="49" charset="-122"/>
              </a:rPr>
              <a:t>听闻曹咎脾气燥烈，便向刘邦建议采用激将之法，引诱曹咎出战，再设伏歼之。刘邦于是每日派一群兵士到成皋城下，对曹咎高声辱骂，言语不堪入耳。开始数天，曹咎忍了又忍，始终闭城不出。刘邦又让汉兵持一巨大白幡，上书曹咎大名，下绘乌龟王八之类畜生图案，对曹咎大肆侮辱挑逗。曹咎在城楼看见，怒火攻心，终于性起，把项羽的千叮咛万嘱托全丢到了脑后，率军出城疯狂追杀辱骂的士兵。汉军佯装败北，将曹咎的军队一直引至汜水，又隔河再次叫骂，曹咎怒不可遏，命令部队抢渡汜水。这时，埋伏在河对岸以逸待劳的刘邦，见曹咎中计，等楚军渡河渡到河心时，立即指挥早已潜伏好的大军迎头痛击。楚军即刻大败，死伤无数，等曹咎明白过来时，大势已去。曹咎自知无法向项羽交待，于是拔剑自杀了</a:t>
            </a:r>
            <a:r>
              <a:rPr lang="zh-CN" altLang="en-US" sz="2000" b="1" dirty="0">
                <a:solidFill>
                  <a:srgbClr val="000000"/>
                </a:solidFill>
              </a:rPr>
              <a:t>。</a:t>
            </a:r>
            <a:endParaRPr lang="zh-CN" altLang="en-US" sz="1800" dirty="0">
              <a:solidFill>
                <a:srgbClr val="FF0000"/>
              </a:solidFill>
            </a:endParaRPr>
          </a:p>
        </p:txBody>
      </p:sp>
      <p:sp>
        <p:nvSpPr>
          <p:cNvPr id="125955" name="矩形 1"/>
          <p:cNvSpPr/>
          <p:nvPr/>
        </p:nvSpPr>
        <p:spPr>
          <a:xfrm>
            <a:off x="5951538" y="3554413"/>
            <a:ext cx="4572000" cy="30464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b="1" dirty="0">
                <a:solidFill>
                  <a:srgbClr val="FF0000"/>
                </a:solidFill>
                <a:latin typeface="隶书" panose="02010509060101010101" pitchFamily="49" charset="-122"/>
                <a:ea typeface="隶书" panose="02010509060101010101" pitchFamily="49" charset="-122"/>
              </a:rPr>
              <a:t>此役刘邦抓住曹咎暴燥易怒的弱点，用</a:t>
            </a:r>
            <a:r>
              <a:rPr lang="zh-CN" altLang="en-US" b="1" dirty="0">
                <a:latin typeface="隶书" panose="02010509060101010101" pitchFamily="49" charset="-122"/>
                <a:ea typeface="隶书" panose="02010509060101010101" pitchFamily="49" charset="-122"/>
              </a:rPr>
              <a:t>“怒而挠之”</a:t>
            </a:r>
            <a:r>
              <a:rPr lang="zh-CN" altLang="en-US" b="1" dirty="0">
                <a:solidFill>
                  <a:srgbClr val="FF0000"/>
                </a:solidFill>
                <a:latin typeface="隶书" panose="02010509060101010101" pitchFamily="49" charset="-122"/>
                <a:ea typeface="隶书" panose="02010509060101010101" pitchFamily="49" charset="-122"/>
              </a:rPr>
              <a:t>的策略，最终成功取得了成皋之战的胜利，为彻底打败项羽奠定了坚实基础</a:t>
            </a:r>
            <a:r>
              <a:rPr lang="zh-CN" altLang="en-US" dirty="0">
                <a:solidFill>
                  <a:srgbClr val="FF0000"/>
                </a:solidFill>
                <a:latin typeface="隶书" panose="02010509060101010101" pitchFamily="49" charset="-122"/>
                <a:ea typeface="隶书" panose="02010509060101010101" pitchFamily="49" charset="-122"/>
              </a:rPr>
              <a:t>。</a:t>
            </a:r>
          </a:p>
        </p:txBody>
      </p:sp>
      <p:grpSp>
        <p:nvGrpSpPr>
          <p:cNvPr id="125956" name="组合 1"/>
          <p:cNvGrpSpPr/>
          <p:nvPr/>
        </p:nvGrpSpPr>
        <p:grpSpPr>
          <a:xfrm>
            <a:off x="1793876" y="3652838"/>
            <a:ext cx="3870325" cy="2849562"/>
            <a:chOff x="269875" y="3652054"/>
            <a:chExt cx="3870077" cy="2850346"/>
          </a:xfrm>
        </p:grpSpPr>
        <p:pic>
          <p:nvPicPr>
            <p:cNvPr id="125957" name="图片 4" descr="https://timgsa.baidu.com/timg?image&amp;quality=80&amp;size=b9999_10000&amp;sec=1572239929278&amp;di=80e79e0554020a79f2102f649cb6cc3f&amp;imgtype=0&amp;src=http%3A%2F%2F5b0988e595225.cdn.sohucs.com%2Fimages%2F20171013%2F2e6f2319192e4c6494e13923c550856e.jpeg"/>
            <p:cNvPicPr>
              <a:picLocks noChangeAspect="1"/>
            </p:cNvPicPr>
            <p:nvPr/>
          </p:nvPicPr>
          <p:blipFill>
            <a:blip r:embed="rId3"/>
            <a:stretch>
              <a:fillRect/>
            </a:stretch>
          </p:blipFill>
          <p:spPr>
            <a:xfrm>
              <a:off x="269875" y="3652054"/>
              <a:ext cx="3870077" cy="2850346"/>
            </a:xfrm>
            <a:prstGeom prst="rect">
              <a:avLst/>
            </a:prstGeom>
            <a:noFill/>
            <a:ln w="9525">
              <a:noFill/>
            </a:ln>
          </p:spPr>
        </p:pic>
        <p:sp>
          <p:nvSpPr>
            <p:cNvPr id="125958" name="矩形 5"/>
            <p:cNvSpPr/>
            <p:nvPr/>
          </p:nvSpPr>
          <p:spPr>
            <a:xfrm>
              <a:off x="395536" y="5589240"/>
              <a:ext cx="126682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2800" b="1" dirty="0">
                  <a:solidFill>
                    <a:srgbClr val="FF0000"/>
                  </a:solidFill>
                  <a:latin typeface="隶书" panose="02010509060101010101" pitchFamily="49" charset="-122"/>
                  <a:ea typeface="隶书" panose="02010509060101010101" pitchFamily="49" charset="-122"/>
                </a:rPr>
                <a:t>汜水河</a:t>
              </a:r>
              <a:endParaRPr lang="zh-CN" altLang="en-US" sz="2800" dirty="0">
                <a:solidFill>
                  <a:srgbClr val="FF0000"/>
                </a:solidFill>
              </a:endParaRPr>
            </a:p>
          </p:txBody>
        </p:sp>
      </p:grpSp>
    </p:spTree>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3" descr="a8014c086e061d955d0ec55b79f40ad162d9ca0d"/>
          <p:cNvPicPr>
            <a:picLocks noChangeAspect="1"/>
          </p:cNvPicPr>
          <p:nvPr/>
        </p:nvPicPr>
        <p:blipFill>
          <a:blip r:embed="rId3"/>
          <a:stretch>
            <a:fillRect/>
          </a:stretch>
        </p:blipFill>
        <p:spPr>
          <a:xfrm>
            <a:off x="2386014" y="98426"/>
            <a:ext cx="1660525" cy="1711325"/>
          </a:xfrm>
          <a:prstGeom prst="rect">
            <a:avLst/>
          </a:prstGeom>
          <a:noFill/>
          <a:ln w="9525">
            <a:noFill/>
          </a:ln>
        </p:spPr>
      </p:pic>
      <p:sp>
        <p:nvSpPr>
          <p:cNvPr id="128003" name="矩形 1"/>
          <p:cNvSpPr/>
          <p:nvPr/>
        </p:nvSpPr>
        <p:spPr>
          <a:xfrm>
            <a:off x="1919288" y="1943100"/>
            <a:ext cx="8640762" cy="48021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1800" dirty="0"/>
              <a:t> </a:t>
            </a:r>
            <a:r>
              <a:rPr lang="zh-CN" altLang="en-US" sz="1800" b="1" dirty="0">
                <a:latin typeface="隶书" panose="02010509060101010101" pitchFamily="49" charset="-122"/>
                <a:ea typeface="隶书" panose="02010509060101010101" pitchFamily="49" charset="-122"/>
              </a:rPr>
              <a:t>林宾日针对儿子林则徐性子急，办事毛躁的毛病，讲了一个“急性判官”的故事。</a:t>
            </a:r>
          </a:p>
          <a:p>
            <a:pPr marL="0" indent="0" eaLnBrk="1" hangingPunct="1">
              <a:spcBef>
                <a:spcPct val="0"/>
              </a:spcBef>
              <a:buNone/>
            </a:pPr>
            <a:r>
              <a:rPr lang="zh-CN" altLang="en-US" sz="1800" b="1" dirty="0">
                <a:latin typeface="隶书" panose="02010509060101010101" pitchFamily="49" charset="-122"/>
                <a:ea typeface="隶书" panose="02010509060101010101" pitchFamily="49" charset="-122"/>
              </a:rPr>
              <a:t>　　从前，有个判官，非常孝顺父母，所以每遇不孝的罪犯，就治罪特别严。一天，有两个人扭来一个年轻人，他们对判官说：“这是个不孝之子，他不仅骂他的娘，还动手打他娘。我们把他捆了起来，他还是不停地骂，我们就堵了他的嘴。老爷，像他这样大逆不孝的后生该不该罚？”判官一听是个不孝之子，立刻火冒三丈，就喊：“来人呀，给我结结实实地打这个逆子</a:t>
            </a:r>
            <a:r>
              <a:rPr lang="en-US" altLang="zh-CN" sz="1800" b="1" dirty="0">
                <a:latin typeface="隶书" panose="02010509060101010101" pitchFamily="49" charset="-122"/>
                <a:ea typeface="隶书" panose="02010509060101010101" pitchFamily="49" charset="-122"/>
              </a:rPr>
              <a:t>50</a:t>
            </a:r>
            <a:r>
              <a:rPr lang="zh-CN" altLang="en-US" sz="1800" b="1" dirty="0">
                <a:latin typeface="隶书" panose="02010509060101010101" pitchFamily="49" charset="-122"/>
                <a:ea typeface="隶书" panose="02010509060101010101" pitchFamily="49" charset="-122"/>
              </a:rPr>
              <a:t>大板！”这个年轻人有口难辩，只好挨了</a:t>
            </a:r>
            <a:r>
              <a:rPr lang="en-US" altLang="zh-CN" sz="1800" b="1" dirty="0">
                <a:latin typeface="隶书" panose="02010509060101010101" pitchFamily="49" charset="-122"/>
                <a:ea typeface="隶书" panose="02010509060101010101" pitchFamily="49" charset="-122"/>
              </a:rPr>
              <a:t>50</a:t>
            </a:r>
            <a:r>
              <a:rPr lang="zh-CN" altLang="en-US" sz="1800" b="1" dirty="0">
                <a:latin typeface="隶书" panose="02010509060101010101" pitchFamily="49" charset="-122"/>
                <a:ea typeface="隶书" panose="02010509060101010101" pitchFamily="49" charset="-122"/>
              </a:rPr>
              <a:t>大板，屁股被打得血肉模糊。这时，有个老婆婆拄着拐杖急匆匆走进来，边哭边焦急地说：“请大人救救我们，刚才有两个盗贼溜进我家后院，想偷我家的牛。我儿子捉住他们，要送官府。可是，两个强盗反把我儿子捆走，不知弄到何处去了？求大人赶紧替我找找儿子，我只有这么一个孝顺好儿啊！”</a:t>
            </a:r>
          </a:p>
          <a:p>
            <a:pPr marL="0" indent="0" eaLnBrk="1" hangingPunct="1">
              <a:spcBef>
                <a:spcPct val="0"/>
              </a:spcBef>
              <a:buNone/>
            </a:pPr>
            <a:r>
              <a:rPr lang="zh-CN" altLang="en-US" sz="1800" b="1" dirty="0">
                <a:latin typeface="隶书" panose="02010509060101010101" pitchFamily="49" charset="-122"/>
                <a:ea typeface="隶书" panose="02010509060101010101" pitchFamily="49" charset="-122"/>
              </a:rPr>
              <a:t>　　判官一听，心中禁不住忐忑不安起来，心想：莫非刚才是恶人先告状，刚才打的就是她儿子？忙叫人去找那两个捆人的人，但他们已溜得不见了踪影。这时，被打昏的人突然呻吟了一声，老婆婆寻声一看，那不是自己的儿子吗？怎么被打成如此模样，心里一急就昏倒在地，再也起不来了。林则徐听了爸爸讲的故事，立刻明白了这其中的意义，便说：“爸爸，你放心，我一定好好克服急躁情绪。”</a:t>
            </a:r>
          </a:p>
          <a:p>
            <a:pPr marL="0" indent="0" eaLnBrk="1" hangingPunct="1">
              <a:spcBef>
                <a:spcPct val="0"/>
              </a:spcBef>
              <a:buNone/>
            </a:pPr>
            <a:r>
              <a:rPr lang="zh-CN" altLang="en-US" sz="1800" b="1" dirty="0">
                <a:latin typeface="隶书" panose="02010509060101010101" pitchFamily="49" charset="-122"/>
                <a:ea typeface="隶书" panose="02010509060101010101" pitchFamily="49" charset="-122"/>
              </a:rPr>
              <a:t>　　</a:t>
            </a:r>
            <a:r>
              <a:rPr lang="zh-CN" altLang="en-US" sz="1800" b="1" dirty="0">
                <a:solidFill>
                  <a:srgbClr val="FF0000"/>
                </a:solidFill>
                <a:latin typeface="隶书" panose="02010509060101010101" pitchFamily="49" charset="-122"/>
                <a:ea typeface="隶书" panose="02010509060101010101" pitchFamily="49" charset="-122"/>
              </a:rPr>
              <a:t>林宾日说：“我看你性子急，很为你将来担忧，通过这个故事，希望你好好改正自己的毛病。”</a:t>
            </a:r>
          </a:p>
        </p:txBody>
      </p:sp>
      <p:pic>
        <p:nvPicPr>
          <p:cNvPr id="128004" name="Picture 4"/>
          <p:cNvPicPr>
            <a:picLocks noChangeAspect="1"/>
          </p:cNvPicPr>
          <p:nvPr/>
        </p:nvPicPr>
        <p:blipFill>
          <a:blip r:embed="rId4"/>
          <a:stretch>
            <a:fillRect/>
          </a:stretch>
        </p:blipFill>
        <p:spPr>
          <a:xfrm>
            <a:off x="4800601" y="63501"/>
            <a:ext cx="4760913" cy="1865313"/>
          </a:xfrm>
          <a:prstGeom prst="rect">
            <a:avLst/>
          </a:prstGeom>
          <a:noFill/>
          <a:ln w="9525">
            <a:noFill/>
          </a:ln>
        </p:spPr>
      </p:pic>
      <p:sp>
        <p:nvSpPr>
          <p:cNvPr id="128005" name="矩形 2"/>
          <p:cNvSpPr/>
          <p:nvPr/>
        </p:nvSpPr>
        <p:spPr>
          <a:xfrm>
            <a:off x="4073526" y="188914"/>
            <a:ext cx="531813" cy="157003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b="1" dirty="0">
                <a:solidFill>
                  <a:srgbClr val="FF0000"/>
                </a:solidFill>
              </a:rPr>
              <a:t>林则徐</a:t>
            </a:r>
          </a:p>
        </p:txBody>
      </p:sp>
    </p:spTree>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3" descr="6509631_201407211940150829"/>
          <p:cNvPicPr>
            <a:picLocks noChangeAspect="1"/>
          </p:cNvPicPr>
          <p:nvPr/>
        </p:nvPicPr>
        <p:blipFill>
          <a:blip r:embed="rId3"/>
          <a:stretch>
            <a:fillRect/>
          </a:stretch>
        </p:blipFill>
        <p:spPr>
          <a:xfrm>
            <a:off x="6450013" y="762000"/>
            <a:ext cx="3816350" cy="1728788"/>
          </a:xfrm>
          <a:prstGeom prst="rect">
            <a:avLst/>
          </a:prstGeom>
          <a:noFill/>
          <a:ln w="9525">
            <a:noFill/>
          </a:ln>
        </p:spPr>
      </p:pic>
      <p:sp>
        <p:nvSpPr>
          <p:cNvPr id="130051" name="矩形 1"/>
          <p:cNvSpPr/>
          <p:nvPr/>
        </p:nvSpPr>
        <p:spPr>
          <a:xfrm>
            <a:off x="1847850" y="2781301"/>
            <a:ext cx="8712200" cy="3508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en-US" altLang="zh-CN" sz="2400" b="1" dirty="0"/>
              <a:t>       </a:t>
            </a:r>
            <a:r>
              <a:rPr lang="zh-CN" altLang="en-US" sz="2400" b="1" dirty="0">
                <a:solidFill>
                  <a:srgbClr val="FF0000"/>
                </a:solidFill>
                <a:latin typeface="隶书" panose="02010509060101010101" pitchFamily="49" charset="-122"/>
                <a:ea typeface="隶书" panose="02010509060101010101" pitchFamily="49" charset="-122"/>
              </a:rPr>
              <a:t>凡人从小到大，为人处事，都有过大发脾气的经历。或冲冠一怒为红颜，或咬牙切齿鸣不平，无论因人因事而起，怒火烧身，两败俱伤。所谓吃一堑长一智，聪明人都明白了怒不可为的道理。怒的来源不外乎两个不满，要么对自己的事情不满，要么对他人及其事情不满。</a:t>
            </a:r>
            <a:r>
              <a:rPr lang="zh-CN" altLang="en-US" sz="2400" b="1" dirty="0">
                <a:latin typeface="隶书" panose="02010509060101010101" pitchFamily="49" charset="-122"/>
                <a:ea typeface="隶书" panose="02010509060101010101" pitchFamily="49" charset="-122"/>
              </a:rPr>
              <a:t>对自己的事情发火是躁动，对别人的事情发火是冲动。</a:t>
            </a:r>
            <a:r>
              <a:rPr lang="zh-CN" altLang="en-US" sz="2400" b="1" dirty="0">
                <a:solidFill>
                  <a:srgbClr val="FF0000"/>
                </a:solidFill>
                <a:latin typeface="隶书" panose="02010509060101010101" pitchFamily="49" charset="-122"/>
                <a:ea typeface="隶书" panose="02010509060101010101" pitchFamily="49" charset="-122"/>
              </a:rPr>
              <a:t>喜怒无常，通常是青年人的毛病，宠辱不惊，理应为成年人的本色。但凡从愤怒开始，往往在耻辱结束</a:t>
            </a:r>
            <a:r>
              <a:rPr lang="zh-CN" altLang="en-US" sz="1800" dirty="0">
                <a:solidFill>
                  <a:srgbClr val="FF0000"/>
                </a:solidFill>
                <a:latin typeface="隶书" panose="02010509060101010101" pitchFamily="49" charset="-122"/>
                <a:ea typeface="隶书" panose="02010509060101010101" pitchFamily="49" charset="-122"/>
              </a:rPr>
              <a:t>。</a:t>
            </a:r>
            <a:r>
              <a:rPr lang="zh-CN" altLang="en-US" sz="5400" b="1" dirty="0">
                <a:solidFill>
                  <a:srgbClr val="FF0000"/>
                </a:solidFill>
                <a:latin typeface="隶书" panose="02010509060101010101" pitchFamily="49" charset="-122"/>
                <a:ea typeface="隶书" panose="02010509060101010101" pitchFamily="49" charset="-122"/>
              </a:rPr>
              <a:t>一定要制怒。</a:t>
            </a:r>
          </a:p>
        </p:txBody>
      </p:sp>
      <p:sp>
        <p:nvSpPr>
          <p:cNvPr id="130052" name="矩形 1"/>
          <p:cNvSpPr/>
          <p:nvPr/>
        </p:nvSpPr>
        <p:spPr>
          <a:xfrm>
            <a:off x="1703389" y="655639"/>
            <a:ext cx="4746625" cy="19399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en-US" altLang="zh-CN" sz="2400" b="1" dirty="0">
                <a:solidFill>
                  <a:srgbClr val="000000"/>
                </a:solidFill>
              </a:rPr>
              <a:t>      </a:t>
            </a:r>
            <a:r>
              <a:rPr lang="zh-CN" altLang="en-US" sz="2400" b="1" dirty="0">
                <a:solidFill>
                  <a:srgbClr val="FF0000"/>
                </a:solidFill>
                <a:latin typeface="隶书" panose="02010509060101010101" pitchFamily="49" charset="-122"/>
                <a:ea typeface="隶书" panose="02010509060101010101" pitchFamily="49" charset="-122"/>
              </a:rPr>
              <a:t>发怒是人的本能，无论男女老少，生来就会；然而制怒是人的本事，需要克制忍耐，修炼始成。有一句名言：</a:t>
            </a:r>
            <a:r>
              <a:rPr lang="zh-CN" altLang="en-US" sz="2400" b="1" dirty="0">
                <a:latin typeface="隶书" panose="02010509060101010101" pitchFamily="49" charset="-122"/>
                <a:ea typeface="隶书" panose="02010509060101010101" pitchFamily="49" charset="-122"/>
              </a:rPr>
              <a:t>冲动是魔鬼，发怒是祸水。</a:t>
            </a:r>
            <a:r>
              <a:rPr lang="zh-CN" altLang="en-US" sz="2400" b="1" dirty="0">
                <a:solidFill>
                  <a:srgbClr val="FF0000"/>
                </a:solidFill>
                <a:latin typeface="隶书" panose="02010509060101010101" pitchFamily="49" charset="-122"/>
                <a:ea typeface="隶书" panose="02010509060101010101" pitchFamily="49" charset="-122"/>
              </a:rPr>
              <a:t>这是人们的经验之谈。</a:t>
            </a:r>
            <a:endParaRPr lang="zh-CN" altLang="en-US" sz="1800" dirty="0">
              <a:solidFill>
                <a:srgbClr val="FF0000"/>
              </a:solidFill>
              <a:latin typeface="隶书" panose="02010509060101010101" pitchFamily="49" charset="-122"/>
              <a:ea typeface="隶书" panose="02010509060101010101" pitchFamily="49" charset="-122"/>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p:nvPr/>
        </p:nvSpPr>
        <p:spPr>
          <a:xfrm>
            <a:off x="1992314" y="1484314"/>
            <a:ext cx="8567737" cy="3170237"/>
          </a:xfrm>
          <a:prstGeom prst="rect">
            <a:avLst/>
          </a:prstGeom>
          <a:noFill/>
          <a:ln w="9525">
            <a:noFill/>
          </a:ln>
        </p:spPr>
        <p:txBody>
          <a:bodyPr>
            <a:spAutoFit/>
          </a:bodyPr>
          <a:lstStyle>
            <a:lvl1pPr marL="339725" indent="-339725" algn="l" rtl="0" eaLnBrk="0" fontAlgn="base" hangingPunct="0">
              <a:spcBef>
                <a:spcPct val="20000"/>
              </a:spcBef>
              <a:spcAft>
                <a:spcPct val="0"/>
              </a:spcAft>
              <a:buChar char="•"/>
              <a:defRPr kumimoji="1"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kumimoji="1" sz="2800">
                <a:solidFill>
                  <a:schemeClr val="tx1"/>
                </a:solidFill>
                <a:latin typeface="+mn-lt"/>
                <a:ea typeface="+mn-ea"/>
              </a:defRPr>
            </a:lvl2pPr>
            <a:lvl3pPr marL="1139825" indent="-225425" algn="l" rtl="0" eaLnBrk="0" fontAlgn="base" hangingPunct="0">
              <a:spcBef>
                <a:spcPct val="20000"/>
              </a:spcBef>
              <a:spcAft>
                <a:spcPct val="0"/>
              </a:spcAft>
              <a:buChar char="•"/>
              <a:defRPr kumimoji="1" sz="2400">
                <a:solidFill>
                  <a:schemeClr val="tx1"/>
                </a:solidFill>
                <a:latin typeface="+mn-lt"/>
                <a:ea typeface="+mn-ea"/>
              </a:defRPr>
            </a:lvl3pPr>
            <a:lvl4pPr marL="1597025" indent="-225425" algn="l" rtl="0" eaLnBrk="0" fontAlgn="base" hangingPunct="0">
              <a:spcBef>
                <a:spcPct val="20000"/>
              </a:spcBef>
              <a:spcAft>
                <a:spcPct val="0"/>
              </a:spcAft>
              <a:buChar char="–"/>
              <a:defRPr kumimoji="1" sz="2000">
                <a:solidFill>
                  <a:schemeClr val="tx1"/>
                </a:solidFill>
                <a:latin typeface="+mn-lt"/>
                <a:ea typeface="+mn-ea"/>
              </a:defRPr>
            </a:lvl4pPr>
            <a:lvl5pPr marL="2054225" indent="-225425" algn="l" rtl="0" eaLnBrk="0" fontAlgn="base" hangingPunct="0">
              <a:spcBef>
                <a:spcPct val="20000"/>
              </a:spcBef>
              <a:spcAft>
                <a:spcPct val="0"/>
              </a:spcAft>
              <a:buChar char="»"/>
              <a:defRPr kumimoji="1" sz="2000">
                <a:solidFill>
                  <a:schemeClr val="tx1"/>
                </a:solidFill>
                <a:latin typeface="+mn-lt"/>
                <a:ea typeface="+mn-ea"/>
              </a:defRPr>
            </a:lvl5pPr>
          </a:lstStyle>
          <a:p>
            <a:pPr marL="0" indent="0" algn="just" eaLnBrk="1" hangingPunct="1">
              <a:spcBef>
                <a:spcPct val="0"/>
              </a:spcBef>
              <a:buNone/>
            </a:pPr>
            <a:r>
              <a:rPr lang="zh-CN" altLang="en-US" sz="4000" b="1" dirty="0">
                <a:solidFill>
                  <a:srgbClr val="FF3300"/>
                </a:solidFill>
                <a:latin typeface="隶书" panose="02010509060101010101" pitchFamily="49" charset="-122"/>
                <a:ea typeface="隶书" panose="02010509060101010101" pitchFamily="49" charset="-122"/>
              </a:rPr>
              <a:t>第一章 概    述</a:t>
            </a:r>
          </a:p>
          <a:p>
            <a:pPr marL="0" indent="0" algn="just" eaLnBrk="1" hangingPunct="1">
              <a:spcBef>
                <a:spcPct val="0"/>
              </a:spcBef>
              <a:buNone/>
            </a:pPr>
            <a:r>
              <a:rPr lang="zh-CN" altLang="en-US" sz="4000" b="1" dirty="0">
                <a:solidFill>
                  <a:srgbClr val="FF3300"/>
                </a:solidFill>
                <a:latin typeface="隶书" panose="02010509060101010101" pitchFamily="49" charset="-122"/>
                <a:ea typeface="隶书" panose="02010509060101010101" pitchFamily="49" charset="-122"/>
              </a:rPr>
              <a:t>第二章</a:t>
            </a:r>
            <a:r>
              <a:rPr lang="en-US" altLang="zh-CN" sz="4000" b="1" dirty="0">
                <a:solidFill>
                  <a:srgbClr val="FF3300"/>
                </a:solidFill>
                <a:latin typeface="隶书" panose="02010509060101010101" pitchFamily="49" charset="-122"/>
                <a:ea typeface="隶书" panose="02010509060101010101" pitchFamily="49" charset="-122"/>
              </a:rPr>
              <a:t>《</a:t>
            </a:r>
            <a:r>
              <a:rPr lang="zh-CN" altLang="en-US" sz="4000" b="1" dirty="0">
                <a:solidFill>
                  <a:srgbClr val="FF3300"/>
                </a:solidFill>
                <a:latin typeface="隶书" panose="02010509060101010101" pitchFamily="49" charset="-122"/>
                <a:ea typeface="隶书" panose="02010509060101010101" pitchFamily="49" charset="-122"/>
              </a:rPr>
              <a:t>孙子兵法</a:t>
            </a:r>
            <a:r>
              <a:rPr lang="en-US" altLang="zh-CN" sz="4000" b="1" dirty="0">
                <a:solidFill>
                  <a:srgbClr val="FF3300"/>
                </a:solidFill>
                <a:latin typeface="隶书" panose="02010509060101010101" pitchFamily="49" charset="-122"/>
                <a:ea typeface="隶书" panose="02010509060101010101" pitchFamily="49" charset="-122"/>
              </a:rPr>
              <a:t>》</a:t>
            </a:r>
            <a:r>
              <a:rPr lang="en-US" altLang="zh-CN" sz="4000" b="1" dirty="0">
                <a:solidFill>
                  <a:srgbClr val="FF3300"/>
                </a:solidFill>
                <a:ea typeface="隶书" panose="02010509060101010101" pitchFamily="49" charset="-122"/>
              </a:rPr>
              <a:t>—</a:t>
            </a:r>
            <a:r>
              <a:rPr lang="zh-CN" altLang="en-US" sz="4000" b="1" dirty="0">
                <a:solidFill>
                  <a:srgbClr val="FF3300"/>
                </a:solidFill>
                <a:latin typeface="隶书" panose="02010509060101010101" pitchFamily="49" charset="-122"/>
                <a:ea typeface="隶书" panose="02010509060101010101" pitchFamily="49" charset="-122"/>
              </a:rPr>
              <a:t>兵学宝库经典</a:t>
            </a:r>
          </a:p>
          <a:p>
            <a:pPr marL="0" indent="0" algn="just" eaLnBrk="1" hangingPunct="1">
              <a:spcBef>
                <a:spcPct val="0"/>
              </a:spcBef>
              <a:buNone/>
            </a:pPr>
            <a:r>
              <a:rPr lang="zh-CN" altLang="en-US" sz="4000" b="1" dirty="0">
                <a:solidFill>
                  <a:srgbClr val="FF3300"/>
                </a:solidFill>
                <a:latin typeface="隶书" panose="02010509060101010101" pitchFamily="49" charset="-122"/>
                <a:ea typeface="隶书" panose="02010509060101010101" pitchFamily="49" charset="-122"/>
              </a:rPr>
              <a:t>第三章</a:t>
            </a:r>
            <a:r>
              <a:rPr lang="en-US" altLang="zh-CN" sz="4000" b="1" dirty="0">
                <a:solidFill>
                  <a:srgbClr val="FF3300"/>
                </a:solidFill>
                <a:latin typeface="隶书" panose="02010509060101010101" pitchFamily="49" charset="-122"/>
                <a:ea typeface="隶书" panose="02010509060101010101" pitchFamily="49" charset="-122"/>
              </a:rPr>
              <a:t>《</a:t>
            </a:r>
            <a:r>
              <a:rPr lang="zh-CN" altLang="en-US" sz="4000" b="1" dirty="0">
                <a:solidFill>
                  <a:srgbClr val="FF3300"/>
                </a:solidFill>
                <a:latin typeface="隶书" panose="02010509060101010101" pitchFamily="49" charset="-122"/>
                <a:ea typeface="隶书" panose="02010509060101010101" pitchFamily="49" charset="-122"/>
              </a:rPr>
              <a:t>孙子兵法</a:t>
            </a:r>
            <a:r>
              <a:rPr lang="en-US" altLang="zh-CN" sz="4000" b="1" dirty="0">
                <a:solidFill>
                  <a:srgbClr val="FF3300"/>
                </a:solidFill>
                <a:latin typeface="隶书" panose="02010509060101010101" pitchFamily="49" charset="-122"/>
                <a:ea typeface="隶书" panose="02010509060101010101" pitchFamily="49" charset="-122"/>
              </a:rPr>
              <a:t>》</a:t>
            </a:r>
            <a:r>
              <a:rPr lang="en-US" altLang="zh-CN" sz="4000" b="1" dirty="0">
                <a:solidFill>
                  <a:srgbClr val="FF3300"/>
                </a:solidFill>
                <a:ea typeface="隶书" panose="02010509060101010101" pitchFamily="49" charset="-122"/>
              </a:rPr>
              <a:t>—</a:t>
            </a:r>
            <a:r>
              <a:rPr lang="zh-CN" altLang="en-US" sz="4000" b="1" dirty="0">
                <a:solidFill>
                  <a:srgbClr val="FF3300"/>
                </a:solidFill>
                <a:latin typeface="隶书" panose="02010509060101010101" pitchFamily="49" charset="-122"/>
                <a:ea typeface="隶书" panose="02010509060101010101" pitchFamily="49" charset="-122"/>
              </a:rPr>
              <a:t>企业经营瑰宝</a:t>
            </a:r>
          </a:p>
          <a:p>
            <a:pPr marL="0" indent="0" algn="just" eaLnBrk="1" hangingPunct="1">
              <a:spcBef>
                <a:spcPct val="0"/>
              </a:spcBef>
              <a:buNone/>
            </a:pPr>
            <a:r>
              <a:rPr lang="zh-CN" altLang="en-US" sz="4000" b="1" dirty="0">
                <a:solidFill>
                  <a:srgbClr val="FF3300"/>
                </a:solidFill>
                <a:latin typeface="隶书" panose="02010509060101010101" pitchFamily="49" charset="-122"/>
                <a:ea typeface="隶书" panose="02010509060101010101" pitchFamily="49" charset="-122"/>
              </a:rPr>
              <a:t>第四章</a:t>
            </a:r>
            <a:r>
              <a:rPr lang="en-US" altLang="zh-CN" sz="4000" b="1" dirty="0">
                <a:solidFill>
                  <a:srgbClr val="FF3300"/>
                </a:solidFill>
                <a:latin typeface="隶书" panose="02010509060101010101" pitchFamily="49" charset="-122"/>
                <a:ea typeface="隶书" panose="02010509060101010101" pitchFamily="49" charset="-122"/>
              </a:rPr>
              <a:t>《</a:t>
            </a:r>
            <a:r>
              <a:rPr lang="zh-CN" altLang="en-US" sz="4000" b="1" dirty="0">
                <a:solidFill>
                  <a:srgbClr val="FF3300"/>
                </a:solidFill>
                <a:latin typeface="隶书" panose="02010509060101010101" pitchFamily="49" charset="-122"/>
                <a:ea typeface="隶书" panose="02010509060101010101" pitchFamily="49" charset="-122"/>
              </a:rPr>
              <a:t>孙子兵法</a:t>
            </a:r>
            <a:r>
              <a:rPr lang="en-US" altLang="zh-CN" sz="4000" b="1" dirty="0">
                <a:solidFill>
                  <a:srgbClr val="FF3300"/>
                </a:solidFill>
                <a:latin typeface="隶书" panose="02010509060101010101" pitchFamily="49" charset="-122"/>
                <a:ea typeface="隶书" panose="02010509060101010101" pitchFamily="49" charset="-122"/>
              </a:rPr>
              <a:t>》</a:t>
            </a:r>
            <a:r>
              <a:rPr lang="en-US" altLang="zh-CN" sz="4000" b="1" dirty="0">
                <a:solidFill>
                  <a:srgbClr val="FF3300"/>
                </a:solidFill>
                <a:ea typeface="隶书" panose="02010509060101010101" pitchFamily="49" charset="-122"/>
              </a:rPr>
              <a:t>—</a:t>
            </a:r>
            <a:r>
              <a:rPr lang="zh-CN" altLang="en-US" sz="4000" b="1" dirty="0">
                <a:solidFill>
                  <a:srgbClr val="FF3300"/>
                </a:solidFill>
                <a:latin typeface="隶书" panose="02010509060101010101" pitchFamily="49" charset="-122"/>
                <a:ea typeface="隶书" panose="02010509060101010101" pitchFamily="49" charset="-122"/>
              </a:rPr>
              <a:t>公关谈判秘诀</a:t>
            </a:r>
          </a:p>
          <a:p>
            <a:pPr marL="0" indent="0" algn="just" eaLnBrk="1" hangingPunct="1">
              <a:spcBef>
                <a:spcPct val="0"/>
              </a:spcBef>
              <a:buNone/>
            </a:pPr>
            <a:r>
              <a:rPr lang="zh-CN" altLang="en-US" sz="4000" b="1" dirty="0">
                <a:solidFill>
                  <a:srgbClr val="FF3300"/>
                </a:solidFill>
                <a:latin typeface="隶书" panose="02010509060101010101" pitchFamily="49" charset="-122"/>
                <a:ea typeface="隶书" panose="02010509060101010101" pitchFamily="49" charset="-122"/>
              </a:rPr>
              <a:t>第五章</a:t>
            </a:r>
            <a:r>
              <a:rPr lang="en-US" altLang="zh-CN" sz="4000" b="1" dirty="0">
                <a:solidFill>
                  <a:srgbClr val="FF3300"/>
                </a:solidFill>
                <a:latin typeface="隶书" panose="02010509060101010101" pitchFamily="49" charset="-122"/>
                <a:ea typeface="隶书" panose="02010509060101010101" pitchFamily="49" charset="-122"/>
              </a:rPr>
              <a:t>《</a:t>
            </a:r>
            <a:r>
              <a:rPr lang="zh-CN" altLang="en-US" sz="4000" b="1" dirty="0">
                <a:solidFill>
                  <a:srgbClr val="FF3300"/>
                </a:solidFill>
                <a:latin typeface="隶书" panose="02010509060101010101" pitchFamily="49" charset="-122"/>
                <a:ea typeface="隶书" panose="02010509060101010101" pitchFamily="49" charset="-122"/>
              </a:rPr>
              <a:t>孙子兵法</a:t>
            </a:r>
            <a:r>
              <a:rPr lang="en-US" altLang="zh-CN" sz="4000" b="1" dirty="0">
                <a:solidFill>
                  <a:srgbClr val="FF3300"/>
                </a:solidFill>
                <a:latin typeface="隶书" panose="02010509060101010101" pitchFamily="49" charset="-122"/>
                <a:ea typeface="隶书" panose="02010509060101010101" pitchFamily="49" charset="-122"/>
              </a:rPr>
              <a:t>》</a:t>
            </a:r>
            <a:r>
              <a:rPr lang="en-US" altLang="zh-CN" sz="4000" b="1" dirty="0">
                <a:solidFill>
                  <a:srgbClr val="FF3300"/>
                </a:solidFill>
                <a:ea typeface="隶书" panose="02010509060101010101" pitchFamily="49" charset="-122"/>
              </a:rPr>
              <a:t>—</a:t>
            </a:r>
            <a:r>
              <a:rPr lang="zh-CN" altLang="en-US" sz="4000" b="1" dirty="0">
                <a:solidFill>
                  <a:srgbClr val="FF3300"/>
                </a:solidFill>
                <a:latin typeface="隶书" panose="02010509060101010101" pitchFamily="49" charset="-122"/>
                <a:ea typeface="隶书" panose="02010509060101010101" pitchFamily="49" charset="-122"/>
              </a:rPr>
              <a:t>人生处世指南</a:t>
            </a:r>
          </a:p>
        </p:txBody>
      </p:sp>
      <p:sp>
        <p:nvSpPr>
          <p:cNvPr id="18435" name="矩形 1"/>
          <p:cNvSpPr/>
          <p:nvPr/>
        </p:nvSpPr>
        <p:spPr>
          <a:xfrm>
            <a:off x="3432176" y="404813"/>
            <a:ext cx="5133975" cy="830262"/>
          </a:xfrm>
          <a:prstGeom prst="rect">
            <a:avLst/>
          </a:prstGeom>
          <a:noFill/>
          <a:ln w="9525">
            <a:noFill/>
          </a:ln>
        </p:spPr>
        <p:txBody>
          <a:bodyPr wrap="none">
            <a:spAutoFit/>
          </a:bodyPr>
          <a:lstStyle/>
          <a:p>
            <a:pPr algn="ctr" eaLnBrk="1" hangingPunct="1"/>
            <a:r>
              <a:rPr lang="en-US" altLang="zh-CN" sz="4800" b="1" dirty="0">
                <a:latin typeface="隶书" panose="02010509060101010101" pitchFamily="49" charset="-122"/>
                <a:ea typeface="隶书" panose="02010509060101010101" pitchFamily="49" charset="-122"/>
              </a:rPr>
              <a:t>《</a:t>
            </a:r>
            <a:r>
              <a:rPr lang="zh-CN" altLang="en-US" sz="4800" b="1" dirty="0">
                <a:latin typeface="隶书" panose="02010509060101010101" pitchFamily="49" charset="-122"/>
                <a:ea typeface="隶书" panose="02010509060101010101" pitchFamily="49" charset="-122"/>
              </a:rPr>
              <a:t>孙子兵法</a:t>
            </a:r>
            <a:r>
              <a:rPr lang="en-US" altLang="zh-CN" sz="4800" b="1" dirty="0">
                <a:latin typeface="隶书" panose="02010509060101010101" pitchFamily="49" charset="-122"/>
                <a:ea typeface="隶书" panose="02010509060101010101" pitchFamily="49" charset="-122"/>
              </a:rPr>
              <a:t>》</a:t>
            </a:r>
            <a:r>
              <a:rPr lang="zh-CN" altLang="en-US" sz="4800" b="1" dirty="0">
                <a:latin typeface="隶书" panose="02010509060101010101" pitchFamily="49" charset="-122"/>
                <a:ea typeface="隶书" panose="02010509060101010101" pitchFamily="49" charset="-122"/>
              </a:rPr>
              <a:t>导读</a:t>
            </a:r>
            <a:endParaRPr lang="en-US" altLang="zh-CN" sz="4800" b="1" dirty="0">
              <a:latin typeface="隶书" panose="02010509060101010101" pitchFamily="49" charset="-122"/>
              <a:ea typeface="隶书" panose="02010509060101010101" pitchFamily="49" charset="-122"/>
            </a:endParaRPr>
          </a:p>
        </p:txBody>
      </p:sp>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6"/>
          <p:cNvSpPr txBox="1"/>
          <p:nvPr/>
        </p:nvSpPr>
        <p:spPr>
          <a:xfrm>
            <a:off x="2952750" y="500064"/>
            <a:ext cx="5651500" cy="26765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50000"/>
              </a:spcBef>
              <a:buNone/>
            </a:pPr>
            <a:r>
              <a:rPr lang="zh-CN" altLang="en-US" sz="4800" b="1" dirty="0">
                <a:solidFill>
                  <a:srgbClr val="FF3300"/>
                </a:solidFill>
                <a:latin typeface="隶书" panose="02010509060101010101" pitchFamily="49" charset="-122"/>
                <a:ea typeface="隶书" panose="02010509060101010101" pitchFamily="49" charset="-122"/>
              </a:rPr>
              <a:t>  卑而骄之</a:t>
            </a:r>
            <a:r>
              <a:rPr lang="en-US" altLang="zh-CN" sz="4800" b="1" dirty="0">
                <a:solidFill>
                  <a:srgbClr val="FF3300"/>
                </a:solidFill>
                <a:latin typeface="隶书" panose="02010509060101010101" pitchFamily="49" charset="-122"/>
                <a:ea typeface="隶书" panose="02010509060101010101" pitchFamily="49" charset="-122"/>
              </a:rPr>
              <a:t>《</a:t>
            </a:r>
            <a:r>
              <a:rPr lang="zh-CN" altLang="en-US" sz="4800" b="1" dirty="0">
                <a:solidFill>
                  <a:srgbClr val="FF3300"/>
                </a:solidFill>
                <a:latin typeface="隶书" panose="02010509060101010101" pitchFamily="49" charset="-122"/>
                <a:ea typeface="隶书" panose="02010509060101010101" pitchFamily="49" charset="-122"/>
              </a:rPr>
              <a:t>计篇</a:t>
            </a:r>
            <a:r>
              <a:rPr lang="en-US" altLang="zh-CN" sz="4800" b="1" dirty="0">
                <a:solidFill>
                  <a:srgbClr val="FF3300"/>
                </a:solidFill>
                <a:latin typeface="隶书" panose="02010509060101010101" pitchFamily="49" charset="-122"/>
                <a:ea typeface="隶书" panose="02010509060101010101" pitchFamily="49" charset="-122"/>
              </a:rPr>
              <a:t>》</a:t>
            </a:r>
          </a:p>
          <a:p>
            <a:pPr marL="0" indent="0" eaLnBrk="1" hangingPunct="1">
              <a:spcBef>
                <a:spcPct val="50000"/>
              </a:spcBef>
              <a:buNone/>
            </a:pPr>
            <a:r>
              <a:rPr lang="en-US" altLang="zh-CN" sz="4800" b="1" dirty="0">
                <a:solidFill>
                  <a:srgbClr val="FF3300"/>
                </a:solidFill>
                <a:latin typeface="隶书" panose="02010509060101010101" pitchFamily="49" charset="-122"/>
                <a:ea typeface="隶书" panose="02010509060101010101" pitchFamily="49" charset="-122"/>
              </a:rPr>
              <a:t>   </a:t>
            </a:r>
            <a:r>
              <a:rPr lang="zh-CN" altLang="en-US" sz="4800" b="1" dirty="0">
                <a:latin typeface="隶书" panose="02010509060101010101" pitchFamily="49" charset="-122"/>
                <a:ea typeface="隶书" panose="02010509060101010101" pitchFamily="49" charset="-122"/>
              </a:rPr>
              <a:t>敌人辞卑慎行</a:t>
            </a:r>
            <a:r>
              <a:rPr lang="en-US" altLang="zh-CN" sz="4800" b="1" dirty="0">
                <a:latin typeface="隶书" panose="02010509060101010101" pitchFamily="49" charset="-122"/>
                <a:ea typeface="隶书" panose="02010509060101010101" pitchFamily="49" charset="-122"/>
              </a:rPr>
              <a:t>             	</a:t>
            </a:r>
            <a:r>
              <a:rPr lang="zh-CN" altLang="en-US" sz="4800" b="1" dirty="0">
                <a:latin typeface="隶书" panose="02010509060101010101" pitchFamily="49" charset="-122"/>
                <a:ea typeface="隶书" panose="02010509060101010101" pitchFamily="49" charset="-122"/>
              </a:rPr>
              <a:t>就要使之骄傲</a:t>
            </a:r>
            <a:endParaRPr lang="en-US" altLang="zh-CN" sz="4800" b="1" dirty="0">
              <a:latin typeface="隶书" panose="02010509060101010101" pitchFamily="49" charset="-122"/>
              <a:ea typeface="隶书" panose="02010509060101010101" pitchFamily="49" charset="-122"/>
            </a:endParaRPr>
          </a:p>
        </p:txBody>
      </p:sp>
      <p:sp>
        <p:nvSpPr>
          <p:cNvPr id="132099" name="矩形 1"/>
          <p:cNvSpPr/>
          <p:nvPr/>
        </p:nvSpPr>
        <p:spPr>
          <a:xfrm>
            <a:off x="1881188" y="3286125"/>
            <a:ext cx="8393112" cy="18161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2800" b="1" dirty="0">
                <a:latin typeface="隶书" panose="02010509060101010101" pitchFamily="49" charset="-122"/>
                <a:ea typeface="隶书" panose="02010509060101010101" pitchFamily="49" charset="-122"/>
              </a:rPr>
              <a:t>示弱取胜，是摆出一种“什么也不懂”的弱者姿态，示弱也是一种策略。“卑而骄之” 意思是对于卑视我方的敌人，则促使其更骄傲。在战场上，战例比比皆是。在面对危难时，最好的策略就是示弱取胜。</a:t>
            </a:r>
          </a:p>
        </p:txBody>
      </p:sp>
    </p:spTree>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图片 1" descr="说明: http://imgtu.5011.net/uploads/content/20160705/6086731467704891.jpg"/>
          <p:cNvPicPr>
            <a:picLocks noChangeAspect="1"/>
          </p:cNvPicPr>
          <p:nvPr/>
        </p:nvPicPr>
        <p:blipFill>
          <a:blip r:embed="rId3"/>
          <a:stretch>
            <a:fillRect/>
          </a:stretch>
        </p:blipFill>
        <p:spPr>
          <a:xfrm>
            <a:off x="1770063" y="908051"/>
            <a:ext cx="3446462" cy="2568575"/>
          </a:xfrm>
          <a:prstGeom prst="rect">
            <a:avLst/>
          </a:prstGeom>
          <a:noFill/>
          <a:ln w="9525">
            <a:noFill/>
          </a:ln>
        </p:spPr>
      </p:pic>
      <p:sp>
        <p:nvSpPr>
          <p:cNvPr id="134147" name="矩形 1"/>
          <p:cNvSpPr/>
          <p:nvPr/>
        </p:nvSpPr>
        <p:spPr>
          <a:xfrm>
            <a:off x="5232400" y="914400"/>
            <a:ext cx="5354638" cy="57546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457200" eaLnBrk="1" hangingPunct="1">
              <a:spcBef>
                <a:spcPct val="0"/>
              </a:spcBef>
              <a:buNone/>
            </a:pPr>
            <a:r>
              <a:rPr lang="zh-CN" altLang="en-US" sz="2000" b="1" dirty="0">
                <a:latin typeface="隶书" panose="02010509060101010101" pitchFamily="49" charset="-122"/>
                <a:ea typeface="隶书" panose="02010509060101010101" pitchFamily="49" charset="-122"/>
              </a:rPr>
              <a:t>西晋末年，幽州都督</a:t>
            </a:r>
            <a:r>
              <a:rPr lang="zh-CN" altLang="en-US" sz="2400" b="1" dirty="0">
                <a:solidFill>
                  <a:srgbClr val="FF0000"/>
                </a:solidFill>
                <a:latin typeface="隶书" panose="02010509060101010101" pitchFamily="49" charset="-122"/>
                <a:ea typeface="隶书" panose="02010509060101010101" pitchFamily="49" charset="-122"/>
              </a:rPr>
              <a:t>王浚</a:t>
            </a:r>
            <a:r>
              <a:rPr lang="zh-CN" altLang="en-US" sz="2000" b="1" dirty="0">
                <a:latin typeface="隶书" panose="02010509060101010101" pitchFamily="49" charset="-122"/>
                <a:ea typeface="隶书" panose="02010509060101010101" pitchFamily="49" charset="-122"/>
              </a:rPr>
              <a:t>企图谋反篡位。晋朝名将</a:t>
            </a:r>
            <a:r>
              <a:rPr lang="zh-CN" altLang="en-US" sz="2400" b="1" dirty="0">
                <a:solidFill>
                  <a:srgbClr val="FF0000"/>
                </a:solidFill>
                <a:latin typeface="隶书" panose="02010509060101010101" pitchFamily="49" charset="-122"/>
                <a:ea typeface="隶书" panose="02010509060101010101" pitchFamily="49" charset="-122"/>
              </a:rPr>
              <a:t>石勒</a:t>
            </a:r>
            <a:r>
              <a:rPr lang="zh-CN" altLang="en-US" sz="2000" b="1" dirty="0">
                <a:latin typeface="隶书" panose="02010509060101010101" pitchFamily="49" charset="-122"/>
                <a:ea typeface="隶书" panose="02010509060101010101" pitchFamily="49" charset="-122"/>
              </a:rPr>
              <a:t>闻讯后，打算消灭王浚的部队。王浚势力强大，石勒恐一时难以取胜。他决定</a:t>
            </a:r>
            <a:r>
              <a:rPr lang="zh-CN" altLang="en-US" sz="2000" b="1" dirty="0">
                <a:solidFill>
                  <a:srgbClr val="FF0000"/>
                </a:solidFill>
                <a:latin typeface="隶书" panose="02010509060101010101" pitchFamily="49" charset="-122"/>
                <a:ea typeface="隶书" panose="02010509060101010101" pitchFamily="49" charset="-122"/>
              </a:rPr>
              <a:t>卑而骄之，</a:t>
            </a:r>
            <a:r>
              <a:rPr lang="zh-CN" altLang="en-US" sz="2000" b="1" dirty="0">
                <a:latin typeface="隶书" panose="02010509060101010101" pitchFamily="49" charset="-122"/>
                <a:ea typeface="隶书" panose="02010509060101010101" pitchFamily="49" charset="-122"/>
              </a:rPr>
              <a:t>麻痹王浚，派人带了大量珍珠宝物，敬献王浚，并写信向王浚表示拥戴他为天子。信中说，现在社稷衰败，中原无主，只有你威震天下，有资格称帝。说得王浚心里美滋滋的，信以为真。正在这时，王浚有个部下名叫</a:t>
            </a:r>
            <a:r>
              <a:rPr lang="zh-CN" altLang="en-US" sz="2000" b="1" dirty="0">
                <a:solidFill>
                  <a:srgbClr val="FF0000"/>
                </a:solidFill>
                <a:latin typeface="隶书" panose="02010509060101010101" pitchFamily="49" charset="-122"/>
                <a:ea typeface="隶书" panose="02010509060101010101" pitchFamily="49" charset="-122"/>
              </a:rPr>
              <a:t>游统</a:t>
            </a:r>
            <a:r>
              <a:rPr lang="zh-CN" altLang="en-US" sz="2000" b="1" dirty="0">
                <a:latin typeface="隶书" panose="02010509060101010101" pitchFamily="49" charset="-122"/>
                <a:ea typeface="隶书" panose="02010509060101010101" pitchFamily="49" charset="-122"/>
              </a:rPr>
              <a:t>的，伺机谋叛王浚。游统想找石勒做靠山，石勒却杀了游统，将游统首级送给王浚。这一着，使王浚对石勒绝对放心了。</a:t>
            </a:r>
          </a:p>
          <a:p>
            <a:pPr marL="0" indent="457200" eaLnBrk="1" hangingPunct="1">
              <a:spcBef>
                <a:spcPct val="0"/>
              </a:spcBef>
              <a:buNone/>
            </a:pPr>
            <a:r>
              <a:rPr lang="zh-CN" altLang="en-US" sz="2000" b="1" dirty="0">
                <a:latin typeface="隶书" panose="02010509060101010101" pitchFamily="49" charset="-122"/>
                <a:ea typeface="隶书" panose="02010509060101010101" pitchFamily="49" charset="-122"/>
              </a:rPr>
              <a:t>公元</a:t>
            </a:r>
            <a:r>
              <a:rPr lang="en-US" altLang="zh-CN" sz="2000" b="1" dirty="0">
                <a:latin typeface="隶书" panose="02010509060101010101" pitchFamily="49" charset="-122"/>
                <a:ea typeface="隶书" panose="02010509060101010101" pitchFamily="49" charset="-122"/>
              </a:rPr>
              <a:t>314</a:t>
            </a:r>
            <a:r>
              <a:rPr lang="zh-CN" altLang="en-US" sz="2000" b="1" dirty="0">
                <a:latin typeface="隶书" panose="02010509060101010101" pitchFamily="49" charset="-122"/>
                <a:ea typeface="隶书" panose="02010509060101010101" pitchFamily="49" charset="-122"/>
              </a:rPr>
              <a:t>年，石勒探听到幽州遭受水灾，老百姓没有粮食，王浚不顾百姓生死，苛捐杂税，有增无减，民怨沸腾，军心浮动。石勒亲自率领部队攻打幽州。这年</a:t>
            </a:r>
            <a:r>
              <a:rPr lang="en-US" altLang="zh-CN" sz="2000" b="1" dirty="0">
                <a:latin typeface="隶书" panose="02010509060101010101" pitchFamily="49" charset="-122"/>
                <a:ea typeface="隶书" panose="02010509060101010101" pitchFamily="49" charset="-122"/>
              </a:rPr>
              <a:t>4</a:t>
            </a:r>
            <a:r>
              <a:rPr lang="zh-CN" altLang="en-US" sz="2000" b="1" dirty="0">
                <a:latin typeface="隶书" panose="02010509060101010101" pitchFamily="49" charset="-122"/>
                <a:ea typeface="隶书" panose="02010509060101010101" pitchFamily="49" charset="-122"/>
              </a:rPr>
              <a:t>月，石勒的部队到了幽州城，王浚还蒙在鼓里，以为石勒来拥戴他称帝，根本没有准备应战。等到他突然被石勒将士捉拿时，才如梦初醒。</a:t>
            </a:r>
          </a:p>
        </p:txBody>
      </p:sp>
      <p:sp>
        <p:nvSpPr>
          <p:cNvPr id="134148" name="矩形 2"/>
          <p:cNvSpPr/>
          <p:nvPr/>
        </p:nvSpPr>
        <p:spPr>
          <a:xfrm>
            <a:off x="1703388" y="3705226"/>
            <a:ext cx="3529012" cy="26765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2800" b="1" dirty="0">
                <a:solidFill>
                  <a:srgbClr val="FF0000"/>
                </a:solidFill>
                <a:latin typeface="隶书" panose="02010509060101010101" pitchFamily="49" charset="-122"/>
                <a:ea typeface="隶书" panose="02010509060101010101" pitchFamily="49" charset="-122"/>
              </a:rPr>
              <a:t>毛泽东曾对石勒的一生做出过这样的评价：“两晋时出过一个马上皇帝石勒，是一位很有军事能力和政治远见的政治家</a:t>
            </a:r>
            <a:r>
              <a:rPr lang="zh-CN" altLang="en-US" sz="1800" dirty="0">
                <a:solidFill>
                  <a:srgbClr val="FF0000"/>
                </a:solidFill>
                <a:latin typeface="隶书" panose="02010509060101010101" pitchFamily="49" charset="-122"/>
                <a:ea typeface="隶书" panose="02010509060101010101" pitchFamily="49" charset="-122"/>
              </a:rPr>
              <a:t>”。</a:t>
            </a:r>
          </a:p>
        </p:txBody>
      </p:sp>
      <p:sp>
        <p:nvSpPr>
          <p:cNvPr id="134149" name="矩形 4"/>
          <p:cNvSpPr/>
          <p:nvPr/>
        </p:nvSpPr>
        <p:spPr>
          <a:xfrm>
            <a:off x="2495550" y="1"/>
            <a:ext cx="6991350" cy="8302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hangingPunct="1">
              <a:spcBef>
                <a:spcPct val="0"/>
              </a:spcBef>
              <a:buNone/>
            </a:pPr>
            <a:r>
              <a:rPr lang="zh-CN" altLang="en-US" sz="4800" b="1" dirty="0">
                <a:solidFill>
                  <a:srgbClr val="FF3300"/>
                </a:solidFill>
                <a:latin typeface="隶书" panose="02010509060101010101" pitchFamily="49" charset="-122"/>
                <a:ea typeface="隶书" panose="02010509060101010101" pitchFamily="49" charset="-122"/>
              </a:rPr>
              <a:t>卑而骄之</a:t>
            </a:r>
            <a:r>
              <a:rPr lang="en-US" altLang="zh-CN" sz="4800" b="1" dirty="0">
                <a:solidFill>
                  <a:srgbClr val="FF3300"/>
                </a:solidFill>
                <a:latin typeface="隶书" panose="02010509060101010101" pitchFamily="49" charset="-122"/>
                <a:ea typeface="隶书" panose="02010509060101010101" pitchFamily="49" charset="-122"/>
              </a:rPr>
              <a:t>——</a:t>
            </a:r>
            <a:r>
              <a:rPr lang="zh-CN" altLang="en-US" sz="4800" b="1" dirty="0">
                <a:solidFill>
                  <a:srgbClr val="FF3300"/>
                </a:solidFill>
                <a:latin typeface="隶书" panose="02010509060101010101" pitchFamily="49" charset="-122"/>
                <a:ea typeface="隶书" panose="02010509060101010101" pitchFamily="49" charset="-122"/>
              </a:rPr>
              <a:t>石勒除王浚</a:t>
            </a:r>
          </a:p>
        </p:txBody>
      </p:sp>
    </p:spTree>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矩形 1"/>
          <p:cNvSpPr/>
          <p:nvPr/>
        </p:nvSpPr>
        <p:spPr>
          <a:xfrm>
            <a:off x="2058989" y="692151"/>
            <a:ext cx="8137525" cy="59404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2000" b="1" dirty="0"/>
              <a:t>        </a:t>
            </a:r>
            <a:r>
              <a:rPr lang="zh-CN" altLang="en-US" sz="2000" b="1" dirty="0">
                <a:latin typeface="隶书" panose="02010509060101010101" pitchFamily="49" charset="-122"/>
                <a:ea typeface="隶书" panose="02010509060101010101" pitchFamily="49" charset="-122"/>
              </a:rPr>
              <a:t>示弱可以减少乃至消除别人对自己的不满或嫉妒。要使别人对你放松警惕，造成亲近之感。只要你能巧妙地、不露痕迹地在他人面前暴露某些无关痛痒的缺点，出点小洋相，表明自己并不是一个高高在上、十全十美的人物，这样就会使人在与你交往时松一口气，不以你为敌。</a:t>
            </a:r>
          </a:p>
          <a:p>
            <a:pPr marL="0" indent="0" eaLnBrk="1" hangingPunct="1">
              <a:spcBef>
                <a:spcPct val="0"/>
              </a:spcBef>
              <a:buNone/>
            </a:pPr>
            <a:r>
              <a:rPr lang="zh-CN" altLang="en-US" sz="2000" b="1" dirty="0">
                <a:latin typeface="隶书" panose="02010509060101010101" pitchFamily="49" charset="-122"/>
                <a:ea typeface="隶书" panose="02010509060101010101" pitchFamily="49" charset="-122"/>
              </a:rPr>
              <a:t>曾有一位记者去拜访一位年轻的教授，目的是获得有关他的一些丑闻资料。然而，还来不及寒暄，这位教授就对想质问他的记者制止说</a:t>
            </a:r>
            <a:r>
              <a:rPr lang="en-US" altLang="zh-CN" sz="2000" b="1" dirty="0">
                <a:latin typeface="隶书" panose="02010509060101010101" pitchFamily="49" charset="-122"/>
                <a:ea typeface="隶书" panose="02010509060101010101" pitchFamily="49" charset="-122"/>
              </a:rPr>
              <a:t>:“</a:t>
            </a:r>
            <a:r>
              <a:rPr lang="zh-CN" altLang="en-US" sz="2000" b="1" dirty="0">
                <a:latin typeface="隶书" panose="02010509060101010101" pitchFamily="49" charset="-122"/>
                <a:ea typeface="隶书" panose="02010509060101010101" pitchFamily="49" charset="-122"/>
              </a:rPr>
              <a:t>时间还长得很，我们可以慢慢谈。”记者对这位年轻教授从容不迫的态度大感意外。</a:t>
            </a:r>
          </a:p>
          <a:p>
            <a:pPr marL="0" indent="0" eaLnBrk="1" hangingPunct="1">
              <a:spcBef>
                <a:spcPct val="0"/>
              </a:spcBef>
              <a:buNone/>
            </a:pPr>
            <a:r>
              <a:rPr lang="zh-CN" altLang="en-US" sz="2000" b="1" dirty="0">
                <a:latin typeface="隶书" panose="02010509060101010101" pitchFamily="49" charset="-122"/>
                <a:ea typeface="隶书" panose="02010509060101010101" pitchFamily="49" charset="-122"/>
              </a:rPr>
              <a:t>    不多时，佣人将咖啡端上桌来，这位教授端起咖啡喝了一口，立即大嚷道</a:t>
            </a:r>
            <a:r>
              <a:rPr lang="en-US" altLang="zh-CN" sz="2000" b="1" dirty="0">
                <a:latin typeface="隶书" panose="02010509060101010101" pitchFamily="49" charset="-122"/>
                <a:ea typeface="隶书" panose="02010509060101010101" pitchFamily="49" charset="-122"/>
              </a:rPr>
              <a:t>:“</a:t>
            </a:r>
            <a:r>
              <a:rPr lang="zh-CN" altLang="en-US" sz="2000" b="1" dirty="0">
                <a:latin typeface="隶书" panose="02010509060101010101" pitchFamily="49" charset="-122"/>
                <a:ea typeface="隶书" panose="02010509060101010101" pitchFamily="49" charset="-122"/>
              </a:rPr>
              <a:t>哦</a:t>
            </a:r>
            <a:r>
              <a:rPr lang="en-US" altLang="zh-CN" sz="2000" b="1" dirty="0">
                <a:latin typeface="隶书" panose="02010509060101010101" pitchFamily="49" charset="-122"/>
                <a:ea typeface="隶书" panose="02010509060101010101" pitchFamily="49" charset="-122"/>
              </a:rPr>
              <a:t>!</a:t>
            </a:r>
            <a:r>
              <a:rPr lang="zh-CN" altLang="en-US" sz="2000" b="1" dirty="0">
                <a:latin typeface="隶书" panose="02010509060101010101" pitchFamily="49" charset="-122"/>
                <a:ea typeface="隶书" panose="02010509060101010101" pitchFamily="49" charset="-122"/>
              </a:rPr>
              <a:t>好烫</a:t>
            </a:r>
            <a:r>
              <a:rPr lang="en-US" altLang="zh-CN" sz="2000" b="1" dirty="0">
                <a:latin typeface="隶书" panose="02010509060101010101" pitchFamily="49" charset="-122"/>
                <a:ea typeface="隶书" panose="02010509060101010101" pitchFamily="49" charset="-122"/>
              </a:rPr>
              <a:t>!”</a:t>
            </a:r>
            <a:r>
              <a:rPr lang="zh-CN" altLang="en-US" sz="2000" b="1" dirty="0">
                <a:latin typeface="隶书" panose="02010509060101010101" pitchFamily="49" charset="-122"/>
                <a:ea typeface="隶书" panose="02010509060101010101" pitchFamily="49" charset="-122"/>
              </a:rPr>
              <a:t>咖啡杯随之滚落在地。等佣人收拾好后，教授又把香烟倒着插入嘴中，从过滤嘴处点火。这时记者赶忙提醒：“先生，你把香烟拿倒了。”教授听到这话之后，慌忙将香烟拿正，不料却将烟灰缸碰翻在地。</a:t>
            </a:r>
          </a:p>
          <a:p>
            <a:pPr marL="0" indent="0" eaLnBrk="1" hangingPunct="1">
              <a:spcBef>
                <a:spcPct val="0"/>
              </a:spcBef>
              <a:buNone/>
            </a:pPr>
            <a:r>
              <a:rPr lang="zh-CN" altLang="en-US" sz="2000" b="1" dirty="0">
                <a:latin typeface="隶书" panose="02010509060101010101" pitchFamily="49" charset="-122"/>
                <a:ea typeface="隶书" panose="02010509060101010101" pitchFamily="49" charset="-122"/>
              </a:rPr>
              <a:t>    平时趾高气扬的教授出了一连串洋相，使记者大感意外，不知不觉中，原来的那种挑战情绪消失了，甚至对他还怀有一种亲近感。在整个过程，其实是这位年轻的教授一手安排的。</a:t>
            </a:r>
            <a:endParaRPr lang="en-US" altLang="zh-CN" sz="2000" b="1" dirty="0">
              <a:latin typeface="隶书" panose="02010509060101010101" pitchFamily="49" charset="-122"/>
              <a:ea typeface="隶书" panose="02010509060101010101" pitchFamily="49" charset="-122"/>
            </a:endParaRPr>
          </a:p>
          <a:p>
            <a:pPr marL="0" indent="0" eaLnBrk="1" hangingPunct="1">
              <a:spcBef>
                <a:spcPct val="0"/>
              </a:spcBef>
              <a:buNone/>
            </a:pPr>
            <a:r>
              <a:rPr lang="en-US" altLang="zh-CN" sz="2000" b="1" dirty="0">
                <a:latin typeface="隶书" panose="02010509060101010101" pitchFamily="49" charset="-122"/>
                <a:ea typeface="隶书" panose="02010509060101010101" pitchFamily="49" charset="-122"/>
              </a:rPr>
              <a:t>    </a:t>
            </a:r>
            <a:r>
              <a:rPr lang="zh-CN" altLang="en-US" sz="2000" b="1" dirty="0">
                <a:latin typeface="隶书" panose="02010509060101010101" pitchFamily="49" charset="-122"/>
                <a:ea typeface="隶书" panose="02010509060101010101" pitchFamily="49" charset="-122"/>
              </a:rPr>
              <a:t>当人们发现杰出的权威人物也有许多弱点时，过去对他抱有的坏印象就会消失，而且由于受同情心的驱使，还会对他发生某种程度的亲密感。</a:t>
            </a:r>
          </a:p>
        </p:txBody>
      </p:sp>
      <p:sp>
        <p:nvSpPr>
          <p:cNvPr id="136195" name="矩形 1"/>
          <p:cNvSpPr/>
          <p:nvPr/>
        </p:nvSpPr>
        <p:spPr>
          <a:xfrm>
            <a:off x="2322514" y="12700"/>
            <a:ext cx="7610475" cy="8318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4800" b="1" dirty="0">
                <a:solidFill>
                  <a:srgbClr val="FF3300"/>
                </a:solidFill>
                <a:latin typeface="隶书" panose="02010509060101010101" pitchFamily="49" charset="-122"/>
                <a:ea typeface="隶书" panose="02010509060101010101" pitchFamily="49" charset="-122"/>
              </a:rPr>
              <a:t>卑而骄之</a:t>
            </a:r>
            <a:r>
              <a:rPr lang="en-US" altLang="zh-CN" sz="4800" b="1" dirty="0">
                <a:solidFill>
                  <a:srgbClr val="FF3300"/>
                </a:solidFill>
                <a:latin typeface="隶书" panose="02010509060101010101" pitchFamily="49" charset="-122"/>
                <a:ea typeface="隶书" panose="02010509060101010101" pitchFamily="49" charset="-122"/>
              </a:rPr>
              <a:t>—</a:t>
            </a:r>
            <a:r>
              <a:rPr lang="zh-CN" altLang="en-US" sz="4800" b="1" dirty="0">
                <a:solidFill>
                  <a:srgbClr val="FF3300"/>
                </a:solidFill>
                <a:latin typeface="隶书" panose="02010509060101010101" pitchFamily="49" charset="-122"/>
                <a:ea typeface="隶书" panose="02010509060101010101" pitchFamily="49" charset="-122"/>
              </a:rPr>
              <a:t>教授让记者亲近</a:t>
            </a:r>
            <a:endParaRPr lang="zh-CN" altLang="en-US" sz="1800" dirty="0"/>
          </a:p>
        </p:txBody>
      </p:sp>
    </p:spTree>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6"/>
          <p:cNvSpPr txBox="1"/>
          <p:nvPr/>
        </p:nvSpPr>
        <p:spPr>
          <a:xfrm>
            <a:off x="2452689" y="214313"/>
            <a:ext cx="7585075" cy="8318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50000"/>
              </a:spcBef>
              <a:buNone/>
            </a:pPr>
            <a:r>
              <a:rPr lang="zh-CN" altLang="en-US" sz="4800" b="1" dirty="0">
                <a:solidFill>
                  <a:srgbClr val="FF3300"/>
                </a:solidFill>
                <a:latin typeface="隶书" panose="02010509060101010101" pitchFamily="49" charset="-122"/>
                <a:ea typeface="隶书" panose="02010509060101010101" pitchFamily="49" charset="-122"/>
              </a:rPr>
              <a:t>佚而劳之</a:t>
            </a:r>
            <a:r>
              <a:rPr lang="en-US" altLang="zh-CN" sz="4800" b="1" dirty="0">
                <a:solidFill>
                  <a:srgbClr val="FF3300"/>
                </a:solidFill>
                <a:latin typeface="隶书" panose="02010509060101010101" pitchFamily="49" charset="-122"/>
                <a:ea typeface="隶书" panose="02010509060101010101" pitchFamily="49" charset="-122"/>
              </a:rPr>
              <a:t>——</a:t>
            </a:r>
            <a:r>
              <a:rPr lang="zh-CN" altLang="en-US" sz="4000" b="1" dirty="0">
                <a:solidFill>
                  <a:srgbClr val="FF0000"/>
                </a:solidFill>
                <a:latin typeface="隶书" panose="02010509060101010101" pitchFamily="49" charset="-122"/>
                <a:ea typeface="隶书" panose="02010509060101010101" pitchFamily="49" charset="-122"/>
              </a:rPr>
              <a:t>冯异战胜隗嚣</a:t>
            </a:r>
            <a:endParaRPr lang="en-US" altLang="zh-CN" sz="4000" b="1" dirty="0">
              <a:solidFill>
                <a:srgbClr val="FF0000"/>
              </a:solidFill>
              <a:latin typeface="隶书" panose="02010509060101010101" pitchFamily="49" charset="-122"/>
              <a:ea typeface="隶书" panose="02010509060101010101" pitchFamily="49" charset="-122"/>
            </a:endParaRPr>
          </a:p>
        </p:txBody>
      </p:sp>
      <p:pic>
        <p:nvPicPr>
          <p:cNvPr id="138243" name="Picture 7" descr="c2cec3fdfc03924531560ab68f94a4c27c1e25ac"/>
          <p:cNvPicPr>
            <a:picLocks noChangeAspect="1"/>
          </p:cNvPicPr>
          <p:nvPr/>
        </p:nvPicPr>
        <p:blipFill>
          <a:blip r:embed="rId3"/>
          <a:stretch>
            <a:fillRect/>
          </a:stretch>
        </p:blipFill>
        <p:spPr>
          <a:xfrm>
            <a:off x="1809750" y="1628776"/>
            <a:ext cx="2700338" cy="1908175"/>
          </a:xfrm>
          <a:prstGeom prst="rect">
            <a:avLst/>
          </a:prstGeom>
          <a:noFill/>
          <a:ln w="9525">
            <a:noFill/>
          </a:ln>
        </p:spPr>
      </p:pic>
      <p:sp>
        <p:nvSpPr>
          <p:cNvPr id="138244" name="矩形 1"/>
          <p:cNvSpPr/>
          <p:nvPr/>
        </p:nvSpPr>
        <p:spPr>
          <a:xfrm>
            <a:off x="1809750" y="3786188"/>
            <a:ext cx="2643188" cy="16319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2000" b="1" dirty="0">
                <a:solidFill>
                  <a:srgbClr val="FF0000"/>
                </a:solidFill>
                <a:latin typeface="隶书" panose="02010509060101010101" pitchFamily="49" charset="-122"/>
                <a:ea typeface="隶书" panose="02010509060101010101" pitchFamily="49" charset="-122"/>
              </a:rPr>
              <a:t>冯异：字公孙，汉族，颍川父城（今河南省宝丰县东）人，东汉开国名将、军事家，云台二十八将第七位。</a:t>
            </a:r>
          </a:p>
        </p:txBody>
      </p:sp>
      <p:sp>
        <p:nvSpPr>
          <p:cNvPr id="138245" name="矩形 2"/>
          <p:cNvSpPr/>
          <p:nvPr/>
        </p:nvSpPr>
        <p:spPr>
          <a:xfrm>
            <a:off x="4595813" y="1143001"/>
            <a:ext cx="5715000" cy="52625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en-US" altLang="zh-CN" sz="2400" b="1" dirty="0"/>
              <a:t>       </a:t>
            </a:r>
            <a:r>
              <a:rPr lang="zh-CN" altLang="en-US" sz="2400" b="1" dirty="0">
                <a:solidFill>
                  <a:srgbClr val="FF0000"/>
                </a:solidFill>
                <a:latin typeface="隶书" panose="02010509060101010101" pitchFamily="49" charset="-122"/>
                <a:ea typeface="隶书" panose="02010509060101010101" pitchFamily="49" charset="-122"/>
              </a:rPr>
              <a:t>冯异</a:t>
            </a:r>
            <a:r>
              <a:rPr lang="en-US" altLang="zh-CN" sz="2400" dirty="0">
                <a:solidFill>
                  <a:srgbClr val="FF0000"/>
                </a:solidFill>
                <a:latin typeface="隶书" panose="02010509060101010101" pitchFamily="49" charset="-122"/>
                <a:ea typeface="隶书" panose="02010509060101010101" pitchFamily="49" charset="-122"/>
              </a:rPr>
              <a:t>(</a:t>
            </a:r>
            <a:r>
              <a:rPr lang="zh-CN" altLang="en-US" sz="2400" b="1" dirty="0">
                <a:solidFill>
                  <a:srgbClr val="FF0000"/>
                </a:solidFill>
                <a:latin typeface="隶书" panose="02010509060101010101" pitchFamily="49" charset="-122"/>
                <a:ea typeface="隶书" panose="02010509060101010101" pitchFamily="49" charset="-122"/>
              </a:rPr>
              <a:t>东汉开国名将、军事家</a:t>
            </a:r>
            <a:r>
              <a:rPr lang="en-US" altLang="zh-CN" sz="2400" b="1" dirty="0">
                <a:solidFill>
                  <a:srgbClr val="FF0000"/>
                </a:solidFill>
                <a:latin typeface="隶书" panose="02010509060101010101" pitchFamily="49" charset="-122"/>
                <a:ea typeface="隶书" panose="02010509060101010101" pitchFamily="49" charset="-122"/>
              </a:rPr>
              <a:t>)</a:t>
            </a:r>
            <a:r>
              <a:rPr lang="zh-CN" altLang="en-US" sz="2400" b="1" dirty="0">
                <a:latin typeface="隶书" panose="02010509060101010101" pitchFamily="49" charset="-122"/>
                <a:ea typeface="隶书" panose="02010509060101010101" pitchFamily="49" charset="-122"/>
              </a:rPr>
              <a:t>在率军向枸县进发途中，突然得知</a:t>
            </a:r>
            <a:r>
              <a:rPr lang="zh-CN" altLang="en-US" sz="2400" b="1" dirty="0">
                <a:solidFill>
                  <a:srgbClr val="FF0000"/>
                </a:solidFill>
                <a:latin typeface="隶书" panose="02010509060101010101" pitchFamily="49" charset="-122"/>
                <a:ea typeface="隶书" panose="02010509060101010101" pitchFamily="49" charset="-122"/>
              </a:rPr>
              <a:t>隗嚣</a:t>
            </a:r>
            <a:r>
              <a:rPr lang="zh-CN" altLang="en-US" sz="2400" b="1" dirty="0">
                <a:latin typeface="隶书" panose="02010509060101010101" pitchFamily="49" charset="-122"/>
                <a:ea typeface="隶书" panose="02010509060101010101" pitchFamily="49" charset="-122"/>
              </a:rPr>
              <a:t>大将也正率兵向枸县急进，冯异部将均劝阻冯异停止进军。但冯异却坚定地认为必须尽快抢占枸县，阻止</a:t>
            </a:r>
            <a:r>
              <a:rPr lang="zh-CN" altLang="en-US" sz="2400" b="1" dirty="0">
                <a:solidFill>
                  <a:srgbClr val="000000"/>
                </a:solidFill>
                <a:latin typeface="隶书" panose="02010509060101010101" pitchFamily="49" charset="-122"/>
                <a:ea typeface="隶书" panose="02010509060101010101" pitchFamily="49" charset="-122"/>
              </a:rPr>
              <a:t>隗嚣</a:t>
            </a:r>
            <a:r>
              <a:rPr lang="zh-CN" altLang="en-US" sz="2400" b="1" dirty="0">
                <a:latin typeface="隶书" panose="02010509060101010101" pitchFamily="49" charset="-122"/>
                <a:ea typeface="隶书" panose="02010509060101010101" pitchFamily="49" charset="-122"/>
              </a:rPr>
              <a:t>军东进，否则将对长安造成严重威胁。他说：“</a:t>
            </a:r>
            <a:r>
              <a:rPr lang="zh-CN" altLang="en-US" sz="2400" b="1" dirty="0">
                <a:solidFill>
                  <a:srgbClr val="FF0000"/>
                </a:solidFill>
                <a:latin typeface="隶书" panose="02010509060101010101" pitchFamily="49" charset="-122"/>
                <a:ea typeface="隶书" panose="02010509060101010101" pitchFamily="49" charset="-122"/>
              </a:rPr>
              <a:t>今先据城，以逸待劳，非所以争也</a:t>
            </a:r>
            <a:r>
              <a:rPr lang="zh-CN" altLang="en-US" sz="2400" b="1" dirty="0">
                <a:latin typeface="隶书" panose="02010509060101010101" pitchFamily="49" charset="-122"/>
                <a:ea typeface="隶书" panose="02010509060101010101" pitchFamily="49" charset="-122"/>
              </a:rPr>
              <a:t>”</a:t>
            </a:r>
            <a:r>
              <a:rPr lang="en-US" altLang="zh-CN" sz="2400" b="1" dirty="0">
                <a:latin typeface="隶书" panose="02010509060101010101" pitchFamily="49" charset="-122"/>
                <a:ea typeface="隶书" panose="02010509060101010101" pitchFamily="49" charset="-122"/>
              </a:rPr>
              <a:t>(《</a:t>
            </a:r>
            <a:r>
              <a:rPr lang="zh-CN" altLang="en-US" sz="2400" b="1" dirty="0">
                <a:latin typeface="隶书" panose="02010509060101010101" pitchFamily="49" charset="-122"/>
                <a:ea typeface="隶书" panose="02010509060101010101" pitchFamily="49" charset="-122"/>
              </a:rPr>
              <a:t>后汉书</a:t>
            </a:r>
            <a:r>
              <a:rPr lang="en-US" altLang="zh-CN" sz="2400" b="1" dirty="0">
                <a:latin typeface="隶书" panose="02010509060101010101" pitchFamily="49" charset="-122"/>
                <a:ea typeface="隶书" panose="02010509060101010101" pitchFamily="49" charset="-122"/>
              </a:rPr>
              <a:t>•</a:t>
            </a:r>
            <a:r>
              <a:rPr lang="zh-CN" altLang="en-US" sz="2400" b="1" dirty="0">
                <a:latin typeface="隶书" panose="02010509060101010101" pitchFamily="49" charset="-122"/>
                <a:ea typeface="隶书" panose="02010509060101010101" pitchFamily="49" charset="-122"/>
              </a:rPr>
              <a:t>冯异列传</a:t>
            </a:r>
            <a:r>
              <a:rPr lang="en-US" altLang="zh-CN" sz="2400" b="1" dirty="0">
                <a:latin typeface="隶书" panose="02010509060101010101" pitchFamily="49" charset="-122"/>
                <a:ea typeface="隶书" panose="02010509060101010101" pitchFamily="49" charset="-122"/>
              </a:rPr>
              <a:t>》)</a:t>
            </a:r>
            <a:r>
              <a:rPr lang="zh-CN" altLang="en-US" sz="2400" b="1" dirty="0">
                <a:latin typeface="隶书" panose="02010509060101010101" pitchFamily="49" charset="-122"/>
                <a:ea typeface="隶书" panose="02010509060101010101" pitchFamily="49" charset="-122"/>
              </a:rPr>
              <a:t>。于是冯异挥军急驰，到了枸县后，暗暗潜入城内，偃旗息鼓，紧闭城门，封锁消息，以待</a:t>
            </a:r>
            <a:r>
              <a:rPr lang="zh-CN" altLang="en-US" sz="2400" b="1" dirty="0">
                <a:solidFill>
                  <a:srgbClr val="000000"/>
                </a:solidFill>
                <a:latin typeface="隶书" panose="02010509060101010101" pitchFamily="49" charset="-122"/>
                <a:ea typeface="隶书" panose="02010509060101010101" pitchFamily="49" charset="-122"/>
              </a:rPr>
              <a:t>隗嚣</a:t>
            </a:r>
            <a:r>
              <a:rPr lang="zh-CN" altLang="en-US" sz="2400" b="1" dirty="0">
                <a:latin typeface="隶书" panose="02010509060101010101" pitchFamily="49" charset="-122"/>
                <a:ea typeface="隶书" panose="02010509060101010101" pitchFamily="49" charset="-122"/>
              </a:rPr>
              <a:t>的到达。</a:t>
            </a:r>
            <a:r>
              <a:rPr lang="zh-CN" altLang="en-US" sz="2400" b="1" dirty="0">
                <a:solidFill>
                  <a:srgbClr val="000000"/>
                </a:solidFill>
                <a:latin typeface="隶书" panose="02010509060101010101" pitchFamily="49" charset="-122"/>
                <a:ea typeface="隶书" panose="02010509060101010101" pitchFamily="49" charset="-122"/>
              </a:rPr>
              <a:t>隗嚣</a:t>
            </a:r>
            <a:r>
              <a:rPr lang="zh-CN" altLang="en-US" sz="2400" b="1" dirty="0">
                <a:latin typeface="隶书" panose="02010509060101010101" pitchFamily="49" charset="-122"/>
                <a:ea typeface="隶书" panose="02010509060101010101" pitchFamily="49" charset="-122"/>
              </a:rPr>
              <a:t>不知枸县已被冯异军占领，便大摇大摆进至枸县城下。冯异乘其不备，突然挥军杀出城来，</a:t>
            </a:r>
            <a:r>
              <a:rPr lang="zh-CN" altLang="en-US" sz="2400" b="1" dirty="0">
                <a:solidFill>
                  <a:srgbClr val="000000"/>
                </a:solidFill>
                <a:latin typeface="隶书" panose="02010509060101010101" pitchFamily="49" charset="-122"/>
                <a:ea typeface="隶书" panose="02010509060101010101" pitchFamily="49" charset="-122"/>
              </a:rPr>
              <a:t>隗嚣</a:t>
            </a:r>
            <a:r>
              <a:rPr lang="zh-CN" altLang="en-US" sz="2400" b="1" dirty="0">
                <a:latin typeface="隶书" panose="02010509060101010101" pitchFamily="49" charset="-122"/>
                <a:ea typeface="隶书" panose="02010509060101010101" pitchFamily="49" charset="-122"/>
              </a:rPr>
              <a:t>军惊慌失措，纷乱逃走，冯异率军猛追数十里，大败</a:t>
            </a:r>
            <a:r>
              <a:rPr lang="zh-CN" altLang="en-US" sz="2400" b="1" dirty="0">
                <a:solidFill>
                  <a:srgbClr val="000000"/>
                </a:solidFill>
                <a:latin typeface="隶书" panose="02010509060101010101" pitchFamily="49" charset="-122"/>
                <a:ea typeface="隶书" panose="02010509060101010101" pitchFamily="49" charset="-122"/>
              </a:rPr>
              <a:t>隗嚣</a:t>
            </a:r>
            <a:r>
              <a:rPr lang="zh-CN" altLang="en-US" sz="2400" b="1" dirty="0">
                <a:latin typeface="隶书" panose="02010509060101010101" pitchFamily="49" charset="-122"/>
                <a:ea typeface="隶书" panose="02010509060101010101" pitchFamily="49" charset="-122"/>
              </a:rPr>
              <a:t>。</a:t>
            </a:r>
          </a:p>
        </p:txBody>
      </p:sp>
    </p:spTree>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图片 1" descr="https://gss1.bdstatic.com/9vo3dSag_xI4khGkpoWK1HF6hhy/baike/c0%3Dbaike116%2C5%2C5%2C116%2C38/sign=6e6764e7962f07084b082252884dd3fc/503d269759ee3d6dbc4af1634b166d224e4ade8e.jpg"/>
          <p:cNvPicPr>
            <a:picLocks noChangeAspect="1"/>
          </p:cNvPicPr>
          <p:nvPr/>
        </p:nvPicPr>
        <p:blipFill>
          <a:blip r:embed="rId3"/>
          <a:stretch>
            <a:fillRect/>
          </a:stretch>
        </p:blipFill>
        <p:spPr>
          <a:xfrm>
            <a:off x="6881814" y="1000125"/>
            <a:ext cx="3570287" cy="2857500"/>
          </a:xfrm>
          <a:prstGeom prst="rect">
            <a:avLst/>
          </a:prstGeom>
          <a:noFill/>
          <a:ln w="9525">
            <a:noFill/>
          </a:ln>
        </p:spPr>
      </p:pic>
      <p:sp>
        <p:nvSpPr>
          <p:cNvPr id="2" name="矩形 1"/>
          <p:cNvSpPr/>
          <p:nvPr/>
        </p:nvSpPr>
        <p:spPr>
          <a:xfrm>
            <a:off x="3763963" y="130176"/>
            <a:ext cx="4806950" cy="708025"/>
          </a:xfrm>
          <a:prstGeom prst="rect">
            <a:avLst/>
          </a:prstGeom>
        </p:spPr>
        <p:txBody>
          <a:bodyPr>
            <a:spAutoFit/>
          </a:bodyPr>
          <a:lstStyle/>
          <a:p>
            <a:pPr fontAlgn="base">
              <a:spcBef>
                <a:spcPct val="0"/>
              </a:spcBef>
              <a:spcAft>
                <a:spcPct val="0"/>
              </a:spcAft>
              <a:defRPr/>
            </a:pPr>
            <a:r>
              <a:rPr lang="zh-CN" altLang="en-US" sz="4000" b="1" kern="100" dirty="0">
                <a:solidFill>
                  <a:srgbClr val="FF0000"/>
                </a:solidFill>
                <a:latin typeface="隶书" panose="02010509060101010101" pitchFamily="49" charset="-122"/>
                <a:ea typeface="隶书" panose="02010509060101010101" pitchFamily="49" charset="-122"/>
              </a:rPr>
              <a:t>   俄法</a:t>
            </a:r>
            <a:r>
              <a:rPr lang="en-US" altLang="zh-CN" sz="4000" b="1" kern="100" dirty="0">
                <a:solidFill>
                  <a:srgbClr val="FF0000"/>
                </a:solidFill>
                <a:latin typeface="隶书" panose="02010509060101010101" pitchFamily="49" charset="-122"/>
                <a:ea typeface="隶书" panose="02010509060101010101" pitchFamily="49" charset="-122"/>
              </a:rPr>
              <a:t>1812</a:t>
            </a:r>
            <a:r>
              <a:rPr lang="zh-CN" altLang="zh-CN" sz="4000" b="1" kern="100" dirty="0">
                <a:solidFill>
                  <a:srgbClr val="FF0000"/>
                </a:solidFill>
                <a:latin typeface="隶书" panose="02010509060101010101" pitchFamily="49" charset="-122"/>
                <a:ea typeface="隶书" panose="02010509060101010101" pitchFamily="49" charset="-122"/>
                <a:cs typeface="Times New Roman" panose="02020603050405020304"/>
              </a:rPr>
              <a:t>年</a:t>
            </a:r>
            <a:r>
              <a:rPr lang="zh-CN" altLang="en-US" sz="4000" b="1" kern="100" dirty="0">
                <a:solidFill>
                  <a:srgbClr val="FF0000"/>
                </a:solidFill>
                <a:latin typeface="隶书" panose="02010509060101010101" pitchFamily="49" charset="-122"/>
                <a:ea typeface="隶书" panose="02010509060101010101" pitchFamily="49" charset="-122"/>
                <a:cs typeface="Times New Roman" panose="02020603050405020304"/>
              </a:rPr>
              <a:t>战争</a:t>
            </a:r>
            <a:endParaRPr lang="en-US" altLang="zh-CN" sz="4000" b="1" kern="100" dirty="0">
              <a:solidFill>
                <a:srgbClr val="FF0000"/>
              </a:solidFill>
              <a:latin typeface="隶书" panose="02010509060101010101" pitchFamily="49" charset="-122"/>
              <a:ea typeface="隶书" panose="02010509060101010101" pitchFamily="49" charset="-122"/>
              <a:cs typeface="Times New Roman" panose="02020603050405020304"/>
            </a:endParaRPr>
          </a:p>
        </p:txBody>
      </p:sp>
      <p:sp>
        <p:nvSpPr>
          <p:cNvPr id="140292" name="矩形 8"/>
          <p:cNvSpPr/>
          <p:nvPr/>
        </p:nvSpPr>
        <p:spPr>
          <a:xfrm>
            <a:off x="2024064" y="1000126"/>
            <a:ext cx="4714875" cy="30464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457200" eaLnBrk="1" hangingPunct="1">
              <a:spcBef>
                <a:spcPct val="0"/>
              </a:spcBef>
              <a:buNone/>
            </a:pPr>
            <a:r>
              <a:rPr lang="zh-CN" altLang="en-US" sz="2400" b="1" dirty="0">
                <a:solidFill>
                  <a:srgbClr val="FF0000"/>
                </a:solidFill>
                <a:latin typeface="楷体" panose="02010609060101010101" pitchFamily="49" charset="-122"/>
                <a:ea typeface="楷体" panose="02010609060101010101" pitchFamily="49" charset="-122"/>
              </a:rPr>
              <a:t>法皇拿破仑</a:t>
            </a:r>
            <a:r>
              <a:rPr lang="zh-CN" altLang="en-US" sz="2400" b="1" dirty="0">
                <a:latin typeface="楷体" panose="02010609060101010101" pitchFamily="49" charset="-122"/>
                <a:ea typeface="楷体" panose="02010609060101010101" pitchFamily="49" charset="-122"/>
              </a:rPr>
              <a:t>借口</a:t>
            </a:r>
            <a:r>
              <a:rPr lang="zh-CN" altLang="en-US" sz="2400" b="1" dirty="0">
                <a:solidFill>
                  <a:srgbClr val="FF0000"/>
                </a:solidFill>
                <a:latin typeface="楷体" panose="02010609060101010101" pitchFamily="49" charset="-122"/>
                <a:ea typeface="楷体" panose="02010609060101010101" pitchFamily="49" charset="-122"/>
              </a:rPr>
              <a:t>沙皇亚历山大</a:t>
            </a:r>
            <a:r>
              <a:rPr lang="zh-CN" altLang="en-US" sz="2400" b="1" dirty="0">
                <a:latin typeface="楷体" panose="02010609060101010101" pitchFamily="49" charset="-122"/>
                <a:ea typeface="楷体" panose="02010609060101010101" pitchFamily="49" charset="-122"/>
              </a:rPr>
              <a:t>破坏</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蒂尔西特和约</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，率军</a:t>
            </a:r>
            <a:r>
              <a:rPr lang="en-US" altLang="zh-CN" sz="2400" b="1" dirty="0">
                <a:latin typeface="楷体" panose="02010609060101010101" pitchFamily="49" charset="-122"/>
                <a:ea typeface="楷体" panose="02010609060101010101" pitchFamily="49" charset="-122"/>
              </a:rPr>
              <a:t>60</a:t>
            </a:r>
            <a:r>
              <a:rPr lang="zh-CN" altLang="en-US" sz="2400" b="1" dirty="0">
                <a:latin typeface="楷体" panose="02010609060101010101" pitchFamily="49" charset="-122"/>
                <a:ea typeface="楷体" panose="02010609060101010101" pitchFamily="49" charset="-122"/>
              </a:rPr>
              <a:t>万，分二路渡过涅曼河侵入俄境，企图歼灭当面俄军</a:t>
            </a:r>
            <a:r>
              <a:rPr lang="en-US" altLang="zh-CN" sz="2400" b="1" dirty="0">
                <a:latin typeface="楷体" panose="02010609060101010101" pitchFamily="49" charset="-122"/>
                <a:ea typeface="楷体" panose="02010609060101010101" pitchFamily="49" charset="-122"/>
              </a:rPr>
              <a:t>20</a:t>
            </a:r>
            <a:r>
              <a:rPr lang="zh-CN" altLang="en-US" sz="2400" b="1" dirty="0">
                <a:latin typeface="楷体" panose="02010609060101010101" pitchFamily="49" charset="-122"/>
                <a:ea typeface="楷体" panose="02010609060101010101" pitchFamily="49" charset="-122"/>
              </a:rPr>
              <a:t>余万，一战定胜负。</a:t>
            </a:r>
            <a:r>
              <a:rPr lang="zh-CN" altLang="en-US" sz="2400" b="1" dirty="0">
                <a:solidFill>
                  <a:srgbClr val="FF0000"/>
                </a:solidFill>
                <a:latin typeface="楷体" panose="02010609060101010101" pitchFamily="49" charset="-122"/>
                <a:ea typeface="楷体" panose="02010609060101010101" pitchFamily="49" charset="-122"/>
              </a:rPr>
              <a:t>库图佐夫</a:t>
            </a:r>
            <a:r>
              <a:rPr lang="zh-CN" altLang="en-US" sz="2400" b="1" dirty="0">
                <a:latin typeface="楷体" panose="02010609060101010101" pitchFamily="49" charset="-122"/>
                <a:ea typeface="楷体" panose="02010609060101010101" pitchFamily="49" charset="-122"/>
              </a:rPr>
              <a:t>出任俄军总司令，俄军主动撤离莫斯科，机动至卡卢加，威胁法军交通线，组织军民</a:t>
            </a:r>
            <a:r>
              <a:rPr lang="en-US" altLang="zh-CN" sz="2400" b="1" dirty="0">
                <a:solidFill>
                  <a:srgbClr val="FF0000"/>
                </a:solidFill>
                <a:latin typeface="楷体" panose="02010609060101010101" pitchFamily="49" charset="-122"/>
                <a:ea typeface="楷体" panose="02010609060101010101" pitchFamily="49" charset="-122"/>
              </a:rPr>
              <a:t>"</a:t>
            </a:r>
            <a:r>
              <a:rPr lang="zh-CN" altLang="en-US" sz="2400" b="1" dirty="0">
                <a:solidFill>
                  <a:srgbClr val="FF0000"/>
                </a:solidFill>
                <a:latin typeface="楷体" panose="02010609060101010101" pitchFamily="49" charset="-122"/>
                <a:ea typeface="楷体" panose="02010609060101010101" pitchFamily="49" charset="-122"/>
              </a:rPr>
              <a:t>坚壁清野</a:t>
            </a:r>
            <a:r>
              <a:rPr lang="en-US" altLang="zh-CN" sz="2400" b="1" dirty="0">
                <a:solidFill>
                  <a:srgbClr val="FF0000"/>
                </a:solidFill>
                <a:latin typeface="楷体" panose="02010609060101010101" pitchFamily="49" charset="-122"/>
                <a:ea typeface="楷体" panose="02010609060101010101" pitchFamily="49" charset="-122"/>
              </a:rPr>
              <a:t>"</a:t>
            </a:r>
            <a:r>
              <a:rPr lang="zh-CN" altLang="en-US" sz="2400" b="1" dirty="0">
                <a:solidFill>
                  <a:srgbClr val="FF0000"/>
                </a:solidFill>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袭扰法军。</a:t>
            </a:r>
            <a:endParaRPr lang="zh-CN" altLang="en-US" sz="2400" b="1" dirty="0">
              <a:solidFill>
                <a:srgbClr val="FF0000"/>
              </a:solidFill>
              <a:latin typeface="楷体" panose="02010609060101010101" pitchFamily="49" charset="-122"/>
              <a:ea typeface="楷体" panose="02010609060101010101" pitchFamily="49" charset="-122"/>
            </a:endParaRPr>
          </a:p>
        </p:txBody>
      </p:sp>
      <p:sp>
        <p:nvSpPr>
          <p:cNvPr id="140293" name="矩形 9"/>
          <p:cNvSpPr/>
          <p:nvPr/>
        </p:nvSpPr>
        <p:spPr>
          <a:xfrm>
            <a:off x="2024063" y="4019551"/>
            <a:ext cx="8572500" cy="23082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2400" b="1" dirty="0">
                <a:solidFill>
                  <a:srgbClr val="FF0000"/>
                </a:solidFill>
                <a:latin typeface="楷体" panose="02010609060101010101" pitchFamily="49" charset="-122"/>
                <a:ea typeface="楷体" panose="02010609060101010101" pitchFamily="49" charset="-122"/>
              </a:rPr>
              <a:t>俄军</a:t>
            </a:r>
            <a:r>
              <a:rPr lang="zh-CN" altLang="zh-CN" sz="2400" b="1" dirty="0">
                <a:solidFill>
                  <a:srgbClr val="FF0000"/>
                </a:solidFill>
                <a:latin typeface="楷体" panose="02010609060101010101" pitchFamily="49" charset="-122"/>
                <a:ea typeface="楷体" panose="02010609060101010101" pitchFamily="49" charset="-122"/>
              </a:rPr>
              <a:t>实行焦土政策，沿途放火，把法军途经之处烧得一干二净，打乱了拿破仑速战速决的原计划，也令拿破仑原本想边作战边抢夺补给的计划泡汤。</a:t>
            </a:r>
            <a:r>
              <a:rPr lang="zh-CN" altLang="en-US" sz="2400" b="1" dirty="0">
                <a:latin typeface="楷体" panose="02010609060101010101" pitchFamily="49" charset="-122"/>
                <a:ea typeface="楷体" panose="02010609060101010101" pitchFamily="49" charset="-122"/>
              </a:rPr>
              <a:t>法军饥寒交迫只好撤出莫斯科，沿南方撤回。俄军转入反攻，追歼大量法军。法军丧失了全部骑兵和几乎所有炮兵，只剩三万人退出俄国国境。</a:t>
            </a:r>
            <a:r>
              <a:rPr lang="zh-CN" altLang="en-US" sz="2400" b="1" dirty="0">
                <a:solidFill>
                  <a:srgbClr val="FF0000"/>
                </a:solidFill>
                <a:latin typeface="楷体" panose="02010609060101010101" pitchFamily="49" charset="-122"/>
                <a:ea typeface="楷体" panose="02010609060101010101" pitchFamily="49" charset="-122"/>
              </a:rPr>
              <a:t>库图佐夫做到了佚而劳之。</a:t>
            </a:r>
          </a:p>
        </p:txBody>
      </p:sp>
    </p:spTree>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ext Box 6"/>
          <p:cNvSpPr txBox="1"/>
          <p:nvPr/>
        </p:nvSpPr>
        <p:spPr>
          <a:xfrm>
            <a:off x="1966914" y="428626"/>
            <a:ext cx="8701087" cy="7080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50000"/>
              </a:spcBef>
              <a:buNone/>
            </a:pPr>
            <a:r>
              <a:rPr lang="zh-CN" altLang="en-US" sz="4000" b="1" dirty="0">
                <a:solidFill>
                  <a:srgbClr val="FF3300"/>
                </a:solidFill>
                <a:latin typeface="隶书" panose="02010509060101010101" pitchFamily="49" charset="-122"/>
                <a:ea typeface="隶书" panose="02010509060101010101" pitchFamily="49" charset="-122"/>
              </a:rPr>
              <a:t>亲而离之</a:t>
            </a:r>
            <a:r>
              <a:rPr lang="zh-CN" altLang="en-US" sz="2800" b="1" dirty="0">
                <a:latin typeface="隶书" panose="02010509060101010101" pitchFamily="49" charset="-122"/>
                <a:ea typeface="隶书" panose="02010509060101010101" pitchFamily="49" charset="-122"/>
              </a:rPr>
              <a:t>崇祯皇帝中皇太极反间计，处死袁崇焕</a:t>
            </a:r>
            <a:endParaRPr lang="en-US" altLang="zh-CN" sz="2800" b="1" dirty="0">
              <a:latin typeface="隶书" panose="02010509060101010101" pitchFamily="49" charset="-122"/>
              <a:ea typeface="隶书" panose="02010509060101010101" pitchFamily="49" charset="-122"/>
            </a:endParaRPr>
          </a:p>
        </p:txBody>
      </p:sp>
      <p:pic>
        <p:nvPicPr>
          <p:cNvPr id="142339" name="Picture 7" descr="63d9f2d3572c11dfc8c34d4a632762d0f703c24d"/>
          <p:cNvPicPr>
            <a:picLocks noChangeAspect="1"/>
          </p:cNvPicPr>
          <p:nvPr/>
        </p:nvPicPr>
        <p:blipFill>
          <a:blip r:embed="rId3"/>
          <a:stretch>
            <a:fillRect/>
          </a:stretch>
        </p:blipFill>
        <p:spPr>
          <a:xfrm>
            <a:off x="5667375" y="1285875"/>
            <a:ext cx="1828800" cy="2166938"/>
          </a:xfrm>
          <a:prstGeom prst="rect">
            <a:avLst/>
          </a:prstGeom>
          <a:noFill/>
          <a:ln w="9525">
            <a:noFill/>
          </a:ln>
        </p:spPr>
      </p:pic>
      <p:sp>
        <p:nvSpPr>
          <p:cNvPr id="142340" name="矩形 1"/>
          <p:cNvSpPr/>
          <p:nvPr/>
        </p:nvSpPr>
        <p:spPr>
          <a:xfrm>
            <a:off x="1881189" y="4500564"/>
            <a:ext cx="8423275" cy="19399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en-US" altLang="zh-CN" sz="2000" b="1" dirty="0"/>
              <a:t>        </a:t>
            </a:r>
            <a:r>
              <a:rPr lang="zh-CN" altLang="en-US" sz="2000" b="1" dirty="0">
                <a:latin typeface="隶书" panose="02010509060101010101" pitchFamily="49" charset="-122"/>
                <a:ea typeface="隶书" panose="02010509060101010101" pitchFamily="49" charset="-122"/>
              </a:rPr>
              <a:t>袁崇焕于崇祯二年（</a:t>
            </a:r>
            <a:r>
              <a:rPr lang="en-US" altLang="zh-CN" sz="2000" b="1" dirty="0">
                <a:latin typeface="隶书" panose="02010509060101010101" pitchFamily="49" charset="-122"/>
                <a:ea typeface="隶书" panose="02010509060101010101" pitchFamily="49" charset="-122"/>
              </a:rPr>
              <a:t>1629</a:t>
            </a:r>
            <a:r>
              <a:rPr lang="zh-CN" altLang="en-US" sz="2000" b="1" dirty="0">
                <a:latin typeface="隶书" panose="02010509060101010101" pitchFamily="49" charset="-122"/>
                <a:ea typeface="隶书" panose="02010509060101010101" pitchFamily="49" charset="-122"/>
              </a:rPr>
              <a:t>年）击退皇太极，解了京师之围后。魏忠贤余党以“擅杀岛帅（毛文龙）”、“与清廷议和”、“市米资敌”等罪名弹劾袁崇焕。皇太极趁机实施反间计，捕捉两名明宫太监，然后故意让两人听见满清将军之间的耳语，说袁崇焕与满人有密约，皇太极再放其中一名太监回京。崇祯皇帝中计，以为袁崇焕谋反。袁崇焕最终被朱由检以通敌叛国罪处以凌迟。（千刀万剐</a:t>
            </a:r>
            <a:r>
              <a:rPr lang="en-US" altLang="zh-CN" sz="2000" b="1" dirty="0">
                <a:latin typeface="隶书" panose="02010509060101010101" pitchFamily="49" charset="-122"/>
                <a:ea typeface="隶书" panose="02010509060101010101" pitchFamily="49" charset="-122"/>
              </a:rPr>
              <a:t>-3357</a:t>
            </a:r>
            <a:r>
              <a:rPr lang="zh-CN" altLang="en-US" sz="2000" b="1" dirty="0">
                <a:latin typeface="隶书" panose="02010509060101010101" pitchFamily="49" charset="-122"/>
                <a:ea typeface="隶书" panose="02010509060101010101" pitchFamily="49" charset="-122"/>
              </a:rPr>
              <a:t>刀）</a:t>
            </a:r>
          </a:p>
        </p:txBody>
      </p:sp>
      <p:sp>
        <p:nvSpPr>
          <p:cNvPr id="142341" name="矩形 3"/>
          <p:cNvSpPr/>
          <p:nvPr/>
        </p:nvSpPr>
        <p:spPr>
          <a:xfrm>
            <a:off x="5381625" y="3357563"/>
            <a:ext cx="2362200" cy="10160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2000" b="1" dirty="0">
                <a:solidFill>
                  <a:srgbClr val="FF3300"/>
                </a:solidFill>
                <a:latin typeface="隶书" panose="02010509060101010101" pitchFamily="49" charset="-122"/>
                <a:ea typeface="隶书" panose="02010509060101010101" pitchFamily="49" charset="-122"/>
              </a:rPr>
              <a:t>袁崇焕在抗击清军战争中先后取得宁远大捷、宁锦大捷</a:t>
            </a:r>
            <a:endParaRPr lang="zh-CN" altLang="en-US" sz="2000" dirty="0"/>
          </a:p>
        </p:txBody>
      </p:sp>
      <p:pic>
        <p:nvPicPr>
          <p:cNvPr id="142342" name="图片 1" descr="说明: https://imgsa.baidu.com/baike/c0%3Dbaike80%2C5%2C5%2C80%2C26/sign=07e9bcbd221f95cab2f89ae4a87e145b/1c950a7b02087bf49a32ee2af5d3572c10dfcf13.jpg"/>
          <p:cNvPicPr>
            <a:picLocks noChangeAspect="1"/>
          </p:cNvPicPr>
          <p:nvPr/>
        </p:nvPicPr>
        <p:blipFill>
          <a:blip r:embed="rId4"/>
          <a:srcRect t="6136" b="14893"/>
          <a:stretch>
            <a:fillRect/>
          </a:stretch>
        </p:blipFill>
        <p:spPr>
          <a:xfrm>
            <a:off x="8167688" y="1285875"/>
            <a:ext cx="1917700" cy="2305050"/>
          </a:xfrm>
          <a:prstGeom prst="rect">
            <a:avLst/>
          </a:prstGeom>
          <a:noFill/>
          <a:ln w="9525">
            <a:noFill/>
          </a:ln>
        </p:spPr>
      </p:pic>
      <p:sp>
        <p:nvSpPr>
          <p:cNvPr id="142343" name="矩形 2"/>
          <p:cNvSpPr/>
          <p:nvPr/>
        </p:nvSpPr>
        <p:spPr>
          <a:xfrm>
            <a:off x="8239125" y="3643313"/>
            <a:ext cx="1931988" cy="646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1800" b="1" dirty="0">
                <a:solidFill>
                  <a:srgbClr val="FF0000"/>
                </a:solidFill>
                <a:latin typeface="隶书" panose="02010509060101010101" pitchFamily="49" charset="-122"/>
                <a:ea typeface="隶书" panose="02010509060101010101" pitchFamily="49" charset="-122"/>
              </a:rPr>
              <a:t>爱新觉罗</a:t>
            </a:r>
            <a:r>
              <a:rPr lang="en-US" altLang="zh-CN" sz="1800" b="1" dirty="0">
                <a:solidFill>
                  <a:srgbClr val="FF0000"/>
                </a:solidFill>
                <a:latin typeface="隶书" panose="02010509060101010101" pitchFamily="49" charset="-122"/>
                <a:ea typeface="隶书" panose="02010509060101010101" pitchFamily="49" charset="-122"/>
              </a:rPr>
              <a:t>•</a:t>
            </a:r>
            <a:r>
              <a:rPr lang="zh-CN" altLang="en-US" sz="1800" b="1" dirty="0">
                <a:solidFill>
                  <a:srgbClr val="FF0000"/>
                </a:solidFill>
                <a:latin typeface="隶书" panose="02010509060101010101" pitchFamily="49" charset="-122"/>
                <a:ea typeface="隶书" panose="02010509060101010101" pitchFamily="49" charset="-122"/>
              </a:rPr>
              <a:t>皇太极</a:t>
            </a:r>
            <a:endParaRPr lang="en-US" altLang="zh-CN" sz="1800" b="1" dirty="0">
              <a:solidFill>
                <a:srgbClr val="FF0000"/>
              </a:solidFill>
              <a:latin typeface="隶书" panose="02010509060101010101" pitchFamily="49" charset="-122"/>
              <a:ea typeface="隶书" panose="02010509060101010101" pitchFamily="49" charset="-122"/>
            </a:endParaRPr>
          </a:p>
          <a:p>
            <a:pPr marL="0" indent="0" eaLnBrk="1" hangingPunct="1">
              <a:spcBef>
                <a:spcPct val="0"/>
              </a:spcBef>
              <a:buNone/>
            </a:pPr>
            <a:r>
              <a:rPr lang="zh-CN" altLang="en-US" sz="1800" b="1" dirty="0">
                <a:solidFill>
                  <a:srgbClr val="FF0000"/>
                </a:solidFill>
                <a:latin typeface="隶书" panose="02010509060101010101" pitchFamily="49" charset="-122"/>
                <a:ea typeface="隶书" panose="02010509060101010101" pitchFamily="49" charset="-122"/>
              </a:rPr>
              <a:t>  清朝开国皇帝</a:t>
            </a:r>
          </a:p>
        </p:txBody>
      </p:sp>
      <p:pic>
        <p:nvPicPr>
          <p:cNvPr id="142344" name="Picture 11" descr="caef76094b36acaf7c8e83e078d98d1001e99cbb"/>
          <p:cNvPicPr>
            <a:picLocks noChangeAspect="1"/>
          </p:cNvPicPr>
          <p:nvPr/>
        </p:nvPicPr>
        <p:blipFill>
          <a:blip r:embed="rId5"/>
          <a:stretch>
            <a:fillRect/>
          </a:stretch>
        </p:blipFill>
        <p:spPr>
          <a:xfrm>
            <a:off x="2452689" y="1214439"/>
            <a:ext cx="1800225" cy="2312987"/>
          </a:xfrm>
          <a:prstGeom prst="rect">
            <a:avLst/>
          </a:prstGeom>
          <a:noFill/>
          <a:ln w="9525">
            <a:noFill/>
          </a:ln>
        </p:spPr>
      </p:pic>
      <p:sp>
        <p:nvSpPr>
          <p:cNvPr id="142345" name="矩形 3"/>
          <p:cNvSpPr/>
          <p:nvPr/>
        </p:nvSpPr>
        <p:spPr>
          <a:xfrm>
            <a:off x="1881189" y="3429001"/>
            <a:ext cx="3057525" cy="10779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1600" b="1" dirty="0">
                <a:solidFill>
                  <a:srgbClr val="FF0000"/>
                </a:solidFill>
                <a:latin typeface="隶书" panose="02010509060101010101" pitchFamily="49" charset="-122"/>
                <a:ea typeface="隶书" panose="02010509060101010101" pitchFamily="49" charset="-122"/>
              </a:rPr>
              <a:t>明朝最后一位皇帝崇祯帝朱由检。</a:t>
            </a:r>
            <a:r>
              <a:rPr lang="en-US" altLang="zh-CN" sz="1600" b="1" dirty="0">
                <a:solidFill>
                  <a:srgbClr val="FF0000"/>
                </a:solidFill>
                <a:latin typeface="隶书" panose="02010509060101010101" pitchFamily="49" charset="-122"/>
                <a:ea typeface="隶书" panose="02010509060101010101" pitchFamily="49" charset="-122"/>
              </a:rPr>
              <a:t>1644</a:t>
            </a:r>
            <a:r>
              <a:rPr lang="zh-CN" altLang="en-US" sz="1600" b="1" dirty="0">
                <a:solidFill>
                  <a:srgbClr val="FF0000"/>
                </a:solidFill>
                <a:latin typeface="隶书" panose="02010509060101010101" pitchFamily="49" charset="-122"/>
                <a:ea typeface="隶书" panose="02010509060101010101" pitchFamily="49" charset="-122"/>
              </a:rPr>
              <a:t>年，李自成军攻破北京时，于煤山自缢身亡，终年</a:t>
            </a:r>
            <a:r>
              <a:rPr lang="en-US" altLang="zh-CN" sz="1600" b="1" dirty="0">
                <a:solidFill>
                  <a:srgbClr val="FF0000"/>
                </a:solidFill>
                <a:latin typeface="隶书" panose="02010509060101010101" pitchFamily="49" charset="-122"/>
                <a:ea typeface="隶书" panose="02010509060101010101" pitchFamily="49" charset="-122"/>
              </a:rPr>
              <a:t>34</a:t>
            </a:r>
            <a:r>
              <a:rPr lang="zh-CN" altLang="en-US" sz="1600" b="1" dirty="0">
                <a:solidFill>
                  <a:srgbClr val="FF0000"/>
                </a:solidFill>
                <a:latin typeface="隶书" panose="02010509060101010101" pitchFamily="49" charset="-122"/>
                <a:ea typeface="隶书" panose="02010509060101010101" pitchFamily="49" charset="-122"/>
              </a:rPr>
              <a:t>岁，在位</a:t>
            </a:r>
            <a:r>
              <a:rPr lang="en-US" altLang="zh-CN" sz="1600" b="1" dirty="0">
                <a:solidFill>
                  <a:srgbClr val="FF0000"/>
                </a:solidFill>
                <a:latin typeface="隶书" panose="02010509060101010101" pitchFamily="49" charset="-122"/>
                <a:ea typeface="隶书" panose="02010509060101010101" pitchFamily="49" charset="-122"/>
              </a:rPr>
              <a:t>17</a:t>
            </a:r>
            <a:r>
              <a:rPr lang="zh-CN" altLang="en-US" sz="1600" b="1" dirty="0">
                <a:solidFill>
                  <a:srgbClr val="FF0000"/>
                </a:solidFill>
                <a:latin typeface="隶书" panose="02010509060101010101" pitchFamily="49" charset="-122"/>
                <a:ea typeface="隶书" panose="02010509060101010101" pitchFamily="49" charset="-122"/>
              </a:rPr>
              <a:t>年。葬于十三陵思陵。</a:t>
            </a:r>
          </a:p>
        </p:txBody>
      </p:sp>
    </p:spTree>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6"/>
          <p:cNvSpPr txBox="1"/>
          <p:nvPr/>
        </p:nvSpPr>
        <p:spPr>
          <a:xfrm>
            <a:off x="2135505" y="260985"/>
            <a:ext cx="7650480" cy="19380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4000" b="1" dirty="0">
                <a:solidFill>
                  <a:srgbClr val="FF0000"/>
                </a:solidFill>
                <a:latin typeface="楷体" panose="02010609060101010101" pitchFamily="49" charset="-122"/>
                <a:ea typeface="楷体" panose="02010609060101010101" pitchFamily="49" charset="-122"/>
              </a:rPr>
              <a:t>结论：要做到以谋取胜，怒而挠之、卑而骄之、佚而劳之、亲而离之，都是好办法。</a:t>
            </a:r>
          </a:p>
        </p:txBody>
      </p:sp>
      <p:sp>
        <p:nvSpPr>
          <p:cNvPr id="146435" name="Rectangle 5"/>
          <p:cNvSpPr/>
          <p:nvPr/>
        </p:nvSpPr>
        <p:spPr>
          <a:xfrm>
            <a:off x="1846899" y="2276793"/>
            <a:ext cx="8569325"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hangingPunct="1">
              <a:lnSpc>
                <a:spcPct val="60000"/>
              </a:lnSpc>
              <a:spcBef>
                <a:spcPct val="50000"/>
              </a:spcBef>
              <a:buNone/>
            </a:pPr>
            <a:r>
              <a:rPr lang="zh-CN" altLang="en-US" sz="4000" b="1" dirty="0">
                <a:solidFill>
                  <a:srgbClr val="000000"/>
                </a:solidFill>
                <a:latin typeface="隶书" panose="02010509060101010101" pitchFamily="49" charset="-122"/>
                <a:ea typeface="隶书" panose="02010509060101010101" pitchFamily="49" charset="-122"/>
              </a:rPr>
              <a:t>三十六计是孙子诈胜思想的具体体现</a:t>
            </a:r>
            <a:endParaRPr lang="en-US" altLang="zh-CN" sz="4000" b="1" dirty="0">
              <a:solidFill>
                <a:srgbClr val="000000"/>
              </a:solidFill>
              <a:latin typeface="隶书" panose="02010509060101010101" pitchFamily="49" charset="-122"/>
              <a:ea typeface="隶书" panose="02010509060101010101" pitchFamily="49" charset="-122"/>
            </a:endParaRPr>
          </a:p>
        </p:txBody>
      </p:sp>
      <p:sp>
        <p:nvSpPr>
          <p:cNvPr id="146434" name="Text Box 5"/>
          <p:cNvSpPr txBox="1"/>
          <p:nvPr/>
        </p:nvSpPr>
        <p:spPr>
          <a:xfrm>
            <a:off x="1847216" y="2738756"/>
            <a:ext cx="8446135" cy="407860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hangingPunct="1">
              <a:lnSpc>
                <a:spcPct val="120000"/>
              </a:lnSpc>
              <a:spcBef>
                <a:spcPct val="0"/>
              </a:spcBef>
              <a:buNone/>
            </a:pPr>
            <a:r>
              <a:rPr lang="en-US" altLang="zh-CN" sz="2400" b="1" dirty="0">
                <a:solidFill>
                  <a:srgbClr val="000000"/>
                </a:solidFill>
                <a:latin typeface="隶书" panose="02010509060101010101" pitchFamily="49" charset="-122"/>
                <a:ea typeface="隶书" panose="02010509060101010101" pitchFamily="49" charset="-122"/>
              </a:rPr>
              <a:t>1. </a:t>
            </a:r>
            <a:r>
              <a:rPr lang="zh-CN" altLang="en-US" sz="2400" b="1" dirty="0">
                <a:solidFill>
                  <a:srgbClr val="000000"/>
                </a:solidFill>
                <a:latin typeface="隶书" panose="02010509060101010101" pitchFamily="49" charset="-122"/>
                <a:ea typeface="隶书" panose="02010509060101010101" pitchFamily="49" charset="-122"/>
              </a:rPr>
              <a:t>瞒天过海  </a:t>
            </a:r>
            <a:r>
              <a:rPr lang="en-US" altLang="zh-CN" sz="2400" b="1" dirty="0">
                <a:solidFill>
                  <a:srgbClr val="000000"/>
                </a:solidFill>
                <a:latin typeface="隶书" panose="02010509060101010101" pitchFamily="49" charset="-122"/>
                <a:ea typeface="隶书" panose="02010509060101010101" pitchFamily="49" charset="-122"/>
              </a:rPr>
              <a:t>2. </a:t>
            </a:r>
            <a:r>
              <a:rPr lang="zh-CN" altLang="en-US" sz="2400" b="1" dirty="0">
                <a:solidFill>
                  <a:srgbClr val="000000"/>
                </a:solidFill>
                <a:latin typeface="隶书" panose="02010509060101010101" pitchFamily="49" charset="-122"/>
                <a:ea typeface="隶书" panose="02010509060101010101" pitchFamily="49" charset="-122"/>
              </a:rPr>
              <a:t>围魏救赵  </a:t>
            </a:r>
            <a:r>
              <a:rPr lang="en-US" altLang="zh-CN" sz="2400" b="1" dirty="0">
                <a:solidFill>
                  <a:srgbClr val="000000"/>
                </a:solidFill>
                <a:latin typeface="隶书" panose="02010509060101010101" pitchFamily="49" charset="-122"/>
                <a:ea typeface="隶书" panose="02010509060101010101" pitchFamily="49" charset="-122"/>
              </a:rPr>
              <a:t>3. </a:t>
            </a:r>
            <a:r>
              <a:rPr lang="zh-CN" altLang="en-US" sz="2400" b="1" dirty="0">
                <a:solidFill>
                  <a:srgbClr val="000000"/>
                </a:solidFill>
                <a:latin typeface="隶书" panose="02010509060101010101" pitchFamily="49" charset="-122"/>
                <a:ea typeface="隶书" panose="02010509060101010101" pitchFamily="49" charset="-122"/>
              </a:rPr>
              <a:t>借刀杀人  </a:t>
            </a:r>
            <a:r>
              <a:rPr lang="en-US" altLang="zh-CN" sz="2400" b="1" dirty="0">
                <a:solidFill>
                  <a:srgbClr val="000000"/>
                </a:solidFill>
                <a:latin typeface="隶书" panose="02010509060101010101" pitchFamily="49" charset="-122"/>
                <a:ea typeface="隶书" panose="02010509060101010101" pitchFamily="49" charset="-122"/>
              </a:rPr>
              <a:t>4. </a:t>
            </a:r>
            <a:r>
              <a:rPr lang="zh-CN" altLang="en-US" sz="2400" b="1" dirty="0">
                <a:solidFill>
                  <a:srgbClr val="000000"/>
                </a:solidFill>
                <a:latin typeface="隶书" panose="02010509060101010101" pitchFamily="49" charset="-122"/>
                <a:ea typeface="隶书" panose="02010509060101010101" pitchFamily="49" charset="-122"/>
              </a:rPr>
              <a:t>以逸待劳</a:t>
            </a:r>
            <a:endParaRPr lang="en-US" altLang="zh-CN" sz="2400" b="1" dirty="0">
              <a:solidFill>
                <a:srgbClr val="000000"/>
              </a:solidFill>
              <a:latin typeface="隶书" panose="02010509060101010101" pitchFamily="49" charset="-122"/>
              <a:ea typeface="隶书" panose="02010509060101010101" pitchFamily="49" charset="-122"/>
            </a:endParaRPr>
          </a:p>
          <a:p>
            <a:pPr marL="0" indent="0" algn="ctr" eaLnBrk="1" hangingPunct="1">
              <a:lnSpc>
                <a:spcPct val="120000"/>
              </a:lnSpc>
              <a:spcBef>
                <a:spcPct val="0"/>
              </a:spcBef>
              <a:buNone/>
            </a:pPr>
            <a:r>
              <a:rPr lang="en-US" altLang="zh-CN" sz="2400" b="1" dirty="0">
                <a:solidFill>
                  <a:srgbClr val="000000"/>
                </a:solidFill>
                <a:latin typeface="隶书" panose="02010509060101010101" pitchFamily="49" charset="-122"/>
                <a:ea typeface="隶书" panose="02010509060101010101" pitchFamily="49" charset="-122"/>
              </a:rPr>
              <a:t>5. </a:t>
            </a:r>
            <a:r>
              <a:rPr lang="zh-CN" altLang="en-US" sz="2400" b="1" dirty="0">
                <a:solidFill>
                  <a:srgbClr val="000000"/>
                </a:solidFill>
                <a:latin typeface="隶书" panose="02010509060101010101" pitchFamily="49" charset="-122"/>
                <a:ea typeface="隶书" panose="02010509060101010101" pitchFamily="49" charset="-122"/>
              </a:rPr>
              <a:t>趁火打劫  </a:t>
            </a:r>
            <a:r>
              <a:rPr lang="en-US" altLang="zh-CN" sz="2400" b="1" dirty="0">
                <a:solidFill>
                  <a:srgbClr val="000000"/>
                </a:solidFill>
                <a:latin typeface="隶书" panose="02010509060101010101" pitchFamily="49" charset="-122"/>
                <a:ea typeface="隶书" panose="02010509060101010101" pitchFamily="49" charset="-122"/>
              </a:rPr>
              <a:t>6. </a:t>
            </a:r>
            <a:r>
              <a:rPr lang="zh-CN" altLang="en-US" sz="2400" b="1" dirty="0">
                <a:solidFill>
                  <a:srgbClr val="000000"/>
                </a:solidFill>
                <a:latin typeface="隶书" panose="02010509060101010101" pitchFamily="49" charset="-122"/>
                <a:ea typeface="隶书" panose="02010509060101010101" pitchFamily="49" charset="-122"/>
              </a:rPr>
              <a:t>声东击西  </a:t>
            </a:r>
            <a:r>
              <a:rPr lang="en-US" altLang="zh-CN" sz="2400" b="1" dirty="0">
                <a:solidFill>
                  <a:srgbClr val="000000"/>
                </a:solidFill>
                <a:latin typeface="隶书" panose="02010509060101010101" pitchFamily="49" charset="-122"/>
                <a:ea typeface="隶书" panose="02010509060101010101" pitchFamily="49" charset="-122"/>
              </a:rPr>
              <a:t>7. </a:t>
            </a:r>
            <a:r>
              <a:rPr lang="zh-CN" altLang="en-US" sz="2400" b="1" dirty="0">
                <a:solidFill>
                  <a:srgbClr val="000000"/>
                </a:solidFill>
                <a:latin typeface="隶书" panose="02010509060101010101" pitchFamily="49" charset="-122"/>
                <a:ea typeface="隶书" panose="02010509060101010101" pitchFamily="49" charset="-122"/>
              </a:rPr>
              <a:t>无中生有  </a:t>
            </a:r>
            <a:r>
              <a:rPr lang="en-US" altLang="zh-CN" sz="2400" b="1" dirty="0">
                <a:solidFill>
                  <a:srgbClr val="000000"/>
                </a:solidFill>
                <a:latin typeface="隶书" panose="02010509060101010101" pitchFamily="49" charset="-122"/>
                <a:ea typeface="隶书" panose="02010509060101010101" pitchFamily="49" charset="-122"/>
              </a:rPr>
              <a:t>8. </a:t>
            </a:r>
            <a:r>
              <a:rPr lang="zh-CN" altLang="en-US" sz="2400" b="1" dirty="0">
                <a:solidFill>
                  <a:srgbClr val="000000"/>
                </a:solidFill>
                <a:latin typeface="隶书" panose="02010509060101010101" pitchFamily="49" charset="-122"/>
                <a:ea typeface="隶书" panose="02010509060101010101" pitchFamily="49" charset="-122"/>
              </a:rPr>
              <a:t>暗度陈仓</a:t>
            </a:r>
            <a:endParaRPr lang="en-US" altLang="zh-CN" sz="2400" b="1" dirty="0">
              <a:solidFill>
                <a:srgbClr val="000000"/>
              </a:solidFill>
              <a:latin typeface="隶书" panose="02010509060101010101" pitchFamily="49" charset="-122"/>
              <a:ea typeface="隶书" panose="02010509060101010101" pitchFamily="49" charset="-122"/>
            </a:endParaRPr>
          </a:p>
          <a:p>
            <a:pPr marL="0" indent="0" algn="ctr" eaLnBrk="1" hangingPunct="1">
              <a:lnSpc>
                <a:spcPct val="120000"/>
              </a:lnSpc>
              <a:spcBef>
                <a:spcPct val="0"/>
              </a:spcBef>
              <a:buNone/>
            </a:pPr>
            <a:r>
              <a:rPr lang="en-US" altLang="zh-CN" sz="2400" b="1" dirty="0">
                <a:solidFill>
                  <a:srgbClr val="000000"/>
                </a:solidFill>
                <a:latin typeface="隶书" panose="02010509060101010101" pitchFamily="49" charset="-122"/>
                <a:ea typeface="隶书" panose="02010509060101010101" pitchFamily="49" charset="-122"/>
              </a:rPr>
              <a:t>9. </a:t>
            </a:r>
            <a:r>
              <a:rPr lang="zh-CN" altLang="en-US" sz="2400" b="1" dirty="0">
                <a:solidFill>
                  <a:srgbClr val="000000"/>
                </a:solidFill>
                <a:latin typeface="隶书" panose="02010509060101010101" pitchFamily="49" charset="-122"/>
                <a:ea typeface="隶书" panose="02010509060101010101" pitchFamily="49" charset="-122"/>
              </a:rPr>
              <a:t>隔岸观火  </a:t>
            </a:r>
            <a:r>
              <a:rPr lang="en-US" altLang="zh-CN" sz="2400" b="1" dirty="0">
                <a:solidFill>
                  <a:srgbClr val="000000"/>
                </a:solidFill>
                <a:latin typeface="隶书" panose="02010509060101010101" pitchFamily="49" charset="-122"/>
                <a:ea typeface="隶书" panose="02010509060101010101" pitchFamily="49" charset="-122"/>
              </a:rPr>
              <a:t>10.</a:t>
            </a:r>
            <a:r>
              <a:rPr lang="zh-CN" altLang="en-US" sz="2400" b="1" dirty="0">
                <a:solidFill>
                  <a:srgbClr val="000000"/>
                </a:solidFill>
                <a:latin typeface="隶书" panose="02010509060101010101" pitchFamily="49" charset="-122"/>
                <a:ea typeface="隶书" panose="02010509060101010101" pitchFamily="49" charset="-122"/>
              </a:rPr>
              <a:t>笑里藏刀  </a:t>
            </a:r>
            <a:r>
              <a:rPr lang="en-US" altLang="zh-CN" sz="2400" b="1" dirty="0">
                <a:solidFill>
                  <a:srgbClr val="000000"/>
                </a:solidFill>
                <a:latin typeface="隶书" panose="02010509060101010101" pitchFamily="49" charset="-122"/>
                <a:ea typeface="隶书" panose="02010509060101010101" pitchFamily="49" charset="-122"/>
              </a:rPr>
              <a:t>11.</a:t>
            </a:r>
            <a:r>
              <a:rPr lang="zh-CN" altLang="en-US" sz="2400" b="1" dirty="0">
                <a:solidFill>
                  <a:srgbClr val="000000"/>
                </a:solidFill>
                <a:latin typeface="隶书" panose="02010509060101010101" pitchFamily="49" charset="-122"/>
                <a:ea typeface="隶书" panose="02010509060101010101" pitchFamily="49" charset="-122"/>
              </a:rPr>
              <a:t>李代桃僵  </a:t>
            </a:r>
            <a:r>
              <a:rPr lang="en-US" altLang="zh-CN" sz="2400" b="1" dirty="0">
                <a:solidFill>
                  <a:srgbClr val="000000"/>
                </a:solidFill>
                <a:latin typeface="隶书" panose="02010509060101010101" pitchFamily="49" charset="-122"/>
                <a:ea typeface="隶书" panose="02010509060101010101" pitchFamily="49" charset="-122"/>
              </a:rPr>
              <a:t>12.</a:t>
            </a:r>
            <a:r>
              <a:rPr lang="zh-CN" altLang="en-US" sz="2400" b="1" dirty="0">
                <a:solidFill>
                  <a:srgbClr val="000000"/>
                </a:solidFill>
                <a:latin typeface="隶书" panose="02010509060101010101" pitchFamily="49" charset="-122"/>
                <a:ea typeface="隶书" panose="02010509060101010101" pitchFamily="49" charset="-122"/>
              </a:rPr>
              <a:t>顺手牵羊</a:t>
            </a:r>
            <a:endParaRPr lang="en-US" altLang="zh-CN" sz="2400" b="1" dirty="0">
              <a:solidFill>
                <a:srgbClr val="000000"/>
              </a:solidFill>
              <a:latin typeface="隶书" panose="02010509060101010101" pitchFamily="49" charset="-122"/>
              <a:ea typeface="隶书" panose="02010509060101010101" pitchFamily="49" charset="-122"/>
            </a:endParaRPr>
          </a:p>
          <a:p>
            <a:pPr marL="0" indent="0" algn="ctr" eaLnBrk="1" hangingPunct="1">
              <a:lnSpc>
                <a:spcPct val="120000"/>
              </a:lnSpc>
              <a:spcBef>
                <a:spcPct val="0"/>
              </a:spcBef>
              <a:buNone/>
            </a:pPr>
            <a:r>
              <a:rPr lang="en-US" altLang="zh-CN" sz="2400" b="1" dirty="0">
                <a:solidFill>
                  <a:srgbClr val="000000"/>
                </a:solidFill>
                <a:latin typeface="隶书" panose="02010509060101010101" pitchFamily="49" charset="-122"/>
                <a:ea typeface="隶书" panose="02010509060101010101" pitchFamily="49" charset="-122"/>
              </a:rPr>
              <a:t>13.</a:t>
            </a:r>
            <a:r>
              <a:rPr lang="zh-CN" altLang="en-US" sz="2400" b="1" dirty="0">
                <a:solidFill>
                  <a:srgbClr val="000000"/>
                </a:solidFill>
                <a:latin typeface="隶书" panose="02010509060101010101" pitchFamily="49" charset="-122"/>
                <a:ea typeface="隶书" panose="02010509060101010101" pitchFamily="49" charset="-122"/>
              </a:rPr>
              <a:t>打草惊蛇  </a:t>
            </a:r>
            <a:r>
              <a:rPr lang="en-US" altLang="zh-CN" sz="2400" b="1" dirty="0">
                <a:solidFill>
                  <a:srgbClr val="000000"/>
                </a:solidFill>
                <a:latin typeface="隶书" panose="02010509060101010101" pitchFamily="49" charset="-122"/>
                <a:ea typeface="隶书" panose="02010509060101010101" pitchFamily="49" charset="-122"/>
              </a:rPr>
              <a:t>14.</a:t>
            </a:r>
            <a:r>
              <a:rPr lang="zh-CN" altLang="en-US" sz="2400" b="1" dirty="0">
                <a:solidFill>
                  <a:srgbClr val="000000"/>
                </a:solidFill>
                <a:latin typeface="隶书" panose="02010509060101010101" pitchFamily="49" charset="-122"/>
                <a:ea typeface="隶书" panose="02010509060101010101" pitchFamily="49" charset="-122"/>
              </a:rPr>
              <a:t>借尸还魂  </a:t>
            </a:r>
            <a:r>
              <a:rPr lang="en-US" altLang="zh-CN" sz="2400" b="1" dirty="0">
                <a:solidFill>
                  <a:srgbClr val="000000"/>
                </a:solidFill>
                <a:latin typeface="隶书" panose="02010509060101010101" pitchFamily="49" charset="-122"/>
                <a:ea typeface="隶书" panose="02010509060101010101" pitchFamily="49" charset="-122"/>
              </a:rPr>
              <a:t>15.</a:t>
            </a:r>
            <a:r>
              <a:rPr lang="zh-CN" altLang="en-US" sz="2400" b="1" dirty="0">
                <a:solidFill>
                  <a:srgbClr val="000000"/>
                </a:solidFill>
                <a:latin typeface="隶书" panose="02010509060101010101" pitchFamily="49" charset="-122"/>
                <a:ea typeface="隶书" panose="02010509060101010101" pitchFamily="49" charset="-122"/>
              </a:rPr>
              <a:t>调虎离山  </a:t>
            </a:r>
            <a:r>
              <a:rPr lang="en-US" altLang="zh-CN" sz="2400" b="1" dirty="0">
                <a:solidFill>
                  <a:srgbClr val="000000"/>
                </a:solidFill>
                <a:latin typeface="隶书" panose="02010509060101010101" pitchFamily="49" charset="-122"/>
                <a:ea typeface="隶书" panose="02010509060101010101" pitchFamily="49" charset="-122"/>
              </a:rPr>
              <a:t>16.</a:t>
            </a:r>
            <a:r>
              <a:rPr lang="zh-CN" altLang="en-US" sz="2400" b="1" dirty="0">
                <a:solidFill>
                  <a:srgbClr val="000000"/>
                </a:solidFill>
                <a:latin typeface="隶书" panose="02010509060101010101" pitchFamily="49" charset="-122"/>
                <a:ea typeface="隶书" panose="02010509060101010101" pitchFamily="49" charset="-122"/>
              </a:rPr>
              <a:t>欲擒故纵</a:t>
            </a:r>
            <a:endParaRPr lang="en-US" altLang="zh-CN" sz="2400" b="1" dirty="0">
              <a:solidFill>
                <a:srgbClr val="000000"/>
              </a:solidFill>
              <a:latin typeface="隶书" panose="02010509060101010101" pitchFamily="49" charset="-122"/>
              <a:ea typeface="隶书" panose="02010509060101010101" pitchFamily="49" charset="-122"/>
            </a:endParaRPr>
          </a:p>
          <a:p>
            <a:pPr marL="0" indent="0" algn="ctr" eaLnBrk="1" hangingPunct="1">
              <a:lnSpc>
                <a:spcPct val="120000"/>
              </a:lnSpc>
              <a:spcBef>
                <a:spcPct val="0"/>
              </a:spcBef>
              <a:buNone/>
            </a:pPr>
            <a:r>
              <a:rPr lang="en-US" altLang="zh-CN" sz="2400" b="1" dirty="0">
                <a:solidFill>
                  <a:srgbClr val="000000"/>
                </a:solidFill>
                <a:latin typeface="隶书" panose="02010509060101010101" pitchFamily="49" charset="-122"/>
                <a:ea typeface="隶书" panose="02010509060101010101" pitchFamily="49" charset="-122"/>
              </a:rPr>
              <a:t>17.</a:t>
            </a:r>
            <a:r>
              <a:rPr lang="zh-CN" altLang="en-US" sz="2400" b="1" dirty="0">
                <a:solidFill>
                  <a:srgbClr val="000000"/>
                </a:solidFill>
                <a:latin typeface="隶书" panose="02010509060101010101" pitchFamily="49" charset="-122"/>
                <a:ea typeface="隶书" panose="02010509060101010101" pitchFamily="49" charset="-122"/>
              </a:rPr>
              <a:t>抛砖引玉  </a:t>
            </a:r>
            <a:r>
              <a:rPr lang="en-US" altLang="zh-CN" sz="2400" b="1" dirty="0">
                <a:solidFill>
                  <a:srgbClr val="000000"/>
                </a:solidFill>
                <a:latin typeface="隶书" panose="02010509060101010101" pitchFamily="49" charset="-122"/>
                <a:ea typeface="隶书" panose="02010509060101010101" pitchFamily="49" charset="-122"/>
              </a:rPr>
              <a:t>18.</a:t>
            </a:r>
            <a:r>
              <a:rPr lang="zh-CN" altLang="en-US" sz="2400" b="1" dirty="0">
                <a:solidFill>
                  <a:srgbClr val="000000"/>
                </a:solidFill>
                <a:latin typeface="隶书" panose="02010509060101010101" pitchFamily="49" charset="-122"/>
                <a:ea typeface="隶书" panose="02010509060101010101" pitchFamily="49" charset="-122"/>
              </a:rPr>
              <a:t>擒贼擒王  </a:t>
            </a:r>
            <a:r>
              <a:rPr lang="en-US" altLang="zh-CN" sz="2400" b="1" dirty="0">
                <a:solidFill>
                  <a:srgbClr val="000000"/>
                </a:solidFill>
                <a:latin typeface="隶书" panose="02010509060101010101" pitchFamily="49" charset="-122"/>
                <a:ea typeface="隶书" panose="02010509060101010101" pitchFamily="49" charset="-122"/>
              </a:rPr>
              <a:t>19.</a:t>
            </a:r>
            <a:r>
              <a:rPr lang="zh-CN" altLang="en-US" sz="2400" b="1" dirty="0">
                <a:solidFill>
                  <a:srgbClr val="000000"/>
                </a:solidFill>
                <a:latin typeface="隶书" panose="02010509060101010101" pitchFamily="49" charset="-122"/>
                <a:ea typeface="隶书" panose="02010509060101010101" pitchFamily="49" charset="-122"/>
              </a:rPr>
              <a:t>釜底抽薪  </a:t>
            </a:r>
            <a:r>
              <a:rPr lang="en-US" altLang="zh-CN" sz="2400" b="1" dirty="0">
                <a:solidFill>
                  <a:srgbClr val="000000"/>
                </a:solidFill>
                <a:latin typeface="隶书" panose="02010509060101010101" pitchFamily="49" charset="-122"/>
                <a:ea typeface="隶书" panose="02010509060101010101" pitchFamily="49" charset="-122"/>
              </a:rPr>
              <a:t>20.</a:t>
            </a:r>
            <a:r>
              <a:rPr lang="zh-CN" altLang="en-US" sz="2400" b="1" dirty="0">
                <a:solidFill>
                  <a:srgbClr val="000000"/>
                </a:solidFill>
                <a:latin typeface="隶书" panose="02010509060101010101" pitchFamily="49" charset="-122"/>
                <a:ea typeface="隶书" panose="02010509060101010101" pitchFamily="49" charset="-122"/>
              </a:rPr>
              <a:t>混水摸鱼</a:t>
            </a:r>
            <a:endParaRPr lang="en-US" altLang="zh-CN" sz="2400" b="1" dirty="0">
              <a:solidFill>
                <a:srgbClr val="000000"/>
              </a:solidFill>
              <a:latin typeface="隶书" panose="02010509060101010101" pitchFamily="49" charset="-122"/>
              <a:ea typeface="隶书" panose="02010509060101010101" pitchFamily="49" charset="-122"/>
            </a:endParaRPr>
          </a:p>
          <a:p>
            <a:pPr marL="0" indent="0" algn="ctr" eaLnBrk="1" hangingPunct="1">
              <a:lnSpc>
                <a:spcPct val="120000"/>
              </a:lnSpc>
              <a:spcBef>
                <a:spcPct val="0"/>
              </a:spcBef>
              <a:buNone/>
            </a:pPr>
            <a:r>
              <a:rPr lang="en-US" altLang="zh-CN" sz="2400" b="1" dirty="0">
                <a:solidFill>
                  <a:srgbClr val="000000"/>
                </a:solidFill>
                <a:latin typeface="隶书" panose="02010509060101010101" pitchFamily="49" charset="-122"/>
                <a:ea typeface="隶书" panose="02010509060101010101" pitchFamily="49" charset="-122"/>
              </a:rPr>
              <a:t>21.</a:t>
            </a:r>
            <a:r>
              <a:rPr lang="zh-CN" altLang="en-US" sz="2400" b="1" dirty="0">
                <a:solidFill>
                  <a:srgbClr val="000000"/>
                </a:solidFill>
                <a:latin typeface="隶书" panose="02010509060101010101" pitchFamily="49" charset="-122"/>
                <a:ea typeface="隶书" panose="02010509060101010101" pitchFamily="49" charset="-122"/>
              </a:rPr>
              <a:t>金蝉脱壳  </a:t>
            </a:r>
            <a:r>
              <a:rPr lang="en-US" altLang="zh-CN" sz="2400" b="1" dirty="0">
                <a:solidFill>
                  <a:srgbClr val="000000"/>
                </a:solidFill>
                <a:latin typeface="隶书" panose="02010509060101010101" pitchFamily="49" charset="-122"/>
                <a:ea typeface="隶书" panose="02010509060101010101" pitchFamily="49" charset="-122"/>
              </a:rPr>
              <a:t>22.</a:t>
            </a:r>
            <a:r>
              <a:rPr lang="zh-CN" altLang="en-US" sz="2400" b="1" dirty="0">
                <a:solidFill>
                  <a:srgbClr val="000000"/>
                </a:solidFill>
                <a:latin typeface="隶书" panose="02010509060101010101" pitchFamily="49" charset="-122"/>
                <a:ea typeface="隶书" panose="02010509060101010101" pitchFamily="49" charset="-122"/>
              </a:rPr>
              <a:t>关门捉贼  </a:t>
            </a:r>
            <a:r>
              <a:rPr lang="en-US" altLang="zh-CN" sz="2400" b="1" dirty="0">
                <a:solidFill>
                  <a:srgbClr val="000000"/>
                </a:solidFill>
                <a:latin typeface="隶书" panose="02010509060101010101" pitchFamily="49" charset="-122"/>
                <a:ea typeface="隶书" panose="02010509060101010101" pitchFamily="49" charset="-122"/>
              </a:rPr>
              <a:t>23.</a:t>
            </a:r>
            <a:r>
              <a:rPr lang="zh-CN" altLang="en-US" sz="2400" b="1" dirty="0">
                <a:solidFill>
                  <a:srgbClr val="000000"/>
                </a:solidFill>
                <a:latin typeface="隶书" panose="02010509060101010101" pitchFamily="49" charset="-122"/>
                <a:ea typeface="隶书" panose="02010509060101010101" pitchFamily="49" charset="-122"/>
              </a:rPr>
              <a:t>远交近攻  </a:t>
            </a:r>
            <a:r>
              <a:rPr lang="en-US" altLang="zh-CN" sz="2400" b="1" dirty="0">
                <a:solidFill>
                  <a:srgbClr val="000000"/>
                </a:solidFill>
                <a:latin typeface="隶书" panose="02010509060101010101" pitchFamily="49" charset="-122"/>
                <a:ea typeface="隶书" panose="02010509060101010101" pitchFamily="49" charset="-122"/>
              </a:rPr>
              <a:t>24.</a:t>
            </a:r>
            <a:r>
              <a:rPr lang="zh-CN" altLang="en-US" sz="2400" b="1" dirty="0">
                <a:solidFill>
                  <a:srgbClr val="000000"/>
                </a:solidFill>
                <a:latin typeface="隶书" panose="02010509060101010101" pitchFamily="49" charset="-122"/>
                <a:ea typeface="隶书" panose="02010509060101010101" pitchFamily="49" charset="-122"/>
              </a:rPr>
              <a:t>假道伐虢</a:t>
            </a:r>
            <a:endParaRPr lang="en-US" altLang="zh-CN" sz="2400" b="1" dirty="0">
              <a:solidFill>
                <a:srgbClr val="000000"/>
              </a:solidFill>
              <a:latin typeface="隶书" panose="02010509060101010101" pitchFamily="49" charset="-122"/>
              <a:ea typeface="隶书" panose="02010509060101010101" pitchFamily="49" charset="-122"/>
            </a:endParaRPr>
          </a:p>
          <a:p>
            <a:pPr marL="0" indent="0" algn="ctr" eaLnBrk="1" hangingPunct="1">
              <a:lnSpc>
                <a:spcPct val="120000"/>
              </a:lnSpc>
              <a:spcBef>
                <a:spcPct val="0"/>
              </a:spcBef>
              <a:buNone/>
            </a:pPr>
            <a:r>
              <a:rPr lang="en-US" altLang="zh-CN" sz="2400" b="1" dirty="0">
                <a:solidFill>
                  <a:srgbClr val="000000"/>
                </a:solidFill>
                <a:latin typeface="隶书" panose="02010509060101010101" pitchFamily="49" charset="-122"/>
                <a:ea typeface="隶书" panose="02010509060101010101" pitchFamily="49" charset="-122"/>
              </a:rPr>
              <a:t>25.</a:t>
            </a:r>
            <a:r>
              <a:rPr lang="zh-CN" altLang="en-US" sz="2400" b="1" dirty="0">
                <a:solidFill>
                  <a:srgbClr val="000000"/>
                </a:solidFill>
                <a:latin typeface="隶书" panose="02010509060101010101" pitchFamily="49" charset="-122"/>
                <a:ea typeface="隶书" panose="02010509060101010101" pitchFamily="49" charset="-122"/>
              </a:rPr>
              <a:t>偷梁换柱  </a:t>
            </a:r>
            <a:r>
              <a:rPr lang="en-US" altLang="zh-CN" sz="2400" b="1" dirty="0">
                <a:solidFill>
                  <a:srgbClr val="000000"/>
                </a:solidFill>
                <a:latin typeface="隶书" panose="02010509060101010101" pitchFamily="49" charset="-122"/>
                <a:ea typeface="隶书" panose="02010509060101010101" pitchFamily="49" charset="-122"/>
              </a:rPr>
              <a:t>26.</a:t>
            </a:r>
            <a:r>
              <a:rPr lang="zh-CN" altLang="en-US" sz="2400" b="1" dirty="0">
                <a:solidFill>
                  <a:srgbClr val="000000"/>
                </a:solidFill>
                <a:latin typeface="隶书" panose="02010509060101010101" pitchFamily="49" charset="-122"/>
                <a:ea typeface="隶书" panose="02010509060101010101" pitchFamily="49" charset="-122"/>
              </a:rPr>
              <a:t>指桑骂槐  </a:t>
            </a:r>
            <a:r>
              <a:rPr lang="en-US" altLang="zh-CN" sz="2400" b="1" dirty="0">
                <a:solidFill>
                  <a:srgbClr val="000000"/>
                </a:solidFill>
                <a:latin typeface="隶书" panose="02010509060101010101" pitchFamily="49" charset="-122"/>
                <a:ea typeface="隶书" panose="02010509060101010101" pitchFamily="49" charset="-122"/>
              </a:rPr>
              <a:t>27.</a:t>
            </a:r>
            <a:r>
              <a:rPr lang="zh-CN" altLang="en-US" sz="2400" b="1" dirty="0">
                <a:solidFill>
                  <a:srgbClr val="000000"/>
                </a:solidFill>
                <a:latin typeface="隶书" panose="02010509060101010101" pitchFamily="49" charset="-122"/>
                <a:ea typeface="隶书" panose="02010509060101010101" pitchFamily="49" charset="-122"/>
              </a:rPr>
              <a:t>假痴不癫  </a:t>
            </a:r>
            <a:r>
              <a:rPr lang="en-US" altLang="zh-CN" sz="2400" b="1" dirty="0">
                <a:solidFill>
                  <a:srgbClr val="000000"/>
                </a:solidFill>
                <a:latin typeface="隶书" panose="02010509060101010101" pitchFamily="49" charset="-122"/>
                <a:ea typeface="隶书" panose="02010509060101010101" pitchFamily="49" charset="-122"/>
              </a:rPr>
              <a:t>28.</a:t>
            </a:r>
            <a:r>
              <a:rPr lang="zh-CN" altLang="en-US" sz="2400" b="1" dirty="0">
                <a:solidFill>
                  <a:srgbClr val="000000"/>
                </a:solidFill>
                <a:latin typeface="隶书" panose="02010509060101010101" pitchFamily="49" charset="-122"/>
                <a:ea typeface="隶书" panose="02010509060101010101" pitchFamily="49" charset="-122"/>
              </a:rPr>
              <a:t>上屋抽梯</a:t>
            </a:r>
            <a:endParaRPr lang="en-US" altLang="zh-CN" sz="2400" b="1" dirty="0">
              <a:solidFill>
                <a:srgbClr val="000000"/>
              </a:solidFill>
              <a:latin typeface="隶书" panose="02010509060101010101" pitchFamily="49" charset="-122"/>
              <a:ea typeface="隶书" panose="02010509060101010101" pitchFamily="49" charset="-122"/>
            </a:endParaRPr>
          </a:p>
          <a:p>
            <a:pPr marL="0" indent="0" algn="ctr" eaLnBrk="1" hangingPunct="1">
              <a:lnSpc>
                <a:spcPct val="120000"/>
              </a:lnSpc>
              <a:spcBef>
                <a:spcPct val="0"/>
              </a:spcBef>
              <a:buNone/>
            </a:pPr>
            <a:r>
              <a:rPr lang="en-US" altLang="zh-CN" sz="2400" b="1" dirty="0">
                <a:solidFill>
                  <a:srgbClr val="000000"/>
                </a:solidFill>
                <a:latin typeface="隶书" panose="02010509060101010101" pitchFamily="49" charset="-122"/>
                <a:ea typeface="隶书" panose="02010509060101010101" pitchFamily="49" charset="-122"/>
              </a:rPr>
              <a:t>29.</a:t>
            </a:r>
            <a:r>
              <a:rPr lang="zh-CN" altLang="en-US" sz="2400" b="1" dirty="0">
                <a:solidFill>
                  <a:srgbClr val="000000"/>
                </a:solidFill>
                <a:latin typeface="隶书" panose="02010509060101010101" pitchFamily="49" charset="-122"/>
                <a:ea typeface="隶书" panose="02010509060101010101" pitchFamily="49" charset="-122"/>
              </a:rPr>
              <a:t>树上开花  </a:t>
            </a:r>
            <a:r>
              <a:rPr lang="en-US" altLang="zh-CN" sz="2400" b="1" dirty="0">
                <a:solidFill>
                  <a:srgbClr val="000000"/>
                </a:solidFill>
                <a:latin typeface="隶书" panose="02010509060101010101" pitchFamily="49" charset="-122"/>
                <a:ea typeface="隶书" panose="02010509060101010101" pitchFamily="49" charset="-122"/>
              </a:rPr>
              <a:t>30.</a:t>
            </a:r>
            <a:r>
              <a:rPr lang="zh-CN" altLang="en-US" sz="2400" b="1" dirty="0">
                <a:solidFill>
                  <a:srgbClr val="000000"/>
                </a:solidFill>
                <a:latin typeface="隶书" panose="02010509060101010101" pitchFamily="49" charset="-122"/>
                <a:ea typeface="隶书" panose="02010509060101010101" pitchFamily="49" charset="-122"/>
              </a:rPr>
              <a:t>反客为主  </a:t>
            </a:r>
            <a:r>
              <a:rPr lang="en-US" altLang="zh-CN" sz="2400" b="1" dirty="0">
                <a:solidFill>
                  <a:srgbClr val="000000"/>
                </a:solidFill>
                <a:latin typeface="隶书" panose="02010509060101010101" pitchFamily="49" charset="-122"/>
                <a:ea typeface="隶书" panose="02010509060101010101" pitchFamily="49" charset="-122"/>
              </a:rPr>
              <a:t>31.</a:t>
            </a:r>
            <a:r>
              <a:rPr lang="zh-CN" altLang="en-US" sz="2400" b="1" dirty="0">
                <a:solidFill>
                  <a:srgbClr val="000000"/>
                </a:solidFill>
                <a:latin typeface="隶书" panose="02010509060101010101" pitchFamily="49" charset="-122"/>
                <a:ea typeface="隶书" panose="02010509060101010101" pitchFamily="49" charset="-122"/>
              </a:rPr>
              <a:t>美 人 计  </a:t>
            </a:r>
            <a:r>
              <a:rPr lang="en-US" altLang="zh-CN" sz="2400" b="1" dirty="0">
                <a:solidFill>
                  <a:srgbClr val="000000"/>
                </a:solidFill>
                <a:latin typeface="隶书" panose="02010509060101010101" pitchFamily="49" charset="-122"/>
                <a:ea typeface="隶书" panose="02010509060101010101" pitchFamily="49" charset="-122"/>
              </a:rPr>
              <a:t>32.</a:t>
            </a:r>
            <a:r>
              <a:rPr lang="zh-CN" altLang="en-US" sz="2400" b="1" dirty="0">
                <a:solidFill>
                  <a:srgbClr val="000000"/>
                </a:solidFill>
                <a:latin typeface="隶书" panose="02010509060101010101" pitchFamily="49" charset="-122"/>
                <a:ea typeface="隶书" panose="02010509060101010101" pitchFamily="49" charset="-122"/>
              </a:rPr>
              <a:t>空 城 计</a:t>
            </a:r>
            <a:endParaRPr lang="en-US" altLang="zh-CN" sz="2400" b="1" dirty="0">
              <a:solidFill>
                <a:srgbClr val="000000"/>
              </a:solidFill>
              <a:latin typeface="隶书" panose="02010509060101010101" pitchFamily="49" charset="-122"/>
              <a:ea typeface="隶书" panose="02010509060101010101" pitchFamily="49" charset="-122"/>
            </a:endParaRPr>
          </a:p>
          <a:p>
            <a:pPr marL="0" indent="0" algn="ctr" eaLnBrk="1" hangingPunct="1">
              <a:lnSpc>
                <a:spcPct val="120000"/>
              </a:lnSpc>
              <a:spcBef>
                <a:spcPct val="0"/>
              </a:spcBef>
              <a:buNone/>
            </a:pPr>
            <a:r>
              <a:rPr lang="en-US" altLang="zh-CN" sz="2400" b="1" dirty="0">
                <a:solidFill>
                  <a:srgbClr val="000000"/>
                </a:solidFill>
                <a:latin typeface="隶书" panose="02010509060101010101" pitchFamily="49" charset="-122"/>
                <a:ea typeface="隶书" panose="02010509060101010101" pitchFamily="49" charset="-122"/>
              </a:rPr>
              <a:t>33.</a:t>
            </a:r>
            <a:r>
              <a:rPr lang="zh-CN" altLang="en-US" sz="2400" b="1" dirty="0">
                <a:solidFill>
                  <a:srgbClr val="000000"/>
                </a:solidFill>
                <a:latin typeface="隶书" panose="02010509060101010101" pitchFamily="49" charset="-122"/>
                <a:ea typeface="隶书" panose="02010509060101010101" pitchFamily="49" charset="-122"/>
              </a:rPr>
              <a:t>反 间 计  </a:t>
            </a:r>
            <a:r>
              <a:rPr lang="en-US" altLang="zh-CN" sz="2400" b="1" dirty="0">
                <a:solidFill>
                  <a:srgbClr val="000000"/>
                </a:solidFill>
                <a:latin typeface="隶书" panose="02010509060101010101" pitchFamily="49" charset="-122"/>
                <a:ea typeface="隶书" panose="02010509060101010101" pitchFamily="49" charset="-122"/>
              </a:rPr>
              <a:t>34.</a:t>
            </a:r>
            <a:r>
              <a:rPr lang="zh-CN" altLang="en-US" sz="2400" b="1" dirty="0">
                <a:solidFill>
                  <a:srgbClr val="000000"/>
                </a:solidFill>
                <a:latin typeface="隶书" panose="02010509060101010101" pitchFamily="49" charset="-122"/>
                <a:ea typeface="隶书" panose="02010509060101010101" pitchFamily="49" charset="-122"/>
              </a:rPr>
              <a:t>苦 肉 计  </a:t>
            </a:r>
            <a:r>
              <a:rPr lang="en-US" altLang="zh-CN" sz="2400" b="1" dirty="0">
                <a:solidFill>
                  <a:srgbClr val="000000"/>
                </a:solidFill>
                <a:latin typeface="隶书" panose="02010509060101010101" pitchFamily="49" charset="-122"/>
                <a:ea typeface="隶书" panose="02010509060101010101" pitchFamily="49" charset="-122"/>
              </a:rPr>
              <a:t>35.</a:t>
            </a:r>
            <a:r>
              <a:rPr lang="zh-CN" altLang="en-US" sz="2400" b="1" dirty="0">
                <a:solidFill>
                  <a:srgbClr val="000000"/>
                </a:solidFill>
                <a:latin typeface="隶书" panose="02010509060101010101" pitchFamily="49" charset="-122"/>
                <a:ea typeface="隶书" panose="02010509060101010101" pitchFamily="49" charset="-122"/>
              </a:rPr>
              <a:t>连 环 计  </a:t>
            </a:r>
            <a:r>
              <a:rPr lang="en-US" altLang="zh-CN" sz="2400" b="1" dirty="0">
                <a:solidFill>
                  <a:srgbClr val="000000"/>
                </a:solidFill>
                <a:latin typeface="隶书" panose="02010509060101010101" pitchFamily="49" charset="-122"/>
                <a:ea typeface="隶书" panose="02010509060101010101" pitchFamily="49" charset="-122"/>
              </a:rPr>
              <a:t>36.</a:t>
            </a:r>
            <a:r>
              <a:rPr lang="zh-CN" altLang="en-US" sz="2400" b="1" dirty="0">
                <a:solidFill>
                  <a:srgbClr val="000000"/>
                </a:solidFill>
                <a:latin typeface="隶书" panose="02010509060101010101" pitchFamily="49" charset="-122"/>
                <a:ea typeface="隶书" panose="02010509060101010101" pitchFamily="49" charset="-122"/>
              </a:rPr>
              <a:t>走 为 上</a:t>
            </a:r>
          </a:p>
        </p:txBody>
      </p:sp>
    </p:spTree>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ext Box 6"/>
          <p:cNvSpPr txBox="1"/>
          <p:nvPr/>
        </p:nvSpPr>
        <p:spPr>
          <a:xfrm>
            <a:off x="1810704" y="404813"/>
            <a:ext cx="8569325" cy="193802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50000"/>
              </a:spcBef>
              <a:buNone/>
            </a:pPr>
            <a:r>
              <a:rPr lang="en-US" altLang="zh-CN" sz="4000" b="1" dirty="0">
                <a:solidFill>
                  <a:srgbClr val="000000"/>
                </a:solidFill>
                <a:ea typeface="隶书" panose="02010509060101010101" pitchFamily="49" charset="-122"/>
              </a:rPr>
              <a:t>      </a:t>
            </a:r>
            <a:r>
              <a:rPr lang="en-US" altLang="zh-CN" sz="2000" b="1" dirty="0">
                <a:solidFill>
                  <a:srgbClr val="FF0000"/>
                </a:solidFill>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三十六计</a:t>
            </a:r>
            <a:r>
              <a:rPr lang="en-US" altLang="zh-CN" sz="2000" b="1" dirty="0">
                <a:solidFill>
                  <a:srgbClr val="FF0000"/>
                </a:solidFill>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是经过长期流传和后人不断整理而成的，可以说它是凝聚古代人们的智慧。分为胜战计、敌战计、攻战计、混战计、并战计、败战计等六套，每套各有六计。三十六计基本上是以众所周知的成语为定名，易记易懂，又是一种比较有影响的计谋，因此在社会上流传甚广，影响颇深。</a:t>
            </a:r>
          </a:p>
        </p:txBody>
      </p:sp>
      <p:sp>
        <p:nvSpPr>
          <p:cNvPr id="2" name="文本框 1"/>
          <p:cNvSpPr txBox="1"/>
          <p:nvPr/>
        </p:nvSpPr>
        <p:spPr>
          <a:xfrm>
            <a:off x="2207895" y="2493011"/>
            <a:ext cx="7589520" cy="3830955"/>
          </a:xfrm>
          <a:prstGeom prst="rect">
            <a:avLst/>
          </a:prstGeom>
          <a:noFill/>
        </p:spPr>
        <p:txBody>
          <a:bodyPr wrap="square" rtlCol="0" anchor="t">
            <a:spAutoFit/>
          </a:bodyPr>
          <a:lstStyle/>
          <a:p>
            <a:pPr>
              <a:spcBef>
                <a:spcPct val="50000"/>
              </a:spcBef>
            </a:pPr>
            <a:r>
              <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胜战计</a:t>
            </a:r>
            <a:r>
              <a:rPr lang="en-US" altLang="zh-CN"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胜者王侯</a:t>
            </a:r>
            <a:endParaRPr lang="zh-CN" altLang="en-US" b="1" dirty="0">
              <a:solidFill>
                <a:srgbClr val="000000"/>
              </a:solidFill>
              <a:latin typeface="楷体" panose="02010609060101010101" pitchFamily="49" charset="-122"/>
              <a:ea typeface="楷体" panose="02010609060101010101" pitchFamily="49" charset="-122"/>
              <a:cs typeface="楷体" panose="02010609060101010101" pitchFamily="49" charset="-122"/>
            </a:endParaRPr>
          </a:p>
          <a:p>
            <a:pPr>
              <a:spcBef>
                <a:spcPct val="50000"/>
              </a:spcBef>
            </a:pPr>
            <a:r>
              <a:rPr lang="zh-CN" altLang="en-US"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    计源于势，谋出于情。以势压人，人不得不服，但以势压人，人又不可能心悦诚服，故本套计在谋上多是以掩饰真情为基点，借人之常情以使人不防，出乎人之常情而制胜。</a:t>
            </a:r>
            <a:endParaRPr lang="zh-CN" altLang="en-US" b="1" dirty="0">
              <a:solidFill>
                <a:srgbClr val="000000"/>
              </a:solidFill>
              <a:latin typeface="楷体" panose="02010609060101010101" pitchFamily="49" charset="-122"/>
              <a:ea typeface="楷体" panose="02010609060101010101" pitchFamily="49" charset="-122"/>
              <a:cs typeface="楷体" panose="02010609060101010101" pitchFamily="49" charset="-122"/>
            </a:endParaRPr>
          </a:p>
          <a:p>
            <a:pPr>
              <a:spcBef>
                <a:spcPct val="50000"/>
              </a:spcBef>
            </a:pPr>
            <a:r>
              <a:rPr lang="zh-CN" altLang="en-US"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第一计</a:t>
            </a:r>
            <a:r>
              <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 瞒天过海</a:t>
            </a:r>
            <a:r>
              <a:rPr lang="zh-CN" altLang="en-US"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    熟视无睹   暗藏刀光血影</a:t>
            </a:r>
            <a:endParaRPr lang="zh-CN" altLang="en-US" b="1" dirty="0">
              <a:solidFill>
                <a:srgbClr val="000000"/>
              </a:solidFill>
              <a:latin typeface="楷体" panose="02010609060101010101" pitchFamily="49" charset="-122"/>
              <a:ea typeface="楷体" panose="02010609060101010101" pitchFamily="49" charset="-122"/>
              <a:cs typeface="楷体" panose="02010609060101010101" pitchFamily="49" charset="-122"/>
            </a:endParaRPr>
          </a:p>
          <a:p>
            <a:pPr>
              <a:spcBef>
                <a:spcPct val="50000"/>
              </a:spcBef>
            </a:pPr>
            <a:r>
              <a:rPr lang="zh-CN" altLang="en-US"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第二计 </a:t>
            </a:r>
            <a:r>
              <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围魏救赵    </a:t>
            </a:r>
            <a:r>
              <a:rPr lang="zh-CN" altLang="en-US"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趋利避害   必欲后发制人</a:t>
            </a:r>
            <a:endParaRPr lang="zh-CN" altLang="en-US" b="1" dirty="0">
              <a:solidFill>
                <a:srgbClr val="000000"/>
              </a:solidFill>
              <a:latin typeface="楷体" panose="02010609060101010101" pitchFamily="49" charset="-122"/>
              <a:ea typeface="楷体" panose="02010609060101010101" pitchFamily="49" charset="-122"/>
              <a:cs typeface="楷体" panose="02010609060101010101" pitchFamily="49" charset="-122"/>
            </a:endParaRPr>
          </a:p>
          <a:p>
            <a:pPr>
              <a:spcBef>
                <a:spcPct val="50000"/>
              </a:spcBef>
            </a:pPr>
            <a:r>
              <a:rPr lang="zh-CN" altLang="en-US"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第三计 </a:t>
            </a:r>
            <a:r>
              <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借刀杀人</a:t>
            </a:r>
            <a:r>
              <a:rPr lang="zh-CN" altLang="en-US"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    尔虞我诈   心存损下益上</a:t>
            </a:r>
            <a:endParaRPr lang="zh-CN" altLang="en-US" b="1" dirty="0">
              <a:solidFill>
                <a:srgbClr val="000000"/>
              </a:solidFill>
              <a:latin typeface="楷体" panose="02010609060101010101" pitchFamily="49" charset="-122"/>
              <a:ea typeface="楷体" panose="02010609060101010101" pitchFamily="49" charset="-122"/>
              <a:cs typeface="楷体" panose="02010609060101010101" pitchFamily="49" charset="-122"/>
            </a:endParaRPr>
          </a:p>
          <a:p>
            <a:pPr>
              <a:spcBef>
                <a:spcPct val="50000"/>
              </a:spcBef>
            </a:pPr>
            <a:r>
              <a:rPr lang="zh-CN" altLang="en-US"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第四计 </a:t>
            </a:r>
            <a:r>
              <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以逸待劳</a:t>
            </a:r>
            <a:r>
              <a:rPr lang="zh-CN" altLang="en-US"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    示之无为   实则无所不为</a:t>
            </a:r>
            <a:endParaRPr lang="zh-CN" altLang="en-US" b="1" dirty="0">
              <a:solidFill>
                <a:srgbClr val="000000"/>
              </a:solidFill>
              <a:latin typeface="楷体" panose="02010609060101010101" pitchFamily="49" charset="-122"/>
              <a:ea typeface="楷体" panose="02010609060101010101" pitchFamily="49" charset="-122"/>
              <a:cs typeface="楷体" panose="02010609060101010101" pitchFamily="49" charset="-122"/>
            </a:endParaRPr>
          </a:p>
          <a:p>
            <a:pPr>
              <a:spcBef>
                <a:spcPct val="50000"/>
              </a:spcBef>
            </a:pPr>
            <a:r>
              <a:rPr lang="zh-CN" altLang="en-US"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第五计 </a:t>
            </a:r>
            <a:r>
              <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趁火打劫    </a:t>
            </a:r>
            <a:r>
              <a:rPr lang="zh-CN" altLang="en-US"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就势取利   必欲乘人之危</a:t>
            </a:r>
            <a:endParaRPr lang="zh-CN" altLang="en-US" b="1" dirty="0">
              <a:solidFill>
                <a:srgbClr val="000000"/>
              </a:solidFill>
              <a:latin typeface="楷体" panose="02010609060101010101" pitchFamily="49" charset="-122"/>
              <a:ea typeface="楷体" panose="02010609060101010101" pitchFamily="49" charset="-122"/>
              <a:cs typeface="楷体" panose="02010609060101010101" pitchFamily="49" charset="-122"/>
            </a:endParaRPr>
          </a:p>
          <a:p>
            <a:pPr>
              <a:spcBef>
                <a:spcPct val="50000"/>
              </a:spcBef>
            </a:pPr>
            <a:r>
              <a:rPr lang="zh-CN" altLang="en-US"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第六计 </a:t>
            </a:r>
            <a:r>
              <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声东击西</a:t>
            </a:r>
            <a:r>
              <a:rPr lang="zh-CN" altLang="en-US"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    将欲取之   虚实出敌不意</a:t>
            </a:r>
            <a:endParaRPr lang="zh-CN" altLang="en-US">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6"/>
          <p:cNvSpPr txBox="1"/>
          <p:nvPr/>
        </p:nvSpPr>
        <p:spPr>
          <a:xfrm>
            <a:off x="1645286" y="285751"/>
            <a:ext cx="8820785" cy="526224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50000"/>
              </a:spcBef>
              <a:buNone/>
            </a:pPr>
            <a:r>
              <a:rPr lang="en-US" altLang="zh-CN" sz="3600" b="1" dirty="0">
                <a:solidFill>
                  <a:srgbClr val="FF0000"/>
                </a:solidFill>
                <a:latin typeface="隶书" panose="02010509060101010101" pitchFamily="49" charset="-122"/>
                <a:ea typeface="隶书" panose="02010509060101010101" pitchFamily="49" charset="-122"/>
              </a:rPr>
              <a:t>		</a:t>
            </a:r>
            <a:r>
              <a:rPr lang="zh-CN" altLang="en-US" sz="3600" b="1" dirty="0">
                <a:solidFill>
                  <a:srgbClr val="FF0000"/>
                </a:solidFill>
                <a:latin typeface="楷体" panose="02010609060101010101" pitchFamily="49" charset="-122"/>
                <a:ea typeface="楷体" panose="02010609060101010101" pitchFamily="49" charset="-122"/>
                <a:cs typeface="楷体" panose="02010609060101010101" pitchFamily="49" charset="-122"/>
              </a:rPr>
              <a:t>敌战计</a:t>
            </a:r>
            <a:r>
              <a:rPr lang="en-US" altLang="zh-CN" sz="3600" b="1" dirty="0">
                <a:solidFill>
                  <a:srgbClr val="000000"/>
                </a:solidFill>
                <a:latin typeface="楷体" panose="02010609060101010101" pitchFamily="49" charset="-122"/>
                <a:ea typeface="楷体" panose="02010609060101010101" pitchFamily="49" charset="-122"/>
                <a:cs typeface="楷体" panose="02010609060101010101" pitchFamily="49" charset="-122"/>
              </a:rPr>
              <a:t>——</a:t>
            </a:r>
            <a:r>
              <a:rPr lang="zh-CN" altLang="en-US" sz="3600" b="1" dirty="0">
                <a:solidFill>
                  <a:srgbClr val="000000"/>
                </a:solidFill>
                <a:latin typeface="楷体" panose="02010609060101010101" pitchFamily="49" charset="-122"/>
                <a:ea typeface="楷体" panose="02010609060101010101" pitchFamily="49" charset="-122"/>
                <a:cs typeface="楷体" panose="02010609060101010101" pitchFamily="49" charset="-122"/>
              </a:rPr>
              <a:t>阴谋者胜</a:t>
            </a:r>
          </a:p>
          <a:p>
            <a:pPr marL="0" indent="0" eaLnBrk="1" hangingPunct="1">
              <a:spcBef>
                <a:spcPct val="50000"/>
              </a:spcBef>
              <a:buNone/>
            </a:pPr>
            <a:r>
              <a:rPr lang="zh-CN" altLang="en-US" sz="2400" b="1" dirty="0">
                <a:solidFill>
                  <a:srgbClr val="000000"/>
                </a:solidFill>
                <a:latin typeface="楷体" panose="02010609060101010101" pitchFamily="49" charset="-122"/>
                <a:ea typeface="楷体" panose="02010609060101010101" pitchFamily="49" charset="-122"/>
                <a:cs typeface="楷体" panose="02010609060101010101" pitchFamily="49" charset="-122"/>
              </a:rPr>
              <a:t>     有之能生，在于示无；陈仓能渡，在于有暗；火之能观，在于隔岸；刀之能藏，在于含笑；李能代桃，在于能僵；手能牵羊，在于顺势。故变有技，在于权宜、得适、顺势、巧饰而已。</a:t>
            </a:r>
          </a:p>
          <a:p>
            <a:pPr marL="0" indent="0" algn="ctr" eaLnBrk="1" hangingPunct="1">
              <a:spcBef>
                <a:spcPct val="50000"/>
              </a:spcBef>
              <a:buNone/>
            </a:pPr>
            <a:r>
              <a:rPr lang="zh-CN" altLang="en-US" sz="2400" b="1" dirty="0">
                <a:solidFill>
                  <a:srgbClr val="000000"/>
                </a:solidFill>
                <a:latin typeface="楷体" panose="02010609060101010101" pitchFamily="49" charset="-122"/>
                <a:ea typeface="楷体" panose="02010609060101010101" pitchFamily="49" charset="-122"/>
                <a:cs typeface="楷体" panose="02010609060101010101" pitchFamily="49" charset="-122"/>
              </a:rPr>
              <a:t>第七计    </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rPr>
              <a:t>无中生有</a:t>
            </a:r>
            <a:r>
              <a:rPr lang="zh-CN" altLang="en-US" sz="2400" b="1" dirty="0">
                <a:solidFill>
                  <a:srgbClr val="000000"/>
                </a:solidFill>
                <a:latin typeface="楷体" panose="02010609060101010101" pitchFamily="49" charset="-122"/>
                <a:ea typeface="楷体" panose="02010609060101010101" pitchFamily="49" charset="-122"/>
                <a:cs typeface="楷体" panose="02010609060101010101" pitchFamily="49" charset="-122"/>
              </a:rPr>
              <a:t>    凭空捏造   意在栽赃陷害</a:t>
            </a:r>
          </a:p>
          <a:p>
            <a:pPr marL="0" indent="0" algn="ctr" eaLnBrk="1" hangingPunct="1">
              <a:spcBef>
                <a:spcPct val="50000"/>
              </a:spcBef>
              <a:buNone/>
            </a:pPr>
            <a:r>
              <a:rPr lang="zh-CN" altLang="en-US" sz="2400" b="1" dirty="0">
                <a:solidFill>
                  <a:srgbClr val="000000"/>
                </a:solidFill>
                <a:latin typeface="楷体" panose="02010609060101010101" pitchFamily="49" charset="-122"/>
                <a:ea typeface="楷体" panose="02010609060101010101" pitchFamily="49" charset="-122"/>
                <a:cs typeface="楷体" panose="02010609060101010101" pitchFamily="49" charset="-122"/>
              </a:rPr>
              <a:t>第八计    </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rPr>
              <a:t>暗渡陈仓</a:t>
            </a:r>
            <a:r>
              <a:rPr lang="zh-CN" altLang="en-US" sz="2400" b="1" dirty="0">
                <a:solidFill>
                  <a:srgbClr val="000000"/>
                </a:solidFill>
                <a:latin typeface="楷体" panose="02010609060101010101" pitchFamily="49" charset="-122"/>
                <a:ea typeface="楷体" panose="02010609060101010101" pitchFamily="49" charset="-122"/>
                <a:cs typeface="楷体" panose="02010609060101010101" pitchFamily="49" charset="-122"/>
              </a:rPr>
              <a:t>    明修栈道   实欲乘虚而入</a:t>
            </a:r>
          </a:p>
          <a:p>
            <a:pPr marL="0" indent="0" algn="ctr" eaLnBrk="1" hangingPunct="1">
              <a:spcBef>
                <a:spcPct val="50000"/>
              </a:spcBef>
              <a:buNone/>
            </a:pPr>
            <a:r>
              <a:rPr lang="zh-CN" altLang="en-US" sz="2400" b="1" dirty="0">
                <a:solidFill>
                  <a:srgbClr val="000000"/>
                </a:solidFill>
                <a:latin typeface="楷体" panose="02010609060101010101" pitchFamily="49" charset="-122"/>
                <a:ea typeface="楷体" panose="02010609060101010101" pitchFamily="49" charset="-122"/>
                <a:cs typeface="楷体" panose="02010609060101010101" pitchFamily="49" charset="-122"/>
              </a:rPr>
              <a:t>第九计    </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rPr>
              <a:t>隔岸观火</a:t>
            </a:r>
            <a:r>
              <a:rPr lang="zh-CN" altLang="en-US" sz="2400" b="1" dirty="0">
                <a:solidFill>
                  <a:srgbClr val="000000"/>
                </a:solidFill>
                <a:latin typeface="楷体" panose="02010609060101010101" pitchFamily="49" charset="-122"/>
                <a:ea typeface="楷体" panose="02010609060101010101" pitchFamily="49" charset="-122"/>
                <a:cs typeface="楷体" panose="02010609060101010101" pitchFamily="49" charset="-122"/>
              </a:rPr>
              <a:t>    坐观虎斗   助之自相残杀</a:t>
            </a:r>
          </a:p>
          <a:p>
            <a:pPr marL="0" indent="0" algn="ctr" eaLnBrk="1" hangingPunct="1">
              <a:spcBef>
                <a:spcPct val="50000"/>
              </a:spcBef>
              <a:buNone/>
            </a:pPr>
            <a:r>
              <a:rPr lang="zh-CN" altLang="en-US" sz="2400" b="1" dirty="0">
                <a:solidFill>
                  <a:srgbClr val="000000"/>
                </a:solidFill>
                <a:latin typeface="楷体" panose="02010609060101010101" pitchFamily="49" charset="-122"/>
                <a:ea typeface="楷体" panose="02010609060101010101" pitchFamily="49" charset="-122"/>
                <a:cs typeface="楷体" panose="02010609060101010101" pitchFamily="49" charset="-122"/>
              </a:rPr>
              <a:t>第十计    </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rPr>
              <a:t>笑里藏刀</a:t>
            </a:r>
            <a:r>
              <a:rPr lang="zh-CN" altLang="en-US" sz="2400" b="1" dirty="0">
                <a:solidFill>
                  <a:srgbClr val="000000"/>
                </a:solidFill>
                <a:latin typeface="楷体" panose="02010609060101010101" pitchFamily="49" charset="-122"/>
                <a:ea typeface="楷体" panose="02010609060101010101" pitchFamily="49" charset="-122"/>
                <a:cs typeface="楷体" panose="02010609060101010101" pitchFamily="49" charset="-122"/>
              </a:rPr>
              <a:t>    两面人物   常为口蜜腹剑</a:t>
            </a:r>
          </a:p>
          <a:p>
            <a:pPr marL="0" indent="0" algn="ctr" eaLnBrk="1" hangingPunct="1">
              <a:spcBef>
                <a:spcPct val="50000"/>
              </a:spcBef>
              <a:buNone/>
            </a:pPr>
            <a:r>
              <a:rPr lang="zh-CN" altLang="en-US" sz="2400" b="1" dirty="0">
                <a:solidFill>
                  <a:srgbClr val="000000"/>
                </a:solidFill>
                <a:latin typeface="楷体" panose="02010609060101010101" pitchFamily="49" charset="-122"/>
                <a:ea typeface="楷体" panose="02010609060101010101" pitchFamily="49" charset="-122"/>
                <a:cs typeface="楷体" panose="02010609060101010101" pitchFamily="49" charset="-122"/>
              </a:rPr>
              <a:t>第十一计  </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rPr>
              <a:t>李代桃僵    </a:t>
            </a:r>
            <a:r>
              <a:rPr lang="zh-CN" altLang="en-US" sz="2400" b="1" dirty="0">
                <a:solidFill>
                  <a:srgbClr val="000000"/>
                </a:solidFill>
                <a:latin typeface="楷体" panose="02010609060101010101" pitchFamily="49" charset="-122"/>
                <a:ea typeface="楷体" panose="02010609060101010101" pitchFamily="49" charset="-122"/>
                <a:cs typeface="楷体" panose="02010609060101010101" pitchFamily="49" charset="-122"/>
              </a:rPr>
              <a:t>势必有损   定要弃小存大</a:t>
            </a:r>
          </a:p>
          <a:p>
            <a:pPr marL="0" indent="0" algn="ctr" eaLnBrk="1" hangingPunct="1">
              <a:spcBef>
                <a:spcPct val="50000"/>
              </a:spcBef>
              <a:buNone/>
            </a:pPr>
            <a:r>
              <a:rPr lang="zh-CN" altLang="en-US" sz="2400" b="1" dirty="0">
                <a:solidFill>
                  <a:srgbClr val="000000"/>
                </a:solidFill>
                <a:latin typeface="楷体" panose="02010609060101010101" pitchFamily="49" charset="-122"/>
                <a:ea typeface="楷体" panose="02010609060101010101" pitchFamily="49" charset="-122"/>
                <a:cs typeface="楷体" panose="02010609060101010101" pitchFamily="49" charset="-122"/>
              </a:rPr>
              <a:t>第十二计  </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rPr>
              <a:t>顺手牵羊</a:t>
            </a:r>
            <a:r>
              <a:rPr lang="zh-CN" altLang="en-US" sz="2400" b="1" dirty="0">
                <a:solidFill>
                  <a:srgbClr val="000000"/>
                </a:solidFill>
                <a:latin typeface="楷体" panose="02010609060101010101" pitchFamily="49" charset="-122"/>
                <a:ea typeface="楷体" panose="02010609060101010101" pitchFamily="49" charset="-122"/>
                <a:cs typeface="楷体" panose="02010609060101010101" pitchFamily="49" charset="-122"/>
              </a:rPr>
              <a:t>    乘隙争利   定取蝇头之利</a:t>
            </a:r>
          </a:p>
        </p:txBody>
      </p:sp>
    </p:spTree>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ext Box 6"/>
          <p:cNvSpPr txBox="1"/>
          <p:nvPr/>
        </p:nvSpPr>
        <p:spPr>
          <a:xfrm>
            <a:off x="2566989" y="549275"/>
            <a:ext cx="6892925" cy="5264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hangingPunct="1">
              <a:spcBef>
                <a:spcPct val="50000"/>
              </a:spcBef>
              <a:buNone/>
            </a:pPr>
            <a:r>
              <a:rPr lang="zh-CN" altLang="en-US" sz="3600" b="1" dirty="0">
                <a:solidFill>
                  <a:srgbClr val="FF0000"/>
                </a:solidFill>
                <a:latin typeface="隶书" panose="02010509060101010101" pitchFamily="49" charset="-122"/>
                <a:ea typeface="隶书" panose="02010509060101010101" pitchFamily="49" charset="-122"/>
              </a:rPr>
              <a:t>攻战计</a:t>
            </a:r>
            <a:r>
              <a:rPr lang="en-US" altLang="zh-CN" sz="3600" b="1" dirty="0">
                <a:solidFill>
                  <a:srgbClr val="000000"/>
                </a:solidFill>
                <a:latin typeface="隶书" panose="02010509060101010101" pitchFamily="49" charset="-122"/>
                <a:ea typeface="隶书" panose="02010509060101010101" pitchFamily="49" charset="-122"/>
              </a:rPr>
              <a:t>——</a:t>
            </a:r>
            <a:r>
              <a:rPr lang="zh-CN" altLang="en-US" sz="3600" b="1" dirty="0">
                <a:solidFill>
                  <a:srgbClr val="000000"/>
                </a:solidFill>
                <a:latin typeface="隶书" panose="02010509060101010101" pitchFamily="49" charset="-122"/>
                <a:ea typeface="隶书" panose="02010509060101010101" pitchFamily="49" charset="-122"/>
              </a:rPr>
              <a:t>置敌死地</a:t>
            </a:r>
          </a:p>
          <a:p>
            <a:pPr marL="0" indent="0" eaLnBrk="1" hangingPunct="1">
              <a:spcBef>
                <a:spcPct val="50000"/>
              </a:spcBef>
              <a:buNone/>
            </a:pPr>
            <a:r>
              <a:rPr lang="zh-CN" altLang="en-US" sz="2400" b="1" dirty="0">
                <a:solidFill>
                  <a:srgbClr val="000000"/>
                </a:solidFill>
                <a:latin typeface="隶书" panose="02010509060101010101" pitchFamily="49" charset="-122"/>
                <a:ea typeface="隶书" panose="02010509060101010101" pitchFamily="49" charset="-122"/>
              </a:rPr>
              <a:t>   自古强者对强者、强者对弱者、弱者对弱者之间，获胜的战略、战术、战技、战法的密诀、高招、套路在于一引、二借、三擒谋略的运用。</a:t>
            </a:r>
          </a:p>
          <a:p>
            <a:pPr marL="0" indent="0" eaLnBrk="1" hangingPunct="1">
              <a:spcBef>
                <a:spcPct val="50000"/>
              </a:spcBef>
              <a:buNone/>
            </a:pPr>
            <a:r>
              <a:rPr lang="zh-CN" altLang="en-US" sz="2400" b="1" dirty="0">
                <a:solidFill>
                  <a:srgbClr val="000000"/>
                </a:solidFill>
                <a:latin typeface="隶书" panose="02010509060101010101" pitchFamily="49" charset="-122"/>
                <a:ea typeface="隶书" panose="02010509060101010101" pitchFamily="49" charset="-122"/>
              </a:rPr>
              <a:t>第十三计 </a:t>
            </a:r>
            <a:r>
              <a:rPr lang="zh-CN" altLang="en-US" sz="2400" b="1" dirty="0">
                <a:solidFill>
                  <a:srgbClr val="FF0000"/>
                </a:solidFill>
                <a:latin typeface="隶书" panose="02010509060101010101" pitchFamily="49" charset="-122"/>
                <a:ea typeface="隶书" panose="02010509060101010101" pitchFamily="49" charset="-122"/>
              </a:rPr>
              <a:t>打草惊蛇  </a:t>
            </a:r>
            <a:r>
              <a:rPr lang="zh-CN" altLang="en-US" sz="2400" b="1" dirty="0">
                <a:solidFill>
                  <a:srgbClr val="000000"/>
                </a:solidFill>
                <a:latin typeface="隶书" panose="02010509060101010101" pitchFamily="49" charset="-122"/>
                <a:ea typeface="隶书" panose="02010509060101010101" pitchFamily="49" charset="-122"/>
              </a:rPr>
              <a:t>观彼动静  后欲聚而歼之</a:t>
            </a:r>
          </a:p>
          <a:p>
            <a:pPr marL="0" indent="0" eaLnBrk="1" hangingPunct="1">
              <a:spcBef>
                <a:spcPct val="50000"/>
              </a:spcBef>
              <a:buNone/>
            </a:pPr>
            <a:r>
              <a:rPr lang="zh-CN" altLang="en-US" sz="2400" b="1" dirty="0">
                <a:solidFill>
                  <a:srgbClr val="000000"/>
                </a:solidFill>
                <a:latin typeface="隶书" panose="02010509060101010101" pitchFamily="49" charset="-122"/>
                <a:ea typeface="隶书" panose="02010509060101010101" pitchFamily="49" charset="-122"/>
              </a:rPr>
              <a:t>第十四计 </a:t>
            </a:r>
            <a:r>
              <a:rPr lang="zh-CN" altLang="en-US" sz="2400" b="1" dirty="0">
                <a:solidFill>
                  <a:srgbClr val="FF0000"/>
                </a:solidFill>
                <a:latin typeface="隶书" panose="02010509060101010101" pitchFamily="49" charset="-122"/>
                <a:ea typeface="隶书" panose="02010509060101010101" pitchFamily="49" charset="-122"/>
              </a:rPr>
              <a:t>借尸还魂</a:t>
            </a:r>
            <a:r>
              <a:rPr lang="zh-CN" altLang="en-US" sz="2400" b="1" dirty="0">
                <a:solidFill>
                  <a:srgbClr val="000000"/>
                </a:solidFill>
                <a:latin typeface="隶书" panose="02010509060101010101" pitchFamily="49" charset="-122"/>
                <a:ea typeface="隶书" panose="02010509060101010101" pitchFamily="49" charset="-122"/>
              </a:rPr>
              <a:t>  无为而用  拉大旗作虎皮</a:t>
            </a:r>
          </a:p>
          <a:p>
            <a:pPr marL="0" indent="0" eaLnBrk="1" hangingPunct="1">
              <a:spcBef>
                <a:spcPct val="50000"/>
              </a:spcBef>
              <a:buNone/>
            </a:pPr>
            <a:r>
              <a:rPr lang="zh-CN" altLang="en-US" sz="2400" b="1" dirty="0">
                <a:solidFill>
                  <a:srgbClr val="000000"/>
                </a:solidFill>
                <a:latin typeface="隶书" panose="02010509060101010101" pitchFamily="49" charset="-122"/>
                <a:ea typeface="隶书" panose="02010509060101010101" pitchFamily="49" charset="-122"/>
              </a:rPr>
              <a:t>第十五计 </a:t>
            </a:r>
            <a:r>
              <a:rPr lang="zh-CN" altLang="en-US" sz="2400" b="1" dirty="0">
                <a:solidFill>
                  <a:srgbClr val="FF0000"/>
                </a:solidFill>
                <a:latin typeface="隶书" panose="02010509060101010101" pitchFamily="49" charset="-122"/>
                <a:ea typeface="隶书" panose="02010509060101010101" pitchFamily="49" charset="-122"/>
              </a:rPr>
              <a:t>调虎离山</a:t>
            </a:r>
            <a:r>
              <a:rPr lang="zh-CN" altLang="en-US" sz="2400" b="1" dirty="0">
                <a:solidFill>
                  <a:srgbClr val="000000"/>
                </a:solidFill>
                <a:latin typeface="隶书" panose="02010509060101010101" pitchFamily="49" charset="-122"/>
                <a:ea typeface="隶书" panose="02010509060101010101" pitchFamily="49" charset="-122"/>
              </a:rPr>
              <a:t>  诱之以利  化为虎落平原</a:t>
            </a:r>
          </a:p>
          <a:p>
            <a:pPr marL="0" indent="0" eaLnBrk="1" hangingPunct="1">
              <a:spcBef>
                <a:spcPct val="50000"/>
              </a:spcBef>
              <a:buNone/>
            </a:pPr>
            <a:r>
              <a:rPr lang="zh-CN" altLang="en-US" sz="2400" b="1" dirty="0">
                <a:solidFill>
                  <a:srgbClr val="000000"/>
                </a:solidFill>
                <a:latin typeface="隶书" panose="02010509060101010101" pitchFamily="49" charset="-122"/>
                <a:ea typeface="隶书" panose="02010509060101010101" pitchFamily="49" charset="-122"/>
              </a:rPr>
              <a:t>第十六计</a:t>
            </a:r>
            <a:r>
              <a:rPr lang="zh-CN" altLang="en-US" sz="2400" b="1" dirty="0">
                <a:solidFill>
                  <a:srgbClr val="FF0000"/>
                </a:solidFill>
                <a:latin typeface="隶书" panose="02010509060101010101" pitchFamily="49" charset="-122"/>
                <a:ea typeface="隶书" panose="02010509060101010101" pitchFamily="49" charset="-122"/>
              </a:rPr>
              <a:t> 欲擒故纵</a:t>
            </a:r>
            <a:r>
              <a:rPr lang="zh-CN" altLang="en-US" sz="2400" b="1" dirty="0">
                <a:solidFill>
                  <a:srgbClr val="000000"/>
                </a:solidFill>
                <a:latin typeface="隶书" panose="02010509060101010101" pitchFamily="49" charset="-122"/>
                <a:ea typeface="隶书" panose="02010509060101010101" pitchFamily="49" charset="-122"/>
              </a:rPr>
              <a:t>  消其斗志  定擒疲惫之敌</a:t>
            </a:r>
          </a:p>
          <a:p>
            <a:pPr marL="0" indent="0" eaLnBrk="1" hangingPunct="1">
              <a:spcBef>
                <a:spcPct val="50000"/>
              </a:spcBef>
              <a:buNone/>
            </a:pPr>
            <a:r>
              <a:rPr lang="zh-CN" altLang="en-US" sz="2400" b="1" dirty="0">
                <a:solidFill>
                  <a:srgbClr val="000000"/>
                </a:solidFill>
                <a:latin typeface="隶书" panose="02010509060101010101" pitchFamily="49" charset="-122"/>
                <a:ea typeface="隶书" panose="02010509060101010101" pitchFamily="49" charset="-122"/>
              </a:rPr>
              <a:t>第十七计 </a:t>
            </a:r>
            <a:r>
              <a:rPr lang="zh-CN" altLang="en-US" sz="2400" b="1" dirty="0">
                <a:solidFill>
                  <a:srgbClr val="FF0000"/>
                </a:solidFill>
                <a:latin typeface="隶书" panose="02010509060101010101" pitchFamily="49" charset="-122"/>
                <a:ea typeface="隶书" panose="02010509060101010101" pitchFamily="49" charset="-122"/>
              </a:rPr>
              <a:t>抛砖引玉</a:t>
            </a:r>
            <a:r>
              <a:rPr lang="zh-CN" altLang="en-US" sz="2400" b="1" dirty="0">
                <a:solidFill>
                  <a:srgbClr val="000000"/>
                </a:solidFill>
                <a:latin typeface="隶书" panose="02010509060101010101" pitchFamily="49" charset="-122"/>
                <a:ea typeface="隶书" panose="02010509060101010101" pitchFamily="49" charset="-122"/>
              </a:rPr>
              <a:t>  类以诱之  使其懵懂上当</a:t>
            </a:r>
          </a:p>
          <a:p>
            <a:pPr marL="0" indent="0" eaLnBrk="1" hangingPunct="1">
              <a:spcBef>
                <a:spcPct val="50000"/>
              </a:spcBef>
              <a:buNone/>
            </a:pPr>
            <a:r>
              <a:rPr lang="zh-CN" altLang="en-US" sz="2400" b="1" dirty="0">
                <a:solidFill>
                  <a:srgbClr val="000000"/>
                </a:solidFill>
                <a:latin typeface="隶书" panose="02010509060101010101" pitchFamily="49" charset="-122"/>
                <a:ea typeface="隶书" panose="02010509060101010101" pitchFamily="49" charset="-122"/>
              </a:rPr>
              <a:t>第十八计 </a:t>
            </a:r>
            <a:r>
              <a:rPr lang="zh-CN" altLang="en-US" sz="2400" b="1" dirty="0">
                <a:solidFill>
                  <a:srgbClr val="FF0000"/>
                </a:solidFill>
                <a:latin typeface="隶书" panose="02010509060101010101" pitchFamily="49" charset="-122"/>
                <a:ea typeface="隶书" panose="02010509060101010101" pitchFamily="49" charset="-122"/>
              </a:rPr>
              <a:t>擒贼擒王</a:t>
            </a:r>
            <a:r>
              <a:rPr lang="zh-CN" altLang="en-US" sz="2400" b="1" dirty="0">
                <a:solidFill>
                  <a:srgbClr val="000000"/>
                </a:solidFill>
                <a:latin typeface="隶书" panose="02010509060101010101" pitchFamily="49" charset="-122"/>
                <a:ea typeface="隶书" panose="02010509060101010101" pitchFamily="49" charset="-122"/>
              </a:rPr>
              <a:t>  摧坚夺魁  陷之道穷解体</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p:nvPr/>
        </p:nvSpPr>
        <p:spPr>
          <a:xfrm>
            <a:off x="220028" y="188596"/>
            <a:ext cx="9144000" cy="953135"/>
          </a:xfrm>
          <a:prstGeom prst="rect">
            <a:avLst/>
          </a:prstGeom>
          <a:noFill/>
          <a:ln w="9525">
            <a:noFill/>
          </a:ln>
          <a:effectLst>
            <a:outerShdw dist="35921" dir="2699999" algn="ctr" rotWithShape="0">
              <a:srgbClr val="FFFF00"/>
            </a:outerShdw>
          </a:effectLst>
        </p:spPr>
        <p:txBody>
          <a:bodyPr>
            <a:spAutoFit/>
          </a:bodyPr>
          <a:lstStyle>
            <a:lvl1pPr marL="339725" indent="-339725" algn="l" rtl="0" eaLnBrk="0" fontAlgn="base" hangingPunct="0">
              <a:spcBef>
                <a:spcPct val="20000"/>
              </a:spcBef>
              <a:spcAft>
                <a:spcPct val="0"/>
              </a:spcAft>
              <a:buChar char="•"/>
              <a:defRPr kumimoji="1"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kumimoji="1" sz="2800">
                <a:solidFill>
                  <a:schemeClr val="tx1"/>
                </a:solidFill>
                <a:latin typeface="+mn-lt"/>
                <a:ea typeface="+mn-ea"/>
              </a:defRPr>
            </a:lvl2pPr>
            <a:lvl3pPr marL="1139825" indent="-225425" algn="l" rtl="0" eaLnBrk="0" fontAlgn="base" hangingPunct="0">
              <a:spcBef>
                <a:spcPct val="20000"/>
              </a:spcBef>
              <a:spcAft>
                <a:spcPct val="0"/>
              </a:spcAft>
              <a:buChar char="•"/>
              <a:defRPr kumimoji="1" sz="2400">
                <a:solidFill>
                  <a:schemeClr val="tx1"/>
                </a:solidFill>
                <a:latin typeface="+mn-lt"/>
                <a:ea typeface="+mn-ea"/>
              </a:defRPr>
            </a:lvl3pPr>
            <a:lvl4pPr marL="1597025" indent="-225425" algn="l" rtl="0" eaLnBrk="0" fontAlgn="base" hangingPunct="0">
              <a:spcBef>
                <a:spcPct val="20000"/>
              </a:spcBef>
              <a:spcAft>
                <a:spcPct val="0"/>
              </a:spcAft>
              <a:buChar char="–"/>
              <a:defRPr kumimoji="1" sz="2000">
                <a:solidFill>
                  <a:schemeClr val="tx1"/>
                </a:solidFill>
                <a:latin typeface="+mn-lt"/>
                <a:ea typeface="+mn-ea"/>
              </a:defRPr>
            </a:lvl4pPr>
            <a:lvl5pPr marL="2054225" indent="-225425"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ts val="0"/>
              </a:spcBef>
              <a:buNone/>
            </a:pPr>
            <a:r>
              <a:rPr lang="zh-CN" altLang="en-US" sz="2800" b="1" dirty="0">
                <a:latin typeface="等线 Light" panose="02010600030101010101" charset="-122"/>
                <a:ea typeface="等线 Light" panose="02010600030101010101" charset="-122"/>
                <a:cs typeface="等线 Light" panose="02010600030101010101" charset="-122"/>
              </a:rPr>
              <a:t>第二章</a:t>
            </a:r>
            <a:r>
              <a:rPr lang="en-US" altLang="zh-CN" sz="2800" b="1" dirty="0">
                <a:latin typeface="等线 Light" panose="02010600030101010101" charset="-122"/>
                <a:ea typeface="等线 Light" panose="02010600030101010101" charset="-122"/>
                <a:cs typeface="等线 Light" panose="02010600030101010101" charset="-122"/>
              </a:rPr>
              <a:t>《</a:t>
            </a:r>
            <a:r>
              <a:rPr lang="zh-CN" altLang="en-US" sz="2800" b="1" dirty="0">
                <a:latin typeface="等线 Light" panose="02010600030101010101" charset="-122"/>
                <a:ea typeface="等线 Light" panose="02010600030101010101" charset="-122"/>
                <a:cs typeface="等线 Light" panose="02010600030101010101" charset="-122"/>
              </a:rPr>
              <a:t>孙子兵法</a:t>
            </a:r>
            <a:r>
              <a:rPr lang="en-US" altLang="zh-CN" sz="2800" b="1" dirty="0">
                <a:latin typeface="等线 Light" panose="02010600030101010101" charset="-122"/>
                <a:ea typeface="等线 Light" panose="02010600030101010101" charset="-122"/>
                <a:cs typeface="等线 Light" panose="02010600030101010101" charset="-122"/>
              </a:rPr>
              <a:t>》</a:t>
            </a:r>
            <a:r>
              <a:rPr lang="zh-CN" altLang="en-US" sz="2800" b="1" dirty="0">
                <a:latin typeface="等线 Light" panose="02010600030101010101" charset="-122"/>
                <a:ea typeface="等线 Light" panose="02010600030101010101" charset="-122"/>
                <a:cs typeface="等线 Light" panose="02010600030101010101" charset="-122"/>
              </a:rPr>
              <a:t>－兵学宝库经典</a:t>
            </a:r>
          </a:p>
          <a:p>
            <a:pPr marL="0" indent="0" eaLnBrk="1" hangingPunct="1">
              <a:spcBef>
                <a:spcPts val="0"/>
              </a:spcBef>
              <a:buNone/>
            </a:pPr>
            <a:r>
              <a:rPr lang="zh-CN" altLang="en-US" sz="2800" b="1" dirty="0">
                <a:latin typeface="等线 Light" panose="02010600030101010101" charset="-122"/>
                <a:ea typeface="等线 Light" panose="02010600030101010101" charset="-122"/>
                <a:cs typeface="等线 Light" panose="02010600030101010101" charset="-122"/>
              </a:rPr>
              <a:t>第一节  战争论</a:t>
            </a:r>
          </a:p>
        </p:txBody>
      </p:sp>
      <p:sp>
        <p:nvSpPr>
          <p:cNvPr id="2" name="文本框 1"/>
          <p:cNvSpPr txBox="1"/>
          <p:nvPr/>
        </p:nvSpPr>
        <p:spPr>
          <a:xfrm>
            <a:off x="220346" y="1141730"/>
            <a:ext cx="8366125" cy="922020"/>
          </a:xfrm>
          <a:prstGeom prst="rect">
            <a:avLst/>
          </a:prstGeom>
          <a:noFill/>
        </p:spPr>
        <p:txBody>
          <a:bodyPr wrap="square" rtlCol="0" anchor="t">
            <a:spAutoFit/>
          </a:bodyPr>
          <a:lstStyle/>
          <a:p>
            <a:r>
              <a:rPr lang="zh-CN" altLang="en-US" dirty="0">
                <a:latin typeface="等线 Light" panose="02010600030101010101" charset="-122"/>
                <a:ea typeface="等线 Light" panose="02010600030101010101" charset="-122"/>
                <a:cs typeface="等线 Light" panose="02010600030101010101" charset="-122"/>
                <a:sym typeface="+mn-ea"/>
              </a:rPr>
              <a:t>学习重点</a:t>
            </a:r>
            <a:r>
              <a:rPr lang="en-US" altLang="zh-CN" dirty="0">
                <a:latin typeface="等线 Light" panose="02010600030101010101" charset="-122"/>
                <a:ea typeface="等线 Light" panose="02010600030101010101" charset="-122"/>
                <a:cs typeface="等线 Light" panose="02010600030101010101" charset="-122"/>
                <a:sym typeface="+mn-ea"/>
              </a:rPr>
              <a:t>	</a:t>
            </a:r>
            <a:endParaRPr lang="en-US" altLang="zh-CN" dirty="0">
              <a:latin typeface="等线 Light" panose="02010600030101010101" charset="-122"/>
              <a:ea typeface="等线 Light" panose="02010600030101010101" charset="-122"/>
              <a:cs typeface="等线 Light" panose="02010600030101010101" charset="-122"/>
            </a:endParaRPr>
          </a:p>
          <a:p>
            <a:r>
              <a:rPr lang="zh-CN" altLang="en-US" dirty="0">
                <a:latin typeface="等线 Light" panose="02010600030101010101" charset="-122"/>
                <a:ea typeface="等线 Light" panose="02010600030101010101" charset="-122"/>
                <a:cs typeface="等线 Light" panose="02010600030101010101" charset="-122"/>
                <a:sym typeface="+mn-ea"/>
              </a:rPr>
              <a:t>孙子重战、慎战、备战思想的主要内容包括哪些？</a:t>
            </a:r>
            <a:endParaRPr lang="en-US" altLang="zh-CN" dirty="0">
              <a:latin typeface="等线 Light" panose="02010600030101010101" charset="-122"/>
              <a:ea typeface="等线 Light" panose="02010600030101010101" charset="-122"/>
              <a:cs typeface="等线 Light" panose="02010600030101010101" charset="-122"/>
            </a:endParaRPr>
          </a:p>
          <a:p>
            <a:r>
              <a:rPr lang="zh-CN" altLang="en-US" dirty="0">
                <a:latin typeface="等线 Light" panose="02010600030101010101" charset="-122"/>
                <a:ea typeface="等线 Light" panose="02010600030101010101" charset="-122"/>
                <a:cs typeface="等线 Light" panose="02010600030101010101" charset="-122"/>
                <a:sym typeface="+mn-ea"/>
              </a:rPr>
              <a:t>孙子的</a:t>
            </a:r>
            <a:r>
              <a:rPr lang="zh-CN" altLang="en-US" b="1" dirty="0">
                <a:latin typeface="等线 Light" panose="02010600030101010101" charset="-122"/>
                <a:ea typeface="等线 Light" panose="02010600030101010101" charset="-122"/>
                <a:cs typeface="等线 Light" panose="02010600030101010101" charset="-122"/>
                <a:sym typeface="+mn-ea"/>
              </a:rPr>
              <a:t>战争论对加强国防建设</a:t>
            </a:r>
            <a:r>
              <a:rPr lang="zh-CN" altLang="en-US" dirty="0">
                <a:latin typeface="等线 Light" panose="02010600030101010101" charset="-122"/>
                <a:ea typeface="等线 Light" panose="02010600030101010101" charset="-122"/>
                <a:cs typeface="等线 Light" panose="02010600030101010101" charset="-122"/>
                <a:sym typeface="+mn-ea"/>
              </a:rPr>
              <a:t>有什么指导意义？（网络学堂）</a:t>
            </a:r>
          </a:p>
        </p:txBody>
      </p:sp>
      <p:sp>
        <p:nvSpPr>
          <p:cNvPr id="3" name="文本框 2"/>
          <p:cNvSpPr txBox="1"/>
          <p:nvPr/>
        </p:nvSpPr>
        <p:spPr>
          <a:xfrm>
            <a:off x="220346" y="2249806"/>
            <a:ext cx="6073775" cy="1975926"/>
          </a:xfrm>
          <a:prstGeom prst="rect">
            <a:avLst/>
          </a:prstGeom>
          <a:noFill/>
        </p:spPr>
        <p:txBody>
          <a:bodyPr wrap="square" rtlCol="0" anchor="t">
            <a:spAutoFit/>
          </a:bodyPr>
          <a:lstStyle/>
          <a:p>
            <a:pPr algn="ctr">
              <a:spcBef>
                <a:spcPct val="50000"/>
              </a:spcBef>
            </a:pPr>
            <a:r>
              <a:rPr lang="zh-CN" altLang="en-US" sz="2400" b="1" dirty="0">
                <a:latin typeface="等线 Light" panose="02010600030101010101" charset="-122"/>
                <a:ea typeface="等线 Light" panose="02010600030101010101" charset="-122"/>
                <a:sym typeface="+mn-ea"/>
              </a:rPr>
              <a:t>第一节</a:t>
            </a:r>
            <a:r>
              <a:rPr lang="en-US" altLang="zh-CN" sz="2400" b="1" dirty="0">
                <a:latin typeface="等线 Light" panose="02010600030101010101" charset="-122"/>
                <a:ea typeface="等线 Light" panose="02010600030101010101" charset="-122"/>
                <a:sym typeface="+mn-ea"/>
              </a:rPr>
              <a:t>《</a:t>
            </a:r>
            <a:r>
              <a:rPr lang="zh-CN" altLang="en-US" sz="2400" b="1" dirty="0">
                <a:latin typeface="等线 Light" panose="02010600030101010101" charset="-122"/>
                <a:ea typeface="等线 Light" panose="02010600030101010101" charset="-122"/>
                <a:sym typeface="+mn-ea"/>
              </a:rPr>
              <a:t>孙子兵法</a:t>
            </a:r>
            <a:r>
              <a:rPr lang="en-US" altLang="zh-CN" sz="2400" b="1" dirty="0">
                <a:latin typeface="等线 Light" panose="02010600030101010101" charset="-122"/>
                <a:ea typeface="等线 Light" panose="02010600030101010101" charset="-122"/>
                <a:sym typeface="+mn-ea"/>
              </a:rPr>
              <a:t>》</a:t>
            </a:r>
            <a:r>
              <a:rPr lang="zh-CN" altLang="en-US" sz="2400" b="1" dirty="0">
                <a:latin typeface="等线 Light" panose="02010600030101010101" charset="-122"/>
                <a:ea typeface="等线 Light" panose="02010600030101010101" charset="-122"/>
                <a:sym typeface="+mn-ea"/>
              </a:rPr>
              <a:t>中的战争论</a:t>
            </a:r>
          </a:p>
          <a:p>
            <a:pPr algn="ctr">
              <a:spcBef>
                <a:spcPct val="50000"/>
              </a:spcBef>
            </a:pPr>
            <a:r>
              <a:rPr lang="zh-CN" altLang="en-US" sz="2400" b="1" dirty="0">
                <a:latin typeface="等线 Light" panose="02010600030101010101" charset="-122"/>
                <a:ea typeface="等线 Light" panose="02010600030101010101" charset="-122"/>
                <a:sym typeface="+mn-ea"/>
              </a:rPr>
              <a:t>一、重战思想</a:t>
            </a:r>
            <a:endParaRPr lang="zh-CN" altLang="en-US" sz="2400" b="1" dirty="0">
              <a:latin typeface="等线 Light" panose="02010600030101010101" charset="-122"/>
              <a:ea typeface="等线 Light" panose="02010600030101010101" charset="-122"/>
            </a:endParaRPr>
          </a:p>
          <a:p>
            <a:pPr algn="ctr">
              <a:spcBef>
                <a:spcPct val="30000"/>
              </a:spcBef>
            </a:pPr>
            <a:r>
              <a:rPr lang="zh-CN" altLang="en-US" sz="2400" b="1" dirty="0">
                <a:latin typeface="等线 Light" panose="02010600030101010101" charset="-122"/>
                <a:ea typeface="等线 Light" panose="02010600030101010101" charset="-122"/>
                <a:sym typeface="+mn-ea"/>
              </a:rPr>
              <a:t>二、慎战思想</a:t>
            </a:r>
            <a:endParaRPr lang="zh-CN" altLang="en-US" sz="2400" b="1" dirty="0">
              <a:latin typeface="等线 Light" panose="02010600030101010101" charset="-122"/>
              <a:ea typeface="等线 Light" panose="02010600030101010101" charset="-122"/>
            </a:endParaRPr>
          </a:p>
          <a:p>
            <a:pPr algn="ctr">
              <a:spcBef>
                <a:spcPct val="30000"/>
              </a:spcBef>
            </a:pPr>
            <a:r>
              <a:rPr lang="zh-CN" altLang="en-US" sz="2400" b="1" dirty="0">
                <a:latin typeface="等线 Light" panose="02010600030101010101" charset="-122"/>
                <a:ea typeface="等线 Light" panose="02010600030101010101" charset="-122"/>
                <a:sym typeface="+mn-ea"/>
              </a:rPr>
              <a:t>三、备战思想</a:t>
            </a:r>
          </a:p>
        </p:txBody>
      </p:sp>
      <p:cxnSp>
        <p:nvCxnSpPr>
          <p:cNvPr id="4" name="直接连接符 3"/>
          <p:cNvCxnSpPr/>
          <p:nvPr/>
        </p:nvCxnSpPr>
        <p:spPr>
          <a:xfrm flipH="1">
            <a:off x="6521450" y="16510"/>
            <a:ext cx="42545" cy="685609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6614477" y="110904"/>
            <a:ext cx="5534978" cy="4801314"/>
          </a:xfrm>
          <a:prstGeom prst="rect">
            <a:avLst/>
          </a:prstGeom>
          <a:noFill/>
        </p:spPr>
        <p:txBody>
          <a:bodyPr wrap="square" rtlCol="0">
            <a:spAutoFit/>
          </a:bodyPr>
          <a:lstStyle/>
          <a:p>
            <a:pPr marL="0" indent="0" eaLnBrk="1" hangingPunct="1">
              <a:spcBef>
                <a:spcPct val="50000"/>
              </a:spcBef>
              <a:buNone/>
            </a:pPr>
            <a:r>
              <a:rPr lang="zh-CN" altLang="en-US" dirty="0">
                <a:latin typeface="等线 Light" panose="02010600030101010101" charset="-122"/>
                <a:ea typeface="等线 Light" panose="02010600030101010101" charset="-122"/>
                <a:cs typeface="等线 Light" panose="02010600030101010101" charset="-122"/>
                <a:sym typeface="+mn-ea"/>
              </a:rPr>
              <a:t> 一、重战思想</a:t>
            </a:r>
            <a:endParaRPr lang="zh-CN" altLang="en-US" dirty="0">
              <a:latin typeface="等线 Light" panose="02010600030101010101" charset="-122"/>
              <a:ea typeface="等线 Light" panose="02010600030101010101" charset="-122"/>
              <a:cs typeface="等线 Light" panose="02010600030101010101" charset="-122"/>
            </a:endParaRPr>
          </a:p>
          <a:p>
            <a:pPr marL="0" indent="0" eaLnBrk="1" hangingPunct="1">
              <a:spcBef>
                <a:spcPct val="50000"/>
              </a:spcBef>
              <a:buNone/>
            </a:pPr>
            <a:r>
              <a:rPr lang="zh-CN" altLang="en-US" b="1" dirty="0">
                <a:latin typeface="等线 Light" panose="02010600030101010101" charset="-122"/>
                <a:ea typeface="等线 Light" panose="02010600030101010101" charset="-122"/>
                <a:cs typeface="等线 Light" panose="02010600030101010101" charset="-122"/>
                <a:sym typeface="+mn-ea"/>
              </a:rPr>
              <a:t>兵者，国之大事，死生之地，存亡之道，不可不察也   《计篇》        </a:t>
            </a:r>
            <a:r>
              <a:rPr lang="zh-CN" altLang="en-US" dirty="0">
                <a:latin typeface="等线 Light" panose="02010600030101010101" charset="-122"/>
                <a:ea typeface="等线 Light" panose="02010600030101010101" charset="-122"/>
                <a:cs typeface="等线 Light" panose="02010600030101010101" charset="-122"/>
                <a:sym typeface="+mn-ea"/>
              </a:rPr>
              <a:t>                      </a:t>
            </a:r>
            <a:br>
              <a:rPr lang="zh-CN" altLang="en-US" dirty="0">
                <a:latin typeface="等线 Light" panose="02010600030101010101" charset="-122"/>
                <a:ea typeface="等线 Light" panose="02010600030101010101" charset="-122"/>
                <a:cs typeface="等线 Light" panose="02010600030101010101" charset="-122"/>
                <a:sym typeface="+mn-ea"/>
              </a:rPr>
            </a:br>
            <a:r>
              <a:rPr lang="zh-CN" altLang="en-US" b="1" dirty="0">
                <a:latin typeface="等线 Light" panose="02010600030101010101" charset="-122"/>
                <a:ea typeface="等线 Light" panose="02010600030101010101" charset="-122"/>
                <a:cs typeface="等线 Light" panose="02010600030101010101" charset="-122"/>
                <a:sym typeface="+mn-ea"/>
              </a:rPr>
              <a:t>   </a:t>
            </a:r>
            <a:br>
              <a:rPr lang="zh-CN" altLang="en-US" b="1" dirty="0">
                <a:latin typeface="等线 Light" panose="02010600030101010101" charset="-122"/>
                <a:ea typeface="等线 Light" panose="02010600030101010101" charset="-122"/>
                <a:cs typeface="等线 Light" panose="02010600030101010101" charset="-122"/>
                <a:sym typeface="+mn-ea"/>
              </a:rPr>
            </a:br>
            <a:r>
              <a:rPr lang="zh-CN" altLang="en-US" b="1" dirty="0">
                <a:latin typeface="等线 Light" panose="02010600030101010101" charset="-122"/>
                <a:ea typeface="等线 Light" panose="02010600030101010101" charset="-122"/>
                <a:cs typeface="等线 Light" panose="02010600030101010101" charset="-122"/>
                <a:sym typeface="+mn-ea"/>
              </a:rPr>
              <a:t>战争是国家的大事，它关系到军民的生死，国家的存亡，不可不研究不重视它。</a:t>
            </a:r>
            <a:endParaRPr lang="zh-CN" altLang="en-US" b="1" dirty="0">
              <a:latin typeface="等线 Light" panose="02010600030101010101" charset="-122"/>
              <a:ea typeface="等线 Light" panose="02010600030101010101" charset="-122"/>
              <a:cs typeface="等线 Light" panose="02010600030101010101" charset="-122"/>
            </a:endParaRPr>
          </a:p>
          <a:p>
            <a:pPr marL="0" indent="0" eaLnBrk="1" hangingPunct="1">
              <a:spcBef>
                <a:spcPct val="50000"/>
              </a:spcBef>
              <a:buNone/>
            </a:pPr>
            <a:endParaRPr lang="zh-CN" altLang="en-US" dirty="0">
              <a:latin typeface="等线 Light" panose="02010600030101010101" charset="-122"/>
              <a:ea typeface="等线 Light" panose="02010600030101010101" charset="-122"/>
              <a:cs typeface="等线 Light" panose="02010600030101010101" charset="-122"/>
            </a:endParaRPr>
          </a:p>
          <a:p>
            <a:pPr marL="0" indent="0" eaLnBrk="1" hangingPunct="1">
              <a:spcBef>
                <a:spcPct val="50000"/>
              </a:spcBef>
              <a:buNone/>
            </a:pPr>
            <a:r>
              <a:rPr lang="zh-CN" altLang="en-US" dirty="0">
                <a:latin typeface="等线 Light" panose="02010600030101010101" charset="-122"/>
                <a:ea typeface="等线 Light" panose="02010600030101010101" charset="-122"/>
                <a:sym typeface="+mn-ea"/>
              </a:rPr>
              <a:t>孙武在</a:t>
            </a:r>
            <a:r>
              <a:rPr lang="en-US" altLang="zh-CN" dirty="0">
                <a:latin typeface="等线 Light" panose="02010600030101010101" charset="-122"/>
                <a:ea typeface="等线 Light" panose="02010600030101010101" charset="-122"/>
                <a:sym typeface="+mn-ea"/>
              </a:rPr>
              <a:t>《</a:t>
            </a:r>
            <a:r>
              <a:rPr lang="zh-CN" altLang="en-US" dirty="0">
                <a:latin typeface="等线 Light" panose="02010600030101010101" charset="-122"/>
                <a:ea typeface="等线 Light" panose="02010600030101010101" charset="-122"/>
                <a:sym typeface="+mn-ea"/>
              </a:rPr>
              <a:t>计篇</a:t>
            </a:r>
            <a:r>
              <a:rPr lang="en-US" altLang="zh-CN" dirty="0">
                <a:latin typeface="等线 Light" panose="02010600030101010101" charset="-122"/>
                <a:ea typeface="等线 Light" panose="02010600030101010101" charset="-122"/>
                <a:sym typeface="+mn-ea"/>
              </a:rPr>
              <a:t>》</a:t>
            </a:r>
            <a:r>
              <a:rPr lang="zh-CN" altLang="en-US" dirty="0">
                <a:latin typeface="等线 Light" panose="02010600030101010101" charset="-122"/>
                <a:ea typeface="等线 Light" panose="02010600030101010101" charset="-122"/>
                <a:sym typeface="+mn-ea"/>
              </a:rPr>
              <a:t>一开始就强调了战争的重要性。这段话反映了孙武的一个非常重要的思想，即：重战思想。对于战争这样一个存在于社会变迁和发展中的一个社会形态，无论是对上层的统治者还是普通的民众，必须引起足够的认识和高度的重视，否则，所造成的后果是极其严重的，甚至亡国。</a:t>
            </a:r>
            <a:endParaRPr lang="zh-CN" altLang="en-US" dirty="0">
              <a:latin typeface="等线 Light" panose="02010600030101010101" charset="-122"/>
              <a:ea typeface="等线 Light" panose="02010600030101010101" charset="-122"/>
            </a:endParaRPr>
          </a:p>
          <a:p>
            <a:pPr marL="0" indent="0" eaLnBrk="1" hangingPunct="1">
              <a:spcBef>
                <a:spcPct val="50000"/>
              </a:spcBef>
              <a:buNone/>
            </a:pPr>
            <a:endParaRPr lang="zh-CN" altLang="en-US" dirty="0">
              <a:latin typeface="等线 Light" panose="02010600030101010101" charset="-122"/>
              <a:ea typeface="等线 Light" panose="02010600030101010101" charset="-122"/>
              <a:cs typeface="等线 Light" panose="02010600030101010101" charset="-122"/>
            </a:endParaRPr>
          </a:p>
          <a:p>
            <a:endParaRPr lang="zh-CN" altLang="en-US" dirty="0"/>
          </a:p>
        </p:txBody>
      </p:sp>
      <p:pic>
        <p:nvPicPr>
          <p:cNvPr id="7" name="图片 6">
            <a:extLst>
              <a:ext uri="{FF2B5EF4-FFF2-40B4-BE49-F238E27FC236}">
                <a16:creationId xmlns:a16="http://schemas.microsoft.com/office/drawing/2014/main" id="{BCE6A168-7A3D-87FC-9B8E-36E8E867F918}"/>
              </a:ext>
            </a:extLst>
          </p:cNvPr>
          <p:cNvPicPr>
            <a:picLocks noChangeAspect="1"/>
          </p:cNvPicPr>
          <p:nvPr/>
        </p:nvPicPr>
        <p:blipFill>
          <a:blip r:embed="rId2"/>
          <a:stretch>
            <a:fillRect/>
          </a:stretch>
        </p:blipFill>
        <p:spPr>
          <a:xfrm>
            <a:off x="6729971" y="4420924"/>
            <a:ext cx="5370963" cy="2248479"/>
          </a:xfrm>
          <a:prstGeom prst="rect">
            <a:avLst/>
          </a:prstGeom>
        </p:spPr>
      </p:pic>
      <p:pic>
        <p:nvPicPr>
          <p:cNvPr id="9" name="图片 8">
            <a:extLst>
              <a:ext uri="{FF2B5EF4-FFF2-40B4-BE49-F238E27FC236}">
                <a16:creationId xmlns:a16="http://schemas.microsoft.com/office/drawing/2014/main" id="{953ACDA1-3B8C-5E1E-E200-1BC7FA625671}"/>
              </a:ext>
            </a:extLst>
          </p:cNvPr>
          <p:cNvPicPr>
            <a:picLocks noChangeAspect="1"/>
          </p:cNvPicPr>
          <p:nvPr/>
        </p:nvPicPr>
        <p:blipFill>
          <a:blip r:embed="rId3"/>
          <a:stretch>
            <a:fillRect/>
          </a:stretch>
        </p:blipFill>
        <p:spPr>
          <a:xfrm>
            <a:off x="220028" y="4225732"/>
            <a:ext cx="4432528" cy="1073205"/>
          </a:xfrm>
          <a:prstGeom prst="rect">
            <a:avLst/>
          </a:prstGeom>
        </p:spPr>
      </p:pic>
      <p:pic>
        <p:nvPicPr>
          <p:cNvPr id="11" name="图片 10">
            <a:extLst>
              <a:ext uri="{FF2B5EF4-FFF2-40B4-BE49-F238E27FC236}">
                <a16:creationId xmlns:a16="http://schemas.microsoft.com/office/drawing/2014/main" id="{55D5D199-3313-CD12-2502-A3F8C731BD28}"/>
              </a:ext>
            </a:extLst>
          </p:cNvPr>
          <p:cNvPicPr>
            <a:picLocks noChangeAspect="1"/>
          </p:cNvPicPr>
          <p:nvPr/>
        </p:nvPicPr>
        <p:blipFill>
          <a:blip r:embed="rId4"/>
          <a:stretch>
            <a:fillRect/>
          </a:stretch>
        </p:blipFill>
        <p:spPr>
          <a:xfrm>
            <a:off x="433149" y="5374181"/>
            <a:ext cx="3398438" cy="1357113"/>
          </a:xfrm>
          <a:prstGeom prst="rect">
            <a:avLst/>
          </a:prstGeom>
        </p:spPr>
      </p:pic>
    </p:spTree>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ext Box 6"/>
          <p:cNvSpPr txBox="1"/>
          <p:nvPr/>
        </p:nvSpPr>
        <p:spPr>
          <a:xfrm>
            <a:off x="2424114" y="620713"/>
            <a:ext cx="7500937" cy="52625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hangingPunct="1">
              <a:spcBef>
                <a:spcPct val="50000"/>
              </a:spcBef>
              <a:buNone/>
            </a:pPr>
            <a:r>
              <a:rPr lang="zh-CN" altLang="en-US" sz="3600" b="1" dirty="0">
                <a:solidFill>
                  <a:srgbClr val="FF0000"/>
                </a:solidFill>
                <a:latin typeface="隶书" panose="02010509060101010101" pitchFamily="49" charset="-122"/>
                <a:ea typeface="隶书" panose="02010509060101010101" pitchFamily="49" charset="-122"/>
              </a:rPr>
              <a:t>混战计</a:t>
            </a:r>
            <a:r>
              <a:rPr lang="en-US" altLang="zh-CN" sz="3600" b="1" dirty="0">
                <a:solidFill>
                  <a:srgbClr val="000000"/>
                </a:solidFill>
                <a:latin typeface="隶书" panose="02010509060101010101" pitchFamily="49" charset="-122"/>
                <a:ea typeface="隶书" panose="02010509060101010101" pitchFamily="49" charset="-122"/>
              </a:rPr>
              <a:t>——</a:t>
            </a:r>
            <a:r>
              <a:rPr lang="zh-CN" altLang="en-US" sz="3600" b="1" dirty="0">
                <a:solidFill>
                  <a:srgbClr val="000000"/>
                </a:solidFill>
                <a:latin typeface="隶书" panose="02010509060101010101" pitchFamily="49" charset="-122"/>
                <a:ea typeface="隶书" panose="02010509060101010101" pitchFamily="49" charset="-122"/>
              </a:rPr>
              <a:t>乱中取胜</a:t>
            </a:r>
          </a:p>
          <a:p>
            <a:pPr marL="0" indent="0" eaLnBrk="1" hangingPunct="1">
              <a:spcBef>
                <a:spcPct val="50000"/>
              </a:spcBef>
              <a:buNone/>
            </a:pPr>
            <a:r>
              <a:rPr lang="zh-CN" altLang="en-US" sz="2400" b="1" dirty="0">
                <a:solidFill>
                  <a:srgbClr val="000000"/>
                </a:solidFill>
                <a:latin typeface="隶书" panose="02010509060101010101" pitchFamily="49" charset="-122"/>
                <a:ea typeface="隶书" panose="02010509060101010101" pitchFamily="49" charset="-122"/>
              </a:rPr>
              <a:t>    些微的变化，瞬间的异动，偶然的闪失，都会引发全局态势的激变与逆转，更关系到计谋的成功与失败。一时泾渭难分、胜负莫辩、真伪不明、虚实兼存。</a:t>
            </a:r>
          </a:p>
          <a:p>
            <a:pPr marL="0" indent="0" algn="ctr" eaLnBrk="1" hangingPunct="1">
              <a:spcBef>
                <a:spcPct val="50000"/>
              </a:spcBef>
              <a:buNone/>
            </a:pPr>
            <a:r>
              <a:rPr lang="zh-CN" altLang="en-US" sz="2400" b="1" dirty="0">
                <a:solidFill>
                  <a:srgbClr val="000000"/>
                </a:solidFill>
                <a:latin typeface="隶书" panose="02010509060101010101" pitchFamily="49" charset="-122"/>
                <a:ea typeface="隶书" panose="02010509060101010101" pitchFamily="49" charset="-122"/>
              </a:rPr>
              <a:t>第十九计    </a:t>
            </a:r>
            <a:r>
              <a:rPr lang="zh-CN" altLang="en-US" sz="2400" b="1" dirty="0">
                <a:solidFill>
                  <a:srgbClr val="FF0000"/>
                </a:solidFill>
                <a:latin typeface="隶书" panose="02010509060101010101" pitchFamily="49" charset="-122"/>
                <a:ea typeface="隶书" panose="02010509060101010101" pitchFamily="49" charset="-122"/>
              </a:rPr>
              <a:t>釜底抽薪  </a:t>
            </a:r>
            <a:r>
              <a:rPr lang="zh-CN" altLang="en-US" sz="2400" b="1" dirty="0">
                <a:solidFill>
                  <a:srgbClr val="000000"/>
                </a:solidFill>
                <a:latin typeface="隶书" panose="02010509060101010101" pitchFamily="49" charset="-122"/>
                <a:ea typeface="隶书" panose="02010509060101010101" pitchFamily="49" charset="-122"/>
              </a:rPr>
              <a:t>不敌其力   以柔消刚之势</a:t>
            </a:r>
          </a:p>
          <a:p>
            <a:pPr marL="0" indent="0" algn="ctr" eaLnBrk="1" hangingPunct="1">
              <a:spcBef>
                <a:spcPct val="50000"/>
              </a:spcBef>
              <a:buNone/>
            </a:pPr>
            <a:r>
              <a:rPr lang="zh-CN" altLang="en-US" sz="2400" b="1" dirty="0">
                <a:solidFill>
                  <a:srgbClr val="000000"/>
                </a:solidFill>
                <a:latin typeface="隶书" panose="02010509060101010101" pitchFamily="49" charset="-122"/>
                <a:ea typeface="隶书" panose="02010509060101010101" pitchFamily="49" charset="-122"/>
              </a:rPr>
              <a:t>第二十计    </a:t>
            </a:r>
            <a:r>
              <a:rPr lang="zh-CN" altLang="en-US" sz="2400" b="1" dirty="0">
                <a:solidFill>
                  <a:srgbClr val="FF0000"/>
                </a:solidFill>
                <a:latin typeface="隶书" panose="02010509060101010101" pitchFamily="49" charset="-122"/>
                <a:ea typeface="隶书" panose="02010509060101010101" pitchFamily="49" charset="-122"/>
              </a:rPr>
              <a:t>混水摸鱼</a:t>
            </a:r>
            <a:r>
              <a:rPr lang="zh-CN" altLang="en-US" sz="2400" b="1" dirty="0">
                <a:solidFill>
                  <a:srgbClr val="000000"/>
                </a:solidFill>
                <a:latin typeface="隶书" panose="02010509060101010101" pitchFamily="49" charset="-122"/>
                <a:ea typeface="隶书" panose="02010509060101010101" pitchFamily="49" charset="-122"/>
              </a:rPr>
              <a:t>  乘其阴乱   利其弱而无主</a:t>
            </a:r>
          </a:p>
          <a:p>
            <a:pPr marL="0" indent="0" algn="ctr" eaLnBrk="1" hangingPunct="1">
              <a:spcBef>
                <a:spcPct val="50000"/>
              </a:spcBef>
              <a:buNone/>
            </a:pPr>
            <a:r>
              <a:rPr lang="zh-CN" altLang="en-US" sz="2400" b="1" dirty="0">
                <a:solidFill>
                  <a:srgbClr val="000000"/>
                </a:solidFill>
                <a:latin typeface="隶书" panose="02010509060101010101" pitchFamily="49" charset="-122"/>
                <a:ea typeface="隶书" panose="02010509060101010101" pitchFamily="49" charset="-122"/>
              </a:rPr>
              <a:t>第二十一计  </a:t>
            </a:r>
            <a:r>
              <a:rPr lang="zh-CN" altLang="en-US" sz="2400" b="1" dirty="0">
                <a:solidFill>
                  <a:srgbClr val="FF0000"/>
                </a:solidFill>
                <a:latin typeface="隶书" panose="02010509060101010101" pitchFamily="49" charset="-122"/>
                <a:ea typeface="隶书" panose="02010509060101010101" pitchFamily="49" charset="-122"/>
              </a:rPr>
              <a:t>金蝉脱壳</a:t>
            </a:r>
            <a:r>
              <a:rPr lang="zh-CN" altLang="en-US" sz="2400" b="1" dirty="0">
                <a:solidFill>
                  <a:srgbClr val="000000"/>
                </a:solidFill>
                <a:latin typeface="隶书" panose="02010509060101010101" pitchFamily="49" charset="-122"/>
                <a:ea typeface="隶书" panose="02010509060101010101" pitchFamily="49" charset="-122"/>
              </a:rPr>
              <a:t>  存形留势   志在稳敌脱险</a:t>
            </a:r>
          </a:p>
          <a:p>
            <a:pPr marL="0" indent="0" algn="ctr" eaLnBrk="1" hangingPunct="1">
              <a:spcBef>
                <a:spcPct val="50000"/>
              </a:spcBef>
              <a:buNone/>
            </a:pPr>
            <a:r>
              <a:rPr lang="zh-CN" altLang="en-US" sz="2400" b="1" dirty="0">
                <a:solidFill>
                  <a:srgbClr val="000000"/>
                </a:solidFill>
                <a:latin typeface="隶书" panose="02010509060101010101" pitchFamily="49" charset="-122"/>
                <a:ea typeface="隶书" panose="02010509060101010101" pitchFamily="49" charset="-122"/>
              </a:rPr>
              <a:t>第二十二计  </a:t>
            </a:r>
            <a:r>
              <a:rPr lang="zh-CN" altLang="en-US" sz="2400" b="1" dirty="0">
                <a:solidFill>
                  <a:srgbClr val="FF0000"/>
                </a:solidFill>
                <a:latin typeface="隶书" panose="02010509060101010101" pitchFamily="49" charset="-122"/>
                <a:ea typeface="隶书" panose="02010509060101010101" pitchFamily="49" charset="-122"/>
              </a:rPr>
              <a:t>关门捉贼</a:t>
            </a:r>
            <a:r>
              <a:rPr lang="zh-CN" altLang="en-US" sz="2400" b="1" dirty="0">
                <a:solidFill>
                  <a:srgbClr val="000000"/>
                </a:solidFill>
                <a:latin typeface="隶书" panose="02010509060101010101" pitchFamily="49" charset="-122"/>
                <a:ea typeface="隶书" panose="02010509060101010101" pitchFamily="49" charset="-122"/>
              </a:rPr>
              <a:t>  小敌困之   势在置之死地</a:t>
            </a:r>
          </a:p>
          <a:p>
            <a:pPr marL="0" indent="0" algn="ctr" eaLnBrk="1" hangingPunct="1">
              <a:spcBef>
                <a:spcPct val="50000"/>
              </a:spcBef>
              <a:buNone/>
            </a:pPr>
            <a:r>
              <a:rPr lang="zh-CN" altLang="en-US" sz="2400" b="1" dirty="0">
                <a:solidFill>
                  <a:srgbClr val="000000"/>
                </a:solidFill>
                <a:latin typeface="隶书" panose="02010509060101010101" pitchFamily="49" charset="-122"/>
                <a:ea typeface="隶书" panose="02010509060101010101" pitchFamily="49" charset="-122"/>
              </a:rPr>
              <a:t>第二十三计  </a:t>
            </a:r>
            <a:r>
              <a:rPr lang="zh-CN" altLang="en-US" sz="2400" b="1" dirty="0">
                <a:solidFill>
                  <a:srgbClr val="FF0000"/>
                </a:solidFill>
                <a:latin typeface="隶书" panose="02010509060101010101" pitchFamily="49" charset="-122"/>
                <a:ea typeface="隶书" panose="02010509060101010101" pitchFamily="49" charset="-122"/>
              </a:rPr>
              <a:t>远交近攻</a:t>
            </a:r>
            <a:r>
              <a:rPr lang="zh-CN" altLang="en-US" sz="2400" b="1" dirty="0">
                <a:solidFill>
                  <a:srgbClr val="000000"/>
                </a:solidFill>
                <a:latin typeface="隶书" panose="02010509060101010101" pitchFamily="49" charset="-122"/>
                <a:ea typeface="隶书" panose="02010509060101010101" pitchFamily="49" charset="-122"/>
              </a:rPr>
              <a:t>  利从近取   远交难以成害</a:t>
            </a:r>
          </a:p>
          <a:p>
            <a:pPr marL="0" indent="0" algn="ctr" eaLnBrk="1" hangingPunct="1">
              <a:spcBef>
                <a:spcPct val="50000"/>
              </a:spcBef>
              <a:buNone/>
            </a:pPr>
            <a:r>
              <a:rPr lang="zh-CN" altLang="en-US" sz="2400" b="1" dirty="0">
                <a:solidFill>
                  <a:srgbClr val="000000"/>
                </a:solidFill>
                <a:latin typeface="隶书" panose="02010509060101010101" pitchFamily="49" charset="-122"/>
                <a:ea typeface="隶书" panose="02010509060101010101" pitchFamily="49" charset="-122"/>
              </a:rPr>
              <a:t>第二十四计  </a:t>
            </a:r>
            <a:r>
              <a:rPr lang="zh-CN" altLang="en-US" sz="2400" b="1" dirty="0">
                <a:solidFill>
                  <a:srgbClr val="FF0000"/>
                </a:solidFill>
                <a:latin typeface="隶书" panose="02010509060101010101" pitchFamily="49" charset="-122"/>
                <a:ea typeface="隶书" panose="02010509060101010101" pitchFamily="49" charset="-122"/>
              </a:rPr>
              <a:t>假道伐虢</a:t>
            </a:r>
            <a:r>
              <a:rPr lang="zh-CN" altLang="en-US" sz="2400" b="1" dirty="0">
                <a:solidFill>
                  <a:srgbClr val="000000"/>
                </a:solidFill>
                <a:latin typeface="隶书" panose="02010509060101010101" pitchFamily="49" charset="-122"/>
                <a:ea typeface="隶书" panose="02010509060101010101" pitchFamily="49" charset="-122"/>
              </a:rPr>
              <a:t>  敌胁以从   假势乘人之危</a:t>
            </a:r>
          </a:p>
        </p:txBody>
      </p:sp>
    </p:spTree>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ext Box 6"/>
          <p:cNvSpPr txBox="1"/>
          <p:nvPr/>
        </p:nvSpPr>
        <p:spPr>
          <a:xfrm>
            <a:off x="2566988" y="476251"/>
            <a:ext cx="7143750" cy="52625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hangingPunct="1">
              <a:spcBef>
                <a:spcPct val="50000"/>
              </a:spcBef>
              <a:buNone/>
            </a:pPr>
            <a:r>
              <a:rPr lang="zh-CN" altLang="en-US" sz="3600" b="1" dirty="0">
                <a:solidFill>
                  <a:srgbClr val="FF0000"/>
                </a:solidFill>
                <a:latin typeface="隶书" panose="02010509060101010101" pitchFamily="49" charset="-122"/>
                <a:ea typeface="隶书" panose="02010509060101010101" pitchFamily="49" charset="-122"/>
              </a:rPr>
              <a:t>并战计</a:t>
            </a:r>
            <a:r>
              <a:rPr lang="en-US" altLang="zh-CN" sz="3600" b="1" dirty="0">
                <a:solidFill>
                  <a:srgbClr val="000000"/>
                </a:solidFill>
                <a:latin typeface="隶书" panose="02010509060101010101" pitchFamily="49" charset="-122"/>
                <a:ea typeface="隶书" panose="02010509060101010101" pitchFamily="49" charset="-122"/>
              </a:rPr>
              <a:t>——</a:t>
            </a:r>
            <a:r>
              <a:rPr lang="zh-CN" altLang="en-US" sz="3600" b="1" dirty="0">
                <a:solidFill>
                  <a:srgbClr val="000000"/>
                </a:solidFill>
                <a:latin typeface="隶书" panose="02010509060101010101" pitchFamily="49" charset="-122"/>
                <a:ea typeface="隶书" panose="02010509060101010101" pitchFamily="49" charset="-122"/>
              </a:rPr>
              <a:t>龙虎相争</a:t>
            </a:r>
          </a:p>
          <a:p>
            <a:pPr marL="0" indent="0" eaLnBrk="1" hangingPunct="1">
              <a:spcBef>
                <a:spcPct val="50000"/>
              </a:spcBef>
              <a:buNone/>
            </a:pPr>
            <a:r>
              <a:rPr lang="zh-CN" altLang="en-US" sz="2400" b="1" dirty="0">
                <a:solidFill>
                  <a:srgbClr val="000000"/>
                </a:solidFill>
                <a:latin typeface="隶书" panose="02010509060101010101" pitchFamily="49" charset="-122"/>
                <a:ea typeface="隶书" panose="02010509060101010101" pitchFamily="49" charset="-122"/>
              </a:rPr>
              <a:t>    并战计的六计，一言以蔽之，都是些阴毒之极的反常之举。自古诡道存之。诡道可使由之，不可使知之。</a:t>
            </a:r>
          </a:p>
          <a:p>
            <a:pPr marL="0" indent="0" eaLnBrk="1" hangingPunct="1">
              <a:spcBef>
                <a:spcPct val="50000"/>
              </a:spcBef>
              <a:buNone/>
            </a:pPr>
            <a:r>
              <a:rPr lang="zh-CN" altLang="en-US" sz="2400" b="1" dirty="0">
                <a:solidFill>
                  <a:srgbClr val="000000"/>
                </a:solidFill>
                <a:latin typeface="隶书" panose="02010509060101010101" pitchFamily="49" charset="-122"/>
                <a:ea typeface="隶书" panose="02010509060101010101" pitchFamily="49" charset="-122"/>
              </a:rPr>
              <a:t>第二十五计 </a:t>
            </a:r>
            <a:r>
              <a:rPr lang="zh-CN" altLang="en-US" sz="2400" b="1" dirty="0">
                <a:solidFill>
                  <a:srgbClr val="FF0000"/>
                </a:solidFill>
                <a:latin typeface="隶书" panose="02010509060101010101" pitchFamily="49" charset="-122"/>
                <a:ea typeface="隶书" panose="02010509060101010101" pitchFamily="49" charset="-122"/>
              </a:rPr>
              <a:t>偷梁换柱</a:t>
            </a:r>
            <a:r>
              <a:rPr lang="zh-CN" altLang="en-US" sz="2400" b="1" dirty="0">
                <a:solidFill>
                  <a:srgbClr val="000000"/>
                </a:solidFill>
                <a:latin typeface="隶书" panose="02010509060101010101" pitchFamily="49" charset="-122"/>
                <a:ea typeface="隶书" panose="02010509060101010101" pitchFamily="49" charset="-122"/>
              </a:rPr>
              <a:t> 频更其阵  乘乱吞并强敌</a:t>
            </a:r>
          </a:p>
          <a:p>
            <a:pPr marL="0" indent="0" eaLnBrk="1" hangingPunct="1">
              <a:spcBef>
                <a:spcPct val="50000"/>
              </a:spcBef>
              <a:buNone/>
            </a:pPr>
            <a:r>
              <a:rPr lang="zh-CN" altLang="en-US" sz="2400" b="1" dirty="0">
                <a:solidFill>
                  <a:srgbClr val="000000"/>
                </a:solidFill>
                <a:latin typeface="隶书" panose="02010509060101010101" pitchFamily="49" charset="-122"/>
                <a:ea typeface="隶书" panose="02010509060101010101" pitchFamily="49" charset="-122"/>
              </a:rPr>
              <a:t>第二十六计</a:t>
            </a:r>
            <a:r>
              <a:rPr lang="zh-CN" altLang="en-US" sz="2400" b="1" dirty="0">
                <a:solidFill>
                  <a:srgbClr val="FF0000"/>
                </a:solidFill>
                <a:latin typeface="隶书" panose="02010509060101010101" pitchFamily="49" charset="-122"/>
                <a:ea typeface="隶书" panose="02010509060101010101" pitchFamily="49" charset="-122"/>
              </a:rPr>
              <a:t> 指桑骂槐</a:t>
            </a:r>
            <a:r>
              <a:rPr lang="zh-CN" altLang="en-US" sz="2400" b="1" dirty="0">
                <a:solidFill>
                  <a:srgbClr val="000000"/>
                </a:solidFill>
                <a:latin typeface="隶书" panose="02010509060101010101" pitchFamily="49" charset="-122"/>
                <a:ea typeface="隶书" panose="02010509060101010101" pitchFamily="49" charset="-122"/>
              </a:rPr>
              <a:t> 杀鸡儆猴  制以险毒刚严</a:t>
            </a:r>
          </a:p>
          <a:p>
            <a:pPr marL="0" indent="0" eaLnBrk="1" hangingPunct="1">
              <a:spcBef>
                <a:spcPct val="50000"/>
              </a:spcBef>
              <a:buNone/>
            </a:pPr>
            <a:r>
              <a:rPr lang="zh-CN" altLang="en-US" sz="2400" b="1" dirty="0">
                <a:solidFill>
                  <a:srgbClr val="000000"/>
                </a:solidFill>
                <a:latin typeface="隶书" panose="02010509060101010101" pitchFamily="49" charset="-122"/>
                <a:ea typeface="隶书" panose="02010509060101010101" pitchFamily="49" charset="-122"/>
              </a:rPr>
              <a:t>第二十七计 </a:t>
            </a:r>
            <a:r>
              <a:rPr lang="zh-CN" altLang="en-US" sz="2400" b="1" dirty="0">
                <a:solidFill>
                  <a:srgbClr val="FF0000"/>
                </a:solidFill>
                <a:latin typeface="隶书" panose="02010509060101010101" pitchFamily="49" charset="-122"/>
                <a:ea typeface="隶书" panose="02010509060101010101" pitchFamily="49" charset="-122"/>
              </a:rPr>
              <a:t>假痴不癫</a:t>
            </a:r>
            <a:r>
              <a:rPr lang="zh-CN" altLang="en-US" sz="2400" b="1" dirty="0">
                <a:solidFill>
                  <a:srgbClr val="000000"/>
                </a:solidFill>
                <a:latin typeface="隶书" panose="02010509060101010101" pitchFamily="49" charset="-122"/>
                <a:ea typeface="隶书" panose="02010509060101010101" pitchFamily="49" charset="-122"/>
              </a:rPr>
              <a:t> 静不露机  意在大智若愚</a:t>
            </a:r>
          </a:p>
          <a:p>
            <a:pPr marL="0" indent="0" eaLnBrk="1" hangingPunct="1">
              <a:spcBef>
                <a:spcPct val="50000"/>
              </a:spcBef>
              <a:buNone/>
            </a:pPr>
            <a:r>
              <a:rPr lang="zh-CN" altLang="en-US" sz="2400" b="1" dirty="0">
                <a:solidFill>
                  <a:srgbClr val="000000"/>
                </a:solidFill>
                <a:latin typeface="隶书" panose="02010509060101010101" pitchFamily="49" charset="-122"/>
                <a:ea typeface="隶书" panose="02010509060101010101" pitchFamily="49" charset="-122"/>
              </a:rPr>
              <a:t>第二十八计 </a:t>
            </a:r>
            <a:r>
              <a:rPr lang="zh-CN" altLang="en-US" sz="2400" b="1" dirty="0">
                <a:solidFill>
                  <a:srgbClr val="FF0000"/>
                </a:solidFill>
                <a:latin typeface="隶书" panose="02010509060101010101" pitchFamily="49" charset="-122"/>
                <a:ea typeface="隶书" panose="02010509060101010101" pitchFamily="49" charset="-122"/>
              </a:rPr>
              <a:t>上屋抽梯</a:t>
            </a:r>
            <a:r>
              <a:rPr lang="zh-CN" altLang="en-US" sz="2400" b="1" dirty="0">
                <a:solidFill>
                  <a:srgbClr val="000000"/>
                </a:solidFill>
                <a:latin typeface="隶书" panose="02010509060101010101" pitchFamily="49" charset="-122"/>
                <a:ea typeface="隶书" panose="02010509060101010101" pitchFamily="49" charset="-122"/>
              </a:rPr>
              <a:t> 假之以便  必要陷之死地</a:t>
            </a:r>
          </a:p>
          <a:p>
            <a:pPr marL="0" indent="0" eaLnBrk="1" hangingPunct="1">
              <a:spcBef>
                <a:spcPct val="50000"/>
              </a:spcBef>
              <a:buNone/>
            </a:pPr>
            <a:r>
              <a:rPr lang="zh-CN" altLang="en-US" sz="2400" b="1" dirty="0">
                <a:solidFill>
                  <a:srgbClr val="000000"/>
                </a:solidFill>
                <a:latin typeface="隶书" panose="02010509060101010101" pitchFamily="49" charset="-122"/>
                <a:ea typeface="隶书" panose="02010509060101010101" pitchFamily="49" charset="-122"/>
              </a:rPr>
              <a:t>第二十九计 </a:t>
            </a:r>
            <a:r>
              <a:rPr lang="zh-CN" altLang="en-US" sz="2400" b="1" dirty="0">
                <a:solidFill>
                  <a:srgbClr val="FF0000"/>
                </a:solidFill>
                <a:latin typeface="隶书" panose="02010509060101010101" pitchFamily="49" charset="-122"/>
                <a:ea typeface="隶书" panose="02010509060101010101" pitchFamily="49" charset="-122"/>
              </a:rPr>
              <a:t>树上开花</a:t>
            </a:r>
            <a:r>
              <a:rPr lang="zh-CN" altLang="en-US" sz="2400" b="1" dirty="0">
                <a:solidFill>
                  <a:srgbClr val="000000"/>
                </a:solidFill>
                <a:latin typeface="隶书" panose="02010509060101010101" pitchFamily="49" charset="-122"/>
                <a:ea typeface="隶书" panose="02010509060101010101" pitchFamily="49" charset="-122"/>
              </a:rPr>
              <a:t> 巧布迷阵  以此虚张声势</a:t>
            </a:r>
          </a:p>
          <a:p>
            <a:pPr marL="0" indent="0" eaLnBrk="1" hangingPunct="1">
              <a:spcBef>
                <a:spcPct val="50000"/>
              </a:spcBef>
              <a:buNone/>
            </a:pPr>
            <a:r>
              <a:rPr lang="zh-CN" altLang="en-US" sz="2400" b="1" dirty="0">
                <a:solidFill>
                  <a:srgbClr val="000000"/>
                </a:solidFill>
                <a:latin typeface="隶书" panose="02010509060101010101" pitchFamily="49" charset="-122"/>
                <a:ea typeface="隶书" panose="02010509060101010101" pitchFamily="49" charset="-122"/>
              </a:rPr>
              <a:t>第 三十 计 </a:t>
            </a:r>
            <a:r>
              <a:rPr lang="zh-CN" altLang="en-US" sz="2400" b="1" dirty="0">
                <a:solidFill>
                  <a:srgbClr val="FF0000"/>
                </a:solidFill>
                <a:latin typeface="隶书" panose="02010509060101010101" pitchFamily="49" charset="-122"/>
                <a:ea typeface="隶书" panose="02010509060101010101" pitchFamily="49" charset="-122"/>
              </a:rPr>
              <a:t>反客为主</a:t>
            </a:r>
            <a:r>
              <a:rPr lang="zh-CN" altLang="en-US" sz="2400" b="1" dirty="0">
                <a:solidFill>
                  <a:srgbClr val="000000"/>
                </a:solidFill>
                <a:latin typeface="隶书" panose="02010509060101010101" pitchFamily="49" charset="-122"/>
                <a:ea typeface="隶书" panose="02010509060101010101" pitchFamily="49" charset="-122"/>
              </a:rPr>
              <a:t> 乘隙插足  循序扼其主机</a:t>
            </a:r>
          </a:p>
        </p:txBody>
      </p:sp>
    </p:spTree>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ext Box 6"/>
          <p:cNvSpPr txBox="1"/>
          <p:nvPr/>
        </p:nvSpPr>
        <p:spPr>
          <a:xfrm>
            <a:off x="2595564" y="285750"/>
            <a:ext cx="7178675" cy="60023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hangingPunct="1">
              <a:spcBef>
                <a:spcPct val="50000"/>
              </a:spcBef>
              <a:buNone/>
            </a:pPr>
            <a:r>
              <a:rPr lang="zh-CN" altLang="en-US" sz="3600" b="1" dirty="0">
                <a:solidFill>
                  <a:srgbClr val="FF0000"/>
                </a:solidFill>
                <a:latin typeface="隶书" panose="02010509060101010101" pitchFamily="49" charset="-122"/>
                <a:ea typeface="隶书" panose="02010509060101010101" pitchFamily="49" charset="-122"/>
              </a:rPr>
              <a:t>败战计</a:t>
            </a:r>
            <a:r>
              <a:rPr lang="en-US" altLang="zh-CN" sz="3600" b="1" dirty="0">
                <a:solidFill>
                  <a:srgbClr val="000000"/>
                </a:solidFill>
                <a:latin typeface="隶书" panose="02010509060101010101" pitchFamily="49" charset="-122"/>
                <a:ea typeface="隶书" panose="02010509060101010101" pitchFamily="49" charset="-122"/>
              </a:rPr>
              <a:t>——</a:t>
            </a:r>
            <a:r>
              <a:rPr lang="zh-CN" altLang="en-US" sz="3600" b="1" dirty="0">
                <a:solidFill>
                  <a:srgbClr val="000000"/>
                </a:solidFill>
                <a:latin typeface="隶书" panose="02010509060101010101" pitchFamily="49" charset="-122"/>
                <a:ea typeface="隶书" panose="02010509060101010101" pitchFamily="49" charset="-122"/>
              </a:rPr>
              <a:t>败中取胜</a:t>
            </a:r>
          </a:p>
          <a:p>
            <a:pPr marL="0" indent="0" eaLnBrk="1" hangingPunct="1">
              <a:spcBef>
                <a:spcPct val="50000"/>
              </a:spcBef>
              <a:buNone/>
            </a:pPr>
            <a:r>
              <a:rPr lang="zh-CN" altLang="en-US" sz="2400" b="1" dirty="0">
                <a:solidFill>
                  <a:srgbClr val="000000"/>
                </a:solidFill>
                <a:latin typeface="隶书" panose="02010509060101010101" pitchFamily="49" charset="-122"/>
                <a:ea typeface="隶书" panose="02010509060101010101" pitchFamily="49" charset="-122"/>
              </a:rPr>
              <a:t>    置之死地而后生，摆脱困境，希求渐次走向胜利，用物质、美女诱惑敌对势力，使其安逸；用虚虚实实的迷惑，使敌对势力自行收敛，反败为胜，变劣势为优势。败战计千变万化，奥妙无穷，使尔虞我诈、勾心斗角的角逐，涂上更为绚丽的色彩。</a:t>
            </a:r>
          </a:p>
          <a:p>
            <a:pPr marL="0" indent="0" eaLnBrk="1" hangingPunct="1">
              <a:spcBef>
                <a:spcPct val="50000"/>
              </a:spcBef>
              <a:buNone/>
            </a:pPr>
            <a:r>
              <a:rPr lang="zh-CN" altLang="en-US" sz="2400" b="1" dirty="0">
                <a:solidFill>
                  <a:srgbClr val="000000"/>
                </a:solidFill>
                <a:latin typeface="隶书" panose="02010509060101010101" pitchFamily="49" charset="-122"/>
                <a:ea typeface="隶书" panose="02010509060101010101" pitchFamily="49" charset="-122"/>
              </a:rPr>
              <a:t>第三十一计 </a:t>
            </a:r>
            <a:r>
              <a:rPr lang="zh-CN" altLang="en-US" sz="2400" b="1" dirty="0">
                <a:solidFill>
                  <a:srgbClr val="FF0000"/>
                </a:solidFill>
                <a:latin typeface="隶书" panose="02010509060101010101" pitchFamily="49" charset="-122"/>
                <a:ea typeface="隶书" panose="02010509060101010101" pitchFamily="49" charset="-122"/>
              </a:rPr>
              <a:t>美人计</a:t>
            </a:r>
            <a:r>
              <a:rPr lang="zh-CN" altLang="en-US" sz="2400" b="1" dirty="0">
                <a:solidFill>
                  <a:srgbClr val="000000"/>
                </a:solidFill>
                <a:latin typeface="隶书" panose="02010509060101010101" pitchFamily="49" charset="-122"/>
                <a:ea typeface="隶书" panose="02010509060101010101" pitchFamily="49" charset="-122"/>
              </a:rPr>
              <a:t>   伐情消志  顺势保存实力</a:t>
            </a:r>
          </a:p>
          <a:p>
            <a:pPr marL="0" indent="0" eaLnBrk="1" hangingPunct="1">
              <a:spcBef>
                <a:spcPct val="50000"/>
              </a:spcBef>
              <a:buNone/>
            </a:pPr>
            <a:r>
              <a:rPr lang="zh-CN" altLang="en-US" sz="2400" b="1" dirty="0">
                <a:solidFill>
                  <a:srgbClr val="000000"/>
                </a:solidFill>
                <a:latin typeface="隶书" panose="02010509060101010101" pitchFamily="49" charset="-122"/>
                <a:ea typeface="隶书" panose="02010509060101010101" pitchFamily="49" charset="-122"/>
              </a:rPr>
              <a:t>第三十二计 </a:t>
            </a:r>
            <a:r>
              <a:rPr lang="zh-CN" altLang="en-US" sz="2400" b="1" dirty="0">
                <a:solidFill>
                  <a:srgbClr val="FF0000"/>
                </a:solidFill>
                <a:latin typeface="隶书" panose="02010509060101010101" pitchFamily="49" charset="-122"/>
                <a:ea typeface="隶书" panose="02010509060101010101" pitchFamily="49" charset="-122"/>
              </a:rPr>
              <a:t>空城计</a:t>
            </a:r>
            <a:r>
              <a:rPr lang="zh-CN" altLang="en-US" sz="2400" b="1" dirty="0">
                <a:solidFill>
                  <a:srgbClr val="000000"/>
                </a:solidFill>
                <a:latin typeface="隶书" panose="02010509060101010101" pitchFamily="49" charset="-122"/>
                <a:ea typeface="隶书" panose="02010509060101010101" pitchFamily="49" charset="-122"/>
              </a:rPr>
              <a:t>   虚虚实实  力争奇而复奇</a:t>
            </a:r>
          </a:p>
          <a:p>
            <a:pPr marL="0" indent="0" eaLnBrk="1" hangingPunct="1">
              <a:spcBef>
                <a:spcPct val="50000"/>
              </a:spcBef>
              <a:buNone/>
            </a:pPr>
            <a:r>
              <a:rPr lang="zh-CN" altLang="en-US" sz="2400" b="1" dirty="0">
                <a:solidFill>
                  <a:srgbClr val="000000"/>
                </a:solidFill>
                <a:latin typeface="隶书" panose="02010509060101010101" pitchFamily="49" charset="-122"/>
                <a:ea typeface="隶书" panose="02010509060101010101" pitchFamily="49" charset="-122"/>
              </a:rPr>
              <a:t>第三十三计</a:t>
            </a:r>
            <a:r>
              <a:rPr lang="zh-CN" altLang="en-US" sz="2400" b="1" dirty="0">
                <a:solidFill>
                  <a:srgbClr val="FF0000"/>
                </a:solidFill>
                <a:latin typeface="隶书" panose="02010509060101010101" pitchFamily="49" charset="-122"/>
                <a:ea typeface="隶书" panose="02010509060101010101" pitchFamily="49" charset="-122"/>
              </a:rPr>
              <a:t> 反间计   </a:t>
            </a:r>
            <a:r>
              <a:rPr lang="zh-CN" altLang="en-US" sz="2400" b="1" dirty="0">
                <a:solidFill>
                  <a:srgbClr val="000000"/>
                </a:solidFill>
                <a:latin typeface="隶书" panose="02010509060101010101" pitchFamily="49" charset="-122"/>
                <a:ea typeface="隶书" panose="02010509060101010101" pitchFamily="49" charset="-122"/>
              </a:rPr>
              <a:t>五间并用  意在乘隙取胜</a:t>
            </a:r>
          </a:p>
          <a:p>
            <a:pPr marL="0" indent="0" eaLnBrk="1" hangingPunct="1">
              <a:spcBef>
                <a:spcPct val="50000"/>
              </a:spcBef>
              <a:buNone/>
            </a:pPr>
            <a:r>
              <a:rPr lang="zh-CN" altLang="en-US" sz="2400" b="1" dirty="0">
                <a:solidFill>
                  <a:srgbClr val="000000"/>
                </a:solidFill>
                <a:latin typeface="隶书" panose="02010509060101010101" pitchFamily="49" charset="-122"/>
                <a:ea typeface="隶书" panose="02010509060101010101" pitchFamily="49" charset="-122"/>
              </a:rPr>
              <a:t>第三十四计</a:t>
            </a:r>
            <a:r>
              <a:rPr lang="zh-CN" altLang="en-US" sz="2400" b="1" dirty="0">
                <a:solidFill>
                  <a:srgbClr val="FF0000"/>
                </a:solidFill>
                <a:latin typeface="隶书" panose="02010509060101010101" pitchFamily="49" charset="-122"/>
                <a:ea typeface="隶书" panose="02010509060101010101" pitchFamily="49" charset="-122"/>
              </a:rPr>
              <a:t> 苦肉计</a:t>
            </a:r>
            <a:r>
              <a:rPr lang="zh-CN" altLang="en-US" sz="2400" b="1" dirty="0">
                <a:solidFill>
                  <a:srgbClr val="000000"/>
                </a:solidFill>
                <a:latin typeface="隶书" panose="02010509060101010101" pitchFamily="49" charset="-122"/>
                <a:ea typeface="隶书" panose="02010509060101010101" pitchFamily="49" charset="-122"/>
              </a:rPr>
              <a:t>   假真真假  离间全在真假</a:t>
            </a:r>
          </a:p>
          <a:p>
            <a:pPr marL="0" indent="0" eaLnBrk="1" hangingPunct="1">
              <a:spcBef>
                <a:spcPct val="50000"/>
              </a:spcBef>
              <a:buNone/>
            </a:pPr>
            <a:r>
              <a:rPr lang="zh-CN" altLang="en-US" sz="2400" b="1" dirty="0">
                <a:solidFill>
                  <a:srgbClr val="000000"/>
                </a:solidFill>
                <a:latin typeface="隶书" panose="02010509060101010101" pitchFamily="49" charset="-122"/>
                <a:ea typeface="隶书" panose="02010509060101010101" pitchFamily="49" charset="-122"/>
              </a:rPr>
              <a:t>第三十五计 </a:t>
            </a:r>
            <a:r>
              <a:rPr lang="zh-CN" altLang="en-US" sz="2400" b="1" dirty="0">
                <a:solidFill>
                  <a:srgbClr val="FF0000"/>
                </a:solidFill>
                <a:latin typeface="隶书" panose="02010509060101010101" pitchFamily="49" charset="-122"/>
                <a:ea typeface="隶书" panose="02010509060101010101" pitchFamily="49" charset="-122"/>
              </a:rPr>
              <a:t>连环计</a:t>
            </a:r>
            <a:r>
              <a:rPr lang="zh-CN" altLang="en-US" sz="2400" b="1" dirty="0">
                <a:solidFill>
                  <a:srgbClr val="000000"/>
                </a:solidFill>
                <a:latin typeface="隶书" panose="02010509060101010101" pitchFamily="49" charset="-122"/>
                <a:ea typeface="隶书" panose="02010509060101010101" pitchFamily="49" charset="-122"/>
              </a:rPr>
              <a:t>   百计迭出  此策阻彼策生</a:t>
            </a:r>
          </a:p>
          <a:p>
            <a:pPr marL="0" indent="0" eaLnBrk="1" hangingPunct="1">
              <a:spcBef>
                <a:spcPct val="50000"/>
              </a:spcBef>
              <a:buNone/>
            </a:pPr>
            <a:r>
              <a:rPr lang="zh-CN" altLang="en-US" sz="2400" b="1" dirty="0">
                <a:solidFill>
                  <a:srgbClr val="000000"/>
                </a:solidFill>
                <a:latin typeface="隶书" panose="02010509060101010101" pitchFamily="49" charset="-122"/>
                <a:ea typeface="隶书" panose="02010509060101010101" pitchFamily="49" charset="-122"/>
              </a:rPr>
              <a:t>第三十六计 </a:t>
            </a:r>
            <a:r>
              <a:rPr lang="zh-CN" altLang="en-US" sz="2400" b="1" dirty="0">
                <a:solidFill>
                  <a:srgbClr val="FF0000"/>
                </a:solidFill>
                <a:latin typeface="隶书" panose="02010509060101010101" pitchFamily="49" charset="-122"/>
                <a:ea typeface="隶书" panose="02010509060101010101" pitchFamily="49" charset="-122"/>
              </a:rPr>
              <a:t>走为上</a:t>
            </a:r>
            <a:r>
              <a:rPr lang="zh-CN" altLang="en-US" sz="2400" b="1" dirty="0">
                <a:solidFill>
                  <a:srgbClr val="000000"/>
                </a:solidFill>
                <a:latin typeface="隶书" panose="02010509060101010101" pitchFamily="49" charset="-122"/>
                <a:ea typeface="隶书" panose="02010509060101010101" pitchFamily="49" charset="-122"/>
              </a:rPr>
              <a:t>   全师避敌  志在以退为进</a:t>
            </a:r>
          </a:p>
        </p:txBody>
      </p:sp>
    </p:spTree>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ext Box 5"/>
          <p:cNvSpPr txBox="1"/>
          <p:nvPr/>
        </p:nvSpPr>
        <p:spPr>
          <a:xfrm>
            <a:off x="1524000" y="188914"/>
            <a:ext cx="9144000" cy="46323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hangingPunct="1">
              <a:lnSpc>
                <a:spcPct val="125000"/>
              </a:lnSpc>
              <a:spcBef>
                <a:spcPct val="50000"/>
              </a:spcBef>
              <a:buNone/>
            </a:pPr>
            <a:r>
              <a:rPr lang="zh-CN" altLang="en-US" sz="6000" b="1" dirty="0">
                <a:solidFill>
                  <a:srgbClr val="FF0000"/>
                </a:solidFill>
                <a:latin typeface="隶书" panose="02010509060101010101" pitchFamily="49" charset="-122"/>
                <a:ea typeface="隶书" panose="02010509060101010101" pitchFamily="49" charset="-122"/>
              </a:rPr>
              <a:t>小 结</a:t>
            </a:r>
            <a:endParaRPr lang="en-US" altLang="zh-CN" sz="6000" b="1" dirty="0">
              <a:solidFill>
                <a:srgbClr val="FF0000"/>
              </a:solidFill>
              <a:latin typeface="隶书" panose="02010509060101010101" pitchFamily="49" charset="-122"/>
              <a:ea typeface="隶书" panose="02010509060101010101" pitchFamily="49" charset="-122"/>
            </a:endParaRPr>
          </a:p>
          <a:p>
            <a:pPr marL="0" indent="0" eaLnBrk="1" hangingPunct="1">
              <a:lnSpc>
                <a:spcPct val="125000"/>
              </a:lnSpc>
              <a:spcBef>
                <a:spcPct val="50000"/>
              </a:spcBef>
              <a:buNone/>
            </a:pPr>
            <a:r>
              <a:rPr lang="en-US" altLang="zh-CN" sz="4000" b="1" dirty="0">
                <a:solidFill>
                  <a:srgbClr val="FF0000"/>
                </a:solidFill>
                <a:ea typeface="隶书" panose="02010509060101010101" pitchFamily="49" charset="-122"/>
              </a:rPr>
              <a:t>	</a:t>
            </a:r>
            <a:r>
              <a:rPr lang="zh-CN" altLang="en-US" sz="4000" b="1" dirty="0">
                <a:solidFill>
                  <a:srgbClr val="FF0000"/>
                </a:solidFill>
                <a:ea typeface="隶书" panose="02010509060101010101" pitchFamily="49" charset="-122"/>
              </a:rPr>
              <a:t>孙子的诈胜原则 ：一是因情而诈</a:t>
            </a:r>
            <a:r>
              <a:rPr lang="en-US" altLang="zh-CN" sz="4000" b="1" dirty="0">
                <a:solidFill>
                  <a:srgbClr val="FF0000"/>
                </a:solidFill>
                <a:ea typeface="隶书" panose="02010509060101010101" pitchFamily="49" charset="-122"/>
              </a:rPr>
              <a:t>;    </a:t>
            </a:r>
            <a:r>
              <a:rPr lang="zh-CN" altLang="en-US" sz="4000" b="1" dirty="0">
                <a:solidFill>
                  <a:srgbClr val="FF0000"/>
                </a:solidFill>
                <a:ea typeface="隶书" panose="02010509060101010101" pitchFamily="49" charset="-122"/>
              </a:rPr>
              <a:t>二是致敌于虚</a:t>
            </a:r>
            <a:r>
              <a:rPr lang="en-US" altLang="zh-CN" sz="4000" b="1" dirty="0">
                <a:solidFill>
                  <a:srgbClr val="FF0000"/>
                </a:solidFill>
                <a:ea typeface="隶书" panose="02010509060101010101" pitchFamily="49" charset="-122"/>
              </a:rPr>
              <a:t>;    </a:t>
            </a:r>
            <a:r>
              <a:rPr lang="zh-CN" altLang="en-US" sz="4000" b="1" dirty="0">
                <a:solidFill>
                  <a:srgbClr val="FF0000"/>
                </a:solidFill>
                <a:ea typeface="隶书" panose="02010509060101010101" pitchFamily="49" charset="-122"/>
              </a:rPr>
              <a:t>三是出其不意</a:t>
            </a:r>
            <a:r>
              <a:rPr lang="en-US" altLang="zh-CN" sz="4000" b="1" dirty="0">
                <a:solidFill>
                  <a:srgbClr val="FF0000"/>
                </a:solidFill>
                <a:ea typeface="隶书" panose="02010509060101010101" pitchFamily="49" charset="-122"/>
              </a:rPr>
              <a:t>;   </a:t>
            </a:r>
            <a:r>
              <a:rPr lang="zh-CN" altLang="en-US" sz="4000" b="1" dirty="0">
                <a:solidFill>
                  <a:srgbClr val="FF0000"/>
                </a:solidFill>
                <a:ea typeface="隶书" panose="02010509060101010101" pitchFamily="49" charset="-122"/>
              </a:rPr>
              <a:t>四是防敌之诈。他的这些原则对今天的战争和日常生活仍有很强的指导意义。</a:t>
            </a:r>
            <a:endParaRPr lang="en-US" altLang="zh-CN" sz="4800" b="1" dirty="0">
              <a:solidFill>
                <a:srgbClr val="FF0000"/>
              </a:solidFill>
              <a:ea typeface="隶书" panose="02010509060101010101" pitchFamily="49" charset="-122"/>
            </a:endParaRPr>
          </a:p>
        </p:txBody>
      </p:sp>
    </p:spTree>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a:extLst>
              <a:ext uri="{FF2B5EF4-FFF2-40B4-BE49-F238E27FC236}">
                <a16:creationId xmlns:a16="http://schemas.microsoft.com/office/drawing/2014/main" id="{48E06F94-1C1F-4533-AE21-1F4E8189A0DE}"/>
              </a:ext>
            </a:extLst>
          </p:cNvPr>
          <p:cNvSpPr>
            <a:spLocks noChangeArrowheads="1"/>
          </p:cNvSpPr>
          <p:nvPr/>
        </p:nvSpPr>
        <p:spPr bwMode="auto">
          <a:xfrm>
            <a:off x="1524000" y="188914"/>
            <a:ext cx="9144000"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zh-CN" altLang="en-US" sz="2000">
                <a:solidFill>
                  <a:srgbClr val="FF0000"/>
                </a:solidFill>
                <a:latin typeface="微软雅黑" panose="020B0503020204020204" pitchFamily="34" charset="-122"/>
                <a:ea typeface="微软雅黑" panose="020B0503020204020204" pitchFamily="34" charset="-122"/>
              </a:rPr>
              <a:t>付家璇：</a:t>
            </a:r>
            <a:r>
              <a:rPr lang="zh-CN" altLang="en-US" sz="2000" b="0">
                <a:solidFill>
                  <a:srgbClr val="444444"/>
                </a:solidFill>
                <a:latin typeface="微软雅黑" panose="020B0503020204020204" pitchFamily="34" charset="-122"/>
                <a:ea typeface="微软雅黑" panose="020B0503020204020204" pitchFamily="34" charset="-122"/>
              </a:rPr>
              <a:t>兵者，诡道也，这句话我在看电视剧或者电影甚至在读书和日常生活中也常常听到，它的意思就是用兵打仗，讲究的是变化无常，用兵如神。</a:t>
            </a:r>
            <a:r>
              <a:rPr lang="en-US" altLang="zh-CN" sz="2000" b="0">
                <a:solidFill>
                  <a:srgbClr val="444444"/>
                </a:solidFill>
                <a:latin typeface="微软雅黑" panose="020B0503020204020204" pitchFamily="34" charset="-122"/>
                <a:ea typeface="微软雅黑" panose="020B0503020204020204" pitchFamily="34" charset="-122"/>
              </a:rPr>
              <a:t>……</a:t>
            </a:r>
            <a:r>
              <a:rPr lang="zh-CN" altLang="en-US" sz="2000" b="0">
                <a:solidFill>
                  <a:srgbClr val="444444"/>
                </a:solidFill>
                <a:latin typeface="微软雅黑" panose="020B0503020204020204" pitchFamily="34" charset="-122"/>
                <a:ea typeface="微软雅黑" panose="020B0503020204020204" pitchFamily="34" charset="-122"/>
              </a:rPr>
              <a:t>所谓的诡道其实恰恰是一种正道。在战争中，战损比的大小是极其关键的，历史上的</a:t>
            </a:r>
            <a:r>
              <a:rPr lang="zh-CN" altLang="en-US" sz="2000" b="0">
                <a:solidFill>
                  <a:srgbClr val="FF0000"/>
                </a:solidFill>
                <a:latin typeface="微软雅黑" panose="020B0503020204020204" pitchFamily="34" charset="-122"/>
                <a:ea typeface="微软雅黑" panose="020B0503020204020204" pitchFamily="34" charset="-122"/>
              </a:rPr>
              <a:t>以少胜多的案例其实大部分都是用了计谋</a:t>
            </a:r>
            <a:r>
              <a:rPr lang="zh-CN" altLang="en-US" sz="2000" b="0">
                <a:solidFill>
                  <a:srgbClr val="444444"/>
                </a:solidFill>
                <a:latin typeface="微软雅黑" panose="020B0503020204020204" pitchFamily="34" charset="-122"/>
                <a:ea typeface="微软雅黑" panose="020B0503020204020204" pitchFamily="34" charset="-122"/>
              </a:rPr>
              <a:t>，像孙膑杀庞涓，诸葛亮空城计等等，这些都是用计谋，然后用极小的战损比打败对方，这些战例才成为了历史上的佳话。而我认为战争中的诡道恰恰是正道，是因为在战争中用计谋打败对方，需要考虑因素极多，正所谓</a:t>
            </a:r>
            <a:r>
              <a:rPr lang="en-US" altLang="zh-CN" sz="2000" b="0">
                <a:solidFill>
                  <a:srgbClr val="444444"/>
                </a:solidFill>
                <a:latin typeface="微软雅黑" panose="020B0503020204020204" pitchFamily="34" charset="-122"/>
                <a:ea typeface="微软雅黑" panose="020B0503020204020204" pitchFamily="34" charset="-122"/>
              </a:rPr>
              <a:t>"</a:t>
            </a:r>
            <a:r>
              <a:rPr lang="zh-CN" altLang="en-US" sz="2000" b="0">
                <a:solidFill>
                  <a:srgbClr val="444444"/>
                </a:solidFill>
                <a:latin typeface="微软雅黑" panose="020B0503020204020204" pitchFamily="34" charset="-122"/>
                <a:ea typeface="微软雅黑" panose="020B0503020204020204" pitchFamily="34" charset="-122"/>
              </a:rPr>
              <a:t>庙算多者胜</a:t>
            </a:r>
            <a:r>
              <a:rPr lang="en-US" altLang="zh-CN" sz="2000" b="0">
                <a:solidFill>
                  <a:srgbClr val="444444"/>
                </a:solidFill>
                <a:latin typeface="微软雅黑" panose="020B0503020204020204" pitchFamily="34" charset="-122"/>
                <a:ea typeface="微软雅黑" panose="020B0503020204020204" pitchFamily="34" charset="-122"/>
              </a:rPr>
              <a:t>"</a:t>
            </a:r>
            <a:r>
              <a:rPr lang="zh-CN" altLang="en-US" sz="2000" b="0">
                <a:solidFill>
                  <a:srgbClr val="444444"/>
                </a:solidFill>
                <a:latin typeface="微软雅黑" panose="020B0503020204020204" pitchFamily="34" charset="-122"/>
                <a:ea typeface="微软雅黑" panose="020B0503020204020204" pitchFamily="34" charset="-122"/>
              </a:rPr>
              <a:t>，诡道便是考虑了双方的实力以及周围环境等等诸多因素才取得的胜利，这恰恰是正道的体现。</a:t>
            </a:r>
            <a:endParaRPr lang="zh-CN" altLang="en-US" sz="2000"/>
          </a:p>
        </p:txBody>
      </p:sp>
      <p:sp>
        <p:nvSpPr>
          <p:cNvPr id="15363" name="矩形 2">
            <a:extLst>
              <a:ext uri="{FF2B5EF4-FFF2-40B4-BE49-F238E27FC236}">
                <a16:creationId xmlns:a16="http://schemas.microsoft.com/office/drawing/2014/main" id="{9F4E9470-AB41-4B04-9569-6EA98498C2BD}"/>
              </a:ext>
            </a:extLst>
          </p:cNvPr>
          <p:cNvSpPr>
            <a:spLocks noChangeArrowheads="1"/>
          </p:cNvSpPr>
          <p:nvPr/>
        </p:nvSpPr>
        <p:spPr bwMode="auto">
          <a:xfrm>
            <a:off x="1524000" y="2852738"/>
            <a:ext cx="91440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zh-CN" altLang="en-US" sz="2000">
                <a:solidFill>
                  <a:srgbClr val="FF0000"/>
                </a:solidFill>
                <a:latin typeface="微软雅黑" panose="020B0503020204020204" pitchFamily="34" charset="-122"/>
                <a:ea typeface="微软雅黑" panose="020B0503020204020204" pitchFamily="34" charset="-122"/>
              </a:rPr>
              <a:t>吴奕燊：</a:t>
            </a:r>
            <a:r>
              <a:rPr lang="en-US" altLang="zh-CN" sz="2000" b="0">
                <a:solidFill>
                  <a:srgbClr val="444444"/>
                </a:solidFill>
                <a:latin typeface="微软雅黑" panose="020B0503020204020204" pitchFamily="34" charset="-122"/>
                <a:ea typeface="微软雅黑" panose="020B0503020204020204" pitchFamily="34" charset="-122"/>
              </a:rPr>
              <a:t>……</a:t>
            </a:r>
            <a:r>
              <a:rPr lang="zh-CN" altLang="en-US" sz="2000" b="0">
                <a:solidFill>
                  <a:srgbClr val="444444"/>
                </a:solidFill>
                <a:latin typeface="微软雅黑" panose="020B0503020204020204" pitchFamily="34" charset="-122"/>
                <a:ea typeface="微软雅黑" panose="020B0503020204020204" pitchFamily="34" charset="-122"/>
              </a:rPr>
              <a:t>“兵者，诡道也”只是战争致胜的手腕之一</a:t>
            </a:r>
            <a:r>
              <a:rPr lang="en-US" altLang="zh-CN" sz="2000" b="0">
                <a:solidFill>
                  <a:srgbClr val="444444"/>
                </a:solidFill>
                <a:latin typeface="微软雅黑" panose="020B0503020204020204" pitchFamily="34" charset="-122"/>
                <a:ea typeface="微软雅黑" panose="020B0503020204020204" pitchFamily="34" charset="-122"/>
              </a:rPr>
              <a:t>……</a:t>
            </a:r>
            <a:r>
              <a:rPr lang="zh-CN" altLang="en-US" sz="2000" b="0">
                <a:solidFill>
                  <a:srgbClr val="444444"/>
                </a:solidFill>
                <a:latin typeface="微软雅黑" panose="020B0503020204020204" pitchFamily="34" charset="-122"/>
                <a:ea typeface="微软雅黑" panose="020B0503020204020204" pitchFamily="34" charset="-122"/>
              </a:rPr>
              <a:t>获得胜利才是目的，而“诡道”抑或是“正道”只是途径。“诡道”虽然是骗，但不是一种不正义，它更多是一种</a:t>
            </a:r>
            <a:r>
              <a:rPr lang="zh-CN" altLang="en-US" sz="2000" b="0">
                <a:solidFill>
                  <a:srgbClr val="FF0000"/>
                </a:solidFill>
                <a:latin typeface="微软雅黑" panose="020B0503020204020204" pitchFamily="34" charset="-122"/>
                <a:ea typeface="微软雅黑" panose="020B0503020204020204" pitchFamily="34" charset="-122"/>
              </a:rPr>
              <a:t>“巧”</a:t>
            </a:r>
            <a:r>
              <a:rPr lang="zh-CN" altLang="en-US" sz="2000" b="0">
                <a:solidFill>
                  <a:srgbClr val="444444"/>
                </a:solidFill>
                <a:latin typeface="微软雅黑" panose="020B0503020204020204" pitchFamily="34" charset="-122"/>
                <a:ea typeface="微软雅黑" panose="020B0503020204020204" pitchFamily="34" charset="-122"/>
              </a:rPr>
              <a:t>，一种需要结合对敌人细致观察、审慎揣度、有效误导的“巧”，和“不战而屈人之兵”“致人而不致于人”这些正道有相通之处。声东击西、空城计是“诡道”，是一种迂回巧妙的智慧！</a:t>
            </a:r>
            <a:endParaRPr lang="zh-CN" altLang="en-US" sz="2000"/>
          </a:p>
        </p:txBody>
      </p:sp>
      <p:sp>
        <p:nvSpPr>
          <p:cNvPr id="15364" name="矩形 3">
            <a:extLst>
              <a:ext uri="{FF2B5EF4-FFF2-40B4-BE49-F238E27FC236}">
                <a16:creationId xmlns:a16="http://schemas.microsoft.com/office/drawing/2014/main" id="{F7AB7C51-20FF-4E6D-9D31-2F030852C5A9}"/>
              </a:ext>
            </a:extLst>
          </p:cNvPr>
          <p:cNvSpPr>
            <a:spLocks noChangeArrowheads="1"/>
          </p:cNvSpPr>
          <p:nvPr/>
        </p:nvSpPr>
        <p:spPr bwMode="auto">
          <a:xfrm>
            <a:off x="1536700" y="4594226"/>
            <a:ext cx="9144000"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a:r>
              <a:rPr lang="zh-CN" altLang="en-US" sz="2000">
                <a:solidFill>
                  <a:srgbClr val="FF0000"/>
                </a:solidFill>
                <a:latin typeface="微软雅黑" panose="020B0503020204020204" pitchFamily="34" charset="-122"/>
                <a:ea typeface="微软雅黑" panose="020B0503020204020204" pitchFamily="34" charset="-122"/>
              </a:rPr>
              <a:t>魏博：</a:t>
            </a:r>
            <a:r>
              <a:rPr lang="en-US" altLang="zh-CN" sz="2000" b="0">
                <a:solidFill>
                  <a:srgbClr val="444444"/>
                </a:solidFill>
                <a:latin typeface="微软雅黑" panose="020B0503020204020204" pitchFamily="34" charset="-122"/>
                <a:ea typeface="微软雅黑" panose="020B0503020204020204" pitchFamily="34" charset="-122"/>
              </a:rPr>
              <a:t>……</a:t>
            </a:r>
            <a:r>
              <a:rPr lang="zh-CN" altLang="en-US" sz="2000" b="0">
                <a:solidFill>
                  <a:srgbClr val="444444"/>
                </a:solidFill>
                <a:latin typeface="微软雅黑" panose="020B0503020204020204" pitchFamily="34" charset="-122"/>
                <a:ea typeface="微软雅黑" panose="020B0503020204020204" pitchFamily="34" charset="-122"/>
              </a:rPr>
              <a:t>诡道是战术的奇诡，而非道义的诡恶。兵不厌诈，计出诡道，但是并非是不择手段，不计后果。</a:t>
            </a:r>
            <a:r>
              <a:rPr lang="zh-CN" altLang="en-US" sz="2000" b="0">
                <a:solidFill>
                  <a:srgbClr val="FF0000"/>
                </a:solidFill>
                <a:latin typeface="微软雅黑" panose="020B0503020204020204" pitchFamily="34" charset="-122"/>
                <a:ea typeface="微软雅黑" panose="020B0503020204020204" pitchFamily="34" charset="-122"/>
              </a:rPr>
              <a:t>战争的正义在我，战术之道虽施诡诈，只是为了确保最后正义的实现</a:t>
            </a:r>
            <a:r>
              <a:rPr lang="zh-CN" altLang="en-US" sz="2000" b="0">
                <a:solidFill>
                  <a:srgbClr val="444444"/>
                </a:solidFill>
                <a:latin typeface="微软雅黑" panose="020B0503020204020204" pitchFamily="34" charset="-122"/>
                <a:ea typeface="微软雅黑" panose="020B0503020204020204" pitchFamily="34" charset="-122"/>
              </a:rPr>
              <a:t>。但倘若一开始便心存险恶，甚至做出像骗降屠城、滥杀平民之类的恶行，这便不是诡道，而是无道。即</a:t>
            </a:r>
            <a:r>
              <a:rPr lang="zh-CN" altLang="en-US" sz="2000" b="0">
                <a:solidFill>
                  <a:srgbClr val="FF0000"/>
                </a:solidFill>
                <a:latin typeface="微软雅黑" panose="020B0503020204020204" pitchFamily="34" charset="-122"/>
                <a:ea typeface="微软雅黑" panose="020B0503020204020204" pitchFamily="34" charset="-122"/>
              </a:rPr>
              <a:t>兴兵要兴仁义之师，但仁义之师不必拘泥于光明之道</a:t>
            </a:r>
            <a:r>
              <a:rPr lang="zh-CN" altLang="en-US" sz="2000" b="0">
                <a:solidFill>
                  <a:srgbClr val="444444"/>
                </a:solidFill>
                <a:latin typeface="微软雅黑" panose="020B0503020204020204" pitchFamily="34" charset="-122"/>
                <a:ea typeface="微软雅黑" panose="020B0503020204020204" pitchFamily="34" charset="-122"/>
              </a:rPr>
              <a:t>。</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538A93F-5151-4D0A-B2CD-FB12230EFB37}"/>
              </a:ext>
            </a:extLst>
          </p:cNvPr>
          <p:cNvSpPr txBox="1"/>
          <p:nvPr/>
        </p:nvSpPr>
        <p:spPr>
          <a:xfrm>
            <a:off x="1524000" y="356702"/>
            <a:ext cx="9144000" cy="2308324"/>
          </a:xfrm>
          <a:prstGeom prst="rect">
            <a:avLst/>
          </a:prstGeom>
          <a:noFill/>
        </p:spPr>
        <p:txBody>
          <a:bodyPr wrap="square">
            <a:spAutoFit/>
          </a:bodyPr>
          <a:lstStyle/>
          <a:p>
            <a:r>
              <a:rPr lang="zh-CN" altLang="en-US" dirty="0">
                <a:solidFill>
                  <a:srgbClr val="FF0000"/>
                </a:solidFill>
                <a:latin typeface="Microsoft YaHei" panose="020B0503020204020204" pitchFamily="34" charset="-122"/>
                <a:ea typeface="Microsoft YaHei" panose="020B0503020204020204" pitchFamily="34" charset="-122"/>
              </a:rPr>
              <a:t>许昊然：</a:t>
            </a:r>
            <a:r>
              <a:rPr lang="en-US" altLang="zh-CN" dirty="0">
                <a:solidFill>
                  <a:srgbClr val="444444"/>
                </a:solidFill>
                <a:latin typeface="Microsoft YaHei" panose="020B0503020204020204" pitchFamily="34" charset="-122"/>
                <a:ea typeface="Microsoft YaHei" panose="020B0503020204020204" pitchFamily="34" charset="-122"/>
              </a:rPr>
              <a:t>……</a:t>
            </a:r>
            <a:r>
              <a:rPr lang="zh-CN" altLang="en-US" dirty="0">
                <a:solidFill>
                  <a:srgbClr val="444444"/>
                </a:solidFill>
                <a:latin typeface="Microsoft YaHei" panose="020B0503020204020204" pitchFamily="34" charset="-122"/>
                <a:ea typeface="Microsoft YaHei" panose="020B0503020204020204" pitchFamily="34" charset="-122"/>
              </a:rPr>
              <a:t>“兵者，诡道也</a:t>
            </a:r>
            <a:r>
              <a:rPr lang="en-US" altLang="zh-CN" dirty="0">
                <a:solidFill>
                  <a:srgbClr val="444444"/>
                </a:solidFill>
                <a:latin typeface="Microsoft YaHei" panose="020B0503020204020204" pitchFamily="34" charset="-122"/>
                <a:ea typeface="Microsoft YaHei" panose="020B0503020204020204" pitchFamily="34" charset="-122"/>
              </a:rPr>
              <a:t>" </a:t>
            </a:r>
            <a:r>
              <a:rPr lang="zh-CN" altLang="en-US" dirty="0">
                <a:solidFill>
                  <a:srgbClr val="444444"/>
                </a:solidFill>
                <a:latin typeface="Microsoft YaHei" panose="020B0503020204020204" pitchFamily="34" charset="-122"/>
                <a:ea typeface="Microsoft YaHei" panose="020B0503020204020204" pitchFamily="34" charset="-122"/>
              </a:rPr>
              <a:t>强调了战争中的</a:t>
            </a:r>
            <a:r>
              <a:rPr lang="zh-CN" altLang="en-US" dirty="0">
                <a:solidFill>
                  <a:srgbClr val="FF0000"/>
                </a:solidFill>
                <a:latin typeface="Microsoft YaHei" panose="020B0503020204020204" pitchFamily="34" charset="-122"/>
                <a:ea typeface="Microsoft YaHei" panose="020B0503020204020204" pitchFamily="34" charset="-122"/>
              </a:rPr>
              <a:t>策略和谋略</a:t>
            </a:r>
            <a:r>
              <a:rPr lang="zh-CN" altLang="en-US" dirty="0">
                <a:solidFill>
                  <a:srgbClr val="444444"/>
                </a:solidFill>
                <a:latin typeface="Microsoft YaHei" panose="020B0503020204020204" pitchFamily="34" charset="-122"/>
                <a:ea typeface="Microsoft YaHei" panose="020B0503020204020204" pitchFamily="34" charset="-122"/>
              </a:rPr>
              <a:t>的重要性，包括军事行动和战略具有一定的</a:t>
            </a:r>
            <a:r>
              <a:rPr lang="zh-CN" altLang="en-US" dirty="0">
                <a:solidFill>
                  <a:srgbClr val="FF0000"/>
                </a:solidFill>
                <a:latin typeface="Microsoft YaHei" panose="020B0503020204020204" pitchFamily="34" charset="-122"/>
                <a:ea typeface="Microsoft YaHei" panose="020B0503020204020204" pitchFamily="34" charset="-122"/>
              </a:rPr>
              <a:t>隐秘性和巧妙性</a:t>
            </a:r>
            <a:r>
              <a:rPr lang="zh-CN" altLang="en-US" dirty="0">
                <a:solidFill>
                  <a:srgbClr val="444444"/>
                </a:solidFill>
                <a:latin typeface="Microsoft YaHei" panose="020B0503020204020204" pitchFamily="34" charset="-122"/>
                <a:ea typeface="Microsoft YaHei" panose="020B0503020204020204" pitchFamily="34" charset="-122"/>
              </a:rPr>
              <a:t>，以取得战争的胜利。一个经典的战争案例是美国独立战争中的“</a:t>
            </a:r>
            <a:r>
              <a:rPr lang="zh-CN" altLang="en-US" dirty="0">
                <a:solidFill>
                  <a:srgbClr val="FF0000"/>
                </a:solidFill>
                <a:latin typeface="Microsoft YaHei" panose="020B0503020204020204" pitchFamily="34" charset="-122"/>
                <a:ea typeface="Microsoft YaHei" panose="020B0503020204020204" pitchFamily="34" charset="-122"/>
              </a:rPr>
              <a:t>特拉华之夜</a:t>
            </a:r>
            <a:r>
              <a:rPr lang="zh-CN" altLang="en-US" dirty="0">
                <a:solidFill>
                  <a:srgbClr val="444444"/>
                </a:solidFill>
                <a:latin typeface="Microsoft YaHei" panose="020B0503020204020204" pitchFamily="34" charset="-122"/>
                <a:ea typeface="Microsoft YaHei" panose="020B0503020204020204" pitchFamily="34" charset="-122"/>
              </a:rPr>
              <a:t>”。乔治</a:t>
            </a:r>
            <a:r>
              <a:rPr lang="en-US" altLang="zh-CN" dirty="0">
                <a:solidFill>
                  <a:srgbClr val="444444"/>
                </a:solidFill>
                <a:latin typeface="Microsoft YaHei" panose="020B0503020204020204" pitchFamily="34" charset="-122"/>
                <a:ea typeface="Microsoft YaHei" panose="020B0503020204020204" pitchFamily="34" charset="-122"/>
              </a:rPr>
              <a:t>·</a:t>
            </a:r>
            <a:r>
              <a:rPr lang="zh-CN" altLang="en-US" dirty="0">
                <a:solidFill>
                  <a:srgbClr val="444444"/>
                </a:solidFill>
                <a:latin typeface="Microsoft YaHei" panose="020B0503020204020204" pitchFamily="34" charset="-122"/>
                <a:ea typeface="Microsoft YaHei" panose="020B0503020204020204" pitchFamily="34" charset="-122"/>
              </a:rPr>
              <a:t>华盛顿在极端寒冷的圣诞夜悄悄渡过德拉瓦河，袭击新泽西的哈德逊河沿岸的德国雇佣兵；并利用情报工作获得了有关敌军位置和状态的信息，制定了相应的计划；美军</a:t>
            </a:r>
            <a:r>
              <a:rPr lang="zh-CN" altLang="en-US" dirty="0">
                <a:solidFill>
                  <a:srgbClr val="FF0000"/>
                </a:solidFill>
                <a:latin typeface="Microsoft YaHei" panose="020B0503020204020204" pitchFamily="34" charset="-122"/>
                <a:ea typeface="Microsoft YaHei" panose="020B0503020204020204" pitchFamily="34" charset="-122"/>
              </a:rPr>
              <a:t>假装在寒夜渡河时烧起篝火，误导敌人相信他们正在休整</a:t>
            </a:r>
            <a:r>
              <a:rPr lang="zh-CN" altLang="en-US" dirty="0">
                <a:solidFill>
                  <a:srgbClr val="444444"/>
                </a:solidFill>
                <a:latin typeface="Microsoft YaHei" panose="020B0503020204020204" pitchFamily="34" charset="-122"/>
                <a:ea typeface="Microsoft YaHei" panose="020B0503020204020204" pitchFamily="34" charset="-122"/>
              </a:rPr>
              <a:t>，而不是准备进攻；且美军</a:t>
            </a:r>
            <a:r>
              <a:rPr lang="zh-CN" altLang="en-US" dirty="0">
                <a:solidFill>
                  <a:srgbClr val="FF0000"/>
                </a:solidFill>
                <a:latin typeface="Microsoft YaHei" panose="020B0503020204020204" pitchFamily="34" charset="-122"/>
                <a:ea typeface="Microsoft YaHei" panose="020B0503020204020204" pitchFamily="34" charset="-122"/>
              </a:rPr>
              <a:t>佯攻</a:t>
            </a:r>
            <a:r>
              <a:rPr lang="zh-CN" altLang="en-US" dirty="0">
                <a:solidFill>
                  <a:srgbClr val="444444"/>
                </a:solidFill>
                <a:latin typeface="Microsoft YaHei" panose="020B0503020204020204" pitchFamily="34" charset="-122"/>
                <a:ea typeface="Microsoft YaHei" panose="020B0503020204020204" pitchFamily="34" charset="-122"/>
              </a:rPr>
              <a:t>一处，实则转移部分军队进行夜袭，分散了敌人的注意力。“特拉华之夜”突出了</a:t>
            </a:r>
            <a:r>
              <a:rPr lang="en-US" altLang="zh-CN" dirty="0">
                <a:solidFill>
                  <a:srgbClr val="444444"/>
                </a:solidFill>
                <a:latin typeface="Microsoft YaHei" panose="020B0503020204020204" pitchFamily="34" charset="-122"/>
                <a:ea typeface="Microsoft YaHei" panose="020B0503020204020204" pitchFamily="34" charset="-122"/>
              </a:rPr>
              <a:t>"</a:t>
            </a:r>
            <a:r>
              <a:rPr lang="zh-CN" altLang="en-US" dirty="0">
                <a:solidFill>
                  <a:srgbClr val="444444"/>
                </a:solidFill>
                <a:latin typeface="Microsoft YaHei" panose="020B0503020204020204" pitchFamily="34" charset="-122"/>
                <a:ea typeface="Microsoft YaHei" panose="020B0503020204020204" pitchFamily="34" charset="-122"/>
              </a:rPr>
              <a:t>兵者，诡道也</a:t>
            </a:r>
            <a:r>
              <a:rPr lang="en-US" altLang="zh-CN" dirty="0">
                <a:solidFill>
                  <a:srgbClr val="444444"/>
                </a:solidFill>
                <a:latin typeface="Microsoft YaHei" panose="020B0503020204020204" pitchFamily="34" charset="-122"/>
                <a:ea typeface="Microsoft YaHei" panose="020B0503020204020204" pitchFamily="34" charset="-122"/>
              </a:rPr>
              <a:t>" </a:t>
            </a:r>
            <a:r>
              <a:rPr lang="zh-CN" altLang="en-US" dirty="0">
                <a:solidFill>
                  <a:srgbClr val="444444"/>
                </a:solidFill>
                <a:latin typeface="Microsoft YaHei" panose="020B0503020204020204" pitchFamily="34" charset="-122"/>
                <a:ea typeface="Microsoft YaHei" panose="020B0503020204020204" pitchFamily="34" charset="-122"/>
              </a:rPr>
              <a:t>在军事中的应用。美国军队在困境中情报搜集、战术机动、出奇制胜，最终实现了一个重要的胜利，这个事件也成为美国独立战争中的一个转折点。</a:t>
            </a:r>
            <a:endParaRPr lang="zh-CN" altLang="en-US" dirty="0"/>
          </a:p>
        </p:txBody>
      </p:sp>
      <p:sp>
        <p:nvSpPr>
          <p:cNvPr id="5" name="文本框 4">
            <a:extLst>
              <a:ext uri="{FF2B5EF4-FFF2-40B4-BE49-F238E27FC236}">
                <a16:creationId xmlns:a16="http://schemas.microsoft.com/office/drawing/2014/main" id="{8B647DA0-A3DB-43FD-A15E-2B1B4FD258AB}"/>
              </a:ext>
            </a:extLst>
          </p:cNvPr>
          <p:cNvSpPr txBox="1"/>
          <p:nvPr/>
        </p:nvSpPr>
        <p:spPr>
          <a:xfrm>
            <a:off x="1524001" y="2851934"/>
            <a:ext cx="9143999" cy="923330"/>
          </a:xfrm>
          <a:prstGeom prst="rect">
            <a:avLst/>
          </a:prstGeom>
          <a:noFill/>
        </p:spPr>
        <p:txBody>
          <a:bodyPr wrap="square">
            <a:spAutoFit/>
          </a:bodyPr>
          <a:lstStyle/>
          <a:p>
            <a:r>
              <a:rPr lang="zh-CN" altLang="en-US" dirty="0">
                <a:solidFill>
                  <a:srgbClr val="FF0000"/>
                </a:solidFill>
                <a:latin typeface="Microsoft YaHei" panose="020B0503020204020204" pitchFamily="34" charset="-122"/>
                <a:ea typeface="Microsoft YaHei" panose="020B0503020204020204" pitchFamily="34" charset="-122"/>
              </a:rPr>
              <a:t>邓浩哲：</a:t>
            </a:r>
            <a:r>
              <a:rPr lang="zh-CN" altLang="en-US" dirty="0">
                <a:solidFill>
                  <a:srgbClr val="444444"/>
                </a:solidFill>
                <a:latin typeface="Microsoft YaHei" panose="020B0503020204020204" pitchFamily="34" charset="-122"/>
                <a:ea typeface="Microsoft YaHei" panose="020B0503020204020204" pitchFamily="34" charset="-122"/>
              </a:rPr>
              <a:t>在上堂课的习题“以下哪些不是孙子关于伪装的论述”中，老师不仅</a:t>
            </a:r>
            <a:r>
              <a:rPr lang="zh-CN" altLang="en-US" dirty="0">
                <a:solidFill>
                  <a:srgbClr val="FF0000"/>
                </a:solidFill>
                <a:latin typeface="Microsoft YaHei" panose="020B0503020204020204" pitchFamily="34" charset="-122"/>
                <a:ea typeface="Microsoft YaHei" panose="020B0503020204020204" pitchFamily="34" charset="-122"/>
              </a:rPr>
              <a:t>用“不是”反向限定范围</a:t>
            </a:r>
            <a:r>
              <a:rPr lang="zh-CN" altLang="en-US" dirty="0">
                <a:solidFill>
                  <a:srgbClr val="444444"/>
                </a:solidFill>
                <a:latin typeface="Microsoft YaHei" panose="020B0503020204020204" pitchFamily="34" charset="-122"/>
                <a:ea typeface="Microsoft YaHei" panose="020B0503020204020204" pitchFamily="34" charset="-122"/>
              </a:rPr>
              <a:t>，还特意设置了</a:t>
            </a:r>
            <a:r>
              <a:rPr lang="zh-CN" altLang="en-US" dirty="0">
                <a:solidFill>
                  <a:srgbClr val="FF0000"/>
                </a:solidFill>
                <a:latin typeface="Microsoft YaHei" panose="020B0503020204020204" pitchFamily="34" charset="-122"/>
                <a:ea typeface="Microsoft YaHei" panose="020B0503020204020204" pitchFamily="34" charset="-122"/>
              </a:rPr>
              <a:t>多选题</a:t>
            </a:r>
            <a:r>
              <a:rPr lang="zh-CN" altLang="en-US" dirty="0">
                <a:solidFill>
                  <a:srgbClr val="444444"/>
                </a:solidFill>
                <a:latin typeface="Microsoft YaHei" panose="020B0503020204020204" pitchFamily="34" charset="-122"/>
                <a:ea typeface="Microsoft YaHei" panose="020B0503020204020204" pitchFamily="34" charset="-122"/>
              </a:rPr>
              <a:t>，但正确答案</a:t>
            </a:r>
            <a:r>
              <a:rPr lang="zh-CN" altLang="en-US" dirty="0">
                <a:solidFill>
                  <a:srgbClr val="FF0000"/>
                </a:solidFill>
                <a:latin typeface="Microsoft YaHei" panose="020B0503020204020204" pitchFamily="34" charset="-122"/>
                <a:ea typeface="Microsoft YaHei" panose="020B0503020204020204" pitchFamily="34" charset="-122"/>
              </a:rPr>
              <a:t>只有一个</a:t>
            </a:r>
            <a:r>
              <a:rPr lang="zh-CN" altLang="en-US" dirty="0">
                <a:solidFill>
                  <a:srgbClr val="444444"/>
                </a:solidFill>
                <a:latin typeface="Microsoft YaHei" panose="020B0503020204020204" pitchFamily="34" charset="-122"/>
                <a:ea typeface="Microsoft YaHei" panose="020B0503020204020204" pitchFamily="34" charset="-122"/>
              </a:rPr>
              <a:t>。老师在一道题布置了两个陷阱，为我们生动地展示了“兵者，诡道也”在实际生活中的巧妙应用。</a:t>
            </a:r>
            <a:endParaRPr lang="zh-CN" altLang="en-US" dirty="0"/>
          </a:p>
        </p:txBody>
      </p:sp>
      <p:sp>
        <p:nvSpPr>
          <p:cNvPr id="7" name="文本框 6">
            <a:extLst>
              <a:ext uri="{FF2B5EF4-FFF2-40B4-BE49-F238E27FC236}">
                <a16:creationId xmlns:a16="http://schemas.microsoft.com/office/drawing/2014/main" id="{797DFCAF-4ABA-4875-8033-2A64509A37C1}"/>
              </a:ext>
            </a:extLst>
          </p:cNvPr>
          <p:cNvSpPr txBox="1"/>
          <p:nvPr/>
        </p:nvSpPr>
        <p:spPr>
          <a:xfrm>
            <a:off x="1530823" y="4077072"/>
            <a:ext cx="9143998" cy="1754326"/>
          </a:xfrm>
          <a:prstGeom prst="rect">
            <a:avLst/>
          </a:prstGeom>
          <a:noFill/>
        </p:spPr>
        <p:txBody>
          <a:bodyPr wrap="square">
            <a:spAutoFit/>
          </a:bodyPr>
          <a:lstStyle/>
          <a:p>
            <a:r>
              <a:rPr lang="zh-CN" altLang="en-US" dirty="0">
                <a:solidFill>
                  <a:srgbClr val="FF0000"/>
                </a:solidFill>
                <a:latin typeface="Microsoft YaHei" panose="020B0503020204020204" pitchFamily="34" charset="-122"/>
                <a:ea typeface="Microsoft YaHei" panose="020B0503020204020204" pitchFamily="34" charset="-122"/>
              </a:rPr>
              <a:t>王楷越：</a:t>
            </a:r>
            <a:r>
              <a:rPr lang="zh-CN" altLang="en-US" dirty="0">
                <a:solidFill>
                  <a:srgbClr val="444444"/>
                </a:solidFill>
                <a:latin typeface="Microsoft YaHei" panose="020B0503020204020204" pitchFamily="34" charset="-122"/>
                <a:ea typeface="Microsoft YaHei" panose="020B0503020204020204" pitchFamily="34" charset="-122"/>
              </a:rPr>
              <a:t>“兵者，诡道也”，这里的“诡”字主要反映的是</a:t>
            </a:r>
            <a:r>
              <a:rPr lang="zh-CN" altLang="en-US" dirty="0">
                <a:solidFill>
                  <a:srgbClr val="FF0000"/>
                </a:solidFill>
                <a:latin typeface="Microsoft YaHei" panose="020B0503020204020204" pitchFamily="34" charset="-122"/>
                <a:ea typeface="Microsoft YaHei" panose="020B0503020204020204" pitchFamily="34" charset="-122"/>
              </a:rPr>
              <a:t>出其不意和心理博弈</a:t>
            </a:r>
            <a:r>
              <a:rPr lang="zh-CN" altLang="en-US" dirty="0">
                <a:solidFill>
                  <a:srgbClr val="444444"/>
                </a:solidFill>
                <a:latin typeface="Microsoft YaHei" panose="020B0503020204020204" pitchFamily="34" charset="-122"/>
                <a:ea typeface="Microsoft YaHei" panose="020B0503020204020204" pitchFamily="34" charset="-122"/>
              </a:rPr>
              <a:t>，相较于常规的战略，它更注重</a:t>
            </a:r>
            <a:r>
              <a:rPr lang="zh-CN" altLang="en-US" dirty="0">
                <a:solidFill>
                  <a:srgbClr val="FF0000"/>
                </a:solidFill>
                <a:latin typeface="Microsoft YaHei" panose="020B0503020204020204" pitchFamily="34" charset="-122"/>
                <a:ea typeface="Microsoft YaHei" panose="020B0503020204020204" pitchFamily="34" charset="-122"/>
              </a:rPr>
              <a:t>用对手难以预料的手段以获取最大利益</a:t>
            </a:r>
            <a:r>
              <a:rPr lang="zh-CN" altLang="en-US" dirty="0">
                <a:solidFill>
                  <a:srgbClr val="444444"/>
                </a:solidFill>
                <a:latin typeface="Microsoft YaHei" panose="020B0503020204020204" pitchFamily="34" charset="-122"/>
                <a:ea typeface="Microsoft YaHei" panose="020B0503020204020204" pitchFamily="34" charset="-122"/>
              </a:rPr>
              <a:t>。三国时期多有</a:t>
            </a:r>
            <a:r>
              <a:rPr lang="zh-CN" altLang="en-US" dirty="0">
                <a:solidFill>
                  <a:srgbClr val="FF0000"/>
                </a:solidFill>
                <a:latin typeface="Microsoft YaHei" panose="020B0503020204020204" pitchFamily="34" charset="-122"/>
                <a:ea typeface="Microsoft YaHei" panose="020B0503020204020204" pitchFamily="34" charset="-122"/>
              </a:rPr>
              <a:t>诈降</a:t>
            </a:r>
            <a:r>
              <a:rPr lang="zh-CN" altLang="en-US" dirty="0">
                <a:solidFill>
                  <a:srgbClr val="444444"/>
                </a:solidFill>
                <a:latin typeface="Microsoft YaHei" panose="020B0503020204020204" pitchFamily="34" charset="-122"/>
                <a:ea typeface="Microsoft YaHei" panose="020B0503020204020204" pitchFamily="34" charset="-122"/>
              </a:rPr>
              <a:t>、</a:t>
            </a:r>
            <a:r>
              <a:rPr lang="zh-CN" altLang="en-US" dirty="0">
                <a:solidFill>
                  <a:srgbClr val="FF0000"/>
                </a:solidFill>
                <a:latin typeface="Microsoft YaHei" panose="020B0503020204020204" pitchFamily="34" charset="-122"/>
                <a:ea typeface="Microsoft YaHei" panose="020B0503020204020204" pitchFamily="34" charset="-122"/>
              </a:rPr>
              <a:t>佯败</a:t>
            </a:r>
            <a:r>
              <a:rPr lang="zh-CN" altLang="en-US" dirty="0">
                <a:solidFill>
                  <a:srgbClr val="444444"/>
                </a:solidFill>
                <a:latin typeface="Microsoft YaHei" panose="020B0503020204020204" pitchFamily="34" charset="-122"/>
                <a:ea typeface="Microsoft YaHei" panose="020B0503020204020204" pitchFamily="34" charset="-122"/>
              </a:rPr>
              <a:t>，诱使敌方军队贸然出击再一举歼灭，这是</a:t>
            </a:r>
            <a:r>
              <a:rPr lang="zh-CN" altLang="en-US" dirty="0">
                <a:solidFill>
                  <a:srgbClr val="FF0000"/>
                </a:solidFill>
                <a:latin typeface="Microsoft YaHei" panose="020B0503020204020204" pitchFamily="34" charset="-122"/>
                <a:ea typeface="Microsoft YaHei" panose="020B0503020204020204" pitchFamily="34" charset="-122"/>
              </a:rPr>
              <a:t>比较浅显的心理激将</a:t>
            </a:r>
            <a:r>
              <a:rPr lang="zh-CN" altLang="en-US" dirty="0">
                <a:solidFill>
                  <a:srgbClr val="444444"/>
                </a:solidFill>
                <a:latin typeface="Microsoft YaHei" panose="020B0503020204020204" pitchFamily="34" charset="-122"/>
                <a:ea typeface="Microsoft YaHei" panose="020B0503020204020204" pitchFamily="34" charset="-122"/>
              </a:rPr>
              <a:t>；</a:t>
            </a:r>
            <a:r>
              <a:rPr lang="zh-CN" altLang="en-US" dirty="0">
                <a:solidFill>
                  <a:srgbClr val="FF0000"/>
                </a:solidFill>
                <a:latin typeface="Microsoft YaHei" panose="020B0503020204020204" pitchFamily="34" charset="-122"/>
                <a:ea typeface="Microsoft YaHei" panose="020B0503020204020204" pitchFamily="34" charset="-122"/>
              </a:rPr>
              <a:t>明修栈道、暗度陈仓</a:t>
            </a:r>
            <a:r>
              <a:rPr lang="zh-CN" altLang="en-US" dirty="0">
                <a:solidFill>
                  <a:srgbClr val="444444"/>
                </a:solidFill>
                <a:latin typeface="Microsoft YaHei" panose="020B0503020204020204" pitchFamily="34" charset="-122"/>
                <a:ea typeface="Microsoft YaHei" panose="020B0503020204020204" pitchFamily="34" charset="-122"/>
              </a:rPr>
              <a:t>是转移对手注意力、营造</a:t>
            </a:r>
            <a:r>
              <a:rPr lang="zh-CN" altLang="en-US" dirty="0">
                <a:solidFill>
                  <a:srgbClr val="FF0000"/>
                </a:solidFill>
                <a:latin typeface="Microsoft YaHei" panose="020B0503020204020204" pitchFamily="34" charset="-122"/>
                <a:ea typeface="Microsoft YaHei" panose="020B0503020204020204" pitchFamily="34" charset="-122"/>
              </a:rPr>
              <a:t>虚实不定</a:t>
            </a:r>
            <a:r>
              <a:rPr lang="zh-CN" altLang="en-US" dirty="0">
                <a:solidFill>
                  <a:srgbClr val="444444"/>
                </a:solidFill>
                <a:latin typeface="Microsoft YaHei" panose="020B0503020204020204" pitchFamily="34" charset="-122"/>
                <a:ea typeface="Microsoft YaHei" panose="020B0503020204020204" pitchFamily="34" charset="-122"/>
              </a:rPr>
              <a:t>氛围的“诡”计；而更高级的计谋还可以是</a:t>
            </a:r>
            <a:r>
              <a:rPr lang="zh-CN" altLang="en-US" dirty="0">
                <a:solidFill>
                  <a:srgbClr val="FF0000"/>
                </a:solidFill>
                <a:latin typeface="Microsoft YaHei" panose="020B0503020204020204" pitchFamily="34" charset="-122"/>
                <a:ea typeface="Microsoft YaHei" panose="020B0503020204020204" pitchFamily="34" charset="-122"/>
              </a:rPr>
              <a:t>心理战</a:t>
            </a:r>
            <a:r>
              <a:rPr lang="zh-CN" altLang="en-US" dirty="0">
                <a:solidFill>
                  <a:srgbClr val="444444"/>
                </a:solidFill>
                <a:latin typeface="Microsoft YaHei" panose="020B0503020204020204" pitchFamily="34" charset="-122"/>
                <a:ea typeface="Microsoft YaHei" panose="020B0503020204020204" pitchFamily="34" charset="-122"/>
              </a:rPr>
              <a:t>，通过</a:t>
            </a:r>
            <a:r>
              <a:rPr lang="zh-CN" altLang="en-US" dirty="0">
                <a:solidFill>
                  <a:srgbClr val="FF0000"/>
                </a:solidFill>
                <a:latin typeface="Microsoft YaHei" panose="020B0503020204020204" pitchFamily="34" charset="-122"/>
                <a:ea typeface="Microsoft YaHei" panose="020B0503020204020204" pitchFamily="34" charset="-122"/>
              </a:rPr>
              <a:t>舆论、信息</a:t>
            </a:r>
            <a:r>
              <a:rPr lang="zh-CN" altLang="en-US" dirty="0">
                <a:solidFill>
                  <a:srgbClr val="444444"/>
                </a:solidFill>
                <a:latin typeface="Microsoft YaHei" panose="020B0503020204020204" pitchFamily="34" charset="-122"/>
                <a:ea typeface="Microsoft YaHei" panose="020B0503020204020204" pitchFamily="34" charset="-122"/>
              </a:rPr>
              <a:t>动摇敌方军心。使用诡道的前提</a:t>
            </a:r>
            <a:r>
              <a:rPr lang="zh-CN" altLang="en-US" dirty="0">
                <a:solidFill>
                  <a:srgbClr val="FF0000"/>
                </a:solidFill>
                <a:latin typeface="Microsoft YaHei" panose="020B0503020204020204" pitchFamily="34" charset="-122"/>
                <a:ea typeface="Microsoft YaHei" panose="020B0503020204020204" pitchFamily="34" charset="-122"/>
              </a:rPr>
              <a:t>应该是知己知彼</a:t>
            </a:r>
            <a:r>
              <a:rPr lang="zh-CN" altLang="en-US" dirty="0">
                <a:solidFill>
                  <a:srgbClr val="444444"/>
                </a:solidFill>
                <a:latin typeface="Microsoft YaHei" panose="020B0503020204020204" pitchFamily="34" charset="-122"/>
                <a:ea typeface="Microsoft YaHei" panose="020B0503020204020204" pitchFamily="34" charset="-122"/>
              </a:rPr>
              <a:t>，明确场上的局势后以对手的角度思考，找到出其不意取得利益的巧妙方式。</a:t>
            </a:r>
            <a:endParaRPr lang="zh-CN" altLang="en-US"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2730" y="218440"/>
            <a:ext cx="4307840" cy="368300"/>
          </a:xfrm>
          <a:prstGeom prst="rect">
            <a:avLst/>
          </a:prstGeom>
          <a:noFill/>
        </p:spPr>
        <p:txBody>
          <a:bodyPr wrap="square" rtlCol="0">
            <a:spAutoFit/>
          </a:bodyPr>
          <a:lstStyle/>
          <a:p>
            <a:r>
              <a:rPr lang="zh-CN" altLang="en-US">
                <a:latin typeface="宋体" panose="02010600030101010101" pitchFamily="2" charset="-122"/>
                <a:ea typeface="宋体" panose="02010600030101010101" pitchFamily="2" charset="-122"/>
              </a:rPr>
              <a:t>第八课</a:t>
            </a:r>
            <a:r>
              <a:rPr lang="en-US" altLang="zh-CN">
                <a:latin typeface="宋体" panose="02010600030101010101" pitchFamily="2" charset="-122"/>
                <a:ea typeface="宋体" panose="02010600030101010101" pitchFamily="2" charset="-122"/>
              </a:rPr>
              <a:t>. </a:t>
            </a:r>
            <a:r>
              <a:rPr lang="zh-CN" altLang="en-US">
                <a:latin typeface="宋体" panose="02010600030101010101" pitchFamily="2" charset="-122"/>
                <a:ea typeface="宋体" panose="02010600030101010101" pitchFamily="2" charset="-122"/>
              </a:rPr>
              <a:t>海洋</a:t>
            </a:r>
          </a:p>
        </p:txBody>
      </p:sp>
      <p:sp>
        <p:nvSpPr>
          <p:cNvPr id="451588" name="Rectangle 4"/>
          <p:cNvSpPr>
            <a:spLocks noChangeArrowheads="1"/>
          </p:cNvSpPr>
          <p:nvPr/>
        </p:nvSpPr>
        <p:spPr bwMode="auto">
          <a:xfrm>
            <a:off x="398145" y="586740"/>
            <a:ext cx="8820150" cy="3075940"/>
          </a:xfrm>
          <a:prstGeom prst="rect">
            <a:avLst/>
          </a:prstGeom>
          <a:noFill/>
          <a:ln>
            <a:noFill/>
          </a:ln>
          <a:effectLst>
            <a:outerShdw dist="12700" dir="5400000" algn="ctr" rotWithShape="0">
              <a:schemeClr val="tx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1" fontAlgn="base" latinLnBrk="0" hangingPunct="1">
              <a:lnSpc>
                <a:spcPct val="140000"/>
              </a:lnSpc>
              <a:spcBef>
                <a:spcPct val="0"/>
              </a:spcBef>
              <a:spcAft>
                <a:spcPct val="0"/>
              </a:spcAft>
              <a:buClrTx/>
              <a:buSzTx/>
              <a:buFontTx/>
              <a:buNone/>
              <a:defRPr/>
            </a:pPr>
            <a:r>
              <a:rPr kumimoji="1" lang="zh-CN" altLang="zh-CN" i="0" u="none" kern="0" cap="none" spc="0" normalizeH="0" baseline="0" noProof="0" dirty="0">
                <a:ln>
                  <a:noFill/>
                </a:ln>
                <a:effectLst/>
                <a:uLnTx/>
                <a:uFillTx/>
                <a:latin typeface="宋体" panose="02010600030101010101" pitchFamily="2" charset="-122"/>
                <a:ea typeface="宋体" panose="02010600030101010101" pitchFamily="2" charset="-122"/>
                <a:cs typeface="宋体" panose="02010600030101010101" pitchFamily="2" charset="-122"/>
              </a:rPr>
              <a:t>甲午战争中国失败的原</a:t>
            </a:r>
            <a:r>
              <a:rPr kumimoji="1" lang="zh-CN" altLang="en-US" i="0" u="none" kern="0" cap="none" spc="0" normalizeH="0" baseline="0" noProof="0" dirty="0">
                <a:ln>
                  <a:noFill/>
                </a:ln>
                <a:effectLst/>
                <a:uLnTx/>
                <a:uFillTx/>
                <a:latin typeface="宋体" panose="02010600030101010101" pitchFamily="2" charset="-122"/>
                <a:ea typeface="宋体" panose="02010600030101010101" pitchFamily="2" charset="-122"/>
                <a:cs typeface="宋体" panose="02010600030101010101" pitchFamily="2" charset="-122"/>
              </a:rPr>
              <a:t>因</a:t>
            </a:r>
            <a:endParaRPr kumimoji="1" lang="en-US" altLang="zh-CN" i="0" u="none" kern="0" cap="none" spc="0" normalizeH="0" baseline="0" noProof="0" dirty="0">
              <a:ln>
                <a:noFill/>
              </a:ln>
              <a:effectLst/>
              <a:uLnTx/>
              <a:uFillTx/>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40000"/>
              </a:lnSpc>
              <a:spcBef>
                <a:spcPct val="0"/>
              </a:spcBef>
              <a:spcAft>
                <a:spcPct val="0"/>
              </a:spcAft>
              <a:buClrTx/>
              <a:buSzTx/>
              <a:buFontTx/>
              <a:buNone/>
              <a:defRPr/>
            </a:pPr>
            <a:r>
              <a:rPr kumimoji="1" lang="en-US" altLang="zh-CN" i="0" u="none" kern="0" cap="none" spc="0" normalizeH="0" baseline="0" noProof="0" dirty="0">
                <a:ln>
                  <a:noFill/>
                </a:ln>
                <a:effectLst/>
                <a:uLnTx/>
                <a:uFillTx/>
                <a:latin typeface="宋体" panose="02010600030101010101" pitchFamily="2" charset="-122"/>
                <a:ea typeface="宋体" panose="02010600030101010101" pitchFamily="2" charset="-122"/>
                <a:cs typeface="宋体" panose="02010600030101010101" pitchFamily="2" charset="-122"/>
              </a:rPr>
              <a:t>	1</a:t>
            </a:r>
            <a:r>
              <a:rPr kumimoji="1" lang="zh-CN" altLang="en-US" i="0" u="none" kern="0" cap="none" spc="0" normalizeH="0" baseline="0" noProof="0" dirty="0">
                <a:ln>
                  <a:noFill/>
                </a:ln>
                <a:effectLst/>
                <a:uLnTx/>
                <a:uFillTx/>
                <a:latin typeface="宋体" panose="02010600030101010101" pitchFamily="2" charset="-122"/>
                <a:ea typeface="宋体" panose="02010600030101010101" pitchFamily="2" charset="-122"/>
                <a:cs typeface="宋体" panose="02010600030101010101" pitchFamily="2" charset="-122"/>
              </a:rPr>
              <a:t>、</a:t>
            </a:r>
            <a:r>
              <a:rPr kumimoji="1" lang="zh-CN" altLang="zh-CN" i="0" u="none" kern="0" cap="none" spc="0" normalizeH="0" baseline="0" noProof="0" dirty="0">
                <a:ln>
                  <a:noFill/>
                </a:ln>
                <a:effectLst/>
                <a:uLnTx/>
                <a:uFillTx/>
                <a:latin typeface="宋体" panose="02010600030101010101" pitchFamily="2" charset="-122"/>
                <a:ea typeface="宋体" panose="02010600030101010101" pitchFamily="2" charset="-122"/>
                <a:cs typeface="宋体" panose="02010600030101010101" pitchFamily="2" charset="-122"/>
              </a:rPr>
              <a:t>腐朽没落的封建统治</a:t>
            </a:r>
            <a:r>
              <a:rPr kumimoji="1" lang="zh-CN" altLang="en-US" i="0" u="none" kern="0" cap="none" spc="0" normalizeH="0" baseline="0" noProof="0" dirty="0">
                <a:ln>
                  <a:noFill/>
                </a:ln>
                <a:effectLst/>
                <a:uLnTx/>
                <a:uFillTx/>
                <a:latin typeface="宋体" panose="02010600030101010101" pitchFamily="2" charset="-122"/>
                <a:ea typeface="宋体" panose="02010600030101010101" pitchFamily="2" charset="-122"/>
                <a:cs typeface="宋体" panose="02010600030101010101" pitchFamily="2" charset="-122"/>
              </a:rPr>
              <a:t>，</a:t>
            </a:r>
            <a:r>
              <a:rPr kumimoji="1" lang="zh-CN" altLang="zh-CN" i="0" u="none" kern="0" cap="none" spc="0" normalizeH="0" baseline="0" noProof="0" dirty="0">
                <a:ln>
                  <a:noFill/>
                </a:ln>
                <a:effectLst/>
                <a:uLnTx/>
                <a:uFillTx/>
                <a:latin typeface="宋体" panose="02010600030101010101" pitchFamily="2" charset="-122"/>
                <a:ea typeface="宋体" panose="02010600030101010101" pitchFamily="2" charset="-122"/>
                <a:cs typeface="宋体" panose="02010600030101010101" pitchFamily="2" charset="-122"/>
              </a:rPr>
              <a:t>导致妥协投降是战争失败的政治原因</a:t>
            </a:r>
            <a:endParaRPr kumimoji="1" lang="en-US" altLang="zh-CN" i="0" u="none" kern="0" cap="none" spc="0" normalizeH="0" baseline="0" noProof="0" dirty="0">
              <a:ln>
                <a:noFill/>
              </a:ln>
              <a:effectLst/>
              <a:uLnTx/>
              <a:uFillTx/>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40000"/>
              </a:lnSpc>
              <a:spcBef>
                <a:spcPct val="0"/>
              </a:spcBef>
              <a:spcAft>
                <a:spcPct val="0"/>
              </a:spcAft>
              <a:buClrTx/>
              <a:buSzTx/>
              <a:buFontTx/>
              <a:buNone/>
              <a:defRPr/>
            </a:pPr>
            <a:r>
              <a:rPr kumimoji="1" lang="en-US" altLang="zh-CN" i="0" u="none" kern="0" cap="none" spc="0" normalizeH="0" baseline="0" noProof="0" dirty="0">
                <a:ln>
                  <a:noFill/>
                </a:ln>
                <a:effectLst/>
                <a:uLnTx/>
                <a:uFillTx/>
                <a:latin typeface="宋体" panose="02010600030101010101" pitchFamily="2" charset="-122"/>
                <a:ea typeface="宋体" panose="02010600030101010101" pitchFamily="2" charset="-122"/>
                <a:cs typeface="宋体" panose="02010600030101010101" pitchFamily="2" charset="-122"/>
              </a:rPr>
              <a:t>	2</a:t>
            </a:r>
            <a:r>
              <a:rPr kumimoji="1" lang="zh-CN" altLang="en-US" i="0" u="none" kern="0" cap="none" spc="0" normalizeH="0" baseline="0" noProof="0" dirty="0">
                <a:ln>
                  <a:noFill/>
                </a:ln>
                <a:effectLst/>
                <a:uLnTx/>
                <a:uFillTx/>
                <a:latin typeface="宋体" panose="02010600030101010101" pitchFamily="2" charset="-122"/>
                <a:ea typeface="宋体" panose="02010600030101010101" pitchFamily="2" charset="-122"/>
                <a:cs typeface="宋体" panose="02010600030101010101" pitchFamily="2" charset="-122"/>
              </a:rPr>
              <a:t>、对可能发生的侵略战争缺乏预见，准备不足，是战争失败的认识原因</a:t>
            </a:r>
            <a:endParaRPr kumimoji="1" lang="en-US" altLang="zh-CN" i="0" u="none" kern="0" cap="none" spc="0" normalizeH="0" baseline="0" noProof="0" dirty="0">
              <a:ln>
                <a:noFill/>
              </a:ln>
              <a:effectLst/>
              <a:uLnTx/>
              <a:uFillTx/>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40000"/>
              </a:lnSpc>
              <a:spcBef>
                <a:spcPct val="0"/>
              </a:spcBef>
              <a:spcAft>
                <a:spcPct val="0"/>
              </a:spcAft>
              <a:buClrTx/>
              <a:buSzTx/>
              <a:buFontTx/>
              <a:buNone/>
              <a:defRPr/>
            </a:pPr>
            <a:r>
              <a:rPr kumimoji="1" lang="en-US" altLang="zh-CN" i="0" u="none" kern="1200" cap="none" spc="0" normalizeH="0" baseline="0" noProof="0" dirty="0">
                <a:ln>
                  <a:noFill/>
                </a:ln>
                <a:effectLst/>
                <a:uLnTx/>
                <a:uFillTx/>
                <a:latin typeface="宋体" panose="02010600030101010101" pitchFamily="2" charset="-122"/>
                <a:ea typeface="宋体" panose="02010600030101010101" pitchFamily="2" charset="-122"/>
                <a:cs typeface="宋体" panose="02010600030101010101" pitchFamily="2" charset="-122"/>
              </a:rPr>
              <a:t>	3</a:t>
            </a:r>
            <a:r>
              <a:rPr kumimoji="1" lang="zh-CN" altLang="en-US" i="0" u="none" kern="1200" cap="none" spc="0" normalizeH="0" baseline="0" noProof="0" dirty="0">
                <a:ln>
                  <a:noFill/>
                </a:ln>
                <a:effectLst/>
                <a:uLnTx/>
                <a:uFillTx/>
                <a:latin typeface="宋体" panose="02010600030101010101" pitchFamily="2" charset="-122"/>
                <a:ea typeface="宋体" panose="02010600030101010101" pitchFamily="2" charset="-122"/>
                <a:cs typeface="宋体" panose="02010600030101010101" pitchFamily="2" charset="-122"/>
              </a:rPr>
              <a:t>、</a:t>
            </a:r>
            <a:r>
              <a:rPr kumimoji="1" lang="zh-CN" altLang="zh-CN" i="0" u="none" kern="1200" cap="none" spc="0" normalizeH="0" baseline="0" noProof="0" dirty="0">
                <a:ln>
                  <a:noFill/>
                </a:ln>
                <a:effectLst/>
                <a:uLnTx/>
                <a:uFillTx/>
                <a:latin typeface="宋体" panose="02010600030101010101" pitchFamily="2" charset="-122"/>
                <a:ea typeface="宋体" panose="02010600030101010101" pitchFamily="2" charset="-122"/>
                <a:cs typeface="宋体" panose="02010600030101010101" pitchFamily="2" charset="-122"/>
              </a:rPr>
              <a:t>放弃和丧失制海权是战争失败的战略原</a:t>
            </a:r>
            <a:r>
              <a:rPr kumimoji="1" lang="zh-CN" altLang="en-US" i="0" u="none" kern="1200" cap="none" spc="0" normalizeH="0" baseline="0" noProof="0" dirty="0">
                <a:ln>
                  <a:noFill/>
                </a:ln>
                <a:effectLst/>
                <a:uLnTx/>
                <a:uFillTx/>
                <a:latin typeface="宋体" panose="02010600030101010101" pitchFamily="2" charset="-122"/>
                <a:ea typeface="宋体" panose="02010600030101010101" pitchFamily="2" charset="-122"/>
                <a:cs typeface="宋体" panose="02010600030101010101" pitchFamily="2" charset="-122"/>
              </a:rPr>
              <a:t>因</a:t>
            </a:r>
            <a:endParaRPr kumimoji="1" lang="en-US" altLang="zh-CN" i="0" u="none" kern="1200" cap="none" spc="0" normalizeH="0" baseline="0" noProof="0" dirty="0">
              <a:ln>
                <a:noFill/>
              </a:ln>
              <a:effectLst/>
              <a:uLnTx/>
              <a:uFillTx/>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40000"/>
              </a:lnSpc>
              <a:spcBef>
                <a:spcPct val="0"/>
              </a:spcBef>
              <a:spcAft>
                <a:spcPct val="0"/>
              </a:spcAft>
              <a:buClrTx/>
              <a:buSzTx/>
              <a:buFontTx/>
              <a:buNone/>
              <a:defRPr/>
            </a:pPr>
            <a:r>
              <a:rPr kumimoji="1" lang="en-US" altLang="zh-CN" i="0" u="none" kern="1200" cap="none" spc="0" normalizeH="0" baseline="0" noProof="0" dirty="0">
                <a:ln>
                  <a:noFill/>
                </a:ln>
                <a:uLnTx/>
                <a:uFillTx/>
                <a:latin typeface="宋体" panose="02010600030101010101" pitchFamily="2" charset="-122"/>
                <a:ea typeface="宋体" panose="02010600030101010101" pitchFamily="2" charset="-122"/>
                <a:cs typeface="宋体" panose="02010600030101010101" pitchFamily="2" charset="-122"/>
              </a:rPr>
              <a:t>	4</a:t>
            </a:r>
            <a:r>
              <a:rPr kumimoji="1" lang="zh-CN" altLang="en-US" i="0" u="none" kern="1200" cap="none" spc="0" normalizeH="0" baseline="0" noProof="0" dirty="0">
                <a:ln>
                  <a:noFill/>
                </a:ln>
                <a:uLnTx/>
                <a:uFillTx/>
                <a:latin typeface="宋体" panose="02010600030101010101" pitchFamily="2" charset="-122"/>
                <a:ea typeface="宋体" panose="02010600030101010101" pitchFamily="2" charset="-122"/>
                <a:cs typeface="宋体" panose="02010600030101010101" pitchFamily="2" charset="-122"/>
              </a:rPr>
              <a:t>、</a:t>
            </a:r>
            <a:r>
              <a:rPr kumimoji="1" lang="zh-CN" altLang="zh-CN" i="0" u="none" kern="1200" cap="none" spc="0" normalizeH="0" baseline="0" noProof="0" dirty="0">
                <a:ln>
                  <a:noFill/>
                </a:ln>
                <a:uLnTx/>
                <a:uFillTx/>
                <a:latin typeface="宋体" panose="02010600030101010101" pitchFamily="2" charset="-122"/>
                <a:ea typeface="宋体" panose="02010600030101010101" pitchFamily="2" charset="-122"/>
                <a:cs typeface="宋体" panose="02010600030101010101" pitchFamily="2" charset="-122"/>
              </a:rPr>
              <a:t>军队素质低下不堪一击是战争失败的直接原因</a:t>
            </a:r>
            <a:endParaRPr kumimoji="1" lang="en-US" altLang="zh-CN" i="0" u="none" kern="1200" cap="none" spc="0" normalizeH="0" baseline="0" noProof="0" dirty="0">
              <a:ln>
                <a:noFill/>
              </a:ln>
              <a:uLnTx/>
              <a:uFillTx/>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40000"/>
              </a:lnSpc>
              <a:spcBef>
                <a:spcPct val="0"/>
              </a:spcBef>
              <a:spcAft>
                <a:spcPct val="0"/>
              </a:spcAft>
              <a:buClrTx/>
              <a:buSzTx/>
              <a:buFontTx/>
              <a:buNone/>
              <a:defRPr/>
            </a:pPr>
            <a:r>
              <a:rPr kumimoji="1" lang="en-US" altLang="zh-CN" i="0" u="none" kern="1200" cap="none" spc="0" normalizeH="0" baseline="0" noProof="0" dirty="0">
                <a:ln>
                  <a:noFill/>
                </a:ln>
                <a:effectLst/>
                <a:uLnTx/>
                <a:uFillTx/>
                <a:latin typeface="宋体" panose="02010600030101010101" pitchFamily="2" charset="-122"/>
                <a:ea typeface="宋体" panose="02010600030101010101" pitchFamily="2" charset="-122"/>
                <a:cs typeface="宋体" panose="02010600030101010101" pitchFamily="2" charset="-122"/>
              </a:rPr>
              <a:t>	5</a:t>
            </a:r>
            <a:r>
              <a:rPr kumimoji="1" lang="zh-CN" altLang="en-US" i="0" u="none" kern="1200" cap="none" spc="0" normalizeH="0" baseline="0" noProof="0" dirty="0">
                <a:ln>
                  <a:noFill/>
                </a:ln>
                <a:effectLst/>
                <a:uLnTx/>
                <a:uFillTx/>
                <a:latin typeface="宋体" panose="02010600030101010101" pitchFamily="2" charset="-122"/>
                <a:ea typeface="宋体" panose="02010600030101010101" pitchFamily="2" charset="-122"/>
                <a:cs typeface="宋体" panose="02010600030101010101" pitchFamily="2" charset="-122"/>
              </a:rPr>
              <a:t>、电报信息被窃是主要原因</a:t>
            </a:r>
            <a:endParaRPr kumimoji="1" lang="en-US" altLang="zh-CN" i="0" u="none" kern="1200" cap="none" spc="0" normalizeH="0" baseline="0" noProof="0" dirty="0">
              <a:ln>
                <a:noFill/>
              </a:ln>
              <a:effectLst/>
              <a:uLnTx/>
              <a:uFillTx/>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40000"/>
              </a:lnSpc>
              <a:spcBef>
                <a:spcPct val="0"/>
              </a:spcBef>
              <a:spcAft>
                <a:spcPct val="0"/>
              </a:spcAft>
              <a:buClrTx/>
              <a:buSzTx/>
              <a:buFontTx/>
              <a:buNone/>
              <a:defRPr/>
            </a:pPr>
            <a:r>
              <a:rPr kumimoji="1" lang="en-US" altLang="zh-CN" i="0" u="none" kern="1200" cap="none" spc="0" normalizeH="0" baseline="0" noProof="0" dirty="0">
                <a:ln>
                  <a:noFill/>
                </a:ln>
                <a:effectLst/>
                <a:uLnTx/>
                <a:uFillTx/>
                <a:latin typeface="宋体" panose="02010600030101010101" pitchFamily="2" charset="-122"/>
                <a:ea typeface="宋体" panose="02010600030101010101" pitchFamily="2" charset="-122"/>
                <a:cs typeface="宋体" panose="02010600030101010101" pitchFamily="2" charset="-122"/>
              </a:rPr>
              <a:t>	6</a:t>
            </a:r>
            <a:r>
              <a:rPr kumimoji="1" lang="zh-CN" altLang="en-US" i="0" u="none" kern="1200" cap="none" spc="0" normalizeH="0" baseline="0" noProof="0" dirty="0">
                <a:ln>
                  <a:noFill/>
                </a:ln>
                <a:effectLst/>
                <a:uLnTx/>
                <a:uFillTx/>
                <a:latin typeface="宋体" panose="02010600030101010101" pitchFamily="2" charset="-122"/>
                <a:ea typeface="宋体" panose="02010600030101010101" pitchFamily="2" charset="-122"/>
                <a:cs typeface="宋体" panose="02010600030101010101" pitchFamily="2" charset="-122"/>
              </a:rPr>
              <a:t>、</a:t>
            </a:r>
            <a:r>
              <a:rPr kumimoji="1" lang="zh-CN" altLang="zh-CN" i="0" u="none" kern="1200" cap="none" spc="0" normalizeH="0" baseline="0" noProof="0" dirty="0">
                <a:ln>
                  <a:noFill/>
                </a:ln>
                <a:effectLst/>
                <a:uLnTx/>
                <a:uFillTx/>
                <a:latin typeface="宋体" panose="02010600030101010101" pitchFamily="2" charset="-122"/>
                <a:ea typeface="宋体" panose="02010600030101010101" pitchFamily="2" charset="-122"/>
                <a:cs typeface="宋体" panose="02010600030101010101" pitchFamily="2" charset="-122"/>
              </a:rPr>
              <a:t>一味依靠外国调停，没有把立足点放在自身</a:t>
            </a:r>
            <a:r>
              <a:rPr kumimoji="1" lang="zh-CN" altLang="zh-CN" i="0" u="none" kern="1200" cap="none" spc="0" normalizeH="0" baseline="0" noProof="0" dirty="0">
                <a:ln>
                  <a:noFill/>
                </a:ln>
                <a:uLnTx/>
                <a:uFillTx/>
                <a:latin typeface="宋体" panose="02010600030101010101" pitchFamily="2" charset="-122"/>
                <a:ea typeface="宋体" panose="02010600030101010101" pitchFamily="2" charset="-122"/>
                <a:cs typeface="宋体" panose="02010600030101010101" pitchFamily="2" charset="-122"/>
              </a:rPr>
              <a:t>力量</a:t>
            </a:r>
            <a:r>
              <a:rPr kumimoji="1" lang="zh-CN" altLang="zh-CN" i="0" u="none" kern="1200" cap="none" spc="0" normalizeH="0" baseline="0" noProof="0" dirty="0">
                <a:ln>
                  <a:noFill/>
                </a:ln>
                <a:effectLst/>
                <a:uLnTx/>
                <a:uFillTx/>
                <a:latin typeface="宋体" panose="02010600030101010101" pitchFamily="2" charset="-122"/>
                <a:ea typeface="宋体" panose="02010600030101010101" pitchFamily="2" charset="-122"/>
                <a:cs typeface="宋体" panose="02010600030101010101" pitchFamily="2" charset="-122"/>
              </a:rPr>
              <a:t>上来，是战争失败的外部原因</a:t>
            </a:r>
            <a:endParaRPr kumimoji="1" lang="zh-CN" altLang="en-US" i="0" u="none" kern="1200" cap="none" spc="0" normalizeH="0" baseline="0" noProof="0" dirty="0">
              <a:ln>
                <a:noFill/>
              </a:ln>
              <a:effectLst/>
              <a:uLnTx/>
              <a:uFillTx/>
              <a:latin typeface="宋体" panose="02010600030101010101" pitchFamily="2" charset="-122"/>
              <a:ea typeface="宋体" panose="02010600030101010101" pitchFamily="2" charset="-122"/>
              <a:cs typeface="宋体" panose="02010600030101010101" pitchFamily="2" charset="-122"/>
            </a:endParaRPr>
          </a:p>
        </p:txBody>
      </p:sp>
      <p:sp>
        <p:nvSpPr>
          <p:cNvPr id="21506" name="Rectangle 3"/>
          <p:cNvSpPr>
            <a:spLocks noGrp="1"/>
          </p:cNvSpPr>
          <p:nvPr>
            <p:ph type="title" idx="4294967295"/>
          </p:nvPr>
        </p:nvSpPr>
        <p:spPr>
          <a:xfrm>
            <a:off x="398145" y="3928110"/>
            <a:ext cx="8820150" cy="956310"/>
          </a:xfrm>
        </p:spPr>
        <p:txBody>
          <a:bodyPr vert="horz" wrap="square" lIns="91440" tIns="45720" rIns="91440" bIns="45720" anchor="ctr" anchorCtr="0">
            <a:normAutofit fontScale="90000"/>
          </a:bodyPr>
          <a:lstStyle/>
          <a:p>
            <a:pPr algn="l"/>
            <a:r>
              <a:rPr lang="zh-CN" altLang="en-US" sz="2400" b="1" dirty="0">
                <a:latin typeface="宋体" panose="02010600030101010101" pitchFamily="2" charset="-122"/>
                <a:ea typeface="宋体" panose="02010600030101010101" pitchFamily="2" charset="-122"/>
                <a:cs typeface="宋体" panose="02010600030101010101" pitchFamily="2" charset="-122"/>
              </a:rPr>
              <a:t>学习重点：</a:t>
            </a:r>
            <a:br>
              <a:rPr lang="en-US" altLang="zh-CN" sz="2400" b="1" dirty="0">
                <a:latin typeface="宋体" panose="02010600030101010101" pitchFamily="2" charset="-122"/>
                <a:ea typeface="宋体" panose="02010600030101010101" pitchFamily="2" charset="-122"/>
                <a:cs typeface="宋体" panose="02010600030101010101" pitchFamily="2" charset="-122"/>
              </a:rPr>
            </a:br>
            <a:br>
              <a:rPr lang="zh-CN" altLang="en-US" sz="2400" b="1" dirty="0">
                <a:latin typeface="宋体" panose="02010600030101010101" pitchFamily="2" charset="-122"/>
                <a:ea typeface="宋体" panose="02010600030101010101" pitchFamily="2" charset="-122"/>
                <a:cs typeface="宋体" panose="02010600030101010101" pitchFamily="2" charset="-122"/>
              </a:rPr>
            </a:br>
            <a:r>
              <a:rPr lang="zh-CN" altLang="en-US" sz="2400" b="1" dirty="0">
                <a:latin typeface="宋体" panose="02010600030101010101" pitchFamily="2" charset="-122"/>
                <a:ea typeface="宋体" panose="02010600030101010101" pitchFamily="2" charset="-122"/>
                <a:cs typeface="宋体" panose="02010600030101010101" pitchFamily="2" charset="-122"/>
              </a:rPr>
              <a:t>维护海洋权益（以南海诸岛为例）你有何高见？（网络学堂）</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p:txBody>
      </p:sp>
      <p:sp>
        <p:nvSpPr>
          <p:cNvPr id="22531" name="Text Box 6"/>
          <p:cNvSpPr txBox="1"/>
          <p:nvPr/>
        </p:nvSpPr>
        <p:spPr>
          <a:xfrm>
            <a:off x="398145" y="5149533"/>
            <a:ext cx="8858250" cy="645160"/>
          </a:xfrm>
          <a:prstGeom prst="rect">
            <a:avLst/>
          </a:prstGeom>
          <a:noFill/>
          <a:ln w="9525">
            <a:noFill/>
          </a:ln>
          <a:effectLst>
            <a:outerShdw dist="35921" dir="2699999" algn="ctr" rotWithShape="0">
              <a:srgbClr val="E2D25E"/>
            </a:outerShdw>
          </a:effectLst>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zh-CN" altLang="en-US" sz="1800" b="1" dirty="0">
                <a:latin typeface="宋体" panose="02010600030101010101" pitchFamily="2" charset="-122"/>
                <a:ea typeface="宋体" panose="02010600030101010101" pitchFamily="2" charset="-122"/>
              </a:rPr>
              <a:t>借鉴孙子智慧</a:t>
            </a:r>
            <a:endParaRPr lang="en-US" altLang="zh-CN" sz="1800" b="1" dirty="0">
              <a:latin typeface="宋体" panose="02010600030101010101" pitchFamily="2" charset="-122"/>
              <a:ea typeface="宋体" panose="02010600030101010101" pitchFamily="2" charset="-122"/>
            </a:endParaRPr>
          </a:p>
          <a:p>
            <a:pPr marL="0" lvl="0" indent="0" algn="ctr" eaLnBrk="1" hangingPunct="1">
              <a:spcBef>
                <a:spcPct val="0"/>
              </a:spcBef>
              <a:buNone/>
            </a:pPr>
            <a:r>
              <a:rPr lang="zh-CN" altLang="en-US" sz="1800" b="1" dirty="0">
                <a:latin typeface="宋体" panose="02010600030101010101" pitchFamily="2" charset="-122"/>
                <a:ea typeface="宋体" panose="02010600030101010101" pitchFamily="2" charset="-122"/>
              </a:rPr>
              <a:t>维护中国海洋权益</a:t>
            </a:r>
            <a:endParaRPr lang="en-US" altLang="zh-CN" sz="1800" b="1"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51588"/>
                                        </p:tgtEl>
                                        <p:attrNameLst>
                                          <p:attrName>style.visibility</p:attrName>
                                        </p:attrNameLst>
                                      </p:cBhvr>
                                      <p:to>
                                        <p:strVal val="visible"/>
                                      </p:to>
                                    </p:set>
                                    <p:animEffect transition="in" filter="slide(fromBottom)">
                                      <p:cBhvr>
                                        <p:cTn id="7" dur="500"/>
                                        <p:tgtEl>
                                          <p:spTgt spid="451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588" grpId="0" bldLvl="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p:cNvSpPr>
          <p:nvPr>
            <p:ph type="title" idx="4294967295"/>
          </p:nvPr>
        </p:nvSpPr>
        <p:spPr>
          <a:xfrm>
            <a:off x="168910" y="124460"/>
            <a:ext cx="4088765" cy="5255895"/>
          </a:xfrm>
        </p:spPr>
        <p:txBody>
          <a:bodyPr vert="horz" wrap="square" lIns="91440" tIns="45720" rIns="91440" bIns="45720" anchor="ctr" anchorCtr="0">
            <a:normAutofit/>
          </a:bodyPr>
          <a:lstStyle/>
          <a:p>
            <a:pPr algn="l" eaLnBrk="1" hangingPunct="1"/>
            <a:r>
              <a:rPr lang="en-US" altLang="zh-CN" sz="2000" b="1" dirty="0">
                <a:latin typeface="宋体" panose="02010600030101010101" pitchFamily="2" charset="-122"/>
                <a:ea typeface="宋体" panose="02010600030101010101" pitchFamily="2" charset="-122"/>
                <a:cs typeface="宋体" panose="02010600030101010101" pitchFamily="2" charset="-122"/>
              </a:rPr>
              <a:t>	</a:t>
            </a:r>
            <a:r>
              <a:rPr lang="zh-CN" altLang="en-US" sz="2000" b="1" dirty="0">
                <a:latin typeface="宋体" panose="02010600030101010101" pitchFamily="2" charset="-122"/>
                <a:ea typeface="宋体" panose="02010600030101010101" pitchFamily="2" charset="-122"/>
                <a:cs typeface="宋体" panose="02010600030101010101" pitchFamily="2" charset="-122"/>
              </a:rPr>
              <a:t>中国共有</a:t>
            </a:r>
            <a:r>
              <a:rPr lang="en-US" altLang="zh-CN" sz="2000" b="1" dirty="0">
                <a:latin typeface="宋体" panose="02010600030101010101" pitchFamily="2" charset="-122"/>
                <a:ea typeface="宋体" panose="02010600030101010101" pitchFamily="2" charset="-122"/>
                <a:cs typeface="宋体" panose="02010600030101010101" pitchFamily="2" charset="-122"/>
              </a:rPr>
              <a:t>2.2</a:t>
            </a:r>
            <a:r>
              <a:rPr lang="zh-CN" altLang="en-US" sz="2000" b="1" dirty="0">
                <a:latin typeface="宋体" panose="02010600030101010101" pitchFamily="2" charset="-122"/>
                <a:ea typeface="宋体" panose="02010600030101010101" pitchFamily="2" charset="-122"/>
                <a:cs typeface="宋体" panose="02010600030101010101" pitchFamily="2" charset="-122"/>
              </a:rPr>
              <a:t>万公里的陆地边界线</a:t>
            </a:r>
            <a:r>
              <a:rPr lang="en-US" altLang="zh-CN" sz="2000" b="1" dirty="0">
                <a:latin typeface="宋体" panose="02010600030101010101" pitchFamily="2" charset="-122"/>
                <a:ea typeface="宋体" panose="02010600030101010101" pitchFamily="2" charset="-122"/>
                <a:cs typeface="宋体" panose="02010600030101010101" pitchFamily="2" charset="-122"/>
              </a:rPr>
              <a:t>.</a:t>
            </a:r>
            <a:r>
              <a:rPr lang="zh-CN" altLang="en-US" sz="2000" b="1" dirty="0">
                <a:latin typeface="宋体" panose="02010600030101010101" pitchFamily="2" charset="-122"/>
                <a:ea typeface="宋体" panose="02010600030101010101" pitchFamily="2" charset="-122"/>
                <a:cs typeface="宋体" panose="02010600030101010101" pitchFamily="2" charset="-122"/>
              </a:rPr>
              <a:t> </a:t>
            </a:r>
            <a:r>
              <a:rPr lang="zh-CN" altLang="zh-CN" sz="2000" b="1" dirty="0">
                <a:latin typeface="宋体" panose="02010600030101010101" pitchFamily="2" charset="-122"/>
                <a:ea typeface="宋体" panose="02010600030101010101" pitchFamily="2" charset="-122"/>
                <a:cs typeface="宋体" panose="02010600030101010101" pitchFamily="2" charset="-122"/>
              </a:rPr>
              <a:t>目前，我陆地边界</a:t>
            </a:r>
            <a:r>
              <a:rPr lang="en-US" altLang="zh-CN" sz="2000" b="1" dirty="0">
                <a:latin typeface="宋体" panose="02010600030101010101" pitchFamily="2" charset="-122"/>
                <a:ea typeface="宋体" panose="02010600030101010101" pitchFamily="2" charset="-122"/>
                <a:cs typeface="宋体" panose="02010600030101010101" pitchFamily="2" charset="-122"/>
              </a:rPr>
              <a:t>14</a:t>
            </a:r>
            <a:r>
              <a:rPr lang="zh-CN" altLang="zh-CN" sz="2000" b="1" dirty="0">
                <a:latin typeface="宋体" panose="02010600030101010101" pitchFamily="2" charset="-122"/>
                <a:ea typeface="宋体" panose="02010600030101010101" pitchFamily="2" charset="-122"/>
                <a:cs typeface="宋体" panose="02010600030101010101" pitchFamily="2" charset="-122"/>
              </a:rPr>
              <a:t>个邻国中，除印度、不丹</a:t>
            </a:r>
            <a:r>
              <a:rPr lang="en-US" altLang="zh-CN" sz="2000" b="1" dirty="0">
                <a:latin typeface="宋体" panose="02010600030101010101" pitchFamily="2" charset="-122"/>
                <a:ea typeface="宋体" panose="02010600030101010101" pitchFamily="2" charset="-122"/>
                <a:cs typeface="宋体" panose="02010600030101010101" pitchFamily="2" charset="-122"/>
              </a:rPr>
              <a:t>(</a:t>
            </a:r>
            <a:r>
              <a:rPr lang="zh-CN" altLang="en-US" sz="2000" b="1" dirty="0">
                <a:latin typeface="宋体" panose="02010600030101010101" pitchFamily="2" charset="-122"/>
                <a:ea typeface="宋体" panose="02010600030101010101" pitchFamily="2" charset="-122"/>
                <a:cs typeface="宋体" panose="02010600030101010101" pitchFamily="2" charset="-122"/>
              </a:rPr>
              <a:t>未建交</a:t>
            </a:r>
            <a:r>
              <a:rPr lang="en-US" altLang="zh-CN" sz="2000" b="1" dirty="0">
                <a:latin typeface="宋体" panose="02010600030101010101" pitchFamily="2" charset="-122"/>
                <a:ea typeface="宋体" panose="02010600030101010101" pitchFamily="2" charset="-122"/>
                <a:cs typeface="宋体" panose="02010600030101010101" pitchFamily="2" charset="-122"/>
              </a:rPr>
              <a:t>)</a:t>
            </a:r>
            <a:r>
              <a:rPr lang="zh-CN" altLang="zh-CN" sz="2000" b="1" dirty="0">
                <a:latin typeface="宋体" panose="02010600030101010101" pitchFamily="2" charset="-122"/>
                <a:ea typeface="宋体" panose="02010600030101010101" pitchFamily="2" charset="-122"/>
                <a:cs typeface="宋体" panose="02010600030101010101" pitchFamily="2" charset="-122"/>
              </a:rPr>
              <a:t>外，与其他</a:t>
            </a:r>
            <a:r>
              <a:rPr lang="en-US" altLang="zh-CN" sz="2000" b="1" dirty="0">
                <a:latin typeface="宋体" panose="02010600030101010101" pitchFamily="2" charset="-122"/>
                <a:ea typeface="宋体" panose="02010600030101010101" pitchFamily="2" charset="-122"/>
                <a:cs typeface="宋体" panose="02010600030101010101" pitchFamily="2" charset="-122"/>
              </a:rPr>
              <a:t>12</a:t>
            </a:r>
            <a:r>
              <a:rPr lang="zh-CN" altLang="zh-CN" sz="2000" b="1" dirty="0">
                <a:latin typeface="宋体" panose="02010600030101010101" pitchFamily="2" charset="-122"/>
                <a:ea typeface="宋体" panose="02010600030101010101" pitchFamily="2" charset="-122"/>
                <a:cs typeface="宋体" panose="02010600030101010101" pitchFamily="2" charset="-122"/>
              </a:rPr>
              <a:t>个国家全部划定了边界，为边界地区长治久安奠定了法律基础。</a:t>
            </a:r>
            <a:br>
              <a:rPr lang="en-US" altLang="zh-CN" sz="2000" b="1" dirty="0">
                <a:latin typeface="宋体" panose="02010600030101010101" pitchFamily="2" charset="-122"/>
                <a:ea typeface="宋体" panose="02010600030101010101" pitchFamily="2" charset="-122"/>
                <a:cs typeface="宋体" panose="02010600030101010101" pitchFamily="2" charset="-122"/>
              </a:rPr>
            </a:br>
            <a:r>
              <a:rPr lang="en-US" altLang="zh-CN" sz="2000" b="1" dirty="0">
                <a:latin typeface="宋体" panose="02010600030101010101" pitchFamily="2" charset="-122"/>
                <a:ea typeface="宋体" panose="02010600030101010101" pitchFamily="2" charset="-122"/>
                <a:cs typeface="宋体" panose="02010600030101010101" pitchFamily="2" charset="-122"/>
              </a:rPr>
              <a:t>	</a:t>
            </a:r>
            <a:r>
              <a:rPr lang="zh-CN" altLang="zh-CN" sz="2000" b="1" dirty="0">
                <a:latin typeface="宋体" panose="02010600030101010101" pitchFamily="2" charset="-122"/>
                <a:ea typeface="宋体" panose="02010600030101010101" pitchFamily="2" charset="-122"/>
                <a:cs typeface="宋体" panose="02010600030101010101" pitchFamily="2" charset="-122"/>
              </a:rPr>
              <a:t>在海上，中越两国政府签订了《中越北部湾划界协定》。</a:t>
            </a:r>
            <a:r>
              <a:rPr lang="zh-CN" altLang="en-US" sz="2000" b="1" dirty="0">
                <a:latin typeface="宋体" panose="02010600030101010101" pitchFamily="2" charset="-122"/>
                <a:ea typeface="宋体" panose="02010600030101010101" pitchFamily="2" charset="-122"/>
                <a:cs typeface="宋体" panose="02010600030101010101" pitchFamily="2" charset="-122"/>
              </a:rPr>
              <a:t>与朝鲜、韩国、</a:t>
            </a:r>
            <a:r>
              <a:rPr lang="zh-CN" altLang="zh-CN" sz="2000" b="1" dirty="0">
                <a:latin typeface="宋体" panose="02010600030101010101" pitchFamily="2" charset="-122"/>
                <a:ea typeface="宋体" panose="02010600030101010101" pitchFamily="2" charset="-122"/>
                <a:cs typeface="宋体" panose="02010600030101010101" pitchFamily="2" charset="-122"/>
              </a:rPr>
              <a:t>日本</a:t>
            </a:r>
            <a:r>
              <a:rPr lang="zh-CN" altLang="en-US" sz="2000" b="1" dirty="0">
                <a:latin typeface="宋体" panose="02010600030101010101" pitchFamily="2" charset="-122"/>
                <a:ea typeface="宋体" panose="02010600030101010101" pitchFamily="2" charset="-122"/>
                <a:cs typeface="宋体" panose="02010600030101010101" pitchFamily="2" charset="-122"/>
              </a:rPr>
              <a:t>、</a:t>
            </a:r>
            <a:r>
              <a:rPr lang="zh-CN" altLang="zh-CN" sz="2000" b="1" dirty="0">
                <a:latin typeface="宋体" panose="02010600030101010101" pitchFamily="2" charset="-122"/>
                <a:ea typeface="宋体" panose="02010600030101010101" pitchFamily="2" charset="-122"/>
                <a:cs typeface="宋体" panose="02010600030101010101" pitchFamily="2" charset="-122"/>
              </a:rPr>
              <a:t>越南</a:t>
            </a:r>
            <a:r>
              <a:rPr lang="zh-CN" altLang="en-US" sz="2000" b="1" dirty="0">
                <a:latin typeface="宋体" panose="02010600030101010101" pitchFamily="2" charset="-122"/>
                <a:ea typeface="宋体" panose="02010600030101010101" pitchFamily="2" charset="-122"/>
                <a:cs typeface="宋体" panose="02010600030101010101" pitchFamily="2" charset="-122"/>
              </a:rPr>
              <a:t>、马来西亚、</a:t>
            </a:r>
            <a:r>
              <a:rPr lang="zh-CN" altLang="zh-CN" sz="2000" b="1" dirty="0">
                <a:latin typeface="宋体" panose="02010600030101010101" pitchFamily="2" charset="-122"/>
                <a:ea typeface="宋体" panose="02010600030101010101" pitchFamily="2" charset="-122"/>
                <a:cs typeface="宋体" panose="02010600030101010101" pitchFamily="2" charset="-122"/>
              </a:rPr>
              <a:t>菲律宾</a:t>
            </a:r>
            <a:r>
              <a:rPr lang="zh-CN" altLang="en-US" sz="2000" b="1" dirty="0">
                <a:latin typeface="宋体" panose="02010600030101010101" pitchFamily="2" charset="-122"/>
                <a:ea typeface="宋体" panose="02010600030101010101" pitchFamily="2" charset="-122"/>
                <a:cs typeface="宋体" panose="02010600030101010101" pitchFamily="2" charset="-122"/>
              </a:rPr>
              <a:t>、</a:t>
            </a:r>
            <a:r>
              <a:rPr lang="zh-CN" altLang="zh-CN" sz="2000" b="1" dirty="0">
                <a:latin typeface="宋体" panose="02010600030101010101" pitchFamily="2" charset="-122"/>
                <a:ea typeface="宋体" panose="02010600030101010101" pitchFamily="2" charset="-122"/>
                <a:cs typeface="宋体" panose="02010600030101010101" pitchFamily="2" charset="-122"/>
              </a:rPr>
              <a:t>文莱</a:t>
            </a:r>
            <a:r>
              <a:rPr lang="zh-CN" altLang="en-US" sz="2000" b="1" dirty="0">
                <a:latin typeface="宋体" panose="02010600030101010101" pitchFamily="2" charset="-122"/>
                <a:ea typeface="宋体" panose="02010600030101010101" pitchFamily="2" charset="-122"/>
                <a:cs typeface="宋体" panose="02010600030101010101" pitchFamily="2" charset="-122"/>
              </a:rPr>
              <a:t>、</a:t>
            </a:r>
            <a:r>
              <a:rPr lang="zh-CN" altLang="zh-CN" sz="2000" b="1" dirty="0">
                <a:latin typeface="宋体" panose="02010600030101010101" pitchFamily="2" charset="-122"/>
                <a:ea typeface="宋体" panose="02010600030101010101" pitchFamily="2" charset="-122"/>
                <a:cs typeface="宋体" panose="02010600030101010101" pitchFamily="2" charset="-122"/>
              </a:rPr>
              <a:t>印度尼西亚</a:t>
            </a:r>
            <a:r>
              <a:rPr lang="zh-CN" altLang="en-US" sz="2000" b="1" dirty="0">
                <a:latin typeface="宋体" panose="02010600030101010101" pitchFamily="2" charset="-122"/>
                <a:ea typeface="宋体" panose="02010600030101010101" pitchFamily="2" charset="-122"/>
                <a:cs typeface="宋体" panose="02010600030101010101" pitchFamily="2" charset="-122"/>
              </a:rPr>
              <a:t>等八国均有争议。</a:t>
            </a:r>
            <a:r>
              <a:rPr lang="en-US" altLang="zh-CN" sz="2000" b="1" dirty="0">
                <a:latin typeface="宋体" panose="02010600030101010101" pitchFamily="2" charset="-122"/>
                <a:ea typeface="宋体" panose="02010600030101010101" pitchFamily="2" charset="-122"/>
                <a:cs typeface="宋体" panose="02010600030101010101" pitchFamily="2" charset="-122"/>
              </a:rPr>
              <a:t> </a:t>
            </a:r>
            <a:br>
              <a:rPr lang="zh-CN" altLang="zh-CN" sz="2000" b="1" dirty="0">
                <a:latin typeface="宋体" panose="02010600030101010101" pitchFamily="2" charset="-122"/>
                <a:ea typeface="宋体" panose="02010600030101010101" pitchFamily="2" charset="-122"/>
                <a:cs typeface="宋体" panose="02010600030101010101" pitchFamily="2" charset="-122"/>
              </a:rPr>
            </a:br>
            <a:r>
              <a:rPr lang="en-US" altLang="zh-CN" sz="2000" b="1" dirty="0">
                <a:latin typeface="宋体" panose="02010600030101010101" pitchFamily="2" charset="-122"/>
                <a:ea typeface="宋体" panose="02010600030101010101" pitchFamily="2" charset="-122"/>
                <a:cs typeface="宋体" panose="02010600030101010101" pitchFamily="2" charset="-122"/>
              </a:rPr>
              <a:t>	</a:t>
            </a:r>
            <a:r>
              <a:rPr lang="zh-CN" altLang="en-US" sz="2000" b="1" dirty="0">
                <a:latin typeface="宋体" panose="02010600030101010101" pitchFamily="2" charset="-122"/>
                <a:ea typeface="宋体" panose="02010600030101010101" pitchFamily="2" charset="-122"/>
                <a:cs typeface="宋体" panose="02010600030101010101" pitchFamily="2" charset="-122"/>
              </a:rPr>
              <a:t>在可预见的未来，中国存在冲突风险的地区有四岛一边：朝鲜半岛、台湾岛、钓鱼岛、南海诸岛和中印边界。前四块都与海洋有关。</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我国海域面积300万平方公里。其中南海占210万平方公里。</a:t>
            </a:r>
            <a:br>
              <a:rPr lang="zh-CN" altLang="en-US" sz="2000" dirty="0">
                <a:latin typeface="宋体" panose="02010600030101010101" pitchFamily="2" charset="-122"/>
                <a:ea typeface="宋体" panose="02010600030101010101" pitchFamily="2" charset="-122"/>
                <a:cs typeface="宋体" panose="02010600030101010101" pitchFamily="2" charset="-122"/>
              </a:rPr>
            </a:br>
            <a:endParaRPr lang="zh-CN" altLang="en-US" sz="2000" dirty="0">
              <a:latin typeface="宋体" panose="02010600030101010101" pitchFamily="2" charset="-122"/>
              <a:ea typeface="宋体" panose="02010600030101010101" pitchFamily="2" charset="-122"/>
              <a:cs typeface="宋体" panose="02010600030101010101" pitchFamily="2" charset="-122"/>
            </a:endParaRPr>
          </a:p>
        </p:txBody>
      </p:sp>
      <p:sp>
        <p:nvSpPr>
          <p:cNvPr id="24578" name="Rectangle 3"/>
          <p:cNvSpPr>
            <a:spLocks noGrp="1"/>
          </p:cNvSpPr>
          <p:nvPr/>
        </p:nvSpPr>
        <p:spPr>
          <a:xfrm>
            <a:off x="4686935" y="124460"/>
            <a:ext cx="5431790" cy="2432050"/>
          </a:xfrm>
          <a:prstGeom prst="rect">
            <a:avLst/>
          </a:prstGeom>
          <a:noFill/>
          <a:ln w="9525">
            <a:noFill/>
          </a:ln>
        </p:spPr>
        <p:txBody>
          <a:bodyPr vert="horz" wrap="square" lIns="91440" tIns="45720" rIns="91440" bIns="45720" anchor="ctr" anchorCtr="0"/>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marL="1878330" indent="0" algn="l" defTabSz="627380"/>
            <a:r>
              <a:rPr lang="zh-CN" altLang="en-US" sz="3600" b="1" dirty="0">
                <a:solidFill>
                  <a:srgbClr val="FF0000"/>
                </a:solidFill>
                <a:latin typeface="宋体" panose="02010600030101010101" pitchFamily="2" charset="-122"/>
                <a:ea typeface="宋体" panose="02010600030101010101" pitchFamily="2" charset="-122"/>
                <a:cs typeface="宋体" panose="02010600030101010101" pitchFamily="2" charset="-122"/>
              </a:rPr>
              <a:t>一、海洋法公约</a:t>
            </a:r>
            <a:r>
              <a:rPr lang="en-US" altLang="zh-CN" sz="3600" b="1" dirty="0">
                <a:solidFill>
                  <a:srgbClr val="FF0000"/>
                </a:solidFill>
                <a:latin typeface="宋体" panose="02010600030101010101" pitchFamily="2" charset="-122"/>
                <a:ea typeface="宋体" panose="02010600030101010101" pitchFamily="2" charset="-122"/>
                <a:cs typeface="宋体" panose="02010600030101010101" pitchFamily="2" charset="-122"/>
              </a:rPr>
              <a:t> </a:t>
            </a:r>
            <a:br>
              <a:rPr lang="en-US" altLang="zh-CN" sz="3600" b="1" dirty="0">
                <a:solidFill>
                  <a:srgbClr val="FF0000"/>
                </a:solidFill>
                <a:latin typeface="宋体" panose="02010600030101010101" pitchFamily="2" charset="-122"/>
                <a:ea typeface="宋体" panose="02010600030101010101" pitchFamily="2" charset="-122"/>
                <a:cs typeface="宋体" panose="02010600030101010101" pitchFamily="2" charset="-122"/>
              </a:rPr>
            </a:br>
            <a:r>
              <a:rPr lang="zh-CN" altLang="en-US" sz="3600" b="1" dirty="0">
                <a:solidFill>
                  <a:srgbClr val="FF0000"/>
                </a:solidFill>
                <a:latin typeface="宋体" panose="02010600030101010101" pitchFamily="2" charset="-122"/>
                <a:ea typeface="宋体" panose="02010600030101010101" pitchFamily="2" charset="-122"/>
                <a:cs typeface="宋体" panose="02010600030101010101" pitchFamily="2" charset="-122"/>
              </a:rPr>
              <a:t>二、东海问题</a:t>
            </a:r>
            <a:br>
              <a:rPr lang="en-US" altLang="zh-CN" sz="3600" b="1" dirty="0">
                <a:solidFill>
                  <a:srgbClr val="FF0000"/>
                </a:solidFill>
                <a:latin typeface="宋体" panose="02010600030101010101" pitchFamily="2" charset="-122"/>
                <a:ea typeface="宋体" panose="02010600030101010101" pitchFamily="2" charset="-122"/>
                <a:cs typeface="宋体" panose="02010600030101010101" pitchFamily="2" charset="-122"/>
              </a:rPr>
            </a:br>
            <a:r>
              <a:rPr lang="zh-CN" altLang="en-US" sz="3600" b="1" dirty="0">
                <a:solidFill>
                  <a:srgbClr val="FF0000"/>
                </a:solidFill>
                <a:latin typeface="宋体" panose="02010600030101010101" pitchFamily="2" charset="-122"/>
                <a:ea typeface="宋体" panose="02010600030101010101" pitchFamily="2" charset="-122"/>
                <a:cs typeface="宋体" panose="02010600030101010101" pitchFamily="2" charset="-122"/>
              </a:rPr>
              <a:t>三、南海问题</a:t>
            </a:r>
            <a:br>
              <a:rPr lang="en-US" altLang="zh-CN" sz="3600" b="1" dirty="0">
                <a:solidFill>
                  <a:srgbClr val="FF0000"/>
                </a:solidFill>
                <a:latin typeface="宋体" panose="02010600030101010101" pitchFamily="2" charset="-122"/>
                <a:ea typeface="宋体" panose="02010600030101010101" pitchFamily="2" charset="-122"/>
                <a:cs typeface="宋体" panose="02010600030101010101" pitchFamily="2" charset="-122"/>
              </a:rPr>
            </a:br>
            <a:r>
              <a:rPr lang="zh-CN" altLang="en-US" sz="3600" b="1" dirty="0">
                <a:solidFill>
                  <a:srgbClr val="FF0000"/>
                </a:solidFill>
                <a:latin typeface="宋体" panose="02010600030101010101" pitchFamily="2" charset="-122"/>
                <a:ea typeface="宋体" panose="02010600030101010101" pitchFamily="2" charset="-122"/>
                <a:cs typeface="宋体" panose="02010600030101010101" pitchFamily="2" charset="-122"/>
              </a:rPr>
              <a:t>四、主要对策</a:t>
            </a:r>
            <a:endParaRPr lang="zh-CN" altLang="en-US" sz="3600" b="1" dirty="0">
              <a:latin typeface="宋体" panose="02010600030101010101" pitchFamily="2" charset="-122"/>
              <a:ea typeface="宋体" panose="02010600030101010101" pitchFamily="2" charset="-122"/>
              <a:cs typeface="宋体" panose="02010600030101010101" pitchFamily="2" charset="-122"/>
            </a:endParaRPr>
          </a:p>
        </p:txBody>
      </p:sp>
      <p:sp>
        <p:nvSpPr>
          <p:cNvPr id="4" name="Rectangle 3"/>
          <p:cNvSpPr txBox="1">
            <a:spLocks noChangeArrowheads="1"/>
          </p:cNvSpPr>
          <p:nvPr/>
        </p:nvSpPr>
        <p:spPr bwMode="auto">
          <a:xfrm>
            <a:off x="4129405" y="2331720"/>
            <a:ext cx="7522210" cy="1176020"/>
          </a:xfrm>
          <a:prstGeom prst="rect">
            <a:avLst/>
          </a:prstGeom>
          <a:noFill/>
          <a:ln w="9525">
            <a:noFill/>
            <a:miter lim="800000"/>
          </a:ln>
        </p:spPr>
        <p:txBody>
          <a:bodyPr anchor="ctr"/>
          <a:lstStyle/>
          <a:p>
            <a:pPr marR="0" algn="ctr" defTabSz="914400" eaLnBrk="1" hangingPunct="1">
              <a:buClrTx/>
              <a:buSzTx/>
              <a:buFontTx/>
              <a:buNone/>
              <a:defRPr/>
            </a:pPr>
            <a:r>
              <a:rPr kumimoji="1" lang="zh-CN" altLang="en-US" sz="3600" kern="0" cap="none" spc="0" normalizeH="0" baseline="0" noProof="0" dirty="0">
                <a:solidFill>
                  <a:srgbClr val="FF0000"/>
                </a:solidFill>
                <a:latin typeface="宋体" panose="02010600030101010101" pitchFamily="2" charset="-122"/>
                <a:ea typeface="宋体" panose="02010600030101010101" pitchFamily="2" charset="-122"/>
                <a:cs typeface="宋体" panose="02010600030101010101" pitchFamily="2" charset="-122"/>
              </a:rPr>
              <a:t>一、</a:t>
            </a:r>
            <a:r>
              <a:rPr kumimoji="1" lang="en-US" altLang="zh-CN" sz="3600" kern="0" cap="none" spc="0" normalizeH="0" baseline="0" noProof="0" dirty="0">
                <a:solidFill>
                  <a:srgbClr val="FF0000"/>
                </a:solidFill>
                <a:latin typeface="宋体" panose="02010600030101010101" pitchFamily="2" charset="-122"/>
                <a:ea typeface="宋体" panose="02010600030101010101" pitchFamily="2" charset="-122"/>
                <a:cs typeface="宋体" panose="02010600030101010101" pitchFamily="2" charset="-122"/>
              </a:rPr>
              <a:t> </a:t>
            </a:r>
            <a:r>
              <a:rPr kumimoji="1" lang="zh-CN" altLang="en-US" sz="3600" kern="0" cap="none" spc="0" normalizeH="0" baseline="0" noProof="0" dirty="0">
                <a:solidFill>
                  <a:srgbClr val="FF0000"/>
                </a:solidFill>
                <a:latin typeface="宋体" panose="02010600030101010101" pitchFamily="2" charset="-122"/>
                <a:ea typeface="宋体" panose="02010600030101010101" pitchFamily="2" charset="-122"/>
                <a:cs typeface="宋体" panose="02010600030101010101" pitchFamily="2" charset="-122"/>
              </a:rPr>
              <a:t>联合国海洋法公约</a:t>
            </a:r>
          </a:p>
          <a:p>
            <a:pPr marR="0" algn="ctr" defTabSz="914400" eaLnBrk="1" hangingPunct="1">
              <a:buClrTx/>
              <a:buSzTx/>
              <a:buFontTx/>
              <a:buNone/>
              <a:defRPr/>
            </a:pPr>
            <a:r>
              <a:rPr kumimoji="1" lang="en-US" altLang="zh-CN" kern="0" cap="none" spc="0" normalizeH="0" baseline="0" noProof="0" dirty="0">
                <a:solidFill>
                  <a:schemeClr val="tx2"/>
                </a:solidFill>
                <a:latin typeface="宋体" panose="02010600030101010101" pitchFamily="2" charset="-122"/>
                <a:ea typeface="宋体" panose="02010600030101010101" pitchFamily="2" charset="-122"/>
                <a:cs typeface="宋体" panose="02010600030101010101" pitchFamily="2" charset="-122"/>
              </a:rPr>
              <a:t>United Nations Convention on the Law of the Sea </a:t>
            </a:r>
            <a:endParaRPr kumimoji="1" lang="zh-CN" altLang="en-US" kern="0" cap="none" spc="0" normalizeH="0" baseline="0" noProof="0" dirty="0">
              <a:solidFill>
                <a:schemeClr val="tx2"/>
              </a:solidFill>
              <a:latin typeface="宋体" panose="02010600030101010101" pitchFamily="2" charset="-122"/>
              <a:ea typeface="宋体" panose="02010600030101010101" pitchFamily="2" charset="-122"/>
              <a:cs typeface="宋体" panose="02010600030101010101" pitchFamily="2" charset="-122"/>
            </a:endParaRPr>
          </a:p>
        </p:txBody>
      </p:sp>
      <p:sp>
        <p:nvSpPr>
          <p:cNvPr id="25602" name="Rectangle 3"/>
          <p:cNvSpPr>
            <a:spLocks noGrp="1"/>
          </p:cNvSpPr>
          <p:nvPr/>
        </p:nvSpPr>
        <p:spPr>
          <a:xfrm>
            <a:off x="4538980" y="3448685"/>
            <a:ext cx="6918960" cy="2415540"/>
          </a:xfrm>
          <a:prstGeom prst="rect">
            <a:avLst/>
          </a:prstGeom>
          <a:noFill/>
          <a:ln w="9525">
            <a:noFill/>
          </a:ln>
        </p:spPr>
        <p:txBody>
          <a:bodyPr vert="horz" wrap="square" lIns="91440" tIns="45720" rIns="91440" bIns="45720" anchor="ctr" anchorCtr="0"/>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eaLnBrk="1" hangingPunct="1"/>
            <a:r>
              <a:rPr lang="en-US"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公约</a:t>
            </a:r>
            <a:r>
              <a:rPr lang="en-US"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于</a:t>
            </a:r>
            <a:r>
              <a:rPr lang="en-US"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1982</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年</a:t>
            </a:r>
            <a:r>
              <a:rPr lang="en-US"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12</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月在</a:t>
            </a:r>
            <a:r>
              <a:rPr lang="en-US" altLang="zh-CN" sz="1800" b="1" u="sng" dirty="0">
                <a:solidFill>
                  <a:schemeClr val="tx1"/>
                </a:solidFill>
                <a:latin typeface="宋体" panose="02010600030101010101" pitchFamily="2" charset="-122"/>
                <a:ea typeface="宋体" panose="02010600030101010101" pitchFamily="2" charset="-122"/>
                <a:cs typeface="宋体" panose="02010600030101010101" pitchFamily="2" charset="-122"/>
              </a:rPr>
              <a:t>牙买加</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开放签字，我国是第</a:t>
            </a:r>
            <a:r>
              <a:rPr lang="zh-CN" altLang="en-US" sz="1800" b="1" dirty="0">
                <a:solidFill>
                  <a:schemeClr val="tx1"/>
                </a:solidFill>
                <a:latin typeface="宋体" panose="02010600030101010101" pitchFamily="2" charset="-122"/>
                <a:ea typeface="宋体" panose="02010600030101010101" pitchFamily="2" charset="-122"/>
                <a:cs typeface="宋体" panose="02010600030101010101" pitchFamily="2" charset="-122"/>
              </a:rPr>
              <a:t>一批</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签字的国家之一。按照该</a:t>
            </a:r>
            <a:r>
              <a:rPr lang="en-US"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公约</a:t>
            </a:r>
            <a:r>
              <a:rPr lang="en-US"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规定，公约应在</a:t>
            </a:r>
            <a:r>
              <a:rPr lang="en-US"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60</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份</a:t>
            </a:r>
            <a:r>
              <a:rPr lang="en-US" altLang="zh-CN" sz="1800" b="1" u="sng" dirty="0">
                <a:solidFill>
                  <a:schemeClr val="tx1"/>
                </a:solidFill>
                <a:latin typeface="宋体" panose="02010600030101010101" pitchFamily="2" charset="-122"/>
                <a:ea typeface="宋体" panose="02010600030101010101" pitchFamily="2" charset="-122"/>
                <a:cs typeface="宋体" panose="02010600030101010101" pitchFamily="2" charset="-122"/>
              </a:rPr>
              <a:t>批准书</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或加入书交存之后一年生效。从太平洋岛国</a:t>
            </a:r>
            <a:r>
              <a:rPr lang="en-US" altLang="zh-CN" sz="1800" b="1" u="sng" dirty="0">
                <a:solidFill>
                  <a:schemeClr val="tx1"/>
                </a:solidFill>
                <a:latin typeface="宋体" panose="02010600030101010101" pitchFamily="2" charset="-122"/>
                <a:ea typeface="宋体" panose="02010600030101010101" pitchFamily="2" charset="-122"/>
                <a:cs typeface="宋体" panose="02010600030101010101" pitchFamily="2" charset="-122"/>
              </a:rPr>
              <a:t>斐济</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第一个批准该</a:t>
            </a:r>
            <a:r>
              <a:rPr lang="en-US"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公约</a:t>
            </a:r>
            <a:r>
              <a:rPr lang="en-US"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，到</a:t>
            </a:r>
            <a:r>
              <a:rPr lang="en-US"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1993</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年</a:t>
            </a:r>
            <a:r>
              <a:rPr lang="en-US"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11</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月</a:t>
            </a:r>
            <a:r>
              <a:rPr lang="en-US"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16</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日</a:t>
            </a:r>
            <a:r>
              <a:rPr lang="en-US" altLang="zh-CN" sz="1800" b="1" u="sng" dirty="0">
                <a:solidFill>
                  <a:schemeClr val="tx1"/>
                </a:solidFill>
                <a:latin typeface="宋体" panose="02010600030101010101" pitchFamily="2" charset="-122"/>
                <a:ea typeface="宋体" panose="02010600030101010101" pitchFamily="2" charset="-122"/>
                <a:cs typeface="宋体" panose="02010600030101010101" pitchFamily="2" charset="-122"/>
              </a:rPr>
              <a:t>圭亚那</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交付批准书止，已有</a:t>
            </a:r>
            <a:r>
              <a:rPr lang="en-US"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60</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个国家批准《联合国海洋法公约》，这就意味着该</a:t>
            </a:r>
            <a:r>
              <a:rPr lang="en-US"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公约</a:t>
            </a:r>
            <a:r>
              <a:rPr lang="en-US"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从</a:t>
            </a:r>
            <a:r>
              <a:rPr lang="en-US"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1994</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年</a:t>
            </a:r>
            <a:r>
              <a:rPr lang="en-US"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11</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月</a:t>
            </a:r>
            <a:r>
              <a:rPr lang="en-US"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16</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日正式生效。我国于</a:t>
            </a:r>
            <a:r>
              <a:rPr lang="en-US"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1996</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年</a:t>
            </a:r>
            <a:r>
              <a:rPr lang="en-US"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5</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月</a:t>
            </a:r>
            <a:r>
              <a:rPr lang="en-US"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15</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日批准该</a:t>
            </a:r>
            <a:r>
              <a:rPr lang="en-US"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公约</a:t>
            </a:r>
            <a:r>
              <a:rPr lang="en-US"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，是世界上第</a:t>
            </a:r>
            <a:r>
              <a:rPr lang="en-US"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93</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个批准该</a:t>
            </a:r>
            <a:r>
              <a:rPr lang="en-US"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公约</a:t>
            </a:r>
            <a:r>
              <a:rPr lang="en-US"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rPr>
              <a:t>的国家。</a:t>
            </a:r>
            <a:endParaRPr lang="zh-CN" altLang="en-US" sz="18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7208" y="446405"/>
            <a:ext cx="8208963" cy="1753235"/>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zh-CN" b="1" i="0" u="none" strike="noStrike" kern="1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签署并批准：</a:t>
            </a:r>
            <a:r>
              <a:rPr kumimoji="1" lang="en-US" altLang="zh-CN" b="1" i="0" u="none" strike="noStrike" kern="1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152</a:t>
            </a:r>
            <a:r>
              <a:rPr kumimoji="1" lang="zh-CN" altLang="zh-CN" b="1" i="0" u="none" strike="noStrike" kern="1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国　</a:t>
            </a:r>
            <a:endParaRPr kumimoji="1" lang="en-US" altLang="zh-CN" b="1" i="0" u="none" strike="noStrike" kern="1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zh-CN" b="1" i="0" u="none" strike="noStrike" kern="1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签署但未批准：</a:t>
            </a:r>
            <a:r>
              <a:rPr kumimoji="1" lang="en-US" altLang="zh-CN" b="1" i="0" u="none" strike="noStrike" kern="1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26</a:t>
            </a:r>
            <a:r>
              <a:rPr kumimoji="1" lang="zh-CN" altLang="zh-CN" b="1" i="0" u="none" strike="noStrike" kern="1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国。包括美国、利比亚、阿富汗、柬埔寨、伊朗、朝鲜、瑞士、中非共和国等　　</a:t>
            </a:r>
            <a:endParaRPr kumimoji="1" lang="en-US" altLang="zh-CN" b="1" i="0" u="none" strike="noStrike" kern="1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zh-CN" b="1" i="0" u="none" strike="noStrike" kern="1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未签署：</a:t>
            </a:r>
            <a:r>
              <a:rPr kumimoji="1" lang="en-US" altLang="zh-CN" b="1" i="0" u="none" strike="noStrike" kern="1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18</a:t>
            </a:r>
            <a:r>
              <a:rPr kumimoji="1" lang="zh-CN" altLang="zh-CN" b="1" i="0" u="none" strike="noStrike" kern="1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国</a:t>
            </a:r>
            <a:r>
              <a:rPr kumimoji="1" lang="zh-CN" altLang="en-US" b="1" i="0" u="none" strike="noStrike" kern="1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。包括</a:t>
            </a:r>
            <a:r>
              <a:rPr kumimoji="1" lang="zh-CN" altLang="zh-CN" b="1" i="0" u="none" strike="noStrike" kern="1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以色列、委内瑞拉、叙利亚、哈萨克斯坦、阿塞拜疆、摩多瓦、土库曼斯坦、土耳其等</a:t>
            </a:r>
            <a:endParaRPr kumimoji="1" lang="en-US" altLang="zh-CN" b="1" i="0" u="none" strike="noStrike" kern="1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b="1" i="0" u="none" strike="noStrike" kern="1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退出：澳大利亚</a:t>
            </a:r>
          </a:p>
        </p:txBody>
      </p:sp>
      <p:sp>
        <p:nvSpPr>
          <p:cNvPr id="29698" name="Rectangle 3"/>
          <p:cNvSpPr>
            <a:spLocks noGrp="1"/>
          </p:cNvSpPr>
          <p:nvPr>
            <p:ph type="title" idx="4294967295"/>
          </p:nvPr>
        </p:nvSpPr>
        <p:spPr>
          <a:xfrm>
            <a:off x="819785" y="2046923"/>
            <a:ext cx="6030012" cy="2312670"/>
          </a:xfrm>
        </p:spPr>
        <p:txBody>
          <a:bodyPr vert="horz" wrap="square" lIns="91440" tIns="45720" rIns="91440" bIns="45720" anchor="ctr" anchorCtr="0">
            <a:normAutofit/>
          </a:bodyPr>
          <a:lstStyle/>
          <a:p>
            <a:pPr algn="l" eaLnBrk="1" hangingPunct="1"/>
            <a:r>
              <a:rPr lang="en-US" altLang="zh-CN" sz="2000" b="1" dirty="0">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rPr>
              <a:t>有关“领海”的几个概念</a:t>
            </a:r>
            <a:b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rPr>
            </a:b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rPr>
              <a:t>领海基线：</a:t>
            </a:r>
            <a:r>
              <a:rPr lang="zh-CN" altLang="en-US" sz="2000" b="1" dirty="0">
                <a:latin typeface="宋体" panose="02010600030101010101" pitchFamily="2" charset="-122"/>
                <a:ea typeface="宋体" panose="02010600030101010101" pitchFamily="2" charset="-122"/>
                <a:cs typeface="宋体" panose="02010600030101010101" pitchFamily="2" charset="-122"/>
              </a:rPr>
              <a:t>是测算沿海国家领海宽度的起算线，也是沿海国家管辖海域宽度的起算线和基准线。</a:t>
            </a:r>
            <a:br>
              <a:rPr lang="en-US" altLang="zh-CN" sz="2000" b="1" dirty="0">
                <a:latin typeface="宋体" panose="02010600030101010101" pitchFamily="2" charset="-122"/>
                <a:ea typeface="宋体" panose="02010600030101010101" pitchFamily="2" charset="-122"/>
                <a:cs typeface="宋体" panose="02010600030101010101" pitchFamily="2" charset="-122"/>
              </a:rPr>
            </a:b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rPr>
              <a:t>内水：</a:t>
            </a:r>
            <a:r>
              <a:rPr lang="zh-CN" altLang="en-US" sz="2000" b="1" dirty="0">
                <a:latin typeface="宋体" panose="02010600030101010101" pitchFamily="2" charset="-122"/>
                <a:ea typeface="宋体" panose="02010600030101010101" pitchFamily="2" charset="-122"/>
                <a:cs typeface="宋体" panose="02010600030101010101" pitchFamily="2" charset="-122"/>
              </a:rPr>
              <a:t>涵盖基线向陆地一侧的所有水域及水道。</a:t>
            </a:r>
            <a:br>
              <a:rPr lang="en-US" altLang="zh-CN" sz="2000" b="1" dirty="0">
                <a:latin typeface="宋体" panose="02010600030101010101" pitchFamily="2" charset="-122"/>
                <a:ea typeface="宋体" panose="02010600030101010101" pitchFamily="2" charset="-122"/>
                <a:cs typeface="宋体" panose="02010600030101010101" pitchFamily="2" charset="-122"/>
              </a:rPr>
            </a:b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rPr>
              <a:t>领海</a:t>
            </a:r>
            <a:r>
              <a:rPr lang="zh-CN" altLang="en-US" sz="2000" b="1" dirty="0">
                <a:latin typeface="宋体" panose="02010600030101010101" pitchFamily="2" charset="-122"/>
                <a:ea typeface="宋体" panose="02010600030101010101" pitchFamily="2" charset="-122"/>
                <a:cs typeface="宋体" panose="02010600030101010101" pitchFamily="2" charset="-122"/>
              </a:rPr>
              <a:t>是位于领海基线以外，邻接于内水的一带海域，其宽度一般为</a:t>
            </a:r>
            <a:r>
              <a:rPr lang="en-US" altLang="zh-CN" sz="2000" b="1" dirty="0">
                <a:solidFill>
                  <a:srgbClr val="FF0000"/>
                </a:solidFill>
                <a:latin typeface="宋体" panose="02010600030101010101" pitchFamily="2" charset="-122"/>
                <a:ea typeface="宋体" panose="02010600030101010101" pitchFamily="2" charset="-122"/>
                <a:cs typeface="宋体" panose="02010600030101010101" pitchFamily="2" charset="-122"/>
              </a:rPr>
              <a:t>12</a:t>
            </a: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rPr>
              <a:t>海里</a:t>
            </a:r>
            <a:r>
              <a:rPr lang="zh-CN" altLang="en-US" sz="2000" b="1" dirty="0">
                <a:latin typeface="宋体" panose="02010600030101010101" pitchFamily="2" charset="-122"/>
                <a:ea typeface="宋体" panose="02010600030101010101" pitchFamily="2" charset="-122"/>
                <a:cs typeface="宋体" panose="02010600030101010101" pitchFamily="2" charset="-122"/>
              </a:rPr>
              <a:t>。</a:t>
            </a:r>
            <a:r>
              <a:rPr lang="en-US" altLang="zh-CN" sz="2000" b="1" dirty="0">
                <a:latin typeface="宋体" panose="02010600030101010101" pitchFamily="2" charset="-122"/>
                <a:ea typeface="宋体" panose="02010600030101010101" pitchFamily="2" charset="-122"/>
                <a:cs typeface="宋体" panose="02010600030101010101" pitchFamily="2" charset="-122"/>
              </a:rPr>
              <a:t>	</a:t>
            </a:r>
            <a:r>
              <a:rPr lang="zh-CN" altLang="en-US" sz="2000" b="1" dirty="0">
                <a:latin typeface="宋体" panose="02010600030101010101" pitchFamily="2" charset="-122"/>
                <a:ea typeface="宋体" panose="02010600030101010101" pitchFamily="2" charset="-122"/>
                <a:cs typeface="宋体" panose="02010600030101010101" pitchFamily="2" charset="-122"/>
              </a:rPr>
              <a:t>内水和领海，是国家领土的组成部分，属严格意义上的海洋国土。 </a:t>
            </a:r>
            <a:endParaRPr lang="zh-CN" altLang="en-US" sz="2000" dirty="0">
              <a:latin typeface="宋体" panose="02010600030101010101" pitchFamily="2" charset="-122"/>
              <a:ea typeface="宋体" panose="02010600030101010101" pitchFamily="2" charset="-122"/>
              <a:cs typeface="宋体" panose="02010600030101010101" pitchFamily="2" charset="-122"/>
            </a:endParaRPr>
          </a:p>
        </p:txBody>
      </p:sp>
      <p:sp>
        <p:nvSpPr>
          <p:cNvPr id="5" name="Rectangle 4"/>
          <p:cNvSpPr>
            <a:spLocks noChangeArrowheads="1"/>
          </p:cNvSpPr>
          <p:nvPr/>
        </p:nvSpPr>
        <p:spPr bwMode="auto">
          <a:xfrm>
            <a:off x="7353935" y="1647825"/>
            <a:ext cx="4310380" cy="2942590"/>
          </a:xfrm>
          <a:prstGeom prst="rect">
            <a:avLst/>
          </a:prstGeom>
          <a:noFill/>
          <a:ln w="9525">
            <a:noFill/>
            <a:miter lim="800000"/>
          </a:ln>
          <a:effectLst/>
        </p:spPr>
        <p:txBody>
          <a:bodyPr/>
          <a:lstStyle/>
          <a:p>
            <a:pPr marL="342900" marR="0" lvl="0" indent="-34290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defRPr/>
            </a:pPr>
            <a:r>
              <a:rPr kumimoji="1" lang="zh-CN" altLang="zh-CN" b="1" i="0" u="sng"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毗连区</a:t>
            </a:r>
            <a:r>
              <a:rPr kumimoji="1" lang="en-US" altLang="zh-CN" b="1" i="0" u="sng"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a:t>
            </a:r>
            <a:endParaRPr kumimoji="1" lang="zh-CN" altLang="zh-CN"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zh-CN"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1" lang="en-US" altLang="zh-CN"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1.</a:t>
            </a:r>
            <a:r>
              <a:rPr kumimoji="1" lang="zh-CN" altLang="zh-CN"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　毗连区从测算领海宽度的基线量起</a:t>
            </a:r>
            <a:r>
              <a:rPr kumimoji="1" lang="en-US" altLang="zh-CN"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1" lang="zh-CN" altLang="zh-CN"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不得超过</a:t>
            </a:r>
            <a:r>
              <a:rPr kumimoji="1" lang="en-US" altLang="zh-CN"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24</a:t>
            </a:r>
            <a:r>
              <a:rPr kumimoji="1" lang="zh-CN" altLang="zh-CN"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海里</a:t>
            </a:r>
            <a:r>
              <a:rPr kumimoji="1" lang="zh-CN" altLang="zh-CN"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　　　</a:t>
            </a:r>
            <a:endParaRPr kumimoji="1" lang="en-US" altLang="zh-CN"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    2.  </a:t>
            </a:r>
            <a:r>
              <a:rPr kumimoji="1" lang="zh-CN" altLang="zh-CN"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沿海国可在毗连区的区域内</a:t>
            </a:r>
            <a:r>
              <a:rPr kumimoji="1" lang="en-US" altLang="zh-CN"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1" lang="zh-CN" altLang="zh-CN"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行使下列事项所必要的管制</a:t>
            </a:r>
            <a:r>
              <a:rPr kumimoji="1" lang="en-US" altLang="zh-CN"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a:t>
            </a:r>
            <a:endParaRPr kumimoji="1" lang="zh-CN" altLang="zh-CN"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zh-CN"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1" lang="en-US" altLang="zh-CN"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(a)</a:t>
            </a:r>
            <a:r>
              <a:rPr kumimoji="1" lang="zh-CN" altLang="zh-CN"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　防止在其领土或领海内违犯其海关、财政、移民</a:t>
            </a:r>
            <a:r>
              <a:rPr kumimoji="1" lang="zh-CN" altLang="en-US"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的</a:t>
            </a:r>
            <a:r>
              <a:rPr kumimoji="1" lang="zh-CN" altLang="zh-CN"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法律和规章</a:t>
            </a:r>
            <a:r>
              <a:rPr kumimoji="1" lang="en-US" altLang="zh-CN"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a:t>
            </a:r>
            <a:endParaRPr kumimoji="1" lang="zh-CN" altLang="zh-CN"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zh-CN"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1" lang="en-US" altLang="zh-CN"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(b)</a:t>
            </a:r>
            <a:r>
              <a:rPr kumimoji="1" lang="zh-CN" altLang="zh-CN"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　惩治在其领土或领海内违犯上述法律和规章的行为。</a:t>
            </a:r>
          </a:p>
        </p:txBody>
      </p:sp>
      <p:sp>
        <p:nvSpPr>
          <p:cNvPr id="6" name="矩形 5"/>
          <p:cNvSpPr/>
          <p:nvPr/>
        </p:nvSpPr>
        <p:spPr>
          <a:xfrm>
            <a:off x="703580" y="4359593"/>
            <a:ext cx="8280400" cy="368300"/>
          </a:xfrm>
          <a:prstGeom prst="rect">
            <a:avLst/>
          </a:prstGeom>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b="1" i="0" u="none" strike="noStrike" kern="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专属经济区</a:t>
            </a:r>
            <a:r>
              <a:rPr kumimoji="1" lang="zh-CN" altLang="en-US"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从测算领海宽度的基线量起</a:t>
            </a:r>
            <a:r>
              <a:rPr kumimoji="1" lang="en-US" altLang="zh-CN"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1" lang="zh-CN" altLang="en-US"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不应超过</a:t>
            </a:r>
            <a:r>
              <a:rPr kumimoji="1" lang="en-US" altLang="zh-CN" b="1" i="0" u="none" strike="noStrike" kern="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200</a:t>
            </a:r>
            <a:r>
              <a:rPr kumimoji="1" lang="zh-CN" altLang="en-US" b="1" i="0" u="none" strike="noStrike" kern="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海里。</a:t>
            </a:r>
            <a:endParaRPr kumimoji="1" lang="en-US" altLang="zh-CN" b="1" i="0" u="none" strike="noStrike" kern="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endParaRPr>
          </a:p>
        </p:txBody>
      </p:sp>
      <p:sp>
        <p:nvSpPr>
          <p:cNvPr id="32770" name="矩形 1"/>
          <p:cNvSpPr/>
          <p:nvPr/>
        </p:nvSpPr>
        <p:spPr>
          <a:xfrm>
            <a:off x="819785" y="4667250"/>
            <a:ext cx="9930130" cy="203009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1800" b="1" dirty="0">
                <a:solidFill>
                  <a:srgbClr val="000000"/>
                </a:solidFill>
                <a:latin typeface="楷体" panose="02010609060101010101" pitchFamily="49" charset="-122"/>
                <a:ea typeface="楷体" panose="02010609060101010101" pitchFamily="49" charset="-122"/>
              </a:rPr>
              <a:t>沿海国对其自然资源享有主权权利和其他管辖权，其他国家享有航行、飞越自由等，但这种自由应适当顾及沿海国的权利和义务，并应遵守沿海国按照</a:t>
            </a:r>
            <a:r>
              <a:rPr lang="en-US" altLang="zh-CN" sz="1800" b="1" dirty="0">
                <a:solidFill>
                  <a:srgbClr val="000000"/>
                </a:solidFill>
                <a:latin typeface="楷体" panose="02010609060101010101" pitchFamily="49" charset="-122"/>
                <a:ea typeface="楷体" panose="02010609060101010101" pitchFamily="49" charset="-122"/>
              </a:rPr>
              <a:t>《</a:t>
            </a:r>
            <a:r>
              <a:rPr lang="zh-CN" altLang="en-US" sz="1800" b="1" dirty="0">
                <a:solidFill>
                  <a:srgbClr val="000000"/>
                </a:solidFill>
                <a:latin typeface="楷体" panose="02010609060101010101" pitchFamily="49" charset="-122"/>
                <a:ea typeface="楷体" panose="02010609060101010101" pitchFamily="49" charset="-122"/>
              </a:rPr>
              <a:t>联合国海洋法公约</a:t>
            </a:r>
            <a:r>
              <a:rPr lang="en-US" altLang="zh-CN" sz="1800" b="1" dirty="0">
                <a:solidFill>
                  <a:srgbClr val="000000"/>
                </a:solidFill>
                <a:latin typeface="楷体" panose="02010609060101010101" pitchFamily="49" charset="-122"/>
                <a:ea typeface="楷体" panose="02010609060101010101" pitchFamily="49" charset="-122"/>
              </a:rPr>
              <a:t>》</a:t>
            </a:r>
            <a:r>
              <a:rPr lang="zh-CN" altLang="en-US" sz="1800" b="1" dirty="0">
                <a:solidFill>
                  <a:srgbClr val="000000"/>
                </a:solidFill>
                <a:latin typeface="楷体" panose="02010609060101010101" pitchFamily="49" charset="-122"/>
                <a:ea typeface="楷体" panose="02010609060101010101" pitchFamily="49" charset="-122"/>
              </a:rPr>
              <a:t>的规定和其他国际法规则所制定的法律和规章。</a:t>
            </a:r>
            <a:endParaRPr lang="en-US" altLang="zh-CN" sz="1800" b="1" dirty="0">
              <a:solidFill>
                <a:srgbClr val="000000"/>
              </a:solidFill>
              <a:latin typeface="楷体" panose="02010609060101010101" pitchFamily="49" charset="-122"/>
              <a:ea typeface="楷体" panose="02010609060101010101" pitchFamily="49" charset="-122"/>
            </a:endParaRPr>
          </a:p>
          <a:p>
            <a:pPr marL="0" lvl="0" indent="0" eaLnBrk="1" hangingPunct="1">
              <a:spcBef>
                <a:spcPct val="0"/>
              </a:spcBef>
              <a:buNone/>
            </a:pPr>
            <a:endParaRPr lang="zh-CN" altLang="en-US" sz="1800" b="1" dirty="0">
              <a:solidFill>
                <a:srgbClr val="000000"/>
              </a:solidFill>
              <a:latin typeface="楷体" panose="02010609060101010101" pitchFamily="49" charset="-122"/>
              <a:ea typeface="楷体" panose="02010609060101010101" pitchFamily="49" charset="-122"/>
            </a:endParaRPr>
          </a:p>
          <a:p>
            <a:pPr marL="0" lvl="0" indent="0" eaLnBrk="1" hangingPunct="1">
              <a:spcBef>
                <a:spcPct val="0"/>
              </a:spcBef>
              <a:buNone/>
            </a:pPr>
            <a:r>
              <a:rPr lang="zh-CN" altLang="en-US" sz="1800" b="1" dirty="0">
                <a:solidFill>
                  <a:srgbClr val="000000"/>
                </a:solidFill>
                <a:latin typeface="楷体" panose="02010609060101010101" pitchFamily="49" charset="-122"/>
                <a:ea typeface="楷体" panose="02010609060101010101" pitchFamily="49" charset="-122"/>
              </a:rPr>
              <a:t>专属经济区指沿海国在其领海以外邻接其领海的海域所设立的一种专属管辖区。在此区域内沿海国为勘探、开发、养护和管理海床和底土及其上覆水域的自然资源的目的，拥有主权权利。此外，沿海国在专属经济区还有在海洋科学研究和海洋环境保护等方面的管辖权。</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Grp="1"/>
          </p:cNvSpPr>
          <p:nvPr>
            <p:ph idx="1"/>
          </p:nvPr>
        </p:nvSpPr>
        <p:spPr>
          <a:xfrm>
            <a:off x="188595" y="128905"/>
            <a:ext cx="8138795" cy="588645"/>
          </a:xfrm>
        </p:spPr>
        <p:txBody>
          <a:bodyPr vert="horz" wrap="square" lIns="91440" tIns="45720" rIns="91440" bIns="45720" anchor="ctr" anchorCtr="0">
            <a:spAutoFit/>
          </a:bodyPr>
          <a:lstStyle/>
          <a:p>
            <a:pPr marL="0" indent="0">
              <a:spcBef>
                <a:spcPct val="0"/>
              </a:spcBef>
              <a:buNone/>
            </a:pPr>
            <a:r>
              <a:rPr lang="zh-CN"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大陆架</a:t>
            </a:r>
            <a:r>
              <a:rPr lang="zh-CN" altLang="en-US" sz="1800" b="1" dirty="0">
                <a:latin typeface="宋体" panose="02010600030101010101" pitchFamily="2" charset="-122"/>
                <a:ea typeface="宋体" panose="02010600030101010101" pitchFamily="2" charset="-122"/>
                <a:cs typeface="宋体" panose="02010600030101010101" pitchFamily="2" charset="-122"/>
              </a:rPr>
              <a:t>是指大陆沿岸土地在海面下向海洋的延伸，被海水所覆盖的大陆。</a:t>
            </a:r>
            <a:endParaRPr lang="en-US" altLang="zh-CN" sz="1800" b="1" dirty="0">
              <a:latin typeface="宋体" panose="02010600030101010101" pitchFamily="2" charset="-122"/>
              <a:ea typeface="宋体" panose="02010600030101010101" pitchFamily="2" charset="-122"/>
              <a:cs typeface="宋体" panose="02010600030101010101" pitchFamily="2" charset="-122"/>
            </a:endParaRPr>
          </a:p>
          <a:p>
            <a:pPr marL="0" indent="0">
              <a:spcBef>
                <a:spcPct val="0"/>
              </a:spcBef>
              <a:buNone/>
            </a:pPr>
            <a:r>
              <a:rPr lang="zh-CN" altLang="zh-CN" sz="1800" b="1" dirty="0">
                <a:latin typeface="宋体" panose="02010600030101010101" pitchFamily="2" charset="-122"/>
                <a:ea typeface="宋体" panose="02010600030101010101" pitchFamily="2" charset="-122"/>
                <a:cs typeface="宋体" panose="02010600030101010101" pitchFamily="2" charset="-122"/>
              </a:rPr>
              <a:t>在海床上的外部界线的各定点</a:t>
            </a:r>
            <a:r>
              <a:rPr lang="en-US" altLang="zh-CN" sz="1800" b="1" dirty="0">
                <a:latin typeface="宋体" panose="02010600030101010101" pitchFamily="2" charset="-122"/>
                <a:ea typeface="宋体" panose="02010600030101010101" pitchFamily="2" charset="-122"/>
                <a:cs typeface="宋体" panose="02010600030101010101" pitchFamily="2" charset="-122"/>
              </a:rPr>
              <a:t>,</a:t>
            </a:r>
            <a:r>
              <a:rPr lang="zh-CN" altLang="zh-CN" sz="1800" b="1" dirty="0">
                <a:latin typeface="宋体" panose="02010600030101010101" pitchFamily="2" charset="-122"/>
                <a:ea typeface="宋体" panose="02010600030101010101" pitchFamily="2" charset="-122"/>
                <a:cs typeface="宋体" panose="02010600030101010101" pitchFamily="2" charset="-122"/>
              </a:rPr>
              <a:t>不应超过从测算领海宽度的基线量起</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350</a:t>
            </a:r>
            <a:r>
              <a:rPr lang="zh-CN"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海里</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p>
        </p:txBody>
      </p:sp>
      <p:sp>
        <p:nvSpPr>
          <p:cNvPr id="4" name="Rectangle 4"/>
          <p:cNvSpPr>
            <a:spLocks noChangeArrowheads="1"/>
          </p:cNvSpPr>
          <p:nvPr/>
        </p:nvSpPr>
        <p:spPr bwMode="auto">
          <a:xfrm>
            <a:off x="0" y="658495"/>
            <a:ext cx="8353425" cy="1310005"/>
          </a:xfrm>
          <a:prstGeom prst="rect">
            <a:avLst/>
          </a:prstGeom>
          <a:noFill/>
          <a:ln w="9525">
            <a:noFill/>
            <a:miter lim="800000"/>
          </a:ln>
          <a:effectLst/>
        </p:spPr>
        <p:txBody>
          <a:bodyPr/>
          <a:lstStyle/>
          <a:p>
            <a:pPr marL="342900" marR="0" lvl="0" indent="-342900" algn="l" defTabSz="914400" rtl="0" eaLnBrk="1" fontAlgn="base" latinLnBrk="0" hangingPunct="1">
              <a:lnSpc>
                <a:spcPct val="100000"/>
              </a:lnSpc>
              <a:spcBef>
                <a:spcPct val="20000"/>
              </a:spcBef>
              <a:spcAft>
                <a:spcPct val="0"/>
              </a:spcAft>
              <a:buClr>
                <a:srgbClr val="3333CC"/>
              </a:buClr>
              <a:buSzPct val="80000"/>
              <a:buFont typeface="Wingdings" panose="05000000000000000000" pitchFamily="2" charset="2"/>
              <a:buNone/>
              <a:defRPr/>
            </a:pPr>
            <a:r>
              <a:rPr kumimoji="1" lang="zh-CN" altLang="en-US" b="0" i="0" u="none" strike="noStrike" kern="1200" cap="none" spc="0" normalizeH="0" baseline="0" noProof="0" dirty="0">
                <a:ln>
                  <a:noFill/>
                </a:ln>
                <a:solidFill>
                  <a:srgbClr val="B2B2B2"/>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1" lang="en-US" altLang="zh-CN" b="0" i="0" u="none" strike="noStrike" kern="1200" cap="none" spc="0" normalizeH="0" baseline="0" noProof="0" dirty="0">
                <a:ln>
                  <a:noFill/>
                </a:ln>
                <a:solidFill>
                  <a:srgbClr val="B2B2B2"/>
                </a:solidFill>
                <a:effectLst/>
                <a:uLnTx/>
                <a:uFillTx/>
                <a:latin typeface="宋体" panose="02010600030101010101" pitchFamily="2" charset="-122"/>
                <a:ea typeface="宋体" panose="02010600030101010101" pitchFamily="2" charset="-122"/>
                <a:cs typeface="宋体" panose="02010600030101010101" pitchFamily="2" charset="-122"/>
              </a:rPr>
              <a:t>		</a:t>
            </a:r>
            <a:endParaRPr kumimoji="1" lang="en-US" altLang="zh-CN" b="1" i="0" u="none" strike="noStrike" kern="1200" cap="none" spc="0" normalizeH="0" baseline="0" noProof="0" dirty="0">
              <a:ln>
                <a:noFill/>
              </a:ln>
              <a:solidFill>
                <a:srgbClr val="FF0000"/>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
                <a:srgbClr val="3333CC"/>
              </a:buClr>
              <a:buSzPct val="80000"/>
              <a:buFont typeface="Wingdings" panose="05000000000000000000" pitchFamily="2" charset="2"/>
              <a:buNone/>
              <a:defRPr/>
            </a:pPr>
            <a:r>
              <a:rPr kumimoji="1" lang="en-US" altLang="zh-CN" b="1" i="0" u="none" strike="noStrike" kern="1200" cap="none" spc="0" normalizeH="0" baseline="0" noProof="0" dirty="0">
                <a:ln>
                  <a:noFill/>
                </a:ln>
                <a:solidFill>
                  <a:srgbClr val="000000"/>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宋体" panose="02010600030101010101" pitchFamily="2" charset="-122"/>
              </a:rPr>
              <a:t> 		</a:t>
            </a:r>
            <a:r>
              <a:rPr kumimoji="1" lang="zh-CN" altLang="en-US"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根据联合国</a:t>
            </a:r>
            <a:r>
              <a:rPr kumimoji="1" lang="en-US" altLang="zh-CN"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1" lang="zh-CN" altLang="en-US"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海洋法公约</a:t>
            </a:r>
            <a:r>
              <a:rPr kumimoji="1" lang="en-US" altLang="zh-CN"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1" lang="zh-CN" altLang="en-US"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，一个远洋小岛可划属的领海和专属经济区面积：领海：</a:t>
            </a:r>
            <a:r>
              <a:rPr kumimoji="1" lang="en-US" altLang="zh-CN"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1" lang="en-US" altLang="zh-CN" b="1" i="0" u="sng"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1550</a:t>
            </a:r>
            <a:r>
              <a:rPr kumimoji="1" lang="zh-CN" altLang="en-US" b="1" i="0" u="sng"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平方公里</a:t>
            </a:r>
            <a:r>
              <a:rPr kumimoji="1" lang="en-US" altLang="zh-CN" b="1" i="0" u="sng"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1" lang="zh-CN" altLang="en-US"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专属经济区： </a:t>
            </a:r>
            <a:r>
              <a:rPr kumimoji="1" lang="en-US" altLang="zh-CN" b="1" i="0" u="sng"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43.2</a:t>
            </a:r>
            <a:r>
              <a:rPr kumimoji="1" lang="zh-CN" altLang="en-US" b="1" i="0" u="sng"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万平方公里</a:t>
            </a: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b="1" i="0" u="sng"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1" lang="zh-CN" altLang="en-US" b="1" i="0" u="sng"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中国专属经济区面积排名第十</a:t>
            </a:r>
          </a:p>
        </p:txBody>
      </p:sp>
      <p:sp>
        <p:nvSpPr>
          <p:cNvPr id="39938" name="矩形 4"/>
          <p:cNvSpPr/>
          <p:nvPr/>
        </p:nvSpPr>
        <p:spPr>
          <a:xfrm flipH="1">
            <a:off x="8327390" y="641985"/>
            <a:ext cx="3552760" cy="163004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rPr>
              <a:t>国际法确定岛屿归属原则</a:t>
            </a:r>
            <a:endParaRPr lang="en-US" altLang="zh-CN" sz="20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spcBef>
                <a:spcPct val="0"/>
              </a:spcBef>
              <a:buNone/>
            </a:pP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rPr>
              <a:t>          最早发现</a:t>
            </a:r>
            <a:endParaRPr lang="en-US" altLang="zh-CN" sz="20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spcBef>
                <a:spcPct val="0"/>
              </a:spcBef>
              <a:buNone/>
            </a:pP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rPr>
              <a:t>          最先命名</a:t>
            </a:r>
            <a:endParaRPr lang="en-US" altLang="zh-CN" sz="20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spcBef>
                <a:spcPct val="0"/>
              </a:spcBef>
              <a:buNone/>
            </a:pP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rPr>
              <a:t>          有人居住</a:t>
            </a:r>
            <a:endParaRPr lang="en-US" altLang="zh-CN" sz="20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spcBef>
                <a:spcPct val="0"/>
              </a:spcBef>
              <a:buNone/>
            </a:pP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rPr>
              <a:t>          有效管理（最重要）</a:t>
            </a:r>
          </a:p>
        </p:txBody>
      </p:sp>
      <p:sp>
        <p:nvSpPr>
          <p:cNvPr id="41986" name="矩形 4"/>
          <p:cNvSpPr/>
          <p:nvPr/>
        </p:nvSpPr>
        <p:spPr>
          <a:xfrm>
            <a:off x="188278" y="2532380"/>
            <a:ext cx="7777162" cy="21837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50000"/>
              </a:spcBef>
              <a:buNone/>
            </a:pPr>
            <a:r>
              <a:rPr lang="zh-CN" altLang="en-US" sz="2800" b="1" dirty="0">
                <a:solidFill>
                  <a:srgbClr val="FF0000"/>
                </a:solidFill>
                <a:latin typeface="宋体" panose="02010600030101010101" pitchFamily="2" charset="-122"/>
                <a:ea typeface="宋体" panose="02010600030101010101" pitchFamily="2" charset="-122"/>
                <a:cs typeface="宋体" panose="02010600030101010101" pitchFamily="2" charset="-122"/>
              </a:rPr>
              <a:t>二、东</a:t>
            </a:r>
            <a:r>
              <a:rPr lang="en-US" altLang="zh-CN" sz="28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2800" b="1" dirty="0">
                <a:solidFill>
                  <a:srgbClr val="FF0000"/>
                </a:solidFill>
                <a:latin typeface="宋体" panose="02010600030101010101" pitchFamily="2" charset="-122"/>
                <a:ea typeface="宋体" panose="02010600030101010101" pitchFamily="2" charset="-122"/>
                <a:cs typeface="宋体" panose="02010600030101010101" pitchFamily="2" charset="-122"/>
              </a:rPr>
              <a:t>黄</a:t>
            </a:r>
            <a:r>
              <a:rPr lang="en-US" altLang="zh-CN" sz="28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2800" b="1" dirty="0">
                <a:solidFill>
                  <a:srgbClr val="FF0000"/>
                </a:solidFill>
                <a:latin typeface="宋体" panose="02010600030101010101" pitchFamily="2" charset="-122"/>
                <a:ea typeface="宋体" panose="02010600030101010101" pitchFamily="2" charset="-122"/>
                <a:cs typeface="宋体" panose="02010600030101010101" pitchFamily="2" charset="-122"/>
              </a:rPr>
              <a:t>海问题</a:t>
            </a:r>
            <a:endParaRPr lang="en-US" altLang="zh-CN" sz="28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lvl="0" indent="0">
              <a:spcBef>
                <a:spcPct val="50000"/>
              </a:spcBef>
              <a:buNone/>
            </a:pPr>
            <a:r>
              <a:rPr lang="zh-CN" altLang="en-US" sz="1800" b="1" dirty="0">
                <a:latin typeface="宋体" panose="02010600030101010101" pitchFamily="2" charset="-122"/>
                <a:ea typeface="宋体" panose="02010600030101010101" pitchFamily="2" charset="-122"/>
                <a:cs typeface="宋体" panose="02010600030101010101" pitchFamily="2" charset="-122"/>
              </a:rPr>
              <a:t>东</a:t>
            </a:r>
            <a:r>
              <a:rPr lang="en-US" altLang="zh-CN" sz="1800" b="1" dirty="0">
                <a:latin typeface="宋体" panose="02010600030101010101" pitchFamily="2" charset="-122"/>
                <a:ea typeface="宋体" panose="02010600030101010101" pitchFamily="2" charset="-122"/>
                <a:cs typeface="宋体" panose="02010600030101010101" pitchFamily="2" charset="-122"/>
              </a:rPr>
              <a:t>(</a:t>
            </a:r>
            <a:r>
              <a:rPr lang="zh-CN" altLang="en-US" sz="1800" b="1" dirty="0">
                <a:latin typeface="宋体" panose="02010600030101010101" pitchFamily="2" charset="-122"/>
                <a:ea typeface="宋体" panose="02010600030101010101" pitchFamily="2" charset="-122"/>
                <a:cs typeface="宋体" panose="02010600030101010101" pitchFamily="2" charset="-122"/>
              </a:rPr>
              <a:t>黄）海海域划界均有争议</a:t>
            </a:r>
            <a:endParaRPr lang="en-US" altLang="zh-CN" sz="1800" b="1" dirty="0">
              <a:latin typeface="宋体" panose="02010600030101010101" pitchFamily="2" charset="-122"/>
              <a:ea typeface="宋体" panose="02010600030101010101" pitchFamily="2" charset="-122"/>
              <a:cs typeface="宋体" panose="02010600030101010101" pitchFamily="2" charset="-122"/>
            </a:endParaRPr>
          </a:p>
          <a:p>
            <a:pPr marL="0" lvl="0" indent="0">
              <a:spcBef>
                <a:spcPct val="50000"/>
              </a:spcBef>
              <a:buNone/>
            </a:pPr>
            <a:r>
              <a:rPr lang="zh-CN" altLang="en-US" sz="1800" b="1" dirty="0">
                <a:latin typeface="宋体" panose="02010600030101010101" pitchFamily="2" charset="-122"/>
                <a:ea typeface="宋体" panose="02010600030101010101" pitchFamily="2" charset="-122"/>
                <a:cs typeface="宋体" panose="02010600030101010101" pitchFamily="2" charset="-122"/>
              </a:rPr>
              <a:t>朝鲜</a:t>
            </a:r>
            <a:r>
              <a:rPr lang="en-US" altLang="zh-CN" sz="1800" b="1" dirty="0">
                <a:latin typeface="宋体" panose="02010600030101010101" pitchFamily="2" charset="-122"/>
                <a:ea typeface="宋体" panose="02010600030101010101" pitchFamily="2" charset="-122"/>
                <a:cs typeface="宋体" panose="02010600030101010101" pitchFamily="2" charset="-122"/>
              </a:rPr>
              <a:t>3000</a:t>
            </a:r>
            <a:r>
              <a:rPr lang="zh-CN" altLang="en-US" sz="1800" b="1" dirty="0">
                <a:latin typeface="宋体" panose="02010600030101010101" pitchFamily="2" charset="-122"/>
                <a:ea typeface="宋体" panose="02010600030101010101" pitchFamily="2" charset="-122"/>
                <a:cs typeface="宋体" panose="02010600030101010101" pitchFamily="2" charset="-122"/>
              </a:rPr>
              <a:t>平方公里</a:t>
            </a:r>
            <a:endParaRPr lang="en-US" altLang="zh-CN" sz="1800" b="1" dirty="0">
              <a:latin typeface="宋体" panose="02010600030101010101" pitchFamily="2" charset="-122"/>
              <a:ea typeface="宋体" panose="02010600030101010101" pitchFamily="2" charset="-122"/>
              <a:cs typeface="宋体" panose="02010600030101010101" pitchFamily="2" charset="-122"/>
            </a:endParaRPr>
          </a:p>
          <a:p>
            <a:pPr marL="0" lvl="0" indent="0">
              <a:spcBef>
                <a:spcPct val="50000"/>
              </a:spcBef>
              <a:buNone/>
            </a:pPr>
            <a:r>
              <a:rPr lang="zh-CN" altLang="en-US" sz="1800" b="1" dirty="0">
                <a:latin typeface="宋体" panose="02010600030101010101" pitchFamily="2" charset="-122"/>
                <a:ea typeface="宋体" panose="02010600030101010101" pitchFamily="2" charset="-122"/>
                <a:cs typeface="宋体" panose="02010600030101010101" pitchFamily="2" charset="-122"/>
              </a:rPr>
              <a:t>韩国</a:t>
            </a:r>
            <a:r>
              <a:rPr lang="en-US" altLang="zh-CN" sz="1800" b="1" dirty="0">
                <a:latin typeface="宋体" panose="02010600030101010101" pitchFamily="2" charset="-122"/>
                <a:ea typeface="宋体" panose="02010600030101010101" pitchFamily="2" charset="-122"/>
                <a:cs typeface="宋体" panose="02010600030101010101" pitchFamily="2" charset="-122"/>
              </a:rPr>
              <a:t>18</a:t>
            </a:r>
            <a:r>
              <a:rPr lang="zh-CN" altLang="en-US" sz="1800" b="1" dirty="0">
                <a:latin typeface="宋体" panose="02010600030101010101" pitchFamily="2" charset="-122"/>
                <a:ea typeface="宋体" panose="02010600030101010101" pitchFamily="2" charset="-122"/>
                <a:cs typeface="宋体" panose="02010600030101010101" pitchFamily="2" charset="-122"/>
              </a:rPr>
              <a:t>万平方公里</a:t>
            </a:r>
            <a:endParaRPr lang="en-US" altLang="zh-CN" sz="1800" b="1" dirty="0">
              <a:latin typeface="宋体" panose="02010600030101010101" pitchFamily="2" charset="-122"/>
              <a:ea typeface="宋体" panose="02010600030101010101" pitchFamily="2" charset="-122"/>
              <a:cs typeface="宋体" panose="02010600030101010101" pitchFamily="2" charset="-122"/>
            </a:endParaRPr>
          </a:p>
          <a:p>
            <a:pPr marL="0" lvl="0" indent="0">
              <a:spcBef>
                <a:spcPct val="50000"/>
              </a:spcBef>
              <a:buNone/>
            </a:pPr>
            <a:r>
              <a:rPr lang="zh-CN" altLang="en-US" sz="1800" b="1" dirty="0">
                <a:latin typeface="宋体" panose="02010600030101010101" pitchFamily="2" charset="-122"/>
                <a:ea typeface="宋体" panose="02010600030101010101" pitchFamily="2" charset="-122"/>
                <a:cs typeface="宋体" panose="02010600030101010101" pitchFamily="2" charset="-122"/>
              </a:rPr>
              <a:t>日本</a:t>
            </a:r>
            <a:r>
              <a:rPr lang="en-US" altLang="zh-CN" sz="1800" b="1" dirty="0">
                <a:latin typeface="宋体" panose="02010600030101010101" pitchFamily="2" charset="-122"/>
                <a:ea typeface="宋体" panose="02010600030101010101" pitchFamily="2" charset="-122"/>
                <a:cs typeface="宋体" panose="02010600030101010101" pitchFamily="2" charset="-122"/>
              </a:rPr>
              <a:t>20</a:t>
            </a:r>
            <a:r>
              <a:rPr lang="zh-CN" altLang="en-US" sz="1800" b="1" dirty="0">
                <a:latin typeface="宋体" panose="02010600030101010101" pitchFamily="2" charset="-122"/>
                <a:ea typeface="宋体" panose="02010600030101010101" pitchFamily="2" charset="-122"/>
                <a:cs typeface="宋体" panose="02010600030101010101" pitchFamily="2" charset="-122"/>
              </a:rPr>
              <a:t>万平方公里          </a:t>
            </a:r>
          </a:p>
        </p:txBody>
      </p:sp>
      <p:sp>
        <p:nvSpPr>
          <p:cNvPr id="43010" name="矩形 4"/>
          <p:cNvSpPr/>
          <p:nvPr/>
        </p:nvSpPr>
        <p:spPr>
          <a:xfrm>
            <a:off x="2977833" y="3641725"/>
            <a:ext cx="2963862" cy="92202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50000"/>
              </a:spcBef>
              <a:buNone/>
            </a:pP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黄海海域</a:t>
            </a:r>
            <a:r>
              <a:rPr lang="zh-CN" altLang="en-US" sz="1800" b="1" dirty="0">
                <a:solidFill>
                  <a:srgbClr val="000000"/>
                </a:solidFill>
                <a:latin typeface="宋体" panose="02010600030101010101" pitchFamily="2" charset="-122"/>
                <a:ea typeface="宋体" panose="02010600030101010101" pitchFamily="2" charset="-122"/>
                <a:cs typeface="宋体" panose="02010600030101010101" pitchFamily="2" charset="-122"/>
              </a:rPr>
              <a:t> 与朝鲜</a:t>
            </a:r>
            <a:r>
              <a:rPr lang="en-US" altLang="zh-CN" sz="1800" b="1" dirty="0">
                <a:solidFill>
                  <a:srgbClr val="000000"/>
                </a:solidFill>
                <a:latin typeface="宋体" panose="02010600030101010101" pitchFamily="2" charset="-122"/>
                <a:ea typeface="宋体" panose="02010600030101010101" pitchFamily="2" charset="-122"/>
                <a:cs typeface="宋体" panose="02010600030101010101" pitchFamily="2" charset="-122"/>
              </a:rPr>
              <a:t>3000</a:t>
            </a:r>
            <a:r>
              <a:rPr lang="zh-CN" altLang="en-US" sz="1800" b="1" dirty="0">
                <a:solidFill>
                  <a:srgbClr val="000000"/>
                </a:solidFill>
                <a:latin typeface="宋体" panose="02010600030101010101" pitchFamily="2" charset="-122"/>
                <a:ea typeface="宋体" panose="02010600030101010101" pitchFamily="2" charset="-122"/>
                <a:cs typeface="宋体" panose="02010600030101010101" pitchFamily="2" charset="-122"/>
              </a:rPr>
              <a:t>平方公里、韩国</a:t>
            </a:r>
            <a:r>
              <a:rPr lang="en-US" altLang="zh-CN" sz="1800" b="1" dirty="0">
                <a:solidFill>
                  <a:srgbClr val="000000"/>
                </a:solidFill>
                <a:latin typeface="宋体" panose="02010600030101010101" pitchFamily="2" charset="-122"/>
                <a:ea typeface="宋体" panose="02010600030101010101" pitchFamily="2" charset="-122"/>
                <a:cs typeface="宋体" panose="02010600030101010101" pitchFamily="2" charset="-122"/>
              </a:rPr>
              <a:t>18</a:t>
            </a:r>
            <a:r>
              <a:rPr lang="zh-CN" altLang="en-US" sz="1800" b="1" dirty="0">
                <a:solidFill>
                  <a:srgbClr val="000000"/>
                </a:solidFill>
                <a:latin typeface="宋体" panose="02010600030101010101" pitchFamily="2" charset="-122"/>
                <a:ea typeface="宋体" panose="02010600030101010101" pitchFamily="2" charset="-122"/>
                <a:cs typeface="宋体" panose="02010600030101010101" pitchFamily="2" charset="-122"/>
              </a:rPr>
              <a:t>万平方公里有争议。</a:t>
            </a:r>
          </a:p>
        </p:txBody>
      </p:sp>
      <p:sp>
        <p:nvSpPr>
          <p:cNvPr id="44036" name="矩形 7"/>
          <p:cNvSpPr/>
          <p:nvPr/>
        </p:nvSpPr>
        <p:spPr>
          <a:xfrm>
            <a:off x="6179820" y="3641725"/>
            <a:ext cx="4377055" cy="11988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l" eaLnBrk="1" hangingPunct="1">
              <a:spcBef>
                <a:spcPct val="0"/>
              </a:spcBef>
              <a:buNone/>
            </a:pPr>
            <a:r>
              <a:rPr lang="zh-CN" altLang="zh-CN" sz="1800" b="1" dirty="0">
                <a:latin typeface="宋体" panose="02010600030101010101" pitchFamily="2" charset="-122"/>
                <a:ea typeface="宋体" panose="02010600030101010101" pitchFamily="2" charset="-122"/>
              </a:rPr>
              <a:t>苏岩礁</a:t>
            </a:r>
            <a:r>
              <a:rPr lang="zh-CN" altLang="en-US" sz="1800" b="1" dirty="0">
                <a:latin typeface="宋体" panose="02010600030101010101" pitchFamily="2" charset="-122"/>
                <a:ea typeface="宋体" panose="02010600030101010101" pitchFamily="2" charset="-122"/>
              </a:rPr>
              <a:t>（</a:t>
            </a:r>
            <a:r>
              <a:rPr lang="zh-CN" altLang="zh-CN" sz="1800" b="1" dirty="0">
                <a:latin typeface="宋体" panose="02010600030101010101" pitchFamily="2" charset="-122"/>
                <a:ea typeface="宋体" panose="02010600030101010101" pitchFamily="2" charset="-122"/>
              </a:rPr>
              <a:t>韩国称离於岛</a:t>
            </a:r>
            <a:r>
              <a:rPr lang="zh-CN" altLang="en-US" sz="1800" b="1" dirty="0">
                <a:latin typeface="宋体" panose="02010600030101010101" pitchFamily="2" charset="-122"/>
                <a:ea typeface="宋体" panose="02010600030101010101" pitchFamily="2" charset="-122"/>
              </a:rPr>
              <a:t>）问题</a:t>
            </a:r>
          </a:p>
          <a:p>
            <a:pPr marL="0" lvl="0" indent="0" algn="l" eaLnBrk="1" hangingPunct="1">
              <a:spcBef>
                <a:spcPct val="0"/>
              </a:spcBef>
              <a:buNone/>
            </a:pPr>
            <a:r>
              <a:rPr lang="zh-CN" altLang="zh-CN" sz="1800" b="1" dirty="0">
                <a:solidFill>
                  <a:srgbClr val="C00000"/>
                </a:solidFill>
                <a:latin typeface="宋体" panose="02010600030101010101" pitchFamily="2" charset="-122"/>
                <a:ea typeface="宋体" panose="02010600030101010101" pitchFamily="2" charset="-122"/>
                <a:sym typeface="+mn-ea"/>
              </a:rPr>
              <a:t>中国认为苏岩</a:t>
            </a:r>
            <a:r>
              <a:rPr lang="zh-CN" altLang="en-US" sz="1800" b="1" dirty="0">
                <a:solidFill>
                  <a:srgbClr val="C00000"/>
                </a:solidFill>
                <a:latin typeface="宋体" panose="02010600030101010101" pitchFamily="2" charset="-122"/>
                <a:ea typeface="宋体" panose="02010600030101010101" pitchFamily="2" charset="-122"/>
                <a:sym typeface="+mn-ea"/>
              </a:rPr>
              <a:t>礁</a:t>
            </a:r>
            <a:r>
              <a:rPr lang="zh-CN" altLang="zh-CN" sz="1800" b="1" dirty="0">
                <a:solidFill>
                  <a:srgbClr val="C00000"/>
                </a:solidFill>
                <a:latin typeface="宋体" panose="02010600030101010101" pitchFamily="2" charset="-122"/>
                <a:ea typeface="宋体" panose="02010600030101010101" pitchFamily="2" charset="-122"/>
                <a:sym typeface="+mn-ea"/>
              </a:rPr>
              <a:t>并非岛屿，由于位于东海大陆架上，因此应该属于中国的专属经济区。</a:t>
            </a:r>
            <a:endParaRPr lang="zh-CN" altLang="en-US" sz="1800" b="1" dirty="0">
              <a:latin typeface="宋体" panose="02010600030101010101" pitchFamily="2" charset="-122"/>
              <a:ea typeface="宋体" panose="02010600030101010101" pitchFamily="2" charset="-122"/>
            </a:endParaRPr>
          </a:p>
        </p:txBody>
      </p:sp>
      <p:sp>
        <p:nvSpPr>
          <p:cNvPr id="5" name="文本框 4"/>
          <p:cNvSpPr txBox="1"/>
          <p:nvPr/>
        </p:nvSpPr>
        <p:spPr>
          <a:xfrm>
            <a:off x="2494280" y="4832985"/>
            <a:ext cx="3966210" cy="368300"/>
          </a:xfrm>
          <a:prstGeom prst="rect">
            <a:avLst/>
          </a:prstGeom>
          <a:noFill/>
        </p:spPr>
        <p:txBody>
          <a:bodyPr wrap="square" rtlCol="0">
            <a:spAutoFit/>
          </a:bodyPr>
          <a:lstStyle/>
          <a:p>
            <a:r>
              <a:rPr lang="zh-CN" altLang="en-US"/>
              <a:t>东海与日本</a:t>
            </a:r>
            <a:r>
              <a:rPr lang="en-US" altLang="zh-CN"/>
              <a:t>20</a:t>
            </a:r>
            <a:r>
              <a:rPr lang="zh-CN" altLang="en-US"/>
              <a:t>万平方公里</a:t>
            </a:r>
          </a:p>
        </p:txBody>
      </p:sp>
      <p:sp>
        <p:nvSpPr>
          <p:cNvPr id="203781" name="Rectangle 1029"/>
          <p:cNvSpPr>
            <a:spLocks noChangeArrowheads="1"/>
          </p:cNvSpPr>
          <p:nvPr/>
        </p:nvSpPr>
        <p:spPr bwMode="auto">
          <a:xfrm>
            <a:off x="1315818" y="5280025"/>
            <a:ext cx="7848600" cy="1384995"/>
          </a:xfrm>
          <a:prstGeom prst="rect">
            <a:avLst/>
          </a:prstGeom>
          <a:noFill/>
          <a:ln w="9525">
            <a:noFill/>
            <a:miter lim="800000"/>
          </a:ln>
          <a:effectLst>
            <a:outerShdw dist="35921" dir="2700000" algn="ctr" rotWithShape="0">
              <a:srgbClr val="FFFF00"/>
            </a:outerShdw>
          </a:effectLst>
        </p:spPr>
        <p:txBody>
          <a:bodyPr>
            <a:spAutoFit/>
          </a:bodyPr>
          <a:lstStyle/>
          <a:p>
            <a:pPr marL="0" marR="0" lvl="0" indent="0" algn="l" defTabSz="914400" rtl="0" eaLnBrk="1" fontAlgn="base" latinLnBrk="0" hangingPunct="1">
              <a:lnSpc>
                <a:spcPct val="100000"/>
              </a:lnSpc>
              <a:spcBef>
                <a:spcPct val="20000"/>
              </a:spcBef>
              <a:spcAft>
                <a:spcPct val="0"/>
              </a:spcAft>
              <a:buClrTx/>
              <a:buSzTx/>
              <a:buFontTx/>
              <a:buNone/>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宋体" panose="02010600030101010101" pitchFamily="2" charset="-122"/>
              </a:rPr>
              <a:t>1900</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宋体" panose="02010600030101010101" pitchFamily="2" charset="-122"/>
              </a:rPr>
              <a:t>年割让钓鱼岛</a:t>
            </a:r>
          </a:p>
          <a:p>
            <a:pPr marL="0" marR="0" lvl="0" indent="0" algn="l" defTabSz="914400" rtl="0" eaLnBrk="1" fontAlgn="base" latinLnBrk="0" hangingPunct="1">
              <a:lnSpc>
                <a:spcPct val="100000"/>
              </a:lnSpc>
              <a:spcBef>
                <a:spcPct val="20000"/>
              </a:spcBef>
              <a:spcAft>
                <a:spcPct val="0"/>
              </a:spcAft>
              <a:buClrTx/>
              <a:buSzTx/>
              <a:buFontTx/>
              <a:buNone/>
              <a:defRPr/>
            </a:pP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宋体" panose="02010600030101010101" pitchFamily="2" charset="-122"/>
              </a:rPr>
              <a:t>1937年中国人民开始全面抗日《中国对日宣战布告》中明确昭告中外:</a:t>
            </a:r>
            <a:r>
              <a:rPr kumimoji="1" lang="zh-CN" altLang="en-US"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宋体" panose="02010600030101010101" pitchFamily="2" charset="-122"/>
              </a:rPr>
              <a:t>“所有一切条约、协定、合同有涉及中国关系的一律废止”，</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宋体" panose="02010600030101010101" pitchFamily="2" charset="-122"/>
              </a:rPr>
              <a:t>《马关条约》自属废止之列。</a:t>
            </a:r>
            <a:r>
              <a:rPr kumimoji="1" lang="zh-CN" altLang="en-US" sz="2000" b="1" i="0" u="none" strike="noStrike" kern="1200" cap="none" spc="0" normalizeH="0" baseline="0" noProof="0" dirty="0">
                <a:ln>
                  <a:noFill/>
                </a:ln>
                <a:solidFill>
                  <a:srgbClr val="FFFF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宋体" panose="02010600030101010101" pitchFamily="2" charset="-122"/>
              </a:rPr>
              <a:t>  </a:t>
            </a:r>
            <a:r>
              <a:rPr kumimoji="1" lang="zh-CN" altLang="en-US"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宋体" panose="02010600030101010101" pitchFamily="2" charset="-122"/>
              </a:rPr>
              <a:t>开罗宣言中归还中国</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CA66382-D500-4B08-A910-56EBF21F7AFF}"/>
              </a:ext>
            </a:extLst>
          </p:cNvPr>
          <p:cNvPicPr>
            <a:picLocks noChangeAspect="1"/>
          </p:cNvPicPr>
          <p:nvPr/>
        </p:nvPicPr>
        <p:blipFill>
          <a:blip r:embed="rId2"/>
          <a:stretch>
            <a:fillRect/>
          </a:stretch>
        </p:blipFill>
        <p:spPr>
          <a:xfrm>
            <a:off x="7366386" y="828162"/>
            <a:ext cx="4557891" cy="4034124"/>
          </a:xfrm>
          <a:prstGeom prst="rect">
            <a:avLst/>
          </a:prstGeom>
        </p:spPr>
      </p:pic>
      <p:pic>
        <p:nvPicPr>
          <p:cNvPr id="5" name="图片 4">
            <a:extLst>
              <a:ext uri="{FF2B5EF4-FFF2-40B4-BE49-F238E27FC236}">
                <a16:creationId xmlns:a16="http://schemas.microsoft.com/office/drawing/2014/main" id="{F902644E-2714-CCEF-FFB2-3D79064FCFD8}"/>
              </a:ext>
            </a:extLst>
          </p:cNvPr>
          <p:cNvPicPr>
            <a:picLocks noChangeAspect="1"/>
          </p:cNvPicPr>
          <p:nvPr/>
        </p:nvPicPr>
        <p:blipFill>
          <a:blip r:embed="rId3"/>
          <a:stretch>
            <a:fillRect/>
          </a:stretch>
        </p:blipFill>
        <p:spPr>
          <a:xfrm>
            <a:off x="354809" y="289789"/>
            <a:ext cx="5741191" cy="3275500"/>
          </a:xfrm>
          <a:prstGeom prst="rect">
            <a:avLst/>
          </a:prstGeom>
        </p:spPr>
      </p:pic>
      <p:pic>
        <p:nvPicPr>
          <p:cNvPr id="7" name="图片 6">
            <a:extLst>
              <a:ext uri="{FF2B5EF4-FFF2-40B4-BE49-F238E27FC236}">
                <a16:creationId xmlns:a16="http://schemas.microsoft.com/office/drawing/2014/main" id="{C415B7DD-F913-F7E1-F3C8-A0CB1C5E57BD}"/>
              </a:ext>
            </a:extLst>
          </p:cNvPr>
          <p:cNvPicPr>
            <a:picLocks noChangeAspect="1"/>
          </p:cNvPicPr>
          <p:nvPr/>
        </p:nvPicPr>
        <p:blipFill>
          <a:blip r:embed="rId4"/>
          <a:stretch>
            <a:fillRect/>
          </a:stretch>
        </p:blipFill>
        <p:spPr>
          <a:xfrm>
            <a:off x="420359" y="3565288"/>
            <a:ext cx="5443408" cy="3167697"/>
          </a:xfrm>
          <a:prstGeom prst="rect">
            <a:avLst/>
          </a:prstGeom>
        </p:spPr>
      </p:pic>
    </p:spTree>
    <p:extLst>
      <p:ext uri="{BB962C8B-B14F-4D97-AF65-F5344CB8AC3E}">
        <p14:creationId xmlns:p14="http://schemas.microsoft.com/office/powerpoint/2010/main" val="19812184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3" name="Rectangle 1029"/>
          <p:cNvSpPr>
            <a:spLocks noChangeArrowheads="1"/>
          </p:cNvSpPr>
          <p:nvPr/>
        </p:nvSpPr>
        <p:spPr bwMode="auto">
          <a:xfrm>
            <a:off x="323850" y="260350"/>
            <a:ext cx="8640763" cy="1198880"/>
          </a:xfrm>
          <a:prstGeom prst="rect">
            <a:avLst/>
          </a:prstGeom>
          <a:noFill/>
          <a:ln w="9525">
            <a:noFill/>
            <a:miter lim="800000"/>
          </a:ln>
          <a:effectLst>
            <a:outerShdw dist="35921" dir="2700000" algn="ctr" rotWithShape="0">
              <a:srgbClr val="FFFF00"/>
            </a:outerShdw>
          </a:effectLst>
        </p:spPr>
        <p:txBody>
          <a:bodyPr>
            <a:spAutoFit/>
          </a:bodyPr>
          <a:lstStyle/>
          <a:p>
            <a:pPr marL="0" marR="0" lvl="0" indent="0" algn="l" defTabSz="914400" rtl="0" eaLnBrk="1" fontAlgn="base" latinLnBrk="0" hangingPunct="1">
              <a:lnSpc>
                <a:spcPct val="100000"/>
              </a:lnSpc>
              <a:spcBef>
                <a:spcPct val="20000"/>
              </a:spcBef>
              <a:spcAft>
                <a:spcPct val="0"/>
              </a:spcAft>
              <a:buClrTx/>
              <a:buSzTx/>
              <a:buFontTx/>
              <a:buNone/>
              <a:defRPr/>
            </a:pPr>
            <a:r>
              <a:rPr kumimoji="1" lang="zh-CN" altLang="en-US"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宋体" panose="02010600030101010101" pitchFamily="2" charset="-122"/>
              </a:rPr>
              <a:t>    </a:t>
            </a:r>
            <a:r>
              <a:rPr kumimoji="1" lang="zh-CN" altLang="en-US"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宋体" panose="02010600030101010101" pitchFamily="2" charset="-122"/>
              </a:rPr>
              <a:t>1945年</a:t>
            </a:r>
            <a:r>
              <a:rPr kumimoji="1" lang="zh-CN" altLang="en-US"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宋体" panose="02010600030101010101" pitchFamily="2" charset="-122"/>
              </a:rPr>
              <a:t>8月15日日本宣布投降，《日本投降条款》规定</a:t>
            </a:r>
            <a:r>
              <a:rPr kumimoji="1" lang="zh-CN" altLang="en-US"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宋体" panose="02010600030101010101" pitchFamily="2" charset="-122"/>
              </a:rPr>
              <a:t>“兹接受中美英三国共同签署的后来又有苏联参加的1945年7月26日菠茨坦公告中的条款”</a:t>
            </a:r>
            <a:r>
              <a:rPr kumimoji="1" lang="zh-CN" altLang="en-US"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宋体" panose="02010600030101010101" pitchFamily="2" charset="-122"/>
              </a:rPr>
              <a:t>。</a:t>
            </a:r>
            <a:r>
              <a:rPr kumimoji="1" lang="en-US" altLang="zh-CN"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1945</a:t>
            </a:r>
            <a:r>
              <a:rPr kumimoji="1" lang="zh-CN" altLang="zh-CN"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年</a:t>
            </a:r>
            <a:r>
              <a:rPr kumimoji="1" lang="en-US" altLang="zh-CN"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10</a:t>
            </a:r>
            <a:r>
              <a:rPr kumimoji="1" lang="zh-CN" altLang="zh-CN"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月</a:t>
            </a:r>
            <a:r>
              <a:rPr kumimoji="1" lang="en-US" altLang="zh-CN"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25</a:t>
            </a:r>
            <a:r>
              <a:rPr kumimoji="1" lang="zh-CN" altLang="zh-CN"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日，中国战区台湾省对日受降典礼在台北举行，</a:t>
            </a:r>
            <a:r>
              <a:rPr kumimoji="1" lang="zh-CN" altLang="en-US"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宋体" panose="02010600030101010101" pitchFamily="2" charset="-122"/>
              </a:rPr>
              <a:t>这样日本将其占领中国50年之久的台湾，以及澎湖列岛、满州等归还中国。</a:t>
            </a:r>
          </a:p>
        </p:txBody>
      </p:sp>
      <p:sp>
        <p:nvSpPr>
          <p:cNvPr id="39941" name="矩形 6"/>
          <p:cNvSpPr>
            <a:spLocks noChangeArrowheads="1"/>
          </p:cNvSpPr>
          <p:nvPr/>
        </p:nvSpPr>
        <p:spPr bwMode="auto">
          <a:xfrm>
            <a:off x="323533" y="1459230"/>
            <a:ext cx="8821738" cy="2306955"/>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1" lang="zh-CN" altLang="en-US"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争夺</a:t>
            </a:r>
            <a:r>
              <a:rPr kumimoji="1" lang="zh-CN" altLang="zh-CN"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钓鱼岛</a:t>
            </a:r>
            <a:r>
              <a:rPr kumimoji="1" lang="zh-CN" altLang="en-US"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过程：</a:t>
            </a:r>
            <a:endParaRPr kumimoji="1" lang="en-US" altLang="zh-CN"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endParaRPr>
          </a:p>
          <a:p>
            <a:pPr marL="571500" marR="0" lvl="0" indent="-57150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1" lang="zh-CN" altLang="en-US"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1372</a:t>
            </a:r>
            <a:r>
              <a:rPr kumimoji="1" lang="zh-CN" altLang="en-US"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年，琉球群岛都是中国的</a:t>
            </a:r>
            <a:endParaRPr kumimoji="1" lang="en-US" altLang="zh-CN"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marL="571500" marR="0" lvl="0" indent="-57150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1" lang="en-US" altLang="zh-CN"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1895</a:t>
            </a:r>
            <a:r>
              <a:rPr kumimoji="1" lang="zh-CN" altLang="zh-CN"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年甲午战争被割让给日本</a:t>
            </a:r>
            <a:endParaRPr kumimoji="1" lang="en-US" altLang="zh-CN"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endParaRPr>
          </a:p>
          <a:p>
            <a:pPr marL="571500" marR="0" lvl="0" indent="-57150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1" lang="zh-CN" altLang="en-US"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宋体" panose="02010600030101010101" pitchFamily="2" charset="-122"/>
              </a:rPr>
              <a:t>1945年归还中国</a:t>
            </a:r>
            <a:endParaRPr kumimoji="1" lang="en-US" altLang="zh-CN"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宋体" panose="02010600030101010101" pitchFamily="2" charset="-122"/>
            </a:endParaRPr>
          </a:p>
          <a:p>
            <a:pPr marL="571500" marR="0" lvl="0" indent="-57150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1" lang="en-US" altLang="zh-CN"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1952</a:t>
            </a:r>
            <a:r>
              <a:rPr kumimoji="1" lang="zh-CN" altLang="zh-CN"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年美国非法将钓鱼岛纳入托管范围</a:t>
            </a:r>
            <a:endParaRPr kumimoji="1" lang="en-US" altLang="zh-CN"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endParaRPr>
          </a:p>
          <a:p>
            <a:pPr marL="571500" marR="0" lvl="0" indent="-57150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1" lang="en-US" altLang="zh-CN"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1971</a:t>
            </a:r>
            <a:r>
              <a:rPr kumimoji="1" lang="zh-CN" altLang="zh-CN"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年美</a:t>
            </a:r>
            <a:r>
              <a:rPr kumimoji="1" lang="zh-CN" altLang="en-US"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国私自将</a:t>
            </a:r>
            <a:r>
              <a:rPr kumimoji="1" lang="zh-CN" altLang="zh-CN"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钓鱼岛</a:t>
            </a:r>
            <a:r>
              <a:rPr kumimoji="1" lang="en-US" altLang="zh-CN" b="1" i="0" u="none" strike="noStrike" kern="120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1" lang="zh-CN" altLang="zh-CN" b="1" i="0" u="none" strike="noStrike" kern="120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cs typeface="宋体" panose="02010600030101010101" pitchFamily="2" charset="-122"/>
              </a:rPr>
              <a:t>施政权</a:t>
            </a:r>
            <a:r>
              <a:rPr kumimoji="1" lang="en-US" altLang="zh-CN" b="1" i="0" u="none" strike="noStrike" kern="120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1" lang="zh-CN" altLang="en-US"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交给</a:t>
            </a:r>
            <a:r>
              <a:rPr kumimoji="1" lang="zh-CN" altLang="zh-CN"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日</a:t>
            </a:r>
            <a:r>
              <a:rPr kumimoji="1" lang="zh-CN" altLang="en-US"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本</a:t>
            </a:r>
          </a:p>
          <a:p>
            <a:pPr marL="571500" marR="0" lvl="0" indent="-57150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1" lang="en-US" altLang="zh-CN"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2011</a:t>
            </a:r>
            <a:r>
              <a:rPr kumimoji="1" lang="zh-CN" altLang="en-US"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年</a:t>
            </a:r>
            <a:r>
              <a:rPr kumimoji="1" lang="en-US" altLang="zh-CN"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9</a:t>
            </a:r>
            <a:r>
              <a:rPr kumimoji="1" lang="zh-CN" altLang="en-US"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月</a:t>
            </a:r>
            <a:r>
              <a:rPr kumimoji="1" lang="en-US" altLang="zh-CN"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11</a:t>
            </a:r>
            <a:r>
              <a:rPr kumimoji="1" lang="zh-CN" altLang="en-US"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日</a:t>
            </a:r>
            <a:r>
              <a:rPr kumimoji="1" lang="en-US" altLang="zh-CN"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1" lang="zh-CN" altLang="en-US"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购岛</a:t>
            </a:r>
            <a:r>
              <a:rPr kumimoji="1" lang="en-US" altLang="zh-CN"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a:t>
            </a:r>
          </a:p>
        </p:txBody>
      </p:sp>
      <p:sp>
        <p:nvSpPr>
          <p:cNvPr id="55298" name="矩形 4"/>
          <p:cNvSpPr/>
          <p:nvPr/>
        </p:nvSpPr>
        <p:spPr>
          <a:xfrm>
            <a:off x="433388" y="3766185"/>
            <a:ext cx="6696075" cy="5835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50000"/>
              </a:spcBef>
              <a:buNone/>
            </a:pPr>
            <a:r>
              <a:rPr lang="zh-CN" altLang="en-US" b="1" dirty="0">
                <a:solidFill>
                  <a:srgbClr val="FF0000"/>
                </a:solidFill>
                <a:latin typeface="宋体" panose="02010600030101010101" pitchFamily="2" charset="-122"/>
                <a:ea typeface="宋体" panose="02010600030101010101" pitchFamily="2" charset="-122"/>
                <a:cs typeface="宋体" panose="02010600030101010101" pitchFamily="2" charset="-122"/>
              </a:rPr>
              <a:t>三、南海问题</a:t>
            </a:r>
            <a:r>
              <a:rPr lang="en-US" altLang="zh-CN" b="1" dirty="0">
                <a:solidFill>
                  <a:srgbClr val="FF0000"/>
                </a:solidFill>
                <a:latin typeface="宋体" panose="02010600030101010101" pitchFamily="2" charset="-122"/>
                <a:ea typeface="宋体" panose="02010600030101010101" pitchFamily="2" charset="-122"/>
                <a:cs typeface="宋体" panose="02010600030101010101" pitchFamily="2" charset="-122"/>
              </a:rPr>
              <a:t>.</a:t>
            </a:r>
            <a:endParaRPr lang="zh-CN" altLang="en-US"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
        <p:nvSpPr>
          <p:cNvPr id="56323" name="Rectangle 3"/>
          <p:cNvSpPr/>
          <p:nvPr/>
        </p:nvSpPr>
        <p:spPr>
          <a:xfrm>
            <a:off x="5413375" y="1873568"/>
            <a:ext cx="6778625" cy="2861310"/>
          </a:xfrm>
          <a:prstGeom prst="rect">
            <a:avLst/>
          </a:prstGeom>
          <a:noFill/>
          <a:ln w="9525">
            <a:noFill/>
          </a:ln>
        </p:spPr>
        <p:txBody>
          <a:bodyPr wrap="square" anchor="ctr" anchorCtr="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zh-CN" altLang="en-US" sz="1800" b="1" dirty="0">
                <a:latin typeface="楷体" panose="02010609060101010101" pitchFamily="49" charset="-122"/>
                <a:ea typeface="楷体" panose="02010609060101010101" pitchFamily="49" charset="-122"/>
              </a:rPr>
              <a:t>二战结束，中华民国海军少将、民族英雄林则徐侄孙</a:t>
            </a:r>
            <a:r>
              <a:rPr lang="zh-CN" altLang="en-US" sz="1800" b="1" dirty="0">
                <a:solidFill>
                  <a:srgbClr val="FF0000"/>
                </a:solidFill>
                <a:latin typeface="楷体" panose="02010609060101010101" pitchFamily="49" charset="-122"/>
                <a:ea typeface="楷体" panose="02010609060101010101" pitchFamily="49" charset="-122"/>
              </a:rPr>
              <a:t>林遵</a:t>
            </a:r>
            <a:r>
              <a:rPr lang="zh-CN" altLang="en-US" sz="1800" b="1" dirty="0">
                <a:latin typeface="楷体" panose="02010609060101010101" pitchFamily="49" charset="-122"/>
                <a:ea typeface="楷体" panose="02010609060101010101" pitchFamily="49" charset="-122"/>
              </a:rPr>
              <a:t>，以战胜国海军武官身份，率舰巡视南海接受敌产，光复神州故地。南沙主岛太平岛，得名就来自于他的座舰太平舰。林遵出海随行的中华民国的地质、方域、绘图等专业人才，大家各尽其职。</a:t>
            </a:r>
            <a:endParaRPr lang="en-US" altLang="zh-CN" sz="1800" b="1" dirty="0">
              <a:latin typeface="楷体" panose="02010609060101010101" pitchFamily="49" charset="-122"/>
              <a:ea typeface="楷体" panose="02010609060101010101" pitchFamily="49" charset="-122"/>
            </a:endParaRPr>
          </a:p>
          <a:p>
            <a:pPr marL="0" lvl="0" indent="0">
              <a:spcBef>
                <a:spcPct val="0"/>
              </a:spcBef>
              <a:buNone/>
            </a:pPr>
            <a:endParaRPr lang="en-US" altLang="zh-CN" sz="1800" b="1" dirty="0">
              <a:latin typeface="楷体" panose="02010609060101010101" pitchFamily="49" charset="-122"/>
              <a:ea typeface="楷体" panose="02010609060101010101" pitchFamily="49" charset="-122"/>
            </a:endParaRPr>
          </a:p>
          <a:p>
            <a:pPr marL="0" lvl="0" indent="0">
              <a:spcBef>
                <a:spcPct val="0"/>
              </a:spcBef>
              <a:buNone/>
            </a:pPr>
            <a:r>
              <a:rPr lang="en-US" altLang="zh-CN" sz="1800" b="1" dirty="0">
                <a:latin typeface="楷体" panose="02010609060101010101" pitchFamily="49" charset="-122"/>
                <a:ea typeface="楷体" panose="02010609060101010101" pitchFamily="49" charset="-122"/>
              </a:rPr>
              <a:t>1947</a:t>
            </a:r>
            <a:r>
              <a:rPr lang="zh-CN" altLang="en-US" sz="1800" b="1" dirty="0">
                <a:latin typeface="楷体" panose="02010609060101010101" pitchFamily="49" charset="-122"/>
                <a:ea typeface="楷体" panose="02010609060101010101" pitchFamily="49" charset="-122"/>
              </a:rPr>
              <a:t>年出版的由中华民国政府内政部方域司编绘的</a:t>
            </a:r>
            <a:r>
              <a:rPr lang="en-US" altLang="zh-CN" sz="1800" b="1" dirty="0">
                <a:latin typeface="楷体" panose="02010609060101010101" pitchFamily="49" charset="-122"/>
                <a:ea typeface="楷体" panose="02010609060101010101" pitchFamily="49" charset="-122"/>
              </a:rPr>
              <a:t>《</a:t>
            </a:r>
            <a:r>
              <a:rPr lang="zh-CN" altLang="en-US" sz="1800" b="1" dirty="0">
                <a:latin typeface="楷体" panose="02010609060101010101" pitchFamily="49" charset="-122"/>
                <a:ea typeface="楷体" panose="02010609060101010101" pitchFamily="49" charset="-122"/>
              </a:rPr>
              <a:t>南海诸岛位置图</a:t>
            </a:r>
            <a:r>
              <a:rPr lang="en-US" altLang="zh-CN" sz="1800" b="1" dirty="0">
                <a:latin typeface="楷体" panose="02010609060101010101" pitchFamily="49" charset="-122"/>
                <a:ea typeface="楷体" panose="02010609060101010101" pitchFamily="49" charset="-122"/>
              </a:rPr>
              <a:t>》</a:t>
            </a:r>
            <a:r>
              <a:rPr lang="zh-CN" altLang="en-US" sz="1800" b="1" dirty="0">
                <a:latin typeface="楷体" panose="02010609060101010101" pitchFamily="49" charset="-122"/>
                <a:ea typeface="楷体" panose="02010609060101010101" pitchFamily="49" charset="-122"/>
              </a:rPr>
              <a:t>，图中用一些断续线，圈出了中国主张的领海范围。这个图中的断续线，就是今天传统九段线的来历。中华人民共和国成立后，完全继承了这张地图。有一种不确定的说法，这些断续线最早是十一条，后来改成九条。</a:t>
            </a:r>
          </a:p>
        </p:txBody>
      </p:sp>
      <p:sp>
        <p:nvSpPr>
          <p:cNvPr id="57346" name="矩形 4"/>
          <p:cNvSpPr/>
          <p:nvPr/>
        </p:nvSpPr>
        <p:spPr>
          <a:xfrm>
            <a:off x="547370" y="4735195"/>
            <a:ext cx="11035030" cy="175323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dirty="0">
                <a:latin typeface="宋体" panose="02010600030101010101" pitchFamily="2" charset="-122"/>
                <a:ea typeface="宋体" panose="02010600030101010101" pitchFamily="2" charset="-122"/>
                <a:cs typeface="宋体" panose="02010600030101010101" pitchFamily="2" charset="-122"/>
              </a:rPr>
              <a:t>	</a:t>
            </a:r>
            <a:r>
              <a:rPr lang="zh-CN" altLang="zh-CN" sz="1800" dirty="0">
                <a:solidFill>
                  <a:srgbClr val="FF0000"/>
                </a:solidFill>
                <a:latin typeface="宋体" panose="02010600030101010101" pitchFamily="2" charset="-122"/>
                <a:ea typeface="宋体" panose="02010600030101010101" pitchFamily="2" charset="-122"/>
                <a:cs typeface="宋体" panose="02010600030101010101" pitchFamily="2" charset="-122"/>
              </a:rPr>
              <a:t>林遵</a:t>
            </a:r>
            <a:r>
              <a:rPr lang="en-US" altLang="zh-CN" sz="1800" dirty="0">
                <a:latin typeface="宋体" panose="02010600030101010101" pitchFamily="2" charset="-122"/>
                <a:ea typeface="宋体" panose="02010600030101010101" pitchFamily="2" charset="-122"/>
                <a:cs typeface="宋体" panose="02010600030101010101" pitchFamily="2" charset="-122"/>
              </a:rPr>
              <a:t>1905</a:t>
            </a:r>
            <a:r>
              <a:rPr lang="zh-CN" altLang="zh-CN" sz="1800" dirty="0">
                <a:latin typeface="宋体" panose="02010600030101010101" pitchFamily="2" charset="-122"/>
                <a:ea typeface="宋体" panose="02010600030101010101" pitchFamily="2" charset="-122"/>
                <a:cs typeface="宋体" panose="02010600030101010101" pitchFamily="2" charset="-122"/>
              </a:rPr>
              <a:t>年生于福建福州，是民族英雄林则徐的侄孙。日本投降后，他率</a:t>
            </a:r>
            <a:r>
              <a:rPr lang="zh-CN" altLang="zh-CN" sz="1800" dirty="0">
                <a:solidFill>
                  <a:srgbClr val="FF0000"/>
                </a:solidFill>
                <a:latin typeface="宋体" panose="02010600030101010101" pitchFamily="2" charset="-122"/>
                <a:ea typeface="宋体" panose="02010600030101010101" pitchFamily="2" charset="-122"/>
                <a:cs typeface="宋体" panose="02010600030101010101" pitchFamily="2" charset="-122"/>
              </a:rPr>
              <a:t>“太平”</a:t>
            </a:r>
            <a:r>
              <a:rPr lang="zh-CN" altLang="en-US" sz="1800" dirty="0">
                <a:solidFill>
                  <a:srgbClr val="FF0000"/>
                </a:solidFill>
                <a:latin typeface="宋体" panose="02010600030101010101" pitchFamily="2" charset="-122"/>
                <a:ea typeface="宋体" panose="02010600030101010101" pitchFamily="2" charset="-122"/>
                <a:cs typeface="宋体" panose="02010600030101010101" pitchFamily="2" charset="-122"/>
              </a:rPr>
              <a:t>“永兴”</a:t>
            </a:r>
            <a:r>
              <a:rPr lang="zh-CN" altLang="zh-CN" sz="1800" dirty="0">
                <a:solidFill>
                  <a:srgbClr val="FF0000"/>
                </a:solidFill>
                <a:latin typeface="宋体" panose="02010600030101010101" pitchFamily="2" charset="-122"/>
                <a:ea typeface="宋体" panose="02010600030101010101" pitchFamily="2" charset="-122"/>
                <a:cs typeface="宋体" panose="02010600030101010101" pitchFamily="2" charset="-122"/>
              </a:rPr>
              <a:t>“中业”</a:t>
            </a:r>
            <a:r>
              <a:rPr lang="zh-CN" altLang="en-US" sz="1800" dirty="0">
                <a:solidFill>
                  <a:srgbClr val="FF0000"/>
                </a:solidFill>
                <a:latin typeface="宋体" panose="02010600030101010101" pitchFamily="2" charset="-122"/>
                <a:ea typeface="宋体" panose="02010600030101010101" pitchFamily="2" charset="-122"/>
                <a:cs typeface="宋体" panose="02010600030101010101" pitchFamily="2" charset="-122"/>
              </a:rPr>
              <a:t> “中建”</a:t>
            </a:r>
            <a:r>
              <a:rPr lang="zh-CN" altLang="en-US" sz="1800" dirty="0">
                <a:latin typeface="宋体" panose="02010600030101010101" pitchFamily="2" charset="-122"/>
                <a:ea typeface="宋体" panose="02010600030101010101" pitchFamily="2" charset="-122"/>
                <a:cs typeface="宋体" panose="02010600030101010101" pitchFamily="2" charset="-122"/>
              </a:rPr>
              <a:t>号四</a:t>
            </a:r>
            <a:r>
              <a:rPr lang="zh-CN" altLang="zh-CN" sz="1800" dirty="0">
                <a:latin typeface="宋体" panose="02010600030101010101" pitchFamily="2" charset="-122"/>
                <a:ea typeface="宋体" panose="02010600030101010101" pitchFamily="2" charset="-122"/>
                <a:cs typeface="宋体" panose="02010600030101010101" pitchFamily="2" charset="-122"/>
              </a:rPr>
              <a:t>舰接收南沙群岛，将南沙主岛以所乘军舰舰名改为“太平岛”，并在岛上竖立纪念碑。海军指挥学院海军史研究专家高晓星说，如果没有他当初的那些举动，我国南海岛屿现在所面临的处境会更为尴尬。 　　</a:t>
            </a:r>
            <a:br>
              <a:rPr lang="en-US" altLang="zh-CN" sz="1800" dirty="0">
                <a:latin typeface="宋体" panose="02010600030101010101" pitchFamily="2" charset="-122"/>
                <a:ea typeface="宋体" panose="02010600030101010101" pitchFamily="2" charset="-122"/>
                <a:cs typeface="宋体" panose="02010600030101010101" pitchFamily="2" charset="-122"/>
              </a:rPr>
            </a:br>
            <a:r>
              <a:rPr lang="zh-CN" altLang="zh-CN" sz="1800" dirty="0">
                <a:latin typeface="宋体" panose="02010600030101010101" pitchFamily="2" charset="-122"/>
                <a:ea typeface="宋体" panose="02010600030101010101" pitchFamily="2" charset="-122"/>
                <a:cs typeface="宋体" panose="02010600030101010101" pitchFamily="2" charset="-122"/>
              </a:rPr>
              <a:t>　　</a:t>
            </a:r>
            <a:r>
              <a:rPr lang="en-US" altLang="zh-CN" sz="1800" dirty="0">
                <a:latin typeface="宋体" panose="02010600030101010101" pitchFamily="2" charset="-122"/>
                <a:ea typeface="宋体" panose="02010600030101010101" pitchFamily="2" charset="-122"/>
                <a:cs typeface="宋体" panose="02010600030101010101" pitchFamily="2" charset="-122"/>
              </a:rPr>
              <a:t>1949</a:t>
            </a:r>
            <a:r>
              <a:rPr lang="zh-CN" altLang="zh-CN" sz="1800" dirty="0">
                <a:latin typeface="宋体" panose="02010600030101010101" pitchFamily="2" charset="-122"/>
                <a:ea typeface="宋体" panose="02010600030101010101" pitchFamily="2" charset="-122"/>
                <a:cs typeface="宋体" panose="02010600030101010101" pitchFamily="2" charset="-122"/>
              </a:rPr>
              <a:t>年</a:t>
            </a:r>
            <a:r>
              <a:rPr lang="en-US" altLang="zh-CN" sz="1800" dirty="0">
                <a:latin typeface="宋体" panose="02010600030101010101" pitchFamily="2" charset="-122"/>
                <a:ea typeface="宋体" panose="02010600030101010101" pitchFamily="2" charset="-122"/>
                <a:cs typeface="宋体" panose="02010600030101010101" pitchFamily="2" charset="-122"/>
              </a:rPr>
              <a:t>4</a:t>
            </a:r>
            <a:r>
              <a:rPr lang="zh-CN" altLang="zh-CN" sz="1800" dirty="0">
                <a:latin typeface="宋体" panose="02010600030101010101" pitchFamily="2" charset="-122"/>
                <a:ea typeface="宋体" panose="02010600030101010101" pitchFamily="2" charset="-122"/>
                <a:cs typeface="宋体" panose="02010600030101010101" pitchFamily="2" charset="-122"/>
              </a:rPr>
              <a:t>月</a:t>
            </a:r>
            <a:r>
              <a:rPr lang="en-US" altLang="zh-CN" sz="1800" dirty="0">
                <a:latin typeface="宋体" panose="02010600030101010101" pitchFamily="2" charset="-122"/>
                <a:ea typeface="宋体" panose="02010600030101010101" pitchFamily="2" charset="-122"/>
                <a:cs typeface="宋体" panose="02010600030101010101" pitchFamily="2" charset="-122"/>
              </a:rPr>
              <a:t>23</a:t>
            </a:r>
            <a:r>
              <a:rPr lang="zh-CN" altLang="zh-CN" sz="1800" dirty="0">
                <a:latin typeface="宋体" panose="02010600030101010101" pitchFamily="2" charset="-122"/>
                <a:ea typeface="宋体" panose="02010600030101010101" pitchFamily="2" charset="-122"/>
                <a:cs typeface="宋体" panose="02010600030101010101" pitchFamily="2" charset="-122"/>
              </a:rPr>
              <a:t>日林遵率国民党海防第二舰队</a:t>
            </a:r>
            <a:r>
              <a:rPr lang="en-US" altLang="zh-CN" sz="1800" dirty="0">
                <a:latin typeface="宋体" panose="02010600030101010101" pitchFamily="2" charset="-122"/>
                <a:ea typeface="宋体" panose="02010600030101010101" pitchFamily="2" charset="-122"/>
                <a:cs typeface="宋体" panose="02010600030101010101" pitchFamily="2" charset="-122"/>
              </a:rPr>
              <a:t>25</a:t>
            </a:r>
            <a:r>
              <a:rPr lang="zh-CN" altLang="en-US" sz="1800" dirty="0">
                <a:latin typeface="宋体" panose="02010600030101010101" pitchFamily="2" charset="-122"/>
                <a:ea typeface="宋体" panose="02010600030101010101" pitchFamily="2" charset="-122"/>
                <a:cs typeface="宋体" panose="02010600030101010101" pitchFamily="2" charset="-122"/>
              </a:rPr>
              <a:t>艘舰艇和</a:t>
            </a:r>
            <a:r>
              <a:rPr lang="en-US" altLang="zh-CN" sz="1800" dirty="0">
                <a:latin typeface="宋体" panose="02010600030101010101" pitchFamily="2" charset="-122"/>
                <a:ea typeface="宋体" panose="02010600030101010101" pitchFamily="2" charset="-122"/>
                <a:cs typeface="宋体" panose="02010600030101010101" pitchFamily="2" charset="-122"/>
              </a:rPr>
              <a:t>1200</a:t>
            </a:r>
            <a:r>
              <a:rPr lang="zh-CN" altLang="en-US" sz="1800" dirty="0">
                <a:latin typeface="宋体" panose="02010600030101010101" pitchFamily="2" charset="-122"/>
                <a:ea typeface="宋体" panose="02010600030101010101" pitchFamily="2" charset="-122"/>
                <a:cs typeface="宋体" panose="02010600030101010101" pitchFamily="2" charset="-122"/>
              </a:rPr>
              <a:t>余名海军官兵</a:t>
            </a:r>
            <a:r>
              <a:rPr lang="zh-CN" altLang="zh-CN" sz="1800" dirty="0">
                <a:latin typeface="宋体" panose="02010600030101010101" pitchFamily="2" charset="-122"/>
                <a:ea typeface="宋体" panose="02010600030101010101" pitchFamily="2" charset="-122"/>
                <a:cs typeface="宋体" panose="02010600030101010101" pitchFamily="2" charset="-122"/>
              </a:rPr>
              <a:t>起义。当天华东军区海军成立。</a:t>
            </a:r>
            <a:r>
              <a:rPr lang="zh-CN" altLang="en-US" sz="1800" dirty="0">
                <a:latin typeface="宋体" panose="02010600030101010101" pitchFamily="2" charset="-122"/>
                <a:ea typeface="宋体" panose="02010600030101010101" pitchFamily="2" charset="-122"/>
                <a:cs typeface="宋体" panose="02010600030101010101" pitchFamily="2" charset="-122"/>
              </a:rPr>
              <a:t>这</a:t>
            </a:r>
            <a:r>
              <a:rPr lang="zh-CN" altLang="zh-CN" sz="1800" dirty="0">
                <a:latin typeface="宋体" panose="02010600030101010101" pitchFamily="2" charset="-122"/>
                <a:ea typeface="宋体" panose="02010600030101010101" pitchFamily="2" charset="-122"/>
                <a:cs typeface="宋体" panose="02010600030101010101" pitchFamily="2" charset="-122"/>
              </a:rPr>
              <a:t>一天，也被定为海军纪念日</a:t>
            </a:r>
            <a:r>
              <a:rPr lang="zh-CN" altLang="en-US" sz="1800" dirty="0">
                <a:latin typeface="宋体" panose="02010600030101010101" pitchFamily="2" charset="-122"/>
                <a:ea typeface="宋体" panose="02010600030101010101" pitchFamily="2" charset="-122"/>
                <a:cs typeface="宋体" panose="02010600030101010101" pitchFamily="2" charset="-122"/>
              </a:rPr>
              <a:t>。</a:t>
            </a:r>
            <a:r>
              <a:rPr lang="zh-CN" altLang="zh-CN" sz="1800" dirty="0">
                <a:latin typeface="宋体" panose="02010600030101010101" pitchFamily="2" charset="-122"/>
                <a:ea typeface="宋体" panose="02010600030101010101" pitchFamily="2" charset="-122"/>
                <a:cs typeface="宋体" panose="02010600030101010101" pitchFamily="2" charset="-122"/>
              </a:rPr>
              <a:t> </a:t>
            </a:r>
            <a:endParaRPr lang="en-US" altLang="zh-CN" sz="1800" dirty="0">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spcBef>
                <a:spcPct val="0"/>
              </a:spcBef>
              <a:buNone/>
            </a:pPr>
            <a:r>
              <a:rPr lang="en-US" altLang="zh-CN" sz="1800" dirty="0">
                <a:latin typeface="宋体" panose="02010600030101010101" pitchFamily="2" charset="-122"/>
                <a:ea typeface="宋体" panose="02010600030101010101" pitchFamily="2" charset="-122"/>
                <a:cs typeface="宋体" panose="02010600030101010101" pitchFamily="2" charset="-122"/>
              </a:rPr>
              <a:t>		</a:t>
            </a:r>
            <a:r>
              <a:rPr lang="zh-CN" altLang="zh-CN" sz="1800" dirty="0">
                <a:solidFill>
                  <a:srgbClr val="FF0000"/>
                </a:solidFill>
                <a:latin typeface="宋体" panose="02010600030101010101" pitchFamily="2" charset="-122"/>
                <a:ea typeface="宋体" panose="02010600030101010101" pitchFamily="2" charset="-122"/>
                <a:cs typeface="宋体" panose="02010600030101010101" pitchFamily="2" charset="-122"/>
              </a:rPr>
              <a:t>南京江面上的壮举</a:t>
            </a:r>
            <a:r>
              <a:rPr lang="zh-CN" altLang="en-US" sz="1800"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en-US" altLang="zh-CN" sz="1800" dirty="0">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zh-CN" altLang="zh-CN" sz="1800" dirty="0">
                <a:solidFill>
                  <a:srgbClr val="FF0000"/>
                </a:solidFill>
                <a:latin typeface="宋体" panose="02010600030101010101" pitchFamily="2" charset="-122"/>
                <a:ea typeface="宋体" panose="02010600030101010101" pitchFamily="2" charset="-122"/>
                <a:cs typeface="宋体" panose="02010600030101010101" pitchFamily="2" charset="-122"/>
              </a:rPr>
              <a:t>—毛泽东</a:t>
            </a:r>
            <a:endParaRPr lang="zh-CN" altLang="en-US" sz="1800" dirty="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矩形 5"/>
          <p:cNvSpPr/>
          <p:nvPr/>
        </p:nvSpPr>
        <p:spPr>
          <a:xfrm>
            <a:off x="323850" y="188913"/>
            <a:ext cx="5976938" cy="212280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rPr>
              <a:t>1</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rPr>
              <a:t>东沙群岛</a:t>
            </a:r>
            <a:endPar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spcBef>
                <a:spcPct val="0"/>
              </a:spcBef>
              <a:buNone/>
            </a:pPr>
            <a:r>
              <a:rPr lang="en-US" altLang="zh-CN" sz="1800" b="1" dirty="0">
                <a:latin typeface="宋体" panose="02010600030101010101" pitchFamily="2" charset="-122"/>
                <a:ea typeface="宋体" panose="02010600030101010101" pitchFamily="2" charset="-122"/>
                <a:cs typeface="宋体" panose="02010600030101010101" pitchFamily="2" charset="-122"/>
              </a:rPr>
              <a:t>	</a:t>
            </a:r>
            <a:r>
              <a:rPr lang="zh-CN" altLang="zh-CN" sz="1800" b="1" dirty="0">
                <a:latin typeface="宋体" panose="02010600030101010101" pitchFamily="2" charset="-122"/>
                <a:ea typeface="宋体" panose="02010600030101010101" pitchFamily="2" charset="-122"/>
                <a:cs typeface="宋体" panose="02010600030101010101" pitchFamily="2" charset="-122"/>
              </a:rPr>
              <a:t>是中国南海诸岛中位置最北的一组群岛，主要由东沙岛、东沙礁（环礁）、南卫滩（暗礁）和北卫滩（暗礁）所组成，附近海区还有不少暗沙和暗礁。属热带地区，终年高温。是南海诸岛中离大陆最近、岛礁最少的一组群岛。位处国际航海重要的交通枢纽，属中国的领土，名义上归</a:t>
            </a:r>
            <a:r>
              <a:rPr lang="zh-CN" altLang="en-US" sz="1800" b="1" dirty="0">
                <a:latin typeface="宋体" panose="02010600030101010101" pitchFamily="2" charset="-122"/>
                <a:ea typeface="宋体" panose="02010600030101010101" pitchFamily="2" charset="-122"/>
                <a:cs typeface="宋体" panose="02010600030101010101" pitchFamily="2" charset="-122"/>
              </a:rPr>
              <a:t>三沙</a:t>
            </a:r>
            <a:r>
              <a:rPr lang="zh-CN" altLang="zh-CN" sz="1800" b="1" dirty="0">
                <a:latin typeface="宋体" panose="02010600030101010101" pitchFamily="2" charset="-122"/>
                <a:ea typeface="宋体" panose="02010600030101010101" pitchFamily="2" charset="-122"/>
                <a:cs typeface="宋体" panose="02010600030101010101" pitchFamily="2" charset="-122"/>
              </a:rPr>
              <a:t>市管辖，</a:t>
            </a:r>
            <a:r>
              <a:rPr lang="zh-CN"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目前由中国</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台湾</a:t>
            </a:r>
            <a:r>
              <a:rPr lang="zh-CN"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高雄市控制</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p>
        </p:txBody>
      </p:sp>
      <p:sp>
        <p:nvSpPr>
          <p:cNvPr id="61443" name="矩形 9"/>
          <p:cNvSpPr/>
          <p:nvPr/>
        </p:nvSpPr>
        <p:spPr>
          <a:xfrm>
            <a:off x="80645" y="2473325"/>
            <a:ext cx="4968875" cy="17532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dirty="0">
                <a:latin typeface="宋体" panose="02010600030101010101" pitchFamily="2" charset="-122"/>
                <a:ea typeface="宋体" panose="02010600030101010101" pitchFamily="2" charset="-122"/>
                <a:cs typeface="宋体" panose="02010600030101010101" pitchFamily="2" charset="-122"/>
              </a:rPr>
              <a:t> </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2</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、西沙群岛</a:t>
            </a:r>
            <a:endPar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spcBef>
                <a:spcPct val="0"/>
              </a:spcBef>
              <a:buNone/>
            </a:pPr>
            <a:r>
              <a:rPr lang="en-US" altLang="zh-CN" sz="1800" b="1" dirty="0">
                <a:latin typeface="宋体" panose="02010600030101010101" pitchFamily="2" charset="-122"/>
                <a:ea typeface="宋体" panose="02010600030101010101" pitchFamily="2" charset="-122"/>
                <a:cs typeface="宋体" panose="02010600030101010101" pitchFamily="2" charset="-122"/>
              </a:rPr>
              <a:t>1932</a:t>
            </a:r>
            <a:r>
              <a:rPr lang="zh-CN" altLang="zh-CN" sz="1800" b="1" dirty="0">
                <a:latin typeface="宋体" panose="02010600030101010101" pitchFamily="2" charset="-122"/>
                <a:ea typeface="宋体" panose="02010600030101010101" pitchFamily="2" charset="-122"/>
                <a:cs typeface="宋体" panose="02010600030101010101" pitchFamily="2" charset="-122"/>
              </a:rPr>
              <a:t>年，法属印度支那政府占据了包括永兴岛在内的整个</a:t>
            </a:r>
            <a:r>
              <a:rPr lang="en-US" altLang="zh-CN" sz="1800" b="1" u="sng" dirty="0">
                <a:latin typeface="宋体" panose="02010600030101010101" pitchFamily="2" charset="-122"/>
                <a:ea typeface="宋体" panose="02010600030101010101" pitchFamily="2" charset="-122"/>
                <a:cs typeface="宋体" panose="02010600030101010101" pitchFamily="2" charset="-122"/>
              </a:rPr>
              <a:t>西沙群岛</a:t>
            </a:r>
            <a:r>
              <a:rPr lang="zh-CN" altLang="zh-CN" sz="1800" b="1" dirty="0">
                <a:latin typeface="宋体" panose="02010600030101010101" pitchFamily="2" charset="-122"/>
                <a:ea typeface="宋体" panose="02010600030101010101" pitchFamily="2" charset="-122"/>
                <a:cs typeface="宋体" panose="02010600030101010101" pitchFamily="2" charset="-122"/>
              </a:rPr>
              <a:t>。第二次世界大战期间，</a:t>
            </a:r>
            <a:r>
              <a:rPr lang="en-US" altLang="zh-CN" sz="1800" b="1" u="sng" dirty="0">
                <a:latin typeface="宋体" panose="02010600030101010101" pitchFamily="2" charset="-122"/>
                <a:ea typeface="宋体" panose="02010600030101010101" pitchFamily="2" charset="-122"/>
                <a:cs typeface="宋体" panose="02010600030101010101" pitchFamily="2" charset="-122"/>
              </a:rPr>
              <a:t>南海诸岛</a:t>
            </a:r>
            <a:r>
              <a:rPr lang="zh-CN" altLang="zh-CN" sz="1800" b="1" dirty="0">
                <a:latin typeface="宋体" panose="02010600030101010101" pitchFamily="2" charset="-122"/>
                <a:ea typeface="宋体" panose="02010600030101010101" pitchFamily="2" charset="-122"/>
                <a:cs typeface="宋体" panose="02010600030101010101" pitchFamily="2" charset="-122"/>
              </a:rPr>
              <a:t>一度被日本夺得。日本投降后，根据《</a:t>
            </a:r>
            <a:r>
              <a:rPr lang="en-US" altLang="zh-CN" sz="1800" b="1" u="sng" dirty="0">
                <a:latin typeface="宋体" panose="02010600030101010101" pitchFamily="2" charset="-122"/>
                <a:ea typeface="宋体" panose="02010600030101010101" pitchFamily="2" charset="-122"/>
                <a:cs typeface="宋体" panose="02010600030101010101" pitchFamily="2" charset="-122"/>
              </a:rPr>
              <a:t>开罗宣言</a:t>
            </a:r>
            <a:r>
              <a:rPr lang="zh-CN" altLang="zh-CN" sz="1800" b="1" dirty="0">
                <a:latin typeface="宋体" panose="02010600030101010101" pitchFamily="2" charset="-122"/>
                <a:ea typeface="宋体" panose="02010600030101010101" pitchFamily="2" charset="-122"/>
                <a:cs typeface="宋体" panose="02010600030101010101" pitchFamily="2" charset="-122"/>
              </a:rPr>
              <a:t>》，包括</a:t>
            </a:r>
            <a:r>
              <a:rPr lang="en-US" altLang="zh-CN" sz="1800" b="1" u="sng" dirty="0">
                <a:latin typeface="宋体" panose="02010600030101010101" pitchFamily="2" charset="-122"/>
                <a:ea typeface="宋体" panose="02010600030101010101" pitchFamily="2" charset="-122"/>
                <a:cs typeface="宋体" panose="02010600030101010101" pitchFamily="2" charset="-122"/>
              </a:rPr>
              <a:t>西沙</a:t>
            </a:r>
            <a:r>
              <a:rPr lang="zh-CN" altLang="zh-CN" sz="1800" b="1" dirty="0">
                <a:latin typeface="宋体" panose="02010600030101010101" pitchFamily="2" charset="-122"/>
                <a:ea typeface="宋体" panose="02010600030101010101" pitchFamily="2" charset="-122"/>
                <a:cs typeface="宋体" panose="02010600030101010101" pitchFamily="2" charset="-122"/>
              </a:rPr>
              <a:t>、东沙、中沙和南沙群岛在内的</a:t>
            </a:r>
            <a:r>
              <a:rPr lang="en-US" altLang="zh-CN" sz="1800" b="1" u="sng" dirty="0">
                <a:latin typeface="宋体" panose="02010600030101010101" pitchFamily="2" charset="-122"/>
                <a:ea typeface="宋体" panose="02010600030101010101" pitchFamily="2" charset="-122"/>
                <a:cs typeface="宋体" panose="02010600030101010101" pitchFamily="2" charset="-122"/>
              </a:rPr>
              <a:t>南海诸岛</a:t>
            </a:r>
            <a:r>
              <a:rPr lang="zh-CN" altLang="zh-CN" sz="1800" b="1" dirty="0">
                <a:latin typeface="宋体" panose="02010600030101010101" pitchFamily="2" charset="-122"/>
                <a:ea typeface="宋体" panose="02010600030101010101" pitchFamily="2" charset="-122"/>
                <a:cs typeface="宋体" panose="02010600030101010101" pitchFamily="2" charset="-122"/>
              </a:rPr>
              <a:t>一并归还中国。</a:t>
            </a:r>
          </a:p>
        </p:txBody>
      </p:sp>
      <p:sp>
        <p:nvSpPr>
          <p:cNvPr id="4" name="矩形 3"/>
          <p:cNvSpPr/>
          <p:nvPr/>
        </p:nvSpPr>
        <p:spPr>
          <a:xfrm>
            <a:off x="323850" y="4226243"/>
            <a:ext cx="3313113" cy="1353185"/>
          </a:xfrm>
          <a:prstGeom prst="rect">
            <a:avLst/>
          </a:prstGeom>
        </p:spPr>
        <p:txBody>
          <a:bodyPr>
            <a:spAutoFit/>
          </a:bodyPr>
          <a:lstStyle/>
          <a:p>
            <a:pPr marL="0" marR="0" lvl="0" indent="0" algn="just" defTabSz="914400" rtl="0" eaLnBrk="1" fontAlgn="base" latinLnBrk="0" hangingPunct="1">
              <a:lnSpc>
                <a:spcPct val="100000"/>
              </a:lnSpc>
              <a:spcBef>
                <a:spcPct val="0"/>
              </a:spcBef>
              <a:spcAft>
                <a:spcPts val="0"/>
              </a:spcAft>
              <a:buClrTx/>
              <a:buSzTx/>
              <a:buFontTx/>
              <a:buNone/>
              <a:defRPr/>
            </a:pPr>
            <a:r>
              <a:rPr kumimoji="1" lang="zh-CN" altLang="zh-CN" sz="2800"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永兴岛 </a:t>
            </a:r>
            <a:r>
              <a:rPr kumimoji="1" lang="zh-CN"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又名</a:t>
            </a:r>
            <a:r>
              <a:rPr kumimoji="1" lang="en-US"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1" lang="en-US" altLang="zh-CN" b="1" i="0" u="sng" strike="noStrike" kern="100" cap="none" spc="0" normalizeH="0" baseline="0" noProof="0" dirty="0" err="1">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林岛</a:t>
            </a:r>
            <a:r>
              <a:rPr kumimoji="1" lang="en-US"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1" lang="zh-CN"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，因岛上林木深密得名。永兴岛得名于</a:t>
            </a:r>
            <a:r>
              <a:rPr kumimoji="1" lang="en-US"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1946</a:t>
            </a:r>
            <a:r>
              <a:rPr kumimoji="1" lang="zh-CN"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年</a:t>
            </a:r>
            <a:r>
              <a:rPr kumimoji="1" lang="en-US"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11</a:t>
            </a:r>
            <a:r>
              <a:rPr kumimoji="1" lang="zh-CN"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月</a:t>
            </a:r>
            <a:r>
              <a:rPr kumimoji="1" lang="en-US"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29</a:t>
            </a:r>
            <a:r>
              <a:rPr kumimoji="1" lang="zh-CN"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日接收西沙群岛的</a:t>
            </a:r>
            <a:r>
              <a:rPr kumimoji="1" lang="zh-CN" altLang="en-US" b="1" i="0" u="none" strike="noStrike" kern="1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永兴</a:t>
            </a:r>
            <a:r>
              <a:rPr kumimoji="1" lang="zh-CN"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舰的名字。</a:t>
            </a:r>
          </a:p>
        </p:txBody>
      </p:sp>
      <p:sp>
        <p:nvSpPr>
          <p:cNvPr id="5" name="矩形 4"/>
          <p:cNvSpPr/>
          <p:nvPr/>
        </p:nvSpPr>
        <p:spPr>
          <a:xfrm>
            <a:off x="80645" y="5579745"/>
            <a:ext cx="5260975" cy="119888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面积约：</a:t>
            </a:r>
            <a:r>
              <a:rPr kumimoji="1" lang="en-US"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3.2</a:t>
            </a:r>
            <a:r>
              <a:rPr kumimoji="1" lang="zh-CN"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平方公里</a:t>
            </a:r>
            <a:r>
              <a:rPr kumimoji="1" lang="zh-CN" altLang="en-US"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1" lang="zh-CN"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永兴岛是西南中沙群岛的交通枢纽。机场</a:t>
            </a:r>
            <a:r>
              <a:rPr kumimoji="1" lang="zh-CN" altLang="en-US"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跑道</a:t>
            </a:r>
            <a:r>
              <a:rPr kumimoji="1" lang="en-US"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3000</a:t>
            </a:r>
            <a:r>
              <a:rPr kumimoji="1" lang="zh-CN" altLang="en-US"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米</a:t>
            </a:r>
            <a:r>
              <a:rPr kumimoji="1" lang="zh-CN"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，可起降波音</a:t>
            </a:r>
            <a:r>
              <a:rPr kumimoji="1" lang="en-US"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737</a:t>
            </a:r>
            <a:r>
              <a:rPr kumimoji="1" lang="zh-CN"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，码头可停靠</a:t>
            </a:r>
            <a:r>
              <a:rPr kumimoji="1" lang="en-US"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5000</a:t>
            </a:r>
            <a:r>
              <a:rPr kumimoji="1" lang="zh-CN"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吨位的船只，其它基础设施和接待设施也比较齐全。</a:t>
            </a:r>
            <a:endParaRPr kumimoji="1" lang="zh-CN" altLang="en-US"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endParaRPr>
          </a:p>
        </p:txBody>
      </p:sp>
      <p:sp>
        <p:nvSpPr>
          <p:cNvPr id="67587" name="Rectangle 5"/>
          <p:cNvSpPr/>
          <p:nvPr/>
        </p:nvSpPr>
        <p:spPr>
          <a:xfrm>
            <a:off x="3773805" y="4103370"/>
            <a:ext cx="2936875" cy="14763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1800" b="1" dirty="0">
                <a:solidFill>
                  <a:srgbClr val="C00000"/>
                </a:solidFill>
                <a:latin typeface="黑体" panose="02010609060101010101" pitchFamily="49" charset="-122"/>
                <a:ea typeface="黑体" panose="02010609060101010101" pitchFamily="49" charset="-122"/>
                <a:cs typeface="黑体" panose="02010609060101010101" pitchFamily="49" charset="-122"/>
              </a:rPr>
              <a:t>2012</a:t>
            </a:r>
            <a:r>
              <a:rPr lang="zh-CN" altLang="en-US" sz="1800" b="1" dirty="0">
                <a:solidFill>
                  <a:srgbClr val="C00000"/>
                </a:solidFill>
                <a:latin typeface="黑体" panose="02010609060101010101" pitchFamily="49" charset="-122"/>
                <a:ea typeface="黑体" panose="02010609060101010101" pitchFamily="49" charset="-122"/>
                <a:cs typeface="黑体" panose="02010609060101010101" pitchFamily="49" charset="-122"/>
              </a:rPr>
              <a:t>年，中国宣布将海南省下辖的西沙办事处升格为 “三沙市”，由它对西沙、南沙和中沙诸岛行使行政管辖权。</a:t>
            </a:r>
          </a:p>
        </p:txBody>
      </p:sp>
      <p:sp>
        <p:nvSpPr>
          <p:cNvPr id="261124" name="Rectangle 4"/>
          <p:cNvSpPr/>
          <p:nvPr/>
        </p:nvSpPr>
        <p:spPr>
          <a:xfrm>
            <a:off x="5506085" y="5396230"/>
            <a:ext cx="2160905" cy="922020"/>
          </a:xfrm>
          <a:prstGeom prst="rect">
            <a:avLst/>
          </a:prstGeom>
          <a:solidFill>
            <a:schemeClr val="bg1">
              <a:alpha val="36078"/>
            </a:schemeClr>
          </a:solid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1800" b="1" dirty="0">
                <a:solidFill>
                  <a:srgbClr val="C00000"/>
                </a:solidFill>
                <a:latin typeface="宋体" panose="02010600030101010101" pitchFamily="2" charset="-122"/>
                <a:ea typeface="宋体" panose="02010600030101010101" pitchFamily="2" charset="-122"/>
                <a:cs typeface="宋体" panose="02010600030101010101" pitchFamily="2" charset="-122"/>
              </a:rPr>
              <a:t>1974年1月19日，打败南越海军，1月21日全部收复西沙。</a:t>
            </a:r>
          </a:p>
        </p:txBody>
      </p:sp>
      <p:sp>
        <p:nvSpPr>
          <p:cNvPr id="7" name="文本框 6"/>
          <p:cNvSpPr txBox="1"/>
          <p:nvPr/>
        </p:nvSpPr>
        <p:spPr>
          <a:xfrm>
            <a:off x="6586537" y="4334559"/>
            <a:ext cx="4356447" cy="646331"/>
          </a:xfrm>
          <a:prstGeom prst="rect">
            <a:avLst/>
          </a:prstGeom>
          <a:noFill/>
        </p:spPr>
        <p:txBody>
          <a:bodyPr wrap="square" rtlCol="0">
            <a:spAutoFit/>
          </a:bodyPr>
          <a:lstStyle/>
          <a:p>
            <a:r>
              <a:rPr lang="zh-CN" altLang="en-US" sz="3600" b="1" dirty="0"/>
              <a:t>（视频：西沙海战）</a:t>
            </a:r>
          </a:p>
        </p:txBody>
      </p:sp>
      <p:sp>
        <p:nvSpPr>
          <p:cNvPr id="8" name="Rectangle 2"/>
          <p:cNvSpPr txBox="1">
            <a:spLocks noChangeArrowheads="1"/>
          </p:cNvSpPr>
          <p:nvPr/>
        </p:nvSpPr>
        <p:spPr bwMode="auto">
          <a:xfrm>
            <a:off x="7666990" y="5462905"/>
            <a:ext cx="4267835" cy="1133475"/>
          </a:xfrm>
          <a:prstGeom prst="rect">
            <a:avLst/>
          </a:prstGeom>
          <a:noFill/>
          <a:ln w="9525">
            <a:noFill/>
            <a:miter lim="800000"/>
          </a:ln>
          <a:effectLst>
            <a:outerShdw dist="35921" dir="2700000" algn="ctr" rotWithShape="0">
              <a:srgbClr val="FFFF00"/>
            </a:outerShdw>
          </a:effectLst>
        </p:spPr>
        <p:txBody>
          <a:bodyPr anchor="ctr"/>
          <a:lstStyle/>
          <a:p>
            <a:pPr marR="0" defTabSz="914400" eaLnBrk="1" hangingPunct="1">
              <a:buClrTx/>
              <a:buSzTx/>
              <a:buFontTx/>
              <a:buNone/>
              <a:defRPr/>
            </a:pPr>
            <a:r>
              <a:rPr kumimoji="1" lang="zh-CN" altLang="en-US" kern="0" cap="none" spc="0" normalizeH="0" baseline="0" noProof="0" dirty="0">
                <a:latin typeface="宋体" panose="02010600030101010101" pitchFamily="2" charset="-122"/>
                <a:ea typeface="宋体" panose="02010600030101010101" pitchFamily="2" charset="-122"/>
                <a:cs typeface="宋体" panose="02010600030101010101" pitchFamily="2" charset="-122"/>
              </a:rPr>
              <a:t>为保卫西沙群岛，中国军民也付出了代价：中国海军</a:t>
            </a:r>
            <a:r>
              <a:rPr kumimoji="1" lang="en-US" altLang="zh-CN" kern="0" cap="none" spc="0" normalizeH="0" baseline="0" noProof="0" dirty="0">
                <a:latin typeface="宋体" panose="02010600030101010101" pitchFamily="2" charset="-122"/>
                <a:ea typeface="宋体" panose="02010600030101010101" pitchFamily="2" charset="-122"/>
                <a:cs typeface="宋体" panose="02010600030101010101" pitchFamily="2" charset="-122"/>
              </a:rPr>
              <a:t>274</a:t>
            </a:r>
            <a:r>
              <a:rPr kumimoji="1" lang="zh-CN" altLang="en-US" kern="0" cap="none" spc="0" normalizeH="0" baseline="0" noProof="0" dirty="0">
                <a:latin typeface="宋体" panose="02010600030101010101" pitchFamily="2" charset="-122"/>
                <a:ea typeface="宋体" panose="02010600030101010101" pitchFamily="2" charset="-122"/>
                <a:cs typeface="宋体" panose="02010600030101010101" pitchFamily="2" charset="-122"/>
              </a:rPr>
              <a:t>号艇政委冯松柏等</a:t>
            </a:r>
            <a:r>
              <a:rPr kumimoji="1" lang="en-US" altLang="zh-CN" kern="0" cap="none" spc="0" normalizeH="0" baseline="0" noProof="0" dirty="0">
                <a:latin typeface="宋体" panose="02010600030101010101" pitchFamily="2" charset="-122"/>
                <a:ea typeface="宋体" panose="02010600030101010101" pitchFamily="2" charset="-122"/>
                <a:cs typeface="宋体" panose="02010600030101010101" pitchFamily="2" charset="-122"/>
              </a:rPr>
              <a:t>18</a:t>
            </a:r>
            <a:r>
              <a:rPr kumimoji="1" lang="zh-CN" altLang="en-US" kern="0" cap="none" spc="0" normalizeH="0" baseline="0" noProof="0" dirty="0">
                <a:latin typeface="宋体" panose="02010600030101010101" pitchFamily="2" charset="-122"/>
                <a:ea typeface="宋体" panose="02010600030101010101" pitchFamily="2" charset="-122"/>
                <a:cs typeface="宋体" panose="02010600030101010101" pitchFamily="2" charset="-122"/>
              </a:rPr>
              <a:t>名官兵英勇牺牲，另有</a:t>
            </a:r>
            <a:r>
              <a:rPr kumimoji="1" lang="en-US" altLang="zh-CN" kern="0" cap="none" spc="0" normalizeH="0" baseline="0" noProof="0" dirty="0">
                <a:latin typeface="宋体" panose="02010600030101010101" pitchFamily="2" charset="-122"/>
                <a:ea typeface="宋体" panose="02010600030101010101" pitchFamily="2" charset="-122"/>
                <a:cs typeface="宋体" panose="02010600030101010101" pitchFamily="2" charset="-122"/>
              </a:rPr>
              <a:t>67</a:t>
            </a:r>
            <a:r>
              <a:rPr kumimoji="1" lang="zh-CN" altLang="en-US" kern="0" cap="none" spc="0" normalizeH="0" baseline="0" noProof="0" dirty="0">
                <a:latin typeface="宋体" panose="02010600030101010101" pitchFamily="2" charset="-122"/>
                <a:ea typeface="宋体" panose="02010600030101010101" pitchFamily="2" charset="-122"/>
                <a:cs typeface="宋体" panose="02010600030101010101" pitchFamily="2" charset="-122"/>
              </a:rPr>
              <a:t>名参战人员受伤；同时，我</a:t>
            </a:r>
            <a:r>
              <a:rPr kumimoji="1" lang="en-US" altLang="zh-CN" kern="0" cap="none" spc="0" normalizeH="0" baseline="0" noProof="0" dirty="0">
                <a:latin typeface="宋体" panose="02010600030101010101" pitchFamily="2" charset="-122"/>
                <a:ea typeface="宋体" panose="02010600030101010101" pitchFamily="2" charset="-122"/>
                <a:cs typeface="宋体" panose="02010600030101010101" pitchFamily="2" charset="-122"/>
              </a:rPr>
              <a:t>389</a:t>
            </a:r>
            <a:r>
              <a:rPr kumimoji="1" lang="zh-CN" altLang="en-US" kern="0" cap="none" spc="0" normalizeH="0" baseline="0" noProof="0" dirty="0">
                <a:latin typeface="宋体" panose="02010600030101010101" pitchFamily="2" charset="-122"/>
                <a:ea typeface="宋体" panose="02010600030101010101" pitchFamily="2" charset="-122"/>
                <a:cs typeface="宋体" panose="02010600030101010101" pitchFamily="2" charset="-122"/>
              </a:rPr>
              <a:t>号舰也遭敌军重创。</a:t>
            </a:r>
          </a:p>
        </p:txBody>
      </p:sp>
      <p:sp>
        <p:nvSpPr>
          <p:cNvPr id="78850" name="矩形 4"/>
          <p:cNvSpPr/>
          <p:nvPr/>
        </p:nvSpPr>
        <p:spPr>
          <a:xfrm>
            <a:off x="6710680" y="263525"/>
            <a:ext cx="5351145" cy="415417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800" b="1" dirty="0">
                <a:solidFill>
                  <a:srgbClr val="FF0000"/>
                </a:solidFill>
                <a:latin typeface="宋体" panose="02010600030101010101" pitchFamily="2" charset="-122"/>
                <a:ea typeface="宋体" panose="02010600030101010101" pitchFamily="2" charset="-122"/>
                <a:cs typeface="宋体" panose="02010600030101010101" pitchFamily="2" charset="-122"/>
              </a:rPr>
              <a:t>3</a:t>
            </a:r>
            <a:r>
              <a:rPr lang="zh-CN" altLang="en-US" sz="28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zh-CN" sz="2800" b="1" dirty="0">
                <a:solidFill>
                  <a:srgbClr val="FF0000"/>
                </a:solidFill>
                <a:latin typeface="宋体" panose="02010600030101010101" pitchFamily="2" charset="-122"/>
                <a:ea typeface="宋体" panose="02010600030101010101" pitchFamily="2" charset="-122"/>
                <a:cs typeface="宋体" panose="02010600030101010101" pitchFamily="2" charset="-122"/>
              </a:rPr>
              <a:t>中沙群岛</a:t>
            </a:r>
            <a:endParaRPr lang="en-US" altLang="zh-CN" sz="28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spcBef>
                <a:spcPct val="0"/>
              </a:spcBef>
              <a:buNone/>
            </a:pP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zh-CN" altLang="zh-CN" sz="1800" b="1" dirty="0">
                <a:latin typeface="宋体" panose="02010600030101010101" pitchFamily="2" charset="-122"/>
                <a:ea typeface="宋体" panose="02010600030101010101" pitchFamily="2" charset="-122"/>
                <a:cs typeface="宋体" panose="02010600030101010101" pitchFamily="2" charset="-122"/>
              </a:rPr>
              <a:t>是南海四大群岛之一，但严格来说，除了</a:t>
            </a:r>
            <a:r>
              <a:rPr lang="zh-CN"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黄岩岛</a:t>
            </a:r>
            <a:r>
              <a:rPr lang="zh-CN" altLang="zh-CN" sz="1800" b="1" dirty="0">
                <a:latin typeface="宋体" panose="02010600030101010101" pitchFamily="2" charset="-122"/>
                <a:ea typeface="宋体" panose="02010600030101010101" pitchFamily="2" charset="-122"/>
                <a:cs typeface="宋体" panose="02010600030101010101" pitchFamily="2" charset="-122"/>
              </a:rPr>
              <a:t>外，中沙群岛大部分只是一群没有露出水面的珊瑚礁石。</a:t>
            </a:r>
            <a:r>
              <a:rPr lang="en-US" altLang="zh-CN" sz="1800" b="1" dirty="0">
                <a:latin typeface="宋体" panose="02010600030101010101" pitchFamily="2" charset="-122"/>
                <a:ea typeface="宋体" panose="02010600030101010101" pitchFamily="2" charset="-122"/>
                <a:cs typeface="宋体" panose="02010600030101010101" pitchFamily="2" charset="-122"/>
              </a:rPr>
              <a:t> </a:t>
            </a:r>
            <a:br>
              <a:rPr lang="en-US" altLang="zh-CN" sz="1800" b="1" dirty="0">
                <a:latin typeface="宋体" panose="02010600030101010101" pitchFamily="2" charset="-122"/>
                <a:ea typeface="宋体" panose="02010600030101010101" pitchFamily="2" charset="-122"/>
                <a:cs typeface="宋体" panose="02010600030101010101" pitchFamily="2" charset="-122"/>
              </a:rPr>
            </a:br>
            <a:r>
              <a:rPr lang="en-US" altLang="zh-CN" sz="1800" b="1" dirty="0">
                <a:latin typeface="宋体" panose="02010600030101010101" pitchFamily="2" charset="-122"/>
                <a:ea typeface="宋体" panose="02010600030101010101" pitchFamily="2" charset="-122"/>
                <a:cs typeface="宋体" panose="02010600030101010101" pitchFamily="2" charset="-122"/>
              </a:rPr>
              <a:t>    </a:t>
            </a:r>
            <a:r>
              <a:rPr lang="zh-CN" altLang="zh-CN" sz="1800" b="1" dirty="0">
                <a:latin typeface="宋体" panose="02010600030101010101" pitchFamily="2" charset="-122"/>
                <a:ea typeface="宋体" panose="02010600030101010101" pitchFamily="2" charset="-122"/>
                <a:cs typeface="宋体" panose="02010600030101010101" pitchFamily="2" charset="-122"/>
              </a:rPr>
              <a:t>中沙群岛</a:t>
            </a:r>
            <a:r>
              <a:rPr lang="zh-CN" altLang="en-US" sz="1800" b="1" dirty="0">
                <a:latin typeface="宋体" panose="02010600030101010101" pitchFamily="2" charset="-122"/>
                <a:ea typeface="宋体" panose="02010600030101010101" pitchFamily="2" charset="-122"/>
                <a:cs typeface="宋体" panose="02010600030101010101" pitchFamily="2" charset="-122"/>
              </a:rPr>
              <a:t>与</a:t>
            </a:r>
            <a:r>
              <a:rPr lang="zh-CN" altLang="zh-CN" sz="1800" b="1" dirty="0">
                <a:latin typeface="宋体" panose="02010600030101010101" pitchFamily="2" charset="-122"/>
                <a:ea typeface="宋体" panose="02010600030101010101" pitchFamily="2" charset="-122"/>
                <a:cs typeface="宋体" panose="02010600030101010101" pitchFamily="2" charset="-122"/>
              </a:rPr>
              <a:t>南海其他岛屿一样，邻近海域有丰富渔产，还可能有石油及天然气等资源。因为浅滩，所以邻近海域航行困难。</a:t>
            </a:r>
            <a:r>
              <a:rPr lang="en-US" altLang="zh-CN" sz="1800" b="1" dirty="0">
                <a:latin typeface="宋体" panose="02010600030101010101" pitchFamily="2" charset="-122"/>
                <a:ea typeface="宋体" panose="02010600030101010101" pitchFamily="2" charset="-122"/>
                <a:cs typeface="宋体" panose="02010600030101010101" pitchFamily="2" charset="-122"/>
              </a:rPr>
              <a:t> </a:t>
            </a:r>
            <a:br>
              <a:rPr lang="en-US" altLang="zh-CN" sz="1800" b="1" dirty="0">
                <a:latin typeface="宋体" panose="02010600030101010101" pitchFamily="2" charset="-122"/>
                <a:ea typeface="宋体" panose="02010600030101010101" pitchFamily="2" charset="-122"/>
                <a:cs typeface="宋体" panose="02010600030101010101" pitchFamily="2" charset="-122"/>
              </a:rPr>
            </a:br>
            <a:r>
              <a:rPr lang="en-US" altLang="zh-CN" sz="1800" b="1" dirty="0">
                <a:latin typeface="宋体" panose="02010600030101010101" pitchFamily="2" charset="-122"/>
                <a:ea typeface="宋体" panose="02010600030101010101" pitchFamily="2" charset="-122"/>
                <a:cs typeface="宋体" panose="02010600030101010101" pitchFamily="2" charset="-122"/>
              </a:rPr>
              <a:t>    </a:t>
            </a:r>
            <a:r>
              <a:rPr lang="zh-CN" altLang="zh-CN" sz="1800" b="1" dirty="0">
                <a:latin typeface="宋体" panose="02010600030101010101" pitchFamily="2" charset="-122"/>
                <a:ea typeface="宋体" panose="02010600030101010101" pitchFamily="2" charset="-122"/>
                <a:cs typeface="宋体" panose="02010600030101010101" pitchFamily="2" charset="-122"/>
              </a:rPr>
              <a:t>目前，中沙群岛没有驻军，中华人民共和国、中华民国（台湾）及菲律宾都声称拥有中沙群岛的主权。</a:t>
            </a:r>
            <a:r>
              <a:rPr lang="zh-CN" altLang="zh-CN" sz="2800" b="1" dirty="0">
                <a:solidFill>
                  <a:srgbClr val="FF0000"/>
                </a:solidFill>
                <a:latin typeface="宋体" panose="02010600030101010101" pitchFamily="2" charset="-122"/>
                <a:ea typeface="宋体" panose="02010600030101010101" pitchFamily="2" charset="-122"/>
                <a:sym typeface="+mn-ea"/>
              </a:rPr>
              <a:t>中国人最早发现黄岩岛</a:t>
            </a:r>
          </a:p>
          <a:p>
            <a:pPr marL="0" lvl="0" indent="0" eaLnBrk="1" hangingPunct="1">
              <a:spcBef>
                <a:spcPct val="0"/>
              </a:spcBef>
              <a:buNone/>
            </a:pPr>
            <a:r>
              <a:rPr lang="zh-CN" altLang="zh-CN" sz="2800" b="1" dirty="0">
                <a:solidFill>
                  <a:srgbClr val="FF0000"/>
                </a:solidFill>
                <a:latin typeface="宋体" panose="02010600030101010101" pitchFamily="2" charset="-122"/>
                <a:ea typeface="宋体" panose="02010600030101010101" pitchFamily="2" charset="-122"/>
                <a:sym typeface="+mn-ea"/>
              </a:rPr>
              <a:t>（郭守敬</a:t>
            </a:r>
            <a:r>
              <a:rPr lang="en-US" altLang="zh-CN" sz="2800" b="1" dirty="0">
                <a:solidFill>
                  <a:srgbClr val="FF0000"/>
                </a:solidFill>
                <a:latin typeface="宋体" panose="02010600030101010101" pitchFamily="2" charset="-122"/>
                <a:ea typeface="宋体" panose="02010600030101010101" pitchFamily="2" charset="-122"/>
                <a:sym typeface="+mn-ea"/>
              </a:rPr>
              <a:t>1279</a:t>
            </a:r>
            <a:r>
              <a:rPr lang="zh-CN" altLang="en-US" sz="2800" b="1" dirty="0">
                <a:solidFill>
                  <a:srgbClr val="FF0000"/>
                </a:solidFill>
                <a:latin typeface="宋体" panose="02010600030101010101" pitchFamily="2" charset="-122"/>
                <a:ea typeface="宋体" panose="02010600030101010101" pitchFamily="2" charset="-122"/>
                <a:sym typeface="+mn-ea"/>
              </a:rPr>
              <a:t>年四海测验，题目</a:t>
            </a:r>
            <a:r>
              <a:rPr lang="zh-CN" altLang="zh-CN" sz="2800" b="1" dirty="0">
                <a:solidFill>
                  <a:srgbClr val="FF0000"/>
                </a:solidFill>
                <a:latin typeface="宋体" panose="02010600030101010101" pitchFamily="2" charset="-122"/>
                <a:ea typeface="宋体" panose="02010600030101010101" pitchFamily="2" charset="-122"/>
                <a:sym typeface="+mn-ea"/>
              </a:rPr>
              <a:t>）</a:t>
            </a:r>
            <a:endParaRPr lang="zh-CN" altLang="zh-CN" sz="1800" b="1" dirty="0">
              <a:solidFill>
                <a:srgbClr val="FF0000"/>
              </a:solidFill>
              <a:latin typeface="宋体" panose="02010600030101010101" pitchFamily="2" charset="-122"/>
              <a:ea typeface="宋体" panose="02010600030101010101" pitchFamily="2" charset="-122"/>
              <a:sym typeface="+mn-ea"/>
            </a:endParaRPr>
          </a:p>
          <a:p>
            <a:pPr marL="0" lvl="0" indent="0" eaLnBrk="1" hangingPunct="1">
              <a:spcBef>
                <a:spcPct val="0"/>
              </a:spcBef>
              <a:buNone/>
            </a:pPr>
            <a:r>
              <a:rPr lang="zh-CN" altLang="zh-CN" sz="1800" b="1" dirty="0">
                <a:solidFill>
                  <a:srgbClr val="FF0000"/>
                </a:solidFill>
                <a:latin typeface="宋体" panose="02010600030101010101" pitchFamily="2" charset="-122"/>
                <a:ea typeface="宋体" panose="02010600030101010101" pitchFamily="2" charset="-122"/>
                <a:sym typeface="+mn-ea"/>
              </a:rPr>
              <a:t>美国界定的菲律宾国界不包括黄岩岛</a:t>
            </a:r>
            <a:endParaRPr lang="en-US" altLang="zh-CN" sz="1800" b="1" dirty="0">
              <a:latin typeface="宋体" panose="02010600030101010101" pitchFamily="2" charset="-122"/>
              <a:ea typeface="宋体" panose="02010600030101010101" pitchFamily="2" charset="-122"/>
            </a:endParaRPr>
          </a:p>
          <a:p>
            <a:pPr marL="0" lvl="0" indent="0" eaLnBrk="1" hangingPunct="1">
              <a:spcBef>
                <a:spcPct val="0"/>
              </a:spcBef>
              <a:buNone/>
            </a:pPr>
            <a:endParaRPr lang="zh-CN" altLang="en-US" sz="1800" b="1"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1124"/>
                                        </p:tgtEl>
                                        <p:attrNameLst>
                                          <p:attrName>style.visibility</p:attrName>
                                        </p:attrNameLst>
                                      </p:cBhvr>
                                      <p:to>
                                        <p:strVal val="visible"/>
                                      </p:to>
                                    </p:set>
                                    <p:animEffect transition="in" filter="fade">
                                      <p:cBhvr>
                                        <p:cTn id="7" dur="1000"/>
                                        <p:tgtEl>
                                          <p:spTgt spid="261124"/>
                                        </p:tgtEl>
                                      </p:cBhvr>
                                    </p:animEffect>
                                    <p:anim calcmode="lin" valueType="num">
                                      <p:cBhvr>
                                        <p:cTn id="8" dur="1000" fill="hold"/>
                                        <p:tgtEl>
                                          <p:spTgt spid="261124"/>
                                        </p:tgtEl>
                                        <p:attrNameLst>
                                          <p:attrName>ppt_x</p:attrName>
                                        </p:attrNameLst>
                                      </p:cBhvr>
                                      <p:tavLst>
                                        <p:tav tm="0">
                                          <p:val>
                                            <p:strVal val="#ppt_x"/>
                                          </p:val>
                                        </p:tav>
                                        <p:tav tm="100000">
                                          <p:val>
                                            <p:strVal val="#ppt_x"/>
                                          </p:val>
                                        </p:tav>
                                      </p:tavLst>
                                    </p:anim>
                                    <p:anim calcmode="lin" valueType="num">
                                      <p:cBhvr>
                                        <p:cTn id="9" dur="1000" fill="hold"/>
                                        <p:tgtEl>
                                          <p:spTgt spid="2611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4" grpId="0" bldLvl="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矩形 4"/>
          <p:cNvSpPr/>
          <p:nvPr/>
        </p:nvSpPr>
        <p:spPr>
          <a:xfrm>
            <a:off x="539750" y="333375"/>
            <a:ext cx="8280400" cy="203009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zh-CN"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主权问题的激化</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 </a:t>
            </a:r>
            <a:br>
              <a:rPr lang="en-US" altLang="zh-CN" sz="1800" b="1" dirty="0">
                <a:latin typeface="宋体" panose="02010600030101010101" pitchFamily="2" charset="-122"/>
                <a:ea typeface="宋体" panose="02010600030101010101" pitchFamily="2" charset="-122"/>
                <a:cs typeface="宋体" panose="02010600030101010101" pitchFamily="2" charset="-122"/>
              </a:rPr>
            </a:br>
            <a:r>
              <a:rPr lang="en-US" altLang="zh-CN" sz="1800" b="1" dirty="0">
                <a:latin typeface="宋体" panose="02010600030101010101" pitchFamily="2" charset="-122"/>
                <a:ea typeface="宋体" panose="02010600030101010101" pitchFamily="2" charset="-122"/>
                <a:cs typeface="宋体" panose="02010600030101010101" pitchFamily="2" charset="-122"/>
              </a:rPr>
              <a:t>	1980</a:t>
            </a:r>
            <a:r>
              <a:rPr lang="zh-CN" altLang="zh-CN" sz="1800" b="1" dirty="0">
                <a:latin typeface="宋体" panose="02010600030101010101" pitchFamily="2" charset="-122"/>
                <a:ea typeface="宋体" panose="02010600030101010101" pitchFamily="2" charset="-122"/>
                <a:cs typeface="宋体" panose="02010600030101010101" pitchFamily="2" charset="-122"/>
              </a:rPr>
              <a:t>年后，菲律宾政府将黄岩岛划在其</a:t>
            </a:r>
            <a:r>
              <a:rPr lang="en-US" altLang="zh-CN" sz="1800" b="1" dirty="0">
                <a:latin typeface="宋体" panose="02010600030101010101" pitchFamily="2" charset="-122"/>
                <a:ea typeface="宋体" panose="02010600030101010101" pitchFamily="2" charset="-122"/>
                <a:cs typeface="宋体" panose="02010600030101010101" pitchFamily="2" charset="-122"/>
              </a:rPr>
              <a:t>200</a:t>
            </a:r>
            <a:r>
              <a:rPr lang="zh-CN" altLang="zh-CN" sz="1800" b="1" dirty="0">
                <a:latin typeface="宋体" panose="02010600030101010101" pitchFamily="2" charset="-122"/>
                <a:ea typeface="宋体" panose="02010600030101010101" pitchFamily="2" charset="-122"/>
                <a:cs typeface="宋体" panose="02010600030101010101" pitchFamily="2" charset="-122"/>
              </a:rPr>
              <a:t>海里专属经济区内，但由于当时黄岩岛由驻菲美军实际控制，菲律宾并未提出主权要求。</a:t>
            </a:r>
            <a:r>
              <a:rPr lang="en-US" altLang="zh-CN" sz="1800" b="1" dirty="0">
                <a:latin typeface="宋体" panose="02010600030101010101" pitchFamily="2" charset="-122"/>
                <a:ea typeface="宋体" panose="02010600030101010101" pitchFamily="2" charset="-122"/>
                <a:cs typeface="宋体" panose="02010600030101010101" pitchFamily="2" charset="-122"/>
              </a:rPr>
              <a:t>1992</a:t>
            </a:r>
            <a:r>
              <a:rPr lang="zh-CN" altLang="zh-CN" sz="1800" b="1" dirty="0">
                <a:latin typeface="宋体" panose="02010600030101010101" pitchFamily="2" charset="-122"/>
                <a:ea typeface="宋体" panose="02010600030101010101" pitchFamily="2" charset="-122"/>
                <a:cs typeface="宋体" panose="02010600030101010101" pitchFamily="2" charset="-122"/>
              </a:rPr>
              <a:t>年美国从菲律宾撤军，</a:t>
            </a:r>
            <a:r>
              <a:rPr lang="en-US" altLang="zh-CN" sz="1800" b="1" dirty="0">
                <a:latin typeface="宋体" panose="02010600030101010101" pitchFamily="2" charset="-122"/>
                <a:ea typeface="宋体" panose="02010600030101010101" pitchFamily="2" charset="-122"/>
                <a:cs typeface="宋体" panose="02010600030101010101" pitchFamily="2" charset="-122"/>
              </a:rPr>
              <a:t>1994</a:t>
            </a:r>
            <a:r>
              <a:rPr lang="zh-CN" altLang="zh-CN" sz="1800" b="1" dirty="0">
                <a:latin typeface="宋体" panose="02010600030101010101" pitchFamily="2" charset="-122"/>
                <a:ea typeface="宋体" panose="02010600030101010101" pitchFamily="2" charset="-122"/>
                <a:cs typeface="宋体" panose="02010600030101010101" pitchFamily="2" charset="-122"/>
              </a:rPr>
              <a:t>年《联合国海洋法公约》有关专属经济区的法规颁布实施后，菲律宾政府以黄岩岛位于其</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200</a:t>
            </a:r>
            <a:r>
              <a:rPr lang="zh-CN"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海里专属经济区内</a:t>
            </a:r>
            <a:r>
              <a:rPr lang="zh-CN" altLang="zh-CN" sz="1800" b="1" dirty="0">
                <a:latin typeface="宋体" panose="02010600030101010101" pitchFamily="2" charset="-122"/>
                <a:ea typeface="宋体" panose="02010600030101010101" pitchFamily="2" charset="-122"/>
                <a:cs typeface="宋体" panose="02010600030101010101" pitchFamily="2" charset="-122"/>
              </a:rPr>
              <a:t>为理由，宣称对黄岩岛拥有</a:t>
            </a:r>
            <a:r>
              <a:rPr lang="zh-CN"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海洋管辖权</a:t>
            </a:r>
            <a:r>
              <a:rPr lang="zh-CN" altLang="zh-CN" sz="1800" b="1" dirty="0">
                <a:latin typeface="宋体" panose="02010600030101010101" pitchFamily="2" charset="-122"/>
                <a:ea typeface="宋体" panose="02010600030101010101" pitchFamily="2" charset="-122"/>
                <a:cs typeface="宋体" panose="02010600030101010101" pitchFamily="2" charset="-122"/>
              </a:rPr>
              <a:t>，后来又改为对黄岩岛拥有</a:t>
            </a:r>
            <a:r>
              <a:rPr lang="zh-CN"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主权。</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 </a:t>
            </a:r>
            <a:br>
              <a:rPr lang="en-US" altLang="zh-CN" sz="1800" b="1" dirty="0">
                <a:latin typeface="宋体" panose="02010600030101010101" pitchFamily="2" charset="-122"/>
                <a:ea typeface="宋体" panose="02010600030101010101" pitchFamily="2" charset="-122"/>
                <a:cs typeface="宋体" panose="02010600030101010101" pitchFamily="2" charset="-122"/>
              </a:rPr>
            </a:br>
            <a:endParaRPr lang="zh-CN" altLang="en-US" sz="1800" b="1" dirty="0">
              <a:latin typeface="宋体" panose="02010600030101010101" pitchFamily="2" charset="-122"/>
              <a:ea typeface="宋体" panose="02010600030101010101" pitchFamily="2" charset="-122"/>
              <a:cs typeface="宋体" panose="02010600030101010101" pitchFamily="2" charset="-122"/>
            </a:endParaRPr>
          </a:p>
        </p:txBody>
      </p:sp>
      <p:sp>
        <p:nvSpPr>
          <p:cNvPr id="6" name="Text Box 4"/>
          <p:cNvSpPr txBox="1">
            <a:spLocks noChangeArrowheads="1"/>
          </p:cNvSpPr>
          <p:nvPr/>
        </p:nvSpPr>
        <p:spPr bwMode="auto">
          <a:xfrm>
            <a:off x="274320" y="2180590"/>
            <a:ext cx="2117725" cy="521970"/>
          </a:xfrm>
          <a:prstGeom prst="rect">
            <a:avLst/>
          </a:prstGeom>
          <a:solidFill>
            <a:srgbClr val="3399FF">
              <a:alpha val="50000"/>
            </a:srgbClr>
          </a:solidFill>
          <a:ln w="9525">
            <a:noFill/>
            <a:miter lim="800000"/>
          </a:ln>
          <a:effectLst/>
        </p:spPr>
        <p:txBody>
          <a:bodyPr wrap="square">
            <a:spAutoFit/>
          </a:bodyPr>
          <a:lstStyle/>
          <a:p>
            <a:pPr marR="0" defTabSz="914400" eaLnBrk="1" hangingPunct="1">
              <a:buClrTx/>
              <a:buSzTx/>
              <a:buFontTx/>
              <a:buNone/>
              <a:defRPr/>
            </a:pPr>
            <a:r>
              <a:rPr kumimoji="1" lang="en-US" altLang="zh-CN" sz="2800" kern="1200" cap="none" spc="0" normalizeH="0" baseline="0" noProof="0" dirty="0">
                <a:solidFill>
                  <a:srgbClr val="FF0000"/>
                </a:solidFill>
                <a:effectLst/>
                <a:latin typeface="宋体" panose="02010600030101010101" pitchFamily="2" charset="-122"/>
                <a:ea typeface="宋体" panose="02010600030101010101" pitchFamily="2" charset="-122"/>
                <a:cs typeface="宋体" panose="02010600030101010101" pitchFamily="2" charset="-122"/>
              </a:rPr>
              <a:t>4 </a:t>
            </a:r>
            <a:r>
              <a:rPr kumimoji="1" lang="zh-CN" altLang="en-US" sz="2800" kern="1200" cap="none" spc="0" normalizeH="0" baseline="0" noProof="0" dirty="0">
                <a:solidFill>
                  <a:srgbClr val="FF0000"/>
                </a:solidFill>
                <a:effectLst/>
                <a:latin typeface="宋体" panose="02010600030101010101" pitchFamily="2" charset="-122"/>
                <a:ea typeface="宋体" panose="02010600030101010101" pitchFamily="2" charset="-122"/>
                <a:cs typeface="宋体" panose="02010600030101010101" pitchFamily="2" charset="-122"/>
              </a:rPr>
              <a:t>南沙群岛</a:t>
            </a:r>
            <a:endParaRPr kumimoji="1" lang="zh-CN" altLang="en-US" sz="2800" b="0" kern="1200" cap="none" spc="0" normalizeH="0" baseline="0" noProof="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Text Box 2"/>
          <p:cNvSpPr txBox="1"/>
          <p:nvPr/>
        </p:nvSpPr>
        <p:spPr>
          <a:xfrm>
            <a:off x="166370" y="2702560"/>
            <a:ext cx="8748713" cy="203009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spcBef>
                <a:spcPct val="50000"/>
              </a:spcBef>
              <a:buNone/>
            </a:pP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南沙群岛5</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4</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个岛（六国七方控制）</a:t>
            </a:r>
            <a:r>
              <a:rPr lang="en-US" altLang="zh-CN" sz="1800" b="1" dirty="0">
                <a:latin typeface="宋体" panose="02010600030101010101" pitchFamily="2" charset="-122"/>
                <a:ea typeface="宋体" panose="02010600030101010101" pitchFamily="2" charset="-122"/>
                <a:cs typeface="宋体" panose="02010600030101010101" pitchFamily="2" charset="-122"/>
              </a:rPr>
              <a:t>                      </a:t>
            </a:r>
          </a:p>
          <a:p>
            <a:pPr marL="0" lvl="0" indent="0" algn="just" eaLnBrk="1" hangingPunct="1">
              <a:spcBef>
                <a:spcPct val="50000"/>
              </a:spcBef>
              <a:buNone/>
            </a:pPr>
            <a:r>
              <a:rPr lang="zh-CN" altLang="en-US" sz="1800" b="1" dirty="0">
                <a:latin typeface="宋体" panose="02010600030101010101" pitchFamily="2" charset="-122"/>
                <a:ea typeface="宋体" panose="02010600030101010101" pitchFamily="2" charset="-122"/>
                <a:cs typeface="宋体" panose="02010600030101010101" pitchFamily="2" charset="-122"/>
              </a:rPr>
              <a:t>越南控制岛礁29个，海域117万平方公里;菲律宾控制岛礁</a:t>
            </a:r>
            <a:r>
              <a:rPr lang="en-US" altLang="zh-CN" sz="1800" b="1" dirty="0">
                <a:latin typeface="宋体" panose="02010600030101010101" pitchFamily="2" charset="-122"/>
                <a:ea typeface="宋体" panose="02010600030101010101" pitchFamily="2" charset="-122"/>
                <a:cs typeface="宋体" panose="02010600030101010101" pitchFamily="2" charset="-122"/>
              </a:rPr>
              <a:t>9</a:t>
            </a:r>
            <a:r>
              <a:rPr lang="zh-CN" altLang="en-US" sz="1800" b="1" dirty="0">
                <a:latin typeface="宋体" panose="02010600030101010101" pitchFamily="2" charset="-122"/>
                <a:ea typeface="宋体" panose="02010600030101010101" pitchFamily="2" charset="-122"/>
                <a:cs typeface="宋体" panose="02010600030101010101" pitchFamily="2" charset="-122"/>
              </a:rPr>
              <a:t>个，海域62万平方公里;          马来西亚占领</a:t>
            </a:r>
            <a:r>
              <a:rPr lang="en-US" altLang="zh-CN" sz="1800" b="1" dirty="0">
                <a:latin typeface="宋体" panose="02010600030101010101" pitchFamily="2" charset="-122"/>
                <a:ea typeface="宋体" panose="02010600030101010101" pitchFamily="2" charset="-122"/>
                <a:cs typeface="宋体" panose="02010600030101010101" pitchFamily="2" charset="-122"/>
              </a:rPr>
              <a:t>5</a:t>
            </a:r>
            <a:r>
              <a:rPr lang="zh-CN" altLang="en-US" sz="1800" b="1" dirty="0">
                <a:latin typeface="宋体" panose="02010600030101010101" pitchFamily="2" charset="-122"/>
                <a:ea typeface="宋体" panose="02010600030101010101" pitchFamily="2" charset="-122"/>
                <a:cs typeface="宋体" panose="02010600030101010101" pitchFamily="2" charset="-122"/>
              </a:rPr>
              <a:t>个岛礁，海域17万平方公里；印度尼西亚占领2个岛礁，海域</a:t>
            </a:r>
            <a:r>
              <a:rPr lang="en-US" altLang="zh-CN" sz="1800" b="1" dirty="0">
                <a:latin typeface="宋体" panose="02010600030101010101" pitchFamily="2" charset="-122"/>
                <a:ea typeface="宋体" panose="02010600030101010101" pitchFamily="2" charset="-122"/>
                <a:cs typeface="宋体" panose="02010600030101010101" pitchFamily="2" charset="-122"/>
              </a:rPr>
              <a:t>5</a:t>
            </a:r>
            <a:r>
              <a:rPr lang="zh-CN" altLang="en-US" sz="1800" b="1" dirty="0">
                <a:latin typeface="宋体" panose="02010600030101010101" pitchFamily="2" charset="-122"/>
                <a:ea typeface="宋体" panose="02010600030101010101" pitchFamily="2" charset="-122"/>
                <a:cs typeface="宋体" panose="02010600030101010101" pitchFamily="2" charset="-122"/>
              </a:rPr>
              <a:t>万平方公里；文莱占领1个岛礁，海域</a:t>
            </a:r>
            <a:r>
              <a:rPr lang="en-US" altLang="zh-CN" sz="1800" b="1" dirty="0">
                <a:latin typeface="宋体" panose="02010600030101010101" pitchFamily="2" charset="-122"/>
                <a:ea typeface="宋体" panose="02010600030101010101" pitchFamily="2" charset="-122"/>
                <a:cs typeface="宋体" panose="02010600030101010101" pitchFamily="2" charset="-122"/>
              </a:rPr>
              <a:t>3.5</a:t>
            </a:r>
            <a:r>
              <a:rPr lang="zh-CN" altLang="en-US" sz="1800" b="1" dirty="0">
                <a:latin typeface="宋体" panose="02010600030101010101" pitchFamily="2" charset="-122"/>
                <a:ea typeface="宋体" panose="02010600030101010101" pitchFamily="2" charset="-122"/>
                <a:cs typeface="宋体" panose="02010600030101010101" pitchFamily="2" charset="-122"/>
              </a:rPr>
              <a:t>万平方公里。我国连台湾控制的太平岛（0.4</a:t>
            </a:r>
            <a:r>
              <a:rPr lang="en-US" altLang="zh-CN" sz="1800" b="1" dirty="0">
                <a:latin typeface="宋体" panose="02010600030101010101" pitchFamily="2" charset="-122"/>
                <a:ea typeface="宋体" panose="02010600030101010101" pitchFamily="2" charset="-122"/>
                <a:cs typeface="宋体" panose="02010600030101010101" pitchFamily="2" charset="-122"/>
              </a:rPr>
              <a:t>4</a:t>
            </a:r>
            <a:r>
              <a:rPr lang="zh-CN" altLang="en-US" sz="1800" b="1" dirty="0">
                <a:latin typeface="宋体" panose="02010600030101010101" pitchFamily="2" charset="-122"/>
                <a:ea typeface="宋体" panose="02010600030101010101" pitchFamily="2" charset="-122"/>
                <a:cs typeface="宋体" panose="02010600030101010101" pitchFamily="2" charset="-122"/>
              </a:rPr>
              <a:t>平方公里）在内,仅控制了</a:t>
            </a:r>
            <a:r>
              <a:rPr lang="en-US" altLang="zh-CN" sz="1800" b="1" dirty="0">
                <a:latin typeface="宋体" panose="02010600030101010101" pitchFamily="2" charset="-122"/>
                <a:ea typeface="宋体" panose="02010600030101010101" pitchFamily="2" charset="-122"/>
                <a:cs typeface="宋体" panose="02010600030101010101" pitchFamily="2" charset="-122"/>
              </a:rPr>
              <a:t>8</a:t>
            </a:r>
            <a:r>
              <a:rPr lang="zh-CN" altLang="en-US" sz="1800" b="1" dirty="0">
                <a:latin typeface="宋体" panose="02010600030101010101" pitchFamily="2" charset="-122"/>
                <a:ea typeface="宋体" panose="02010600030101010101" pitchFamily="2" charset="-122"/>
                <a:cs typeface="宋体" panose="02010600030101010101" pitchFamily="2" charset="-122"/>
              </a:rPr>
              <a:t>个岛，海域5.5万平方公里。</a:t>
            </a:r>
          </a:p>
          <a:p>
            <a:pPr marL="0" lvl="0" indent="0" algn="just" eaLnBrk="1" hangingPunct="1">
              <a:spcBef>
                <a:spcPct val="50000"/>
              </a:spcBef>
              <a:buNone/>
            </a:pPr>
            <a:endParaRPr lang="zh-CN" altLang="en-US" sz="1800" b="1" dirty="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
        <p:nvSpPr>
          <p:cNvPr id="99330" name="矩形 6"/>
          <p:cNvSpPr/>
          <p:nvPr/>
        </p:nvSpPr>
        <p:spPr>
          <a:xfrm>
            <a:off x="363538" y="4237990"/>
            <a:ext cx="8353425"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1999</a:t>
            </a:r>
            <a:r>
              <a:rPr lang="zh-CN"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年，菲律宾军舰</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以</a:t>
            </a:r>
            <a:r>
              <a:rPr lang="zh-CN"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搁浅为由在</a:t>
            </a:r>
            <a:r>
              <a:rPr lang="zh-CN" altLang="zh-CN" sz="1800" b="1" dirty="0">
                <a:latin typeface="宋体" panose="02010600030101010101" pitchFamily="2" charset="-122"/>
                <a:ea typeface="宋体" panose="02010600030101010101" pitchFamily="2" charset="-122"/>
                <a:cs typeface="宋体" panose="02010600030101010101" pitchFamily="2" charset="-122"/>
              </a:rPr>
              <a:t>仁爱礁</a:t>
            </a:r>
            <a:r>
              <a:rPr lang="zh-CN"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非法坐滩，并且派出士兵轮班进驻，从而形成了对此礁的所谓“实际控制”。 </a:t>
            </a:r>
            <a:endPar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
        <p:nvSpPr>
          <p:cNvPr id="83973" name="Rectangle 1"/>
          <p:cNvSpPr>
            <a:spLocks noChangeArrowheads="1"/>
          </p:cNvSpPr>
          <p:nvPr/>
        </p:nvSpPr>
        <p:spPr bwMode="auto">
          <a:xfrm>
            <a:off x="909320" y="5071745"/>
            <a:ext cx="5093335"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印度尼西亚 </a:t>
            </a:r>
            <a:r>
              <a:rPr kumimoji="1" lang="zh-CN" altLang="en-US"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在南沙群岛没有实际驻兵，但从</a:t>
            </a:r>
            <a:r>
              <a:rPr kumimoji="1" lang="en-US" altLang="zh-CN"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1966</a:t>
            </a:r>
            <a:r>
              <a:rPr kumimoji="1" lang="zh-CN" altLang="en-US"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年以来在海上划分“协议开发区”，</a:t>
            </a:r>
            <a:r>
              <a:rPr kumimoji="1" lang="en-US" altLang="zh-CN"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1969</a:t>
            </a:r>
            <a:r>
              <a:rPr kumimoji="1" lang="zh-CN" altLang="en-US"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年</a:t>
            </a:r>
            <a:r>
              <a:rPr kumimoji="1" lang="en-US" altLang="zh-CN"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10</a:t>
            </a:r>
            <a:r>
              <a:rPr kumimoji="1" lang="zh-CN" altLang="en-US"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月印尼与马来西亚签订大陆架协定，声称拥有</a:t>
            </a:r>
            <a:r>
              <a:rPr kumimoji="1" lang="en-US" altLang="zh-CN"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5</a:t>
            </a:r>
            <a:r>
              <a:rPr kumimoji="1" lang="zh-CN" altLang="en-US"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万平方公里的南沙海域。</a:t>
            </a:r>
            <a:r>
              <a:rPr kumimoji="1" lang="en-US" altLang="zh-CN"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1980</a:t>
            </a:r>
            <a:r>
              <a:rPr kumimoji="1" lang="zh-CN" altLang="en-US"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年</a:t>
            </a:r>
            <a:r>
              <a:rPr kumimoji="1" lang="en-US" altLang="zh-CN"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3</a:t>
            </a:r>
            <a:r>
              <a:rPr kumimoji="1" lang="zh-CN" altLang="en-US"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月印尼单方面宣布建立</a:t>
            </a:r>
            <a:r>
              <a:rPr kumimoji="1" lang="en-US" altLang="zh-CN"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200</a:t>
            </a:r>
            <a:r>
              <a:rPr kumimoji="1" lang="zh-CN" altLang="en-US"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海里专属经济区， 宣布</a:t>
            </a:r>
            <a:r>
              <a:rPr kumimoji="1" lang="zh-CN"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纳土纳</a:t>
            </a:r>
            <a:r>
              <a:rPr kumimoji="1" lang="zh-CN" altLang="zh-CN" b="1" i="0" u="none" strike="noStrike" kern="1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群岛主权属于印尼</a:t>
            </a:r>
            <a:r>
              <a:rPr kumimoji="1" lang="zh-CN" altLang="en-US" b="1" i="0" u="none" strike="noStrike" kern="1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a:t>
            </a:r>
            <a:endParaRPr kumimoji="1" lang="zh-CN" altLang="en-US"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endParaRPr>
          </a:p>
        </p:txBody>
      </p:sp>
      <p:sp>
        <p:nvSpPr>
          <p:cNvPr id="5" name="矩形 4"/>
          <p:cNvSpPr/>
          <p:nvPr/>
        </p:nvSpPr>
        <p:spPr>
          <a:xfrm>
            <a:off x="6519545" y="4732655"/>
            <a:ext cx="4403725" cy="2030095"/>
          </a:xfrm>
          <a:prstGeom prst="rect">
            <a:avLst/>
          </a:prstGeom>
        </p:spPr>
        <p:txBody>
          <a:bodyPr wrap="square">
            <a:spAutoFit/>
          </a:bodyPr>
          <a:lstStyle/>
          <a:p>
            <a:pPr marL="0" marR="0" lvl="0" indent="0" algn="just" defTabSz="914400" rtl="0" eaLnBrk="1" fontAlgn="base" latinLnBrk="0" hangingPunct="1">
              <a:lnSpc>
                <a:spcPct val="100000"/>
              </a:lnSpc>
              <a:spcBef>
                <a:spcPct val="0"/>
              </a:spcBef>
              <a:spcAft>
                <a:spcPts val="0"/>
              </a:spcAft>
              <a:buClrTx/>
              <a:buSzTx/>
              <a:buFontTx/>
              <a:buNone/>
              <a:defRPr/>
            </a:pPr>
            <a:r>
              <a:rPr kumimoji="1" lang="zh-CN" altLang="zh-CN" b="1" i="0" u="none" strike="noStrike" kern="1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中国外交部发言人洪磊在</a:t>
            </a:r>
            <a:r>
              <a:rPr kumimoji="1" lang="en-US" altLang="zh-CN" b="1" i="0" u="none" strike="noStrike" kern="1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2015</a:t>
            </a:r>
            <a:r>
              <a:rPr kumimoji="1" lang="zh-CN" altLang="zh-CN" b="1" i="0" u="none" strike="noStrike" kern="1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年</a:t>
            </a:r>
            <a:r>
              <a:rPr kumimoji="1" lang="en-US" altLang="zh-CN" b="1" i="0" u="none" strike="noStrike" kern="1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11</a:t>
            </a:r>
            <a:r>
              <a:rPr kumimoji="1" lang="zh-CN" altLang="zh-CN" b="1" i="0" u="none" strike="noStrike" kern="1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月</a:t>
            </a:r>
            <a:r>
              <a:rPr kumimoji="1" lang="en-US" altLang="zh-CN" b="1" i="0" u="none" strike="noStrike" kern="1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12</a:t>
            </a:r>
            <a:r>
              <a:rPr kumimoji="1" lang="zh-CN" altLang="zh-CN" b="1" i="0" u="none" strike="noStrike" kern="1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日的例行记者会上宣告：南沙纳土纳群岛主权属于印尼，中方没有异议。中国外交部突然公布，放弃了这个自宋朝以来就一直被视为中国的领土，面积比南沙路堤大</a:t>
            </a:r>
            <a:r>
              <a:rPr kumimoji="1" lang="en-US" altLang="zh-CN" b="1" i="0" u="none" strike="noStrike" kern="1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100</a:t>
            </a:r>
            <a:r>
              <a:rPr kumimoji="1" lang="zh-CN" altLang="zh-CN" b="1" i="0" u="none" strike="noStrike" kern="1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倍的群岛，令在场中外记者一片哗然，随即世界新闻媒体，电视台迅速转播。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7A8888-F449-2845-19AF-A7E82442F27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E3EF668-12F5-0208-1F3C-A10DDE525230}"/>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E1040773-A808-71DF-A5E9-34092E4D3198}"/>
              </a:ext>
            </a:extLst>
          </p:cNvPr>
          <p:cNvPicPr>
            <a:picLocks noChangeAspect="1"/>
          </p:cNvPicPr>
          <p:nvPr/>
        </p:nvPicPr>
        <p:blipFill>
          <a:blip r:embed="rId2"/>
          <a:stretch>
            <a:fillRect/>
          </a:stretch>
        </p:blipFill>
        <p:spPr>
          <a:xfrm>
            <a:off x="2743200" y="1106968"/>
            <a:ext cx="6521550" cy="4163596"/>
          </a:xfrm>
          <a:prstGeom prst="rect">
            <a:avLst/>
          </a:prstGeom>
        </p:spPr>
      </p:pic>
    </p:spTree>
    <p:extLst>
      <p:ext uri="{BB962C8B-B14F-4D97-AF65-F5344CB8AC3E}">
        <p14:creationId xmlns:p14="http://schemas.microsoft.com/office/powerpoint/2010/main" val="160696439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4"/>
          <p:cNvSpPr txBox="1"/>
          <p:nvPr/>
        </p:nvSpPr>
        <p:spPr>
          <a:xfrm>
            <a:off x="19050" y="333375"/>
            <a:ext cx="3281045" cy="4603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400" b="1" dirty="0">
                <a:solidFill>
                  <a:srgbClr val="FF0000"/>
                </a:solidFill>
                <a:latin typeface="楷体" panose="02010609060101010101" pitchFamily="49" charset="-122"/>
                <a:ea typeface="楷体" panose="02010609060101010101" pitchFamily="49" charset="-122"/>
              </a:rPr>
              <a:t>太平岛</a:t>
            </a:r>
            <a:r>
              <a:rPr lang="en-US" altLang="zh-CN" sz="2400" b="1" dirty="0">
                <a:solidFill>
                  <a:srgbClr val="FF0000"/>
                </a:solidFill>
                <a:latin typeface="楷体" panose="02010609060101010101" pitchFamily="49" charset="-122"/>
                <a:ea typeface="楷体" panose="02010609060101010101" pitchFamily="49" charset="-122"/>
              </a:rPr>
              <a:t>0.44</a:t>
            </a:r>
            <a:r>
              <a:rPr lang="zh-CN" altLang="en-US" sz="2400" b="1" dirty="0">
                <a:solidFill>
                  <a:srgbClr val="FF0000"/>
                </a:solidFill>
                <a:latin typeface="楷体" panose="02010609060101010101" pitchFamily="49" charset="-122"/>
                <a:ea typeface="楷体" panose="02010609060101010101" pitchFamily="49" charset="-122"/>
              </a:rPr>
              <a:t>平方公里</a:t>
            </a:r>
          </a:p>
        </p:txBody>
      </p:sp>
      <p:sp>
        <p:nvSpPr>
          <p:cNvPr id="5" name="Rectangle 5"/>
          <p:cNvSpPr>
            <a:spLocks noChangeArrowheads="1"/>
          </p:cNvSpPr>
          <p:nvPr/>
        </p:nvSpPr>
        <p:spPr bwMode="auto">
          <a:xfrm>
            <a:off x="18733" y="793433"/>
            <a:ext cx="8137525" cy="922020"/>
          </a:xfrm>
          <a:prstGeom prst="rect">
            <a:avLst/>
          </a:prstGeom>
          <a:solidFill>
            <a:schemeClr val="accent1">
              <a:lumMod val="20000"/>
              <a:lumOff val="80000"/>
            </a:schemeClr>
          </a:solidFill>
          <a:ln>
            <a:noFill/>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b="1" i="0" u="none" strike="noStrike" kern="1200" cap="none" spc="0" normalizeH="0" baseline="0" noProof="0" dirty="0">
                <a:ln>
                  <a:noFill/>
                </a:ln>
                <a:solidFill>
                  <a:schemeClr val="tx2"/>
                </a:solidFill>
                <a:effectLst/>
                <a:uLnTx/>
                <a:uFillTx/>
                <a:latin typeface="宋体" panose="02010600030101010101" pitchFamily="2" charset="-122"/>
                <a:ea typeface="宋体" panose="02010600030101010101" pitchFamily="2" charset="-122"/>
                <a:cs typeface="宋体" panose="02010600030101010101" pitchFamily="2" charset="-122"/>
              </a:rPr>
              <a:t>1988年3月14日南沙之战，我海军舰艇消耗</a:t>
            </a:r>
            <a:r>
              <a:rPr kumimoji="1" lang="en-US" altLang="zh-CN" b="1" i="0" u="none" strike="noStrike" kern="1200" cap="none" spc="0" normalizeH="0" baseline="0" noProof="0" dirty="0">
                <a:ln>
                  <a:noFill/>
                </a:ln>
                <a:solidFill>
                  <a:schemeClr val="tx2"/>
                </a:solidFill>
                <a:effectLst/>
                <a:uLnTx/>
                <a:uFillTx/>
                <a:latin typeface="宋体" panose="02010600030101010101" pitchFamily="2" charset="-122"/>
                <a:ea typeface="宋体" panose="02010600030101010101" pitchFamily="2" charset="-122"/>
                <a:cs typeface="宋体" panose="02010600030101010101" pitchFamily="2" charset="-122"/>
              </a:rPr>
              <a:t>100</a:t>
            </a:r>
            <a:r>
              <a:rPr kumimoji="1" lang="zh-CN" altLang="en-US" b="1" i="0" u="none" strike="noStrike" kern="1200" cap="none" spc="0" normalizeH="0" baseline="0" noProof="0" dirty="0">
                <a:ln>
                  <a:noFill/>
                </a:ln>
                <a:solidFill>
                  <a:schemeClr val="tx2"/>
                </a:solidFill>
                <a:effectLst/>
                <a:uLnTx/>
                <a:uFillTx/>
                <a:latin typeface="宋体" panose="02010600030101010101" pitchFamily="2" charset="-122"/>
                <a:ea typeface="宋体" panose="02010600030101010101" pitchFamily="2" charset="-122"/>
                <a:cs typeface="宋体" panose="02010600030101010101" pitchFamily="2" charset="-122"/>
              </a:rPr>
              <a:t>毫米炮弹</a:t>
            </a:r>
            <a:r>
              <a:rPr kumimoji="1" lang="en-US" altLang="zh-CN" b="1" i="0" u="none" strike="noStrike" kern="1200" cap="none" spc="0" normalizeH="0" baseline="0" noProof="0" dirty="0">
                <a:ln>
                  <a:noFill/>
                </a:ln>
                <a:solidFill>
                  <a:schemeClr val="tx2"/>
                </a:solidFill>
                <a:effectLst/>
                <a:uLnTx/>
                <a:uFillTx/>
                <a:latin typeface="宋体" panose="02010600030101010101" pitchFamily="2" charset="-122"/>
                <a:ea typeface="宋体" panose="02010600030101010101" pitchFamily="2" charset="-122"/>
                <a:cs typeface="宋体" panose="02010600030101010101" pitchFamily="2" charset="-122"/>
              </a:rPr>
              <a:t>285</a:t>
            </a:r>
            <a:r>
              <a:rPr kumimoji="1" lang="zh-CN" altLang="en-US" b="1" i="0" u="none" strike="noStrike" kern="1200" cap="none" spc="0" normalizeH="0" baseline="0" noProof="0" dirty="0">
                <a:ln>
                  <a:noFill/>
                </a:ln>
                <a:solidFill>
                  <a:schemeClr val="tx2"/>
                </a:solidFill>
                <a:effectLst/>
                <a:uLnTx/>
                <a:uFillTx/>
                <a:latin typeface="宋体" panose="02010600030101010101" pitchFamily="2" charset="-122"/>
                <a:ea typeface="宋体" panose="02010600030101010101" pitchFamily="2" charset="-122"/>
                <a:cs typeface="宋体" panose="02010600030101010101" pitchFamily="2" charset="-122"/>
              </a:rPr>
              <a:t>发，</a:t>
            </a:r>
            <a:r>
              <a:rPr kumimoji="1" lang="en-US" altLang="zh-CN" b="1" i="0" u="none" strike="noStrike" kern="1200" cap="none" spc="0" normalizeH="0" baseline="0" noProof="0" dirty="0">
                <a:ln>
                  <a:noFill/>
                </a:ln>
                <a:solidFill>
                  <a:schemeClr val="tx2"/>
                </a:solidFill>
                <a:effectLst/>
                <a:uLnTx/>
                <a:uFillTx/>
                <a:latin typeface="宋体" panose="02010600030101010101" pitchFamily="2" charset="-122"/>
                <a:ea typeface="宋体" panose="02010600030101010101" pitchFamily="2" charset="-122"/>
                <a:cs typeface="宋体" panose="02010600030101010101" pitchFamily="2" charset="-122"/>
              </a:rPr>
              <a:t>37</a:t>
            </a:r>
            <a:r>
              <a:rPr kumimoji="1" lang="zh-CN" altLang="en-US" b="1" i="0" u="none" strike="noStrike" kern="1200" cap="none" spc="0" normalizeH="0" baseline="0" noProof="0" dirty="0">
                <a:ln>
                  <a:noFill/>
                </a:ln>
                <a:solidFill>
                  <a:schemeClr val="tx2"/>
                </a:solidFill>
                <a:effectLst/>
                <a:uLnTx/>
                <a:uFillTx/>
                <a:latin typeface="宋体" panose="02010600030101010101" pitchFamily="2" charset="-122"/>
                <a:ea typeface="宋体" panose="02010600030101010101" pitchFamily="2" charset="-122"/>
                <a:cs typeface="宋体" panose="02010600030101010101" pitchFamily="2" charset="-122"/>
              </a:rPr>
              <a:t>毫米炮弹</a:t>
            </a:r>
            <a:r>
              <a:rPr kumimoji="1" lang="en-US" altLang="zh-CN" b="1" i="0" u="none" strike="noStrike" kern="1200" cap="none" spc="0" normalizeH="0" baseline="0" noProof="0" dirty="0">
                <a:ln>
                  <a:noFill/>
                </a:ln>
                <a:solidFill>
                  <a:schemeClr val="tx2"/>
                </a:solidFill>
                <a:effectLst/>
                <a:uLnTx/>
                <a:uFillTx/>
                <a:latin typeface="宋体" panose="02010600030101010101" pitchFamily="2" charset="-122"/>
                <a:ea typeface="宋体" panose="02010600030101010101" pitchFamily="2" charset="-122"/>
                <a:cs typeface="宋体" panose="02010600030101010101" pitchFamily="2" charset="-122"/>
              </a:rPr>
              <a:t>266</a:t>
            </a:r>
            <a:r>
              <a:rPr kumimoji="1" lang="zh-CN" altLang="en-US" b="1" i="0" u="none" strike="noStrike" kern="1200" cap="none" spc="0" normalizeH="0" baseline="0" noProof="0" dirty="0">
                <a:ln>
                  <a:noFill/>
                </a:ln>
                <a:solidFill>
                  <a:schemeClr val="tx2"/>
                </a:solidFill>
                <a:effectLst/>
                <a:uLnTx/>
                <a:uFillTx/>
                <a:latin typeface="宋体" panose="02010600030101010101" pitchFamily="2" charset="-122"/>
                <a:ea typeface="宋体" panose="02010600030101010101" pitchFamily="2" charset="-122"/>
                <a:cs typeface="宋体" panose="02010600030101010101" pitchFamily="2" charset="-122"/>
              </a:rPr>
              <a:t>发，击沉越船</a:t>
            </a:r>
            <a:r>
              <a:rPr kumimoji="1" lang="en-US" altLang="zh-CN" b="1" i="0" u="none" strike="noStrike" kern="1200" cap="none" spc="0" normalizeH="0" baseline="0" noProof="0" dirty="0">
                <a:ln>
                  <a:noFill/>
                </a:ln>
                <a:solidFill>
                  <a:schemeClr val="tx2"/>
                </a:solidFill>
                <a:effectLst/>
                <a:uLnTx/>
                <a:uFillTx/>
                <a:latin typeface="宋体" panose="02010600030101010101" pitchFamily="2" charset="-122"/>
                <a:ea typeface="宋体" panose="02010600030101010101" pitchFamily="2" charset="-122"/>
                <a:cs typeface="宋体" panose="02010600030101010101" pitchFamily="2" charset="-122"/>
              </a:rPr>
              <a:t>1</a:t>
            </a:r>
            <a:r>
              <a:rPr kumimoji="1" lang="zh-CN" altLang="en-US" b="1" i="0" u="none" strike="noStrike" kern="1200" cap="none" spc="0" normalizeH="0" baseline="0" noProof="0" dirty="0">
                <a:ln>
                  <a:noFill/>
                </a:ln>
                <a:solidFill>
                  <a:schemeClr val="tx2"/>
                </a:solidFill>
                <a:effectLst/>
                <a:uLnTx/>
                <a:uFillTx/>
                <a:latin typeface="宋体" panose="02010600030101010101" pitchFamily="2" charset="-122"/>
                <a:ea typeface="宋体" panose="02010600030101010101" pitchFamily="2" charset="-122"/>
                <a:cs typeface="宋体" panose="02010600030101010101" pitchFamily="2" charset="-122"/>
              </a:rPr>
              <a:t>艘，重创</a:t>
            </a:r>
            <a:r>
              <a:rPr kumimoji="1" lang="en-US" altLang="zh-CN" b="1" i="0" u="none" strike="noStrike" kern="1200" cap="none" spc="0" normalizeH="0" baseline="0" noProof="0" dirty="0">
                <a:ln>
                  <a:noFill/>
                </a:ln>
                <a:solidFill>
                  <a:schemeClr val="tx2"/>
                </a:solidFill>
                <a:effectLst/>
                <a:uLnTx/>
                <a:uFillTx/>
                <a:latin typeface="宋体" panose="02010600030101010101" pitchFamily="2" charset="-122"/>
                <a:ea typeface="宋体" panose="02010600030101010101" pitchFamily="2" charset="-122"/>
                <a:cs typeface="宋体" panose="02010600030101010101" pitchFamily="2" charset="-122"/>
              </a:rPr>
              <a:t>2</a:t>
            </a:r>
            <a:r>
              <a:rPr kumimoji="1" lang="zh-CN" altLang="en-US" b="1" i="0" u="none" strike="noStrike" kern="1200" cap="none" spc="0" normalizeH="0" baseline="0" noProof="0" dirty="0">
                <a:ln>
                  <a:noFill/>
                </a:ln>
                <a:solidFill>
                  <a:schemeClr val="tx2"/>
                </a:solidFill>
                <a:effectLst/>
                <a:uLnTx/>
                <a:uFillTx/>
                <a:latin typeface="宋体" panose="02010600030101010101" pitchFamily="2" charset="-122"/>
                <a:ea typeface="宋体" panose="02010600030101010101" pitchFamily="2" charset="-122"/>
                <a:cs typeface="宋体" panose="02010600030101010101" pitchFamily="2" charset="-122"/>
              </a:rPr>
              <a:t>艘，越军伤亡约</a:t>
            </a:r>
            <a:r>
              <a:rPr kumimoji="1" lang="en-US" altLang="zh-CN" b="1" i="0" u="none" strike="noStrike" kern="1200" cap="none" spc="0" normalizeH="0" baseline="0" noProof="0" dirty="0">
                <a:ln>
                  <a:noFill/>
                </a:ln>
                <a:solidFill>
                  <a:schemeClr val="tx2"/>
                </a:solidFill>
                <a:effectLst/>
                <a:uLnTx/>
                <a:uFillTx/>
                <a:latin typeface="宋体" panose="02010600030101010101" pitchFamily="2" charset="-122"/>
                <a:ea typeface="宋体" panose="02010600030101010101" pitchFamily="2" charset="-122"/>
                <a:cs typeface="宋体" panose="02010600030101010101" pitchFamily="2" charset="-122"/>
              </a:rPr>
              <a:t>400</a:t>
            </a:r>
            <a:r>
              <a:rPr kumimoji="1" lang="zh-CN" altLang="en-US" b="1" i="0" u="none" strike="noStrike" kern="1200" cap="none" spc="0" normalizeH="0" baseline="0" noProof="0" dirty="0">
                <a:ln>
                  <a:noFill/>
                </a:ln>
                <a:solidFill>
                  <a:schemeClr val="tx2"/>
                </a:solidFill>
                <a:effectLst/>
                <a:uLnTx/>
                <a:uFillTx/>
                <a:latin typeface="宋体" panose="02010600030101010101" pitchFamily="2" charset="-122"/>
                <a:ea typeface="宋体" panose="02010600030101010101" pitchFamily="2" charset="-122"/>
                <a:cs typeface="宋体" panose="02010600030101010101" pitchFamily="2" charset="-122"/>
              </a:rPr>
              <a:t>人，我军“救起”落水越军</a:t>
            </a:r>
            <a:r>
              <a:rPr kumimoji="1" lang="en-US" altLang="zh-CN" b="1" i="0" u="none" strike="noStrike" kern="1200" cap="none" spc="0" normalizeH="0" baseline="0" noProof="0" dirty="0">
                <a:ln>
                  <a:noFill/>
                </a:ln>
                <a:solidFill>
                  <a:schemeClr val="tx2"/>
                </a:solidFill>
                <a:effectLst/>
                <a:uLnTx/>
                <a:uFillTx/>
                <a:latin typeface="宋体" panose="02010600030101010101" pitchFamily="2" charset="-122"/>
                <a:ea typeface="宋体" panose="02010600030101010101" pitchFamily="2" charset="-122"/>
                <a:cs typeface="宋体" panose="02010600030101010101" pitchFamily="2" charset="-122"/>
              </a:rPr>
              <a:t>9</a:t>
            </a:r>
            <a:r>
              <a:rPr kumimoji="1" lang="zh-CN" altLang="en-US" b="1" i="0" u="none" strike="noStrike" kern="1200" cap="none" spc="0" normalizeH="0" baseline="0" noProof="0" dirty="0">
                <a:ln>
                  <a:noFill/>
                </a:ln>
                <a:solidFill>
                  <a:schemeClr val="tx2"/>
                </a:solidFill>
                <a:effectLst/>
                <a:uLnTx/>
                <a:uFillTx/>
                <a:latin typeface="宋体" panose="02010600030101010101" pitchFamily="2" charset="-122"/>
                <a:ea typeface="宋体" panose="02010600030101010101" pitchFamily="2" charset="-122"/>
                <a:cs typeface="宋体" panose="02010600030101010101" pitchFamily="2" charset="-122"/>
              </a:rPr>
              <a:t>名，我军</a:t>
            </a:r>
            <a:r>
              <a:rPr kumimoji="1" lang="zh-CN" altLang="zh-CN" b="1" i="0" u="none" strike="noStrike" kern="0" cap="none" spc="75"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杨志亮</a:t>
            </a:r>
            <a:r>
              <a:rPr kumimoji="1" lang="en-US" altLang="zh-CN" b="1" i="0" u="none" strike="noStrike" kern="1200" cap="none" spc="0" normalizeH="0" baseline="0" noProof="0" dirty="0">
                <a:ln>
                  <a:noFill/>
                </a:ln>
                <a:solidFill>
                  <a:schemeClr val="tx2"/>
                </a:solidFill>
                <a:effectLst/>
                <a:uLnTx/>
                <a:uFillTx/>
                <a:latin typeface="宋体" panose="02010600030101010101" pitchFamily="2" charset="-122"/>
                <a:ea typeface="宋体" panose="02010600030101010101" pitchFamily="2" charset="-122"/>
                <a:cs typeface="宋体" panose="02010600030101010101" pitchFamily="2" charset="-122"/>
              </a:rPr>
              <a:t>1</a:t>
            </a:r>
            <a:r>
              <a:rPr kumimoji="1" lang="zh-CN" altLang="en-US" b="1" i="0" u="none" strike="noStrike" kern="1200" cap="none" spc="0" normalizeH="0" baseline="0" noProof="0" dirty="0">
                <a:ln>
                  <a:noFill/>
                </a:ln>
                <a:solidFill>
                  <a:schemeClr val="tx2"/>
                </a:solidFill>
                <a:effectLst/>
                <a:uLnTx/>
                <a:uFillTx/>
                <a:latin typeface="宋体" panose="02010600030101010101" pitchFamily="2" charset="-122"/>
                <a:ea typeface="宋体" panose="02010600030101010101" pitchFamily="2" charset="-122"/>
                <a:cs typeface="宋体" panose="02010600030101010101" pitchFamily="2" charset="-122"/>
              </a:rPr>
              <a:t>人受伤。</a:t>
            </a:r>
          </a:p>
        </p:txBody>
      </p:sp>
      <p:sp>
        <p:nvSpPr>
          <p:cNvPr id="4" name="矩形 3"/>
          <p:cNvSpPr/>
          <p:nvPr/>
        </p:nvSpPr>
        <p:spPr>
          <a:xfrm>
            <a:off x="19050" y="1774508"/>
            <a:ext cx="8777288" cy="461963"/>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zh-CN" sz="2400" b="1" i="0" u="none" strike="noStrike" kern="0" cap="none" spc="75"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宋体" panose="02010600030101010101" pitchFamily="2" charset="-122"/>
              </a:rPr>
              <a:t>“</a:t>
            </a:r>
            <a:r>
              <a:rPr kumimoji="1" lang="en-US" altLang="zh-CN" sz="2400" b="1" i="0" u="none" strike="noStrike" kern="0" cap="none" spc="75"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宋体" panose="02010600030101010101" pitchFamily="2" charset="-122"/>
              </a:rPr>
              <a:t>3</a:t>
            </a:r>
            <a:r>
              <a:rPr kumimoji="1" lang="zh-CN" altLang="zh-CN" sz="2400" b="1" i="0" u="none" strike="noStrike" kern="0" cap="none" spc="75"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宋体" panose="02010600030101010101" pitchFamily="2" charset="-122"/>
              </a:rPr>
              <a:t>·</a:t>
            </a:r>
            <a:r>
              <a:rPr kumimoji="1" lang="en-US" altLang="zh-CN" sz="2400" b="1" i="0" u="none" strike="noStrike" kern="0" cap="none" spc="75"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宋体" panose="02010600030101010101" pitchFamily="2" charset="-122"/>
              </a:rPr>
              <a:t>14</a:t>
            </a:r>
            <a:r>
              <a:rPr kumimoji="1" lang="zh-CN" altLang="zh-CN" sz="2400" b="1" i="0" u="none" strike="noStrike" kern="0" cap="none" spc="75"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宋体" panose="02010600030101010101" pitchFamily="2" charset="-122"/>
              </a:rPr>
              <a:t>”海战不是上级交代的，</a:t>
            </a:r>
            <a:r>
              <a:rPr kumimoji="1" lang="zh-CN" altLang="en-US" sz="2400" b="1" i="0" u="none" strike="noStrike" kern="0" cap="none" spc="75"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宋体" panose="02010600030101010101" pitchFamily="2" charset="-122"/>
              </a:rPr>
              <a:t>是</a:t>
            </a:r>
            <a:r>
              <a:rPr kumimoji="1" lang="zh-CN" altLang="zh-CN" sz="2400" b="1" i="0" u="none" strike="noStrike" kern="0" cap="none" spc="75"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宋体" panose="02010600030101010101" pitchFamily="2" charset="-122"/>
              </a:rPr>
              <a:t>海军官兵主动进行</a:t>
            </a:r>
            <a:r>
              <a:rPr kumimoji="1" lang="zh-CN" altLang="en-US" sz="2400" b="1" i="0" u="none" strike="noStrike" kern="0" cap="none" spc="75"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宋体" panose="02010600030101010101" pitchFamily="2" charset="-122"/>
              </a:rPr>
              <a:t>的</a:t>
            </a:r>
            <a:endParaRPr kumimoji="1" lang="zh-CN" altLang="en-US" sz="24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endParaRPr>
          </a:p>
        </p:txBody>
      </p:sp>
      <p:sp>
        <p:nvSpPr>
          <p:cNvPr id="6" name="文本框 5"/>
          <p:cNvSpPr txBox="1"/>
          <p:nvPr/>
        </p:nvSpPr>
        <p:spPr>
          <a:xfrm>
            <a:off x="7948295" y="793433"/>
            <a:ext cx="4548505" cy="707886"/>
          </a:xfrm>
          <a:prstGeom prst="rect">
            <a:avLst/>
          </a:prstGeom>
          <a:noFill/>
        </p:spPr>
        <p:txBody>
          <a:bodyPr wrap="square" rtlCol="0">
            <a:spAutoFit/>
          </a:bodyPr>
          <a:lstStyle/>
          <a:p>
            <a:r>
              <a:rPr lang="zh-CN" altLang="en-US" sz="4000" dirty="0"/>
              <a:t>（</a:t>
            </a:r>
            <a:r>
              <a:rPr lang="zh-CN" altLang="en-US" sz="4000" b="1" i="1" dirty="0"/>
              <a:t>视频：</a:t>
            </a:r>
            <a:r>
              <a:rPr lang="en-US" altLang="zh-CN" sz="4000" b="1" i="1" dirty="0"/>
              <a:t>314</a:t>
            </a:r>
            <a:r>
              <a:rPr lang="zh-CN" altLang="en-US" sz="4000" b="1" i="1" dirty="0"/>
              <a:t>海战</a:t>
            </a:r>
            <a:r>
              <a:rPr lang="zh-CN" altLang="en-US" sz="4000" dirty="0"/>
              <a:t>）</a:t>
            </a:r>
          </a:p>
        </p:txBody>
      </p:sp>
      <p:sp>
        <p:nvSpPr>
          <p:cNvPr id="7" name="矩形 6"/>
          <p:cNvSpPr/>
          <p:nvPr/>
        </p:nvSpPr>
        <p:spPr>
          <a:xfrm>
            <a:off x="372110" y="2144395"/>
            <a:ext cx="11247120" cy="4831080"/>
          </a:xfrm>
          <a:prstGeom prst="rect">
            <a:avLst/>
          </a:prstGeom>
        </p:spPr>
        <p:txBody>
          <a:bodyPr wrap="square">
            <a:spAutoFit/>
          </a:bodyPr>
          <a:lstStyle/>
          <a:p>
            <a:pPr marL="0" marR="0" lvl="0" indent="0" algn="just" defTabSz="914400" rtl="0" eaLnBrk="1" fontAlgn="base" latinLnBrk="0" hangingPunct="1">
              <a:lnSpc>
                <a:spcPct val="100000"/>
              </a:lnSpc>
              <a:spcBef>
                <a:spcPct val="0"/>
              </a:spcBef>
              <a:spcAft>
                <a:spcPts val="600"/>
              </a:spcAft>
              <a:buClrTx/>
              <a:buSzTx/>
              <a:buFontTx/>
              <a:buNone/>
              <a:defRPr/>
            </a:pPr>
            <a:r>
              <a:rPr kumimoji="1" lang="en-US" altLang="zh-CN" sz="1800" b="1" i="0" u="none" strike="noStrike" kern="0" cap="none" spc="75" normalizeH="0" baseline="0" noProof="0" dirty="0">
                <a:ln>
                  <a:noFill/>
                </a:ln>
                <a:solidFill>
                  <a:srgbClr val="4D4F53"/>
                </a:solidFill>
                <a:effectLst/>
                <a:uLnTx/>
                <a:uFillTx/>
                <a:latin typeface="楷体" panose="02010609060101010101" pitchFamily="49" charset="-122"/>
                <a:ea typeface="楷体" panose="02010609060101010101" pitchFamily="49" charset="-122"/>
                <a:cs typeface="宋体" panose="02010600030101010101" pitchFamily="2" charset="-122"/>
              </a:rPr>
              <a:t>     </a:t>
            </a:r>
            <a:r>
              <a:rPr kumimoji="1" lang="en-US" altLang="zh-CN" sz="1800" b="1" i="0" u="none" strike="noStrike" kern="0" cap="none" spc="75"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宋体" panose="02010600030101010101" pitchFamily="2" charset="-122"/>
              </a:rPr>
              <a:t>1987</a:t>
            </a:r>
            <a:r>
              <a:rPr kumimoji="1" lang="zh-CN" altLang="zh-CN" sz="1800" b="1" i="0" u="none" strike="noStrike" kern="0" cap="none" spc="75"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宋体" panose="02010600030101010101" pitchFamily="2" charset="-122"/>
              </a:rPr>
              <a:t>年，联合国教科文组织要求中国在南沙群岛建立海洋观察站</a:t>
            </a:r>
            <a:r>
              <a:rPr kumimoji="1" lang="zh-CN" altLang="zh-CN" sz="1800" b="1" i="0" u="none" strike="noStrike" kern="0" cap="none" spc="75" normalizeH="0" baseline="0" noProof="0" dirty="0">
                <a:ln>
                  <a:noFill/>
                </a:ln>
                <a:solidFill>
                  <a:srgbClr val="4D4F53"/>
                </a:solidFill>
                <a:effectLst/>
                <a:uLnTx/>
                <a:uFillTx/>
                <a:latin typeface="楷体" panose="02010609060101010101" pitchFamily="49" charset="-122"/>
                <a:ea typeface="楷体" panose="02010609060101010101" pitchFamily="49" charset="-122"/>
                <a:cs typeface="宋体" panose="02010600030101010101" pitchFamily="2" charset="-122"/>
              </a:rPr>
              <a:t>，</a:t>
            </a:r>
            <a:r>
              <a:rPr kumimoji="1" lang="zh-CN" altLang="zh-CN" sz="1800" b="1" i="0" u="none" strike="noStrike" kern="0" cap="none" spc="75" normalizeH="0" baseline="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相当于联合国间接承认南沙群岛是中国的一部分。我们中华人民共和国原来从没有到过南沙群岛，于是</a:t>
            </a:r>
            <a:r>
              <a:rPr kumimoji="1" lang="en-US" altLang="zh-CN" sz="1800" b="1" i="0" u="none" strike="noStrike" kern="0" cap="none" spc="75" normalizeH="0" baseline="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502</a:t>
            </a:r>
            <a:r>
              <a:rPr kumimoji="1" lang="zh-CN" altLang="zh-CN" sz="1800" b="1" i="0" u="none" strike="noStrike" kern="0" cap="none" spc="75" normalizeH="0" baseline="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编队立即出动。</a:t>
            </a:r>
            <a:r>
              <a:rPr kumimoji="1" lang="en-US" altLang="zh-CN" sz="1800" b="1" i="0" u="none" strike="noStrike" kern="0" cap="none" spc="75" normalizeH="0" baseline="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1988</a:t>
            </a:r>
            <a:r>
              <a:rPr kumimoji="1" lang="zh-CN" altLang="zh-CN" sz="1800" b="1" i="0" u="none" strike="noStrike" kern="0" cap="none" spc="75" normalizeH="0" baseline="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年</a:t>
            </a:r>
            <a:r>
              <a:rPr kumimoji="1" lang="en-US" altLang="zh-CN" sz="1800" b="1" i="0" u="none" strike="noStrike" kern="0" cap="none" spc="75" normalizeH="0" baseline="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1</a:t>
            </a:r>
            <a:r>
              <a:rPr kumimoji="1" lang="zh-CN" altLang="zh-CN" sz="1800" b="1" i="0" u="none" strike="noStrike" kern="0" cap="none" spc="75" normalizeH="0" baseline="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月</a:t>
            </a:r>
            <a:r>
              <a:rPr kumimoji="1" lang="en-US" altLang="zh-CN" sz="1800" b="1" i="0" u="none" strike="noStrike" kern="0" cap="none" spc="75" normalizeH="0" baseline="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23</a:t>
            </a:r>
            <a:r>
              <a:rPr kumimoji="1" lang="zh-CN" altLang="zh-CN" sz="1800" b="1" i="0" u="none" strike="noStrike" kern="0" cap="none" spc="75" normalizeH="0" baseline="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日，</a:t>
            </a:r>
            <a:r>
              <a:rPr kumimoji="1" lang="en-US" altLang="zh-CN" sz="1800" b="1" i="0" u="none" strike="noStrike" kern="0" cap="none" spc="75" normalizeH="0" baseline="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502</a:t>
            </a:r>
            <a:r>
              <a:rPr kumimoji="1" lang="zh-CN" altLang="zh-CN" sz="1800" b="1" i="0" u="none" strike="noStrike" kern="0" cap="none" spc="75" normalizeH="0" baseline="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编队抵达南沙群岛。海军第一次去，中央高度重视。中央首长做出指示：第一，不准惹事；第二，不准先开枪；第三，不示弱；第四，不吃亏；第五，不丢面子；第六，赶走占我岛屿者。</a:t>
            </a:r>
            <a:endParaRPr kumimoji="1" lang="zh-CN" altLang="zh-CN" sz="1800" b="1" i="0" u="none" strike="noStrike" kern="1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just" defTabSz="914400" rtl="0" eaLnBrk="1" fontAlgn="base" latinLnBrk="0" hangingPunct="1">
              <a:lnSpc>
                <a:spcPct val="100000"/>
              </a:lnSpc>
              <a:spcBef>
                <a:spcPct val="0"/>
              </a:spcBef>
              <a:spcAft>
                <a:spcPts val="600"/>
              </a:spcAft>
              <a:buClrTx/>
              <a:buSzTx/>
              <a:buFontTx/>
              <a:buNone/>
              <a:defRPr/>
            </a:pPr>
            <a:r>
              <a:rPr kumimoji="1" lang="zh-CN" altLang="zh-CN" sz="1800" b="1" i="0" u="none" strike="noStrike" kern="0" cap="none" spc="75" normalizeH="0" baseline="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　　海军</a:t>
            </a:r>
            <a:r>
              <a:rPr kumimoji="1" lang="en-US" altLang="zh-CN" sz="1800" b="1" i="0" u="none" strike="noStrike" kern="0" cap="none" spc="75" normalizeH="0" baseline="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502</a:t>
            </a:r>
            <a:r>
              <a:rPr kumimoji="1" lang="zh-CN" altLang="zh-CN" sz="1800" b="1" i="0" u="none" strike="noStrike" kern="0" cap="none" spc="75" normalizeH="0" baseline="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编队一头雾水，到底该怎么做？但我们的行动还是很坚决。</a:t>
            </a:r>
            <a:r>
              <a:rPr kumimoji="1" lang="en-US" altLang="zh-CN" sz="1800" b="1" i="0" u="none" strike="noStrike" kern="0" cap="none" spc="75"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宋体" panose="02010600030101010101" pitchFamily="2" charset="-122"/>
              </a:rPr>
              <a:t>1</a:t>
            </a:r>
            <a:r>
              <a:rPr kumimoji="1" lang="zh-CN" altLang="zh-CN" sz="1800" b="1" i="0" u="none" strike="noStrike" kern="0" cap="none" spc="75"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宋体" panose="02010600030101010101" pitchFamily="2" charset="-122"/>
              </a:rPr>
              <a:t>月</a:t>
            </a:r>
            <a:r>
              <a:rPr kumimoji="1" lang="en-US" altLang="zh-CN" sz="1800" b="1" i="0" u="none" strike="noStrike" kern="0" cap="none" spc="75"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宋体" panose="02010600030101010101" pitchFamily="2" charset="-122"/>
              </a:rPr>
              <a:t>31</a:t>
            </a:r>
            <a:r>
              <a:rPr kumimoji="1" lang="zh-CN" altLang="zh-CN" sz="1800" b="1" i="0" u="none" strike="noStrike" kern="0" cap="none" spc="75"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宋体" panose="02010600030101010101" pitchFamily="2" charset="-122"/>
              </a:rPr>
              <a:t>日，我七名官兵首先强占了永暑礁，在那里建立海洋观察站</a:t>
            </a:r>
            <a:r>
              <a:rPr kumimoji="1" lang="zh-CN" altLang="zh-CN" sz="1800" b="1" i="0" u="none" strike="noStrike" kern="0" cap="none" spc="75" normalizeH="0" baseline="0" noProof="0" dirty="0">
                <a:ln>
                  <a:noFill/>
                </a:ln>
                <a:solidFill>
                  <a:srgbClr val="4D4F53"/>
                </a:solidFill>
                <a:effectLst/>
                <a:uLnTx/>
                <a:uFillTx/>
                <a:latin typeface="楷体" panose="02010609060101010101" pitchFamily="49" charset="-122"/>
                <a:ea typeface="楷体" panose="02010609060101010101" pitchFamily="49" charset="-122"/>
                <a:cs typeface="宋体" panose="02010600030101010101" pitchFamily="2" charset="-122"/>
              </a:rPr>
              <a:t>，</a:t>
            </a:r>
            <a:r>
              <a:rPr kumimoji="1" lang="zh-CN" altLang="zh-CN" sz="1800" b="1" i="0" u="none" strike="noStrike" kern="0" cap="none" spc="75" normalizeH="0" baseline="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我们的行动迅速被越南发现了。</a:t>
            </a:r>
            <a:r>
              <a:rPr kumimoji="1" lang="en-US" altLang="zh-CN" sz="1800" b="1" i="0" u="none" strike="noStrike" kern="0" cap="none" spc="75" normalizeH="0" baseline="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2</a:t>
            </a:r>
            <a:r>
              <a:rPr kumimoji="1" lang="zh-CN" altLang="zh-CN" sz="1800" b="1" i="0" u="none" strike="noStrike" kern="0" cap="none" spc="75" normalizeH="0" baseline="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月</a:t>
            </a:r>
            <a:r>
              <a:rPr kumimoji="1" lang="en-US" altLang="zh-CN" sz="1800" b="1" i="0" u="none" strike="noStrike" kern="0" cap="none" spc="75" normalizeH="0" baseline="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18</a:t>
            </a:r>
            <a:r>
              <a:rPr kumimoji="1" lang="zh-CN" altLang="zh-CN" sz="1800" b="1" i="0" u="none" strike="noStrike" kern="0" cap="none" spc="75" normalizeH="0" baseline="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日，我军与越军几乎同时登上了华阳礁，双方涉水登礁，水深齐腰，站在水中</a:t>
            </a:r>
            <a:r>
              <a:rPr kumimoji="1" lang="zh-CN" altLang="en-US" sz="1800" b="1" i="0" u="none" strike="noStrike" kern="0" cap="none" spc="75" normalizeH="0" baseline="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对峙</a:t>
            </a:r>
            <a:r>
              <a:rPr kumimoji="1" lang="zh-CN" altLang="zh-CN" sz="1800" b="1" i="0" u="none" strike="noStrike" kern="0" cap="none" spc="75" normalizeH="0" baseline="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a:t>
            </a:r>
            <a:r>
              <a:rPr kumimoji="1" lang="en-US" altLang="zh-CN" sz="1800" b="1" i="0" u="none" strike="noStrike" kern="0" cap="none" spc="75" normalizeH="0" baseline="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3</a:t>
            </a:r>
            <a:r>
              <a:rPr kumimoji="1" lang="zh-CN" altLang="zh-CN" sz="1800" b="1" i="0" u="none" strike="noStrike" kern="0" cap="none" spc="75" normalizeH="0" baseline="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月</a:t>
            </a:r>
            <a:r>
              <a:rPr kumimoji="1" lang="en-US" altLang="zh-CN" sz="1800" b="1" i="0" u="none" strike="noStrike" kern="0" cap="none" spc="75" normalizeH="0" baseline="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14</a:t>
            </a:r>
            <a:r>
              <a:rPr kumimoji="1" lang="zh-CN" altLang="zh-CN" sz="1800" b="1" i="0" u="none" strike="noStrike" kern="0" cap="none" spc="75" normalizeH="0" baseline="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日登赤瓜礁，越南人先上去，凌晨四点半我方发现后，喊话、发警报，要求对方退出，对方置之不理。八点，我军登礁，双方</a:t>
            </a:r>
            <a:r>
              <a:rPr kumimoji="1" lang="zh-CN" altLang="en-US" sz="1800" b="1" i="0" u="none" strike="noStrike" kern="0" cap="none" spc="75" normalizeH="0" baseline="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对峙</a:t>
            </a:r>
            <a:r>
              <a:rPr kumimoji="1" lang="zh-CN" altLang="zh-CN" sz="1800" b="1" i="0" u="none" strike="noStrike" kern="0" cap="none" spc="75" normalizeH="0" baseline="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，我方指挥员</a:t>
            </a:r>
            <a:r>
              <a:rPr kumimoji="1" lang="zh-CN" altLang="zh-CN" sz="1800" b="1" i="0" u="none" strike="noStrike" kern="0" cap="none" spc="75"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宋体" panose="02010600030101010101" pitchFamily="2" charset="-122"/>
              </a:rPr>
              <a:t>编队司令陈伟文</a:t>
            </a:r>
            <a:r>
              <a:rPr kumimoji="1" lang="zh-CN" altLang="zh-CN" sz="1800" b="1" i="0" u="none" strike="noStrike" kern="0" cap="none" spc="75" normalizeH="0" baseline="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要求拔除对方的旗帜，</a:t>
            </a:r>
            <a:r>
              <a:rPr kumimoji="1" lang="zh-CN" altLang="zh-CN" sz="1800" b="1" i="0" u="none" strike="noStrike" kern="0" cap="none" spc="75"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宋体" panose="02010600030101010101" pitchFamily="2" charset="-122"/>
              </a:rPr>
              <a:t>杨志亮拔除对方的旗帜，扔到海里</a:t>
            </a:r>
            <a:r>
              <a:rPr kumimoji="1" lang="zh-CN" altLang="zh-CN" sz="1800" b="1" i="0" u="none" strike="noStrike" kern="0" cap="none" spc="75" normalizeH="0" baseline="0" noProof="0" dirty="0">
                <a:ln>
                  <a:noFill/>
                </a:ln>
                <a:solidFill>
                  <a:srgbClr val="4D4F53"/>
                </a:solidFill>
                <a:effectLst/>
                <a:uLnTx/>
                <a:uFillTx/>
                <a:latin typeface="楷体" panose="02010609060101010101" pitchFamily="49" charset="-122"/>
                <a:ea typeface="楷体" panose="02010609060101010101" pitchFamily="49" charset="-122"/>
                <a:cs typeface="宋体" panose="02010600030101010101" pitchFamily="2" charset="-122"/>
              </a:rPr>
              <a:t>。</a:t>
            </a:r>
            <a:endParaRPr kumimoji="1" lang="zh-CN" altLang="zh-CN" sz="1800" b="1" i="0" u="none" strike="noStrike" kern="1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just" defTabSz="914400" rtl="0" eaLnBrk="1" fontAlgn="base" latinLnBrk="0" hangingPunct="1">
              <a:lnSpc>
                <a:spcPct val="100000"/>
              </a:lnSpc>
              <a:spcBef>
                <a:spcPct val="0"/>
              </a:spcBef>
              <a:spcAft>
                <a:spcPts val="600"/>
              </a:spcAft>
              <a:buClrTx/>
              <a:buSzTx/>
              <a:buFontTx/>
              <a:buNone/>
              <a:defRPr/>
            </a:pPr>
            <a:r>
              <a:rPr kumimoji="1" lang="zh-CN" altLang="zh-CN" sz="1800" b="1" i="0" u="none" strike="noStrike" kern="0" cap="none" spc="75" normalizeH="0" baseline="0" noProof="0" dirty="0">
                <a:ln>
                  <a:noFill/>
                </a:ln>
                <a:solidFill>
                  <a:srgbClr val="4D4F53"/>
                </a:solidFill>
                <a:effectLst/>
                <a:uLnTx/>
                <a:uFillTx/>
                <a:latin typeface="楷体" panose="02010609060101010101" pitchFamily="49" charset="-122"/>
                <a:ea typeface="楷体" panose="02010609060101010101" pitchFamily="49" charset="-122"/>
                <a:cs typeface="宋体" panose="02010600030101010101" pitchFamily="2" charset="-122"/>
              </a:rPr>
              <a:t>　　</a:t>
            </a:r>
            <a:r>
              <a:rPr kumimoji="1" lang="zh-CN" altLang="zh-CN" sz="1800" b="1" i="0" u="none" strike="noStrike" kern="0" cap="none" spc="75" normalizeH="0" baseline="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双方彼此推打，冲突开始。最终越军首先开枪，把杨志亮打伤了。我们有一个规定，叫“枪声就是命令”，我方军队一听前方枪响，一排机关炮就打了出去。</a:t>
            </a:r>
            <a:endParaRPr kumimoji="1" lang="zh-CN" altLang="zh-CN" sz="1800" b="1" i="0" u="none" strike="noStrike" kern="1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just" defTabSz="914400" rtl="0" eaLnBrk="1" fontAlgn="base" latinLnBrk="0" hangingPunct="1">
              <a:lnSpc>
                <a:spcPct val="100000"/>
              </a:lnSpc>
              <a:spcBef>
                <a:spcPct val="0"/>
              </a:spcBef>
              <a:spcAft>
                <a:spcPts val="600"/>
              </a:spcAft>
              <a:buClrTx/>
              <a:buSzTx/>
              <a:buFontTx/>
              <a:buNone/>
              <a:defRPr/>
            </a:pPr>
            <a:r>
              <a:rPr kumimoji="1" lang="zh-CN" altLang="zh-CN" sz="1800" b="1" i="0" u="none" strike="noStrike" kern="0" cap="none" spc="75" normalizeH="0" baseline="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　　由于越军开了第一枪，中国海军登礁人员立即开火还击，礁上战斗打响了。中国海军登礁人员一边还击，一边按预定方案潜入水中迅速后退，与越军拉开距离，以利我海军舰炮实施火力支援。八时五十七分，越方礁上未被击毙的人员见</a:t>
            </a:r>
            <a:r>
              <a:rPr kumimoji="1" lang="en-US" altLang="zh-CN" sz="1800" b="1" i="0" u="none" strike="noStrike" kern="0" cap="none" spc="75" normalizeH="0" baseline="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604</a:t>
            </a:r>
            <a:r>
              <a:rPr kumimoji="1" lang="zh-CN" altLang="zh-CN" sz="1800" b="1" i="0" u="none" strike="noStrike" kern="0" cap="none" spc="75" normalizeH="0" baseline="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船已被击沉，便举起白衬衣表示投降，我海军登礁人员即停止射击。十时五十七分，根据命令，中国海军登礁人员全部返回舰上。</a:t>
            </a:r>
            <a:r>
              <a:rPr kumimoji="1" lang="en-US" altLang="zh-CN" b="1" kern="0" spc="75" noProof="0" dirty="0">
                <a:ln>
                  <a:noFill/>
                </a:ln>
                <a:effectLst/>
                <a:uLnTx/>
                <a:uFillTx/>
                <a:latin typeface="楷体" panose="02010609060101010101" pitchFamily="49" charset="-122"/>
                <a:ea typeface="楷体" panose="02010609060101010101" pitchFamily="49" charset="-122"/>
                <a:cs typeface="宋体" panose="02010600030101010101" pitchFamily="2" charset="-122"/>
                <a:sym typeface="+mn-ea"/>
              </a:rPr>
              <a:t>3</a:t>
            </a:r>
            <a:r>
              <a:rPr kumimoji="1" lang="zh-CN" altLang="zh-CN" b="1" kern="0" spc="75" noProof="0" dirty="0">
                <a:ln>
                  <a:noFill/>
                </a:ln>
                <a:effectLst/>
                <a:uLnTx/>
                <a:uFillTx/>
                <a:latin typeface="楷体" panose="02010609060101010101" pitchFamily="49" charset="-122"/>
                <a:ea typeface="楷体" panose="02010609060101010101" pitchFamily="49" charset="-122"/>
                <a:cs typeface="宋体" panose="02010600030101010101" pitchFamily="2" charset="-122"/>
                <a:sym typeface="+mn-ea"/>
              </a:rPr>
              <a:t>月底立功受奖，</a:t>
            </a:r>
            <a:r>
              <a:rPr kumimoji="1" lang="zh-CN" altLang="zh-CN" b="1" kern="0" spc="75" noProof="0" dirty="0">
                <a:ln>
                  <a:noFill/>
                </a:ln>
                <a:solidFill>
                  <a:srgbClr val="FF0000"/>
                </a:solidFill>
                <a:effectLst/>
                <a:uLnTx/>
                <a:uFillTx/>
                <a:latin typeface="楷体" panose="02010609060101010101" pitchFamily="49" charset="-122"/>
                <a:ea typeface="楷体" panose="02010609060101010101" pitchFamily="49" charset="-122"/>
                <a:cs typeface="宋体" panose="02010600030101010101" pitchFamily="2" charset="-122"/>
                <a:sym typeface="+mn-ea"/>
              </a:rPr>
              <a:t>陈伟文提前晋升少将</a:t>
            </a:r>
            <a:r>
              <a:rPr kumimoji="1" lang="zh-CN" altLang="zh-CN" b="1" kern="0" spc="75" noProof="0" dirty="0">
                <a:ln>
                  <a:noFill/>
                </a:ln>
                <a:effectLst/>
                <a:uLnTx/>
                <a:uFillTx/>
                <a:latin typeface="楷体" panose="02010609060101010101" pitchFamily="49" charset="-122"/>
                <a:ea typeface="楷体" panose="02010609060101010101" pitchFamily="49" charset="-122"/>
                <a:cs typeface="宋体" panose="02010600030101010101" pitchFamily="2" charset="-122"/>
                <a:sym typeface="+mn-ea"/>
              </a:rPr>
              <a:t>。</a:t>
            </a:r>
            <a:endParaRPr kumimoji="1" lang="zh-CN" altLang="zh-CN" b="1" i="0" u="none" strike="noStrike" kern="1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just" defTabSz="914400" rtl="0" eaLnBrk="1" fontAlgn="base" latinLnBrk="0" hangingPunct="1">
              <a:lnSpc>
                <a:spcPct val="100000"/>
              </a:lnSpc>
              <a:spcBef>
                <a:spcPct val="0"/>
              </a:spcBef>
              <a:spcAft>
                <a:spcPts val="600"/>
              </a:spcAft>
              <a:buClrTx/>
              <a:buSzTx/>
              <a:buFontTx/>
              <a:buNone/>
              <a:defRPr/>
            </a:pPr>
            <a:endParaRPr kumimoji="1" lang="zh-CN" altLang="zh-CN" sz="1800" b="1" i="0" u="none" strike="noStrike" kern="1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566738" y="115888"/>
            <a:ext cx="8135937" cy="783590"/>
          </a:xfrm>
          <a:prstGeom prst="rect">
            <a:avLst/>
          </a:prstGeom>
          <a:noFill/>
          <a:ln w="9525">
            <a:noFill/>
          </a:ln>
          <a:effectLst>
            <a:outerShdw dist="35921" dir="2699999" algn="ctr" rotWithShape="0">
              <a:srgbClr val="FFFF00"/>
            </a:outerShdw>
          </a:effectLst>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1800" b="1" dirty="0">
                <a:solidFill>
                  <a:srgbClr val="CC0000"/>
                </a:solidFill>
                <a:latin typeface="宋体" panose="02010600030101010101" pitchFamily="2" charset="-122"/>
                <a:ea typeface="宋体" panose="02010600030101010101" pitchFamily="2" charset="-122"/>
                <a:cs typeface="宋体" panose="02010600030101010101" pitchFamily="2" charset="-122"/>
              </a:rPr>
              <a:t>1988年建立南沙巡防区。</a:t>
            </a:r>
            <a:endParaRPr lang="en-US" altLang="zh-CN" sz="1800" b="1" dirty="0">
              <a:solidFill>
                <a:srgbClr val="CC0000"/>
              </a:solidFill>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spcBef>
                <a:spcPct val="50000"/>
              </a:spcBef>
              <a:buNone/>
            </a:pPr>
            <a:r>
              <a:rPr lang="zh-CN" altLang="en-US" sz="1800" b="1" dirty="0">
                <a:solidFill>
                  <a:srgbClr val="CC0000"/>
                </a:solidFill>
                <a:latin typeface="宋体" panose="02010600030101010101" pitchFamily="2" charset="-122"/>
                <a:ea typeface="宋体" panose="02010600030101010101" pitchFamily="2" charset="-122"/>
                <a:cs typeface="宋体" panose="02010600030101010101" pitchFamily="2" charset="-122"/>
              </a:rPr>
              <a:t>1999年在美济礁建立民防设施</a:t>
            </a:r>
            <a:r>
              <a:rPr lang="en-US" altLang="zh-CN" sz="1800" b="1" dirty="0">
                <a:solidFill>
                  <a:srgbClr val="CC0000"/>
                </a:solidFill>
                <a:latin typeface="宋体" panose="02010600030101010101" pitchFamily="2" charset="-122"/>
                <a:ea typeface="宋体" panose="02010600030101010101" pitchFamily="2" charset="-122"/>
                <a:cs typeface="宋体" panose="02010600030101010101" pitchFamily="2" charset="-122"/>
              </a:rPr>
              <a:t>.</a:t>
            </a:r>
            <a:r>
              <a:rPr lang="zh-CN" altLang="en-US" sz="1800" b="1" dirty="0">
                <a:solidFill>
                  <a:srgbClr val="CC0000"/>
                </a:solidFill>
                <a:latin typeface="宋体" panose="02010600030101010101" pitchFamily="2" charset="-122"/>
                <a:ea typeface="宋体" panose="02010600030101010101" pitchFamily="2" charset="-122"/>
                <a:cs typeface="宋体" panose="02010600030101010101" pitchFamily="2" charset="-122"/>
              </a:rPr>
              <a:t>海空军在南沙进行空中和海上巡逻</a:t>
            </a:r>
            <a:endParaRPr lang="zh-CN" altLang="en-US" sz="1800" b="1" dirty="0">
              <a:solidFill>
                <a:srgbClr val="FF0066"/>
              </a:solidFill>
              <a:latin typeface="宋体" panose="02010600030101010101" pitchFamily="2" charset="-122"/>
              <a:ea typeface="宋体" panose="02010600030101010101" pitchFamily="2" charset="-122"/>
              <a:cs typeface="宋体" panose="02010600030101010101" pitchFamily="2" charset="-122"/>
            </a:endParaRPr>
          </a:p>
        </p:txBody>
      </p:sp>
      <p:sp>
        <p:nvSpPr>
          <p:cNvPr id="117762" name="Rectangle 4"/>
          <p:cNvSpPr/>
          <p:nvPr/>
        </p:nvSpPr>
        <p:spPr>
          <a:xfrm>
            <a:off x="269875" y="964248"/>
            <a:ext cx="4490720" cy="1753235"/>
          </a:xfrm>
          <a:prstGeom prst="rect">
            <a:avLst/>
          </a:prstGeom>
          <a:noFill/>
          <a:ln w="9525">
            <a:noFill/>
          </a:ln>
        </p:spPr>
        <p:txBody>
          <a:bodyPr wrap="square" anchor="ctr" anchorCtr="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zh-CN" altLang="en-US" sz="1800" b="1" dirty="0">
                <a:solidFill>
                  <a:srgbClr val="FF0000"/>
                </a:solidFill>
                <a:latin typeface="楷体" panose="02010609060101010101" pitchFamily="49" charset="-122"/>
                <a:ea typeface="楷体" panose="02010609060101010101" pitchFamily="49" charset="-122"/>
              </a:rPr>
              <a:t>美济岛</a:t>
            </a:r>
            <a:r>
              <a:rPr lang="zh-CN" altLang="en-US" sz="1800" b="1" dirty="0">
                <a:latin typeface="楷体" panose="02010609060101010101" pitchFamily="49" charset="-122"/>
                <a:ea typeface="楷体" panose="02010609060101010101" pitchFamily="49" charset="-122"/>
              </a:rPr>
              <a:t>位于南沙群岛中东部海域，西距赤瓜礁基地</a:t>
            </a:r>
            <a:r>
              <a:rPr lang="en-US" altLang="zh-CN" sz="1800" b="1" dirty="0">
                <a:latin typeface="楷体" panose="02010609060101010101" pitchFamily="49" charset="-122"/>
                <a:ea typeface="楷体" panose="02010609060101010101" pitchFamily="49" charset="-122"/>
              </a:rPr>
              <a:t>140</a:t>
            </a:r>
            <a:r>
              <a:rPr lang="zh-CN" altLang="en-US" sz="1800" b="1" dirty="0">
                <a:latin typeface="楷体" panose="02010609060101010101" pitchFamily="49" charset="-122"/>
                <a:ea typeface="楷体" panose="02010609060101010101" pitchFamily="49" charset="-122"/>
              </a:rPr>
              <a:t>公里上下，西距永暑岛基地</a:t>
            </a:r>
            <a:r>
              <a:rPr lang="en-US" altLang="zh-CN" sz="1800" b="1" dirty="0">
                <a:latin typeface="楷体" panose="02010609060101010101" pitchFamily="49" charset="-122"/>
                <a:ea typeface="楷体" panose="02010609060101010101" pitchFamily="49" charset="-122"/>
              </a:rPr>
              <a:t>295</a:t>
            </a:r>
            <a:r>
              <a:rPr lang="zh-CN" altLang="en-US" sz="1800" b="1" dirty="0">
                <a:latin typeface="楷体" panose="02010609060101010101" pitchFamily="49" charset="-122"/>
                <a:ea typeface="楷体" panose="02010609060101010101" pitchFamily="49" charset="-122"/>
              </a:rPr>
              <a:t>公里。是南沙罕见的天然大型避风良港，具备建成南沙大型渔业</a:t>
            </a:r>
            <a:r>
              <a:rPr lang="en-US" altLang="zh-CN" sz="1800" b="1" dirty="0">
                <a:latin typeface="楷体" panose="02010609060101010101" pitchFamily="49" charset="-122"/>
                <a:ea typeface="楷体" panose="02010609060101010101" pitchFamily="49" charset="-122"/>
              </a:rPr>
              <a:t>—</a:t>
            </a:r>
            <a:r>
              <a:rPr lang="zh-CN" altLang="en-US" sz="1800" b="1" dirty="0">
                <a:latin typeface="楷体" panose="02010609060101010101" pitchFamily="49" charset="-122"/>
                <a:ea typeface="楷体" panose="02010609060101010101" pitchFamily="49" charset="-122"/>
              </a:rPr>
              <a:t>水产基地的良好条件。面积达到</a:t>
            </a:r>
            <a:r>
              <a:rPr lang="en-US" altLang="zh-CN" sz="1800" b="1" dirty="0">
                <a:solidFill>
                  <a:srgbClr val="FF0000"/>
                </a:solidFill>
                <a:latin typeface="楷体" panose="02010609060101010101" pitchFamily="49" charset="-122"/>
                <a:ea typeface="楷体" panose="02010609060101010101" pitchFamily="49" charset="-122"/>
              </a:rPr>
              <a:t>6</a:t>
            </a:r>
            <a:r>
              <a:rPr lang="zh-CN" altLang="en-US" sz="1800" b="1" dirty="0">
                <a:solidFill>
                  <a:srgbClr val="FF0000"/>
                </a:solidFill>
                <a:latin typeface="楷体" panose="02010609060101010101" pitchFamily="49" charset="-122"/>
                <a:ea typeface="楷体" panose="02010609060101010101" pitchFamily="49" charset="-122"/>
              </a:rPr>
              <a:t>平方公里</a:t>
            </a:r>
            <a:r>
              <a:rPr lang="zh-CN" altLang="en-US" sz="1800" b="1" dirty="0">
                <a:latin typeface="楷体" panose="02010609060101010101" pitchFamily="49" charset="-122"/>
                <a:ea typeface="楷体" panose="02010609060101010101" pitchFamily="49" charset="-122"/>
              </a:rPr>
              <a:t>，超过永暑岛和渚碧岛。</a:t>
            </a:r>
            <a:r>
              <a:rPr lang="en-US" altLang="zh-CN" sz="1800" b="1" dirty="0">
                <a:solidFill>
                  <a:srgbClr val="FF0000"/>
                </a:solidFill>
                <a:latin typeface="楷体" panose="02010609060101010101" pitchFamily="49" charset="-122"/>
                <a:ea typeface="楷体" panose="02010609060101010101" pitchFamily="49" charset="-122"/>
              </a:rPr>
              <a:t>18</a:t>
            </a:r>
            <a:r>
              <a:rPr lang="zh-CN" altLang="en-US" sz="1800" b="1" dirty="0">
                <a:solidFill>
                  <a:srgbClr val="FF0000"/>
                </a:solidFill>
                <a:latin typeface="楷体" panose="02010609060101010101" pitchFamily="49" charset="-122"/>
                <a:ea typeface="楷体" panose="02010609060101010101" pitchFamily="49" charset="-122"/>
              </a:rPr>
              <a:t>个月填海完毕</a:t>
            </a:r>
          </a:p>
        </p:txBody>
      </p:sp>
      <p:sp>
        <p:nvSpPr>
          <p:cNvPr id="122882" name="矩形 7"/>
          <p:cNvSpPr/>
          <p:nvPr/>
        </p:nvSpPr>
        <p:spPr>
          <a:xfrm>
            <a:off x="4898390" y="1038543"/>
            <a:ext cx="421005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zh-CN" sz="1800" b="1" dirty="0">
                <a:solidFill>
                  <a:srgbClr val="FF0000"/>
                </a:solidFill>
                <a:latin typeface="楷体" panose="02010609060101010101" pitchFamily="49" charset="-122"/>
                <a:ea typeface="楷体" panose="02010609060101010101" pitchFamily="49" charset="-122"/>
              </a:rPr>
              <a:t>渚碧</a:t>
            </a:r>
            <a:r>
              <a:rPr lang="zh-CN" altLang="en-US" sz="1800" b="1" dirty="0">
                <a:solidFill>
                  <a:srgbClr val="FF0000"/>
                </a:solidFill>
                <a:latin typeface="楷体" panose="02010609060101010101" pitchFamily="49" charset="-122"/>
                <a:ea typeface="楷体" panose="02010609060101010101" pitchFamily="49" charset="-122"/>
              </a:rPr>
              <a:t>岛</a:t>
            </a:r>
            <a:r>
              <a:rPr lang="zh-CN" altLang="zh-CN" sz="1800" b="1" dirty="0">
                <a:solidFill>
                  <a:srgbClr val="FF0000"/>
                </a:solidFill>
                <a:latin typeface="楷体" panose="02010609060101010101" pitchFamily="49" charset="-122"/>
                <a:ea typeface="楷体" panose="02010609060101010101" pitchFamily="49" charset="-122"/>
              </a:rPr>
              <a:t>：</a:t>
            </a:r>
            <a:r>
              <a:rPr lang="en-US" altLang="zh-CN" sz="1800" b="1" dirty="0">
                <a:solidFill>
                  <a:srgbClr val="FF0000"/>
                </a:solidFill>
                <a:latin typeface="楷体" panose="02010609060101010101" pitchFamily="49" charset="-122"/>
                <a:ea typeface="楷体" panose="02010609060101010101" pitchFamily="49" charset="-122"/>
              </a:rPr>
              <a:t>4.3</a:t>
            </a:r>
            <a:r>
              <a:rPr lang="zh-CN" altLang="zh-CN" sz="1800" b="1" dirty="0">
                <a:solidFill>
                  <a:srgbClr val="FF0000"/>
                </a:solidFill>
                <a:latin typeface="楷体" panose="02010609060101010101" pitchFamily="49" charset="-122"/>
                <a:ea typeface="楷体" panose="02010609060101010101" pitchFamily="49" charset="-122"/>
              </a:rPr>
              <a:t>平方公里</a:t>
            </a:r>
            <a:r>
              <a:rPr lang="zh-CN" altLang="en-US" sz="1800" b="1" dirty="0">
                <a:solidFill>
                  <a:srgbClr val="FF0000"/>
                </a:solidFill>
                <a:latin typeface="楷体" panose="02010609060101010101" pitchFamily="49" charset="-122"/>
                <a:ea typeface="楷体" panose="02010609060101010101" pitchFamily="49" charset="-122"/>
              </a:rPr>
              <a:t>；机场跑道</a:t>
            </a:r>
            <a:r>
              <a:rPr lang="en-US" altLang="zh-CN" sz="1800" b="1" dirty="0">
                <a:solidFill>
                  <a:srgbClr val="FF0000"/>
                </a:solidFill>
                <a:latin typeface="楷体" panose="02010609060101010101" pitchFamily="49" charset="-122"/>
                <a:ea typeface="楷体" panose="02010609060101010101" pitchFamily="49" charset="-122"/>
              </a:rPr>
              <a:t>3250</a:t>
            </a:r>
            <a:r>
              <a:rPr lang="zh-CN" altLang="en-US" sz="1800" b="1" dirty="0">
                <a:solidFill>
                  <a:srgbClr val="FF0000"/>
                </a:solidFill>
                <a:latin typeface="楷体" panose="02010609060101010101" pitchFamily="49" charset="-122"/>
                <a:ea typeface="楷体" panose="02010609060101010101" pitchFamily="49" charset="-122"/>
              </a:rPr>
              <a:t>米</a:t>
            </a:r>
          </a:p>
        </p:txBody>
      </p:sp>
      <p:sp>
        <p:nvSpPr>
          <p:cNvPr id="124930" name="矩形 6"/>
          <p:cNvSpPr/>
          <p:nvPr/>
        </p:nvSpPr>
        <p:spPr>
          <a:xfrm>
            <a:off x="4898390" y="1407160"/>
            <a:ext cx="4604385" cy="36830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zh-CN" sz="1800" b="1" dirty="0">
                <a:solidFill>
                  <a:srgbClr val="FF0000"/>
                </a:solidFill>
                <a:latin typeface="楷体" panose="02010609060101010101" pitchFamily="49" charset="-122"/>
                <a:ea typeface="楷体" panose="02010609060101010101" pitchFamily="49" charset="-122"/>
              </a:rPr>
              <a:t>永暑</a:t>
            </a:r>
            <a:r>
              <a:rPr lang="zh-CN" altLang="en-US" sz="1800" b="1" dirty="0">
                <a:solidFill>
                  <a:srgbClr val="FF0000"/>
                </a:solidFill>
                <a:latin typeface="楷体" panose="02010609060101010101" pitchFamily="49" charset="-122"/>
                <a:ea typeface="楷体" panose="02010609060101010101" pitchFamily="49" charset="-122"/>
              </a:rPr>
              <a:t>岛</a:t>
            </a:r>
            <a:r>
              <a:rPr lang="en-US" altLang="zh-CN" sz="1800" b="1" dirty="0">
                <a:solidFill>
                  <a:srgbClr val="FF0000"/>
                </a:solidFill>
                <a:latin typeface="楷体" panose="02010609060101010101" pitchFamily="49" charset="-122"/>
                <a:ea typeface="楷体" panose="02010609060101010101" pitchFamily="49" charset="-122"/>
              </a:rPr>
              <a:t>2.8</a:t>
            </a:r>
            <a:r>
              <a:rPr lang="zh-CN" altLang="zh-CN" sz="1800" b="1" dirty="0">
                <a:solidFill>
                  <a:srgbClr val="FF0000"/>
                </a:solidFill>
                <a:latin typeface="楷体" panose="02010609060101010101" pitchFamily="49" charset="-122"/>
                <a:ea typeface="楷体" panose="02010609060101010101" pitchFamily="49" charset="-122"/>
              </a:rPr>
              <a:t>平方公里</a:t>
            </a:r>
            <a:r>
              <a:rPr lang="zh-CN" altLang="en-US" sz="1800" b="1" dirty="0">
                <a:solidFill>
                  <a:srgbClr val="FF0000"/>
                </a:solidFill>
                <a:latin typeface="楷体" panose="02010609060101010101" pitchFamily="49" charset="-122"/>
                <a:ea typeface="楷体" panose="02010609060101010101" pitchFamily="49" charset="-122"/>
              </a:rPr>
              <a:t>，机场跑道：</a:t>
            </a:r>
            <a:r>
              <a:rPr lang="en-US" altLang="zh-CN" sz="1800" b="1" dirty="0">
                <a:solidFill>
                  <a:srgbClr val="FF0000"/>
                </a:solidFill>
                <a:latin typeface="楷体" panose="02010609060101010101" pitchFamily="49" charset="-122"/>
                <a:ea typeface="楷体" panose="02010609060101010101" pitchFamily="49" charset="-122"/>
              </a:rPr>
              <a:t>3000</a:t>
            </a:r>
            <a:r>
              <a:rPr lang="zh-CN" altLang="en-US" sz="1800" b="1" dirty="0">
                <a:solidFill>
                  <a:srgbClr val="FF0000"/>
                </a:solidFill>
                <a:latin typeface="楷体" panose="02010609060101010101" pitchFamily="49" charset="-122"/>
                <a:ea typeface="楷体" panose="02010609060101010101" pitchFamily="49" charset="-122"/>
              </a:rPr>
              <a:t>米</a:t>
            </a:r>
          </a:p>
        </p:txBody>
      </p:sp>
      <p:sp>
        <p:nvSpPr>
          <p:cNvPr id="7" name="文本框 6"/>
          <p:cNvSpPr txBox="1"/>
          <p:nvPr/>
        </p:nvSpPr>
        <p:spPr>
          <a:xfrm>
            <a:off x="7924394" y="131455"/>
            <a:ext cx="4604385" cy="523220"/>
          </a:xfrm>
          <a:prstGeom prst="rect">
            <a:avLst/>
          </a:prstGeom>
          <a:noFill/>
        </p:spPr>
        <p:txBody>
          <a:bodyPr wrap="square" rtlCol="0">
            <a:spAutoFit/>
          </a:bodyPr>
          <a:lstStyle/>
          <a:p>
            <a:r>
              <a:rPr lang="zh-CN" altLang="en-US" sz="2800" b="1" i="1" dirty="0"/>
              <a:t>视频：</a:t>
            </a:r>
            <a:r>
              <a:rPr lang="en-US" altLang="zh-CN" sz="2800" b="1" i="1" dirty="0"/>
              <a:t>C919</a:t>
            </a:r>
            <a:r>
              <a:rPr lang="zh-CN" altLang="en-US" sz="2800" b="1" i="1" dirty="0"/>
              <a:t>试飞南沙</a:t>
            </a:r>
          </a:p>
        </p:txBody>
      </p:sp>
      <p:sp>
        <p:nvSpPr>
          <p:cNvPr id="126978" name="矩形 6"/>
          <p:cNvSpPr/>
          <p:nvPr/>
        </p:nvSpPr>
        <p:spPr>
          <a:xfrm>
            <a:off x="414655" y="2782570"/>
            <a:ext cx="8569325" cy="92202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zh-CN" sz="1800" b="1" dirty="0">
                <a:solidFill>
                  <a:srgbClr val="FF0000"/>
                </a:solidFill>
                <a:latin typeface="楷体" panose="02010609060101010101" pitchFamily="49" charset="-122"/>
                <a:ea typeface="楷体" panose="02010609060101010101" pitchFamily="49" charset="-122"/>
              </a:rPr>
              <a:t>东门</a:t>
            </a:r>
            <a:r>
              <a:rPr lang="zh-CN" altLang="en-US" sz="1800" b="1" dirty="0">
                <a:solidFill>
                  <a:srgbClr val="FF0000"/>
                </a:solidFill>
                <a:latin typeface="楷体" panose="02010609060101010101" pitchFamily="49" charset="-122"/>
                <a:ea typeface="楷体" panose="02010609060101010101" pitchFamily="49" charset="-122"/>
              </a:rPr>
              <a:t>岛：</a:t>
            </a:r>
            <a:r>
              <a:rPr lang="zh-CN" altLang="zh-CN" sz="1800" b="1" dirty="0">
                <a:latin typeface="楷体" panose="02010609060101010101" pitchFamily="49" charset="-122"/>
                <a:ea typeface="楷体" panose="02010609060101010101" pitchFamily="49" charset="-122"/>
              </a:rPr>
              <a:t>东门礁填海活动开始前，仅是</a:t>
            </a:r>
            <a:r>
              <a:rPr lang="en-US" altLang="zh-CN" sz="1800" b="1" dirty="0">
                <a:latin typeface="楷体" panose="02010609060101010101" pitchFamily="49" charset="-122"/>
                <a:ea typeface="楷体" panose="02010609060101010101" pitchFamily="49" charset="-122"/>
              </a:rPr>
              <a:t>380</a:t>
            </a:r>
            <a:r>
              <a:rPr lang="zh-CN" altLang="zh-CN" sz="1800" b="1" dirty="0">
                <a:latin typeface="楷体" panose="02010609060101010101" pitchFamily="49" charset="-122"/>
                <a:ea typeface="楷体" panose="02010609060101010101" pitchFamily="49" charset="-122"/>
              </a:rPr>
              <a:t>平米的混凝土平台。</a:t>
            </a:r>
            <a:r>
              <a:rPr lang="en-US" altLang="zh-CN" sz="1800" b="1" dirty="0">
                <a:latin typeface="楷体" panose="02010609060101010101" pitchFamily="49" charset="-122"/>
                <a:ea typeface="楷体" panose="02010609060101010101" pitchFamily="49" charset="-122"/>
              </a:rPr>
              <a:t>2015</a:t>
            </a:r>
            <a:r>
              <a:rPr lang="zh-CN" altLang="zh-CN" sz="1800" b="1" dirty="0">
                <a:latin typeface="楷体" panose="02010609060101010101" pitchFamily="49" charset="-122"/>
                <a:ea typeface="楷体" panose="02010609060101010101" pitchFamily="49" charset="-122"/>
              </a:rPr>
              <a:t>年</a:t>
            </a:r>
            <a:r>
              <a:rPr lang="en-US" altLang="zh-CN" sz="1800" b="1" dirty="0">
                <a:latin typeface="楷体" panose="02010609060101010101" pitchFamily="49" charset="-122"/>
                <a:ea typeface="楷体" panose="02010609060101010101" pitchFamily="49" charset="-122"/>
              </a:rPr>
              <a:t>1</a:t>
            </a:r>
            <a:r>
              <a:rPr lang="zh-CN" altLang="zh-CN" sz="1800" b="1" dirty="0">
                <a:latin typeface="楷体" panose="02010609060101010101" pitchFamily="49" charset="-122"/>
                <a:ea typeface="楷体" panose="02010609060101010101" pitchFamily="49" charset="-122"/>
              </a:rPr>
              <a:t>月</a:t>
            </a:r>
            <a:r>
              <a:rPr lang="en-US" altLang="zh-CN" sz="1800" b="1" dirty="0">
                <a:latin typeface="楷体" panose="02010609060101010101" pitchFamily="49" charset="-122"/>
                <a:ea typeface="楷体" panose="02010609060101010101" pitchFamily="49" charset="-122"/>
              </a:rPr>
              <a:t>24</a:t>
            </a:r>
            <a:r>
              <a:rPr lang="zh-CN" altLang="zh-CN" sz="1800" b="1" dirty="0">
                <a:latin typeface="楷体" panose="02010609060101010101" pitchFamily="49" charset="-122"/>
                <a:ea typeface="楷体" panose="02010609060101010101" pitchFamily="49" charset="-122"/>
              </a:rPr>
              <a:t>日的图像显示了一个</a:t>
            </a:r>
            <a:r>
              <a:rPr lang="en-US" altLang="zh-CN" sz="1800" b="1" dirty="0">
                <a:latin typeface="楷体" panose="02010609060101010101" pitchFamily="49" charset="-122"/>
                <a:ea typeface="楷体" panose="02010609060101010101" pitchFamily="49" charset="-122"/>
              </a:rPr>
              <a:t>0.75</a:t>
            </a:r>
            <a:r>
              <a:rPr lang="zh-CN" altLang="zh-CN" sz="1800" b="1" dirty="0">
                <a:latin typeface="楷体" panose="02010609060101010101" pitchFamily="49" charset="-122"/>
                <a:ea typeface="楷体" panose="02010609060101010101" pitchFamily="49" charset="-122"/>
              </a:rPr>
              <a:t>平方</a:t>
            </a:r>
            <a:r>
              <a:rPr lang="zh-CN" altLang="en-US" sz="1800" b="1" dirty="0">
                <a:latin typeface="楷体" panose="02010609060101010101" pitchFamily="49" charset="-122"/>
                <a:ea typeface="楷体" panose="02010609060101010101" pitchFamily="49" charset="-122"/>
              </a:rPr>
              <a:t>公里</a:t>
            </a:r>
            <a:r>
              <a:rPr lang="zh-CN" altLang="zh-CN" sz="1800" b="1" dirty="0">
                <a:latin typeface="楷体" panose="02010609060101010101" pitchFamily="49" charset="-122"/>
                <a:ea typeface="楷体" panose="02010609060101010101" pitchFamily="49" charset="-122"/>
              </a:rPr>
              <a:t>的人造岛屿，扩大了近</a:t>
            </a:r>
            <a:r>
              <a:rPr lang="en-US" altLang="zh-CN" sz="1800" b="1" dirty="0">
                <a:latin typeface="楷体" panose="02010609060101010101" pitchFamily="49" charset="-122"/>
                <a:ea typeface="楷体" panose="02010609060101010101" pitchFamily="49" charset="-122"/>
              </a:rPr>
              <a:t>200</a:t>
            </a:r>
            <a:r>
              <a:rPr lang="zh-CN" altLang="zh-CN" sz="1800" b="1" dirty="0">
                <a:latin typeface="楷体" panose="02010609060101010101" pitchFamily="49" charset="-122"/>
                <a:ea typeface="楷体" panose="02010609060101010101" pitchFamily="49" charset="-122"/>
              </a:rPr>
              <a:t>倍。</a:t>
            </a:r>
            <a:r>
              <a:rPr lang="zh-CN" altLang="en-US" sz="1800" b="1" dirty="0">
                <a:latin typeface="楷体" panose="02010609060101010101" pitchFamily="49" charset="-122"/>
                <a:ea typeface="楷体" panose="02010609060101010101" pitchFamily="49" charset="-122"/>
              </a:rPr>
              <a:t>（</a:t>
            </a:r>
            <a:r>
              <a:rPr lang="zh-CN" altLang="en-US" sz="1800" b="1" dirty="0">
                <a:solidFill>
                  <a:srgbClr val="FF0000"/>
                </a:solidFill>
                <a:latin typeface="楷体" panose="02010609060101010101" pitchFamily="49" charset="-122"/>
                <a:ea typeface="楷体" panose="02010609060101010101" pitchFamily="49" charset="-122"/>
              </a:rPr>
              <a:t>天安门广场</a:t>
            </a:r>
            <a:r>
              <a:rPr lang="en-US" altLang="zh-CN" sz="1800" b="1" dirty="0">
                <a:solidFill>
                  <a:srgbClr val="FF0000"/>
                </a:solidFill>
                <a:latin typeface="楷体" panose="02010609060101010101" pitchFamily="49" charset="-122"/>
                <a:ea typeface="楷体" panose="02010609060101010101" pitchFamily="49" charset="-122"/>
              </a:rPr>
              <a:t>0.44</a:t>
            </a:r>
            <a:r>
              <a:rPr lang="zh-CN" altLang="en-US" sz="1800" b="1" dirty="0">
                <a:solidFill>
                  <a:srgbClr val="FF0000"/>
                </a:solidFill>
                <a:latin typeface="楷体" panose="02010609060101010101" pitchFamily="49" charset="-122"/>
                <a:ea typeface="楷体" panose="02010609060101010101" pitchFamily="49" charset="-122"/>
              </a:rPr>
              <a:t>平方公里</a:t>
            </a:r>
            <a:r>
              <a:rPr lang="zh-CN" altLang="en-US" sz="1800" b="1" dirty="0">
                <a:latin typeface="楷体" panose="02010609060101010101" pitchFamily="49" charset="-122"/>
                <a:ea typeface="楷体" panose="02010609060101010101" pitchFamily="49" charset="-122"/>
              </a:rPr>
              <a:t>）</a:t>
            </a:r>
          </a:p>
        </p:txBody>
      </p:sp>
      <p:sp>
        <p:nvSpPr>
          <p:cNvPr id="128003" name="矩形 7"/>
          <p:cNvSpPr/>
          <p:nvPr/>
        </p:nvSpPr>
        <p:spPr>
          <a:xfrm>
            <a:off x="9246235" y="702945"/>
            <a:ext cx="2771775"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1800" b="1" dirty="0">
                <a:solidFill>
                  <a:schemeClr val="tx1"/>
                </a:solidFill>
                <a:latin typeface="楷体" panose="02010609060101010101" pitchFamily="49" charset="-122"/>
                <a:ea typeface="楷体" panose="02010609060101010101" pitchFamily="49" charset="-122"/>
              </a:rPr>
              <a:t>华阳岛：</a:t>
            </a:r>
            <a:r>
              <a:rPr lang="zh-CN" altLang="zh-CN" sz="1800" b="1" dirty="0">
                <a:solidFill>
                  <a:schemeClr val="tx1"/>
                </a:solidFill>
                <a:latin typeface="楷体" panose="02010609060101010101" pitchFamily="49" charset="-122"/>
                <a:ea typeface="楷体" panose="02010609060101010101" pitchFamily="49" charset="-122"/>
              </a:rPr>
              <a:t>面积</a:t>
            </a:r>
            <a:r>
              <a:rPr lang="en-US" altLang="zh-CN" sz="1800" b="1" dirty="0">
                <a:solidFill>
                  <a:schemeClr val="tx1"/>
                </a:solidFill>
                <a:latin typeface="楷体" panose="02010609060101010101" pitchFamily="49" charset="-122"/>
                <a:ea typeface="楷体" panose="02010609060101010101" pitchFamily="49" charset="-122"/>
              </a:rPr>
              <a:t>0.32</a:t>
            </a:r>
            <a:r>
              <a:rPr lang="zh-CN" altLang="zh-CN" sz="1800" b="1" dirty="0">
                <a:solidFill>
                  <a:schemeClr val="tx1"/>
                </a:solidFill>
                <a:latin typeface="楷体" panose="02010609060101010101" pitchFamily="49" charset="-122"/>
                <a:ea typeface="楷体" panose="02010609060101010101" pitchFamily="49" charset="-122"/>
              </a:rPr>
              <a:t>平方公里</a:t>
            </a:r>
            <a:r>
              <a:rPr lang="zh-CN" altLang="en-US" sz="1800" b="1" dirty="0">
                <a:solidFill>
                  <a:schemeClr val="tx1"/>
                </a:solidFill>
                <a:latin typeface="楷体" panose="02010609060101010101" pitchFamily="49" charset="-122"/>
                <a:ea typeface="楷体" panose="02010609060101010101" pitchFamily="49" charset="-122"/>
              </a:rPr>
              <a:t>。</a:t>
            </a:r>
            <a:r>
              <a:rPr lang="zh-CN" altLang="zh-CN" sz="1800" b="1" dirty="0">
                <a:solidFill>
                  <a:schemeClr val="tx1"/>
                </a:solidFill>
                <a:latin typeface="楷体" panose="02010609060101010101" pitchFamily="49" charset="-122"/>
                <a:ea typeface="楷体" panose="02010609060101010101" pitchFamily="49" charset="-122"/>
              </a:rPr>
              <a:t>据菲律宾航拍图拍摄华阳岛已经建起工作大厦、生活用房和高碉堡等设施</a:t>
            </a:r>
          </a:p>
        </p:txBody>
      </p:sp>
      <p:sp>
        <p:nvSpPr>
          <p:cNvPr id="129028" name="Rectangle 5"/>
          <p:cNvSpPr/>
          <p:nvPr/>
        </p:nvSpPr>
        <p:spPr>
          <a:xfrm>
            <a:off x="9246235" y="2782570"/>
            <a:ext cx="2736850" cy="922020"/>
          </a:xfrm>
          <a:prstGeom prst="rect">
            <a:avLst/>
          </a:prstGeom>
          <a:noFill/>
          <a:ln w="9525">
            <a:noFill/>
          </a:ln>
        </p:spPr>
        <p:txBody>
          <a:bodyPr wrap="square" anchor="ctr" anchorCtr="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zh-CN" altLang="en-US" sz="1800" b="1" dirty="0">
                <a:solidFill>
                  <a:srgbClr val="FF0000"/>
                </a:solidFill>
                <a:latin typeface="楷体" panose="02010609060101010101" pitchFamily="49" charset="-122"/>
                <a:ea typeface="楷体" panose="02010609060101010101" pitchFamily="49" charset="-122"/>
              </a:rPr>
              <a:t>南薰岛：</a:t>
            </a:r>
            <a:r>
              <a:rPr lang="zh-CN" altLang="en-US" sz="1800" b="1" dirty="0">
                <a:latin typeface="楷体" panose="02010609060101010101" pitchFamily="49" charset="-122"/>
                <a:ea typeface="楷体" panose="02010609060101010101" pitchFamily="49" charset="-122"/>
              </a:rPr>
              <a:t>截至</a:t>
            </a:r>
            <a:r>
              <a:rPr lang="en-US" altLang="zh-CN" sz="1800" b="1" dirty="0">
                <a:latin typeface="楷体" panose="02010609060101010101" pitchFamily="49" charset="-122"/>
                <a:ea typeface="楷体" panose="02010609060101010101" pitchFamily="49" charset="-122"/>
              </a:rPr>
              <a:t>2015</a:t>
            </a:r>
            <a:r>
              <a:rPr lang="zh-CN" altLang="en-US" sz="1800" b="1" dirty="0">
                <a:latin typeface="楷体" panose="02010609060101010101" pitchFamily="49" charset="-122"/>
                <a:ea typeface="楷体" panose="02010609060101010101" pitchFamily="49" charset="-122"/>
              </a:rPr>
              <a:t>年，填海面积</a:t>
            </a:r>
            <a:r>
              <a:rPr lang="en-US" altLang="zh-CN" sz="1800" b="1" dirty="0">
                <a:latin typeface="楷体" panose="02010609060101010101" pitchFamily="49" charset="-122"/>
                <a:ea typeface="楷体" panose="02010609060101010101" pitchFamily="49" charset="-122"/>
              </a:rPr>
              <a:t>0.18</a:t>
            </a:r>
            <a:r>
              <a:rPr lang="zh-CN" altLang="en-US" sz="1800" b="1" dirty="0">
                <a:latin typeface="楷体" panose="02010609060101010101" pitchFamily="49" charset="-122"/>
                <a:ea typeface="楷体" panose="02010609060101010101" pitchFamily="49" charset="-122"/>
              </a:rPr>
              <a:t>平方公里，</a:t>
            </a:r>
            <a:r>
              <a:rPr lang="zh-CN" altLang="zh-CN" sz="1800" b="1" dirty="0">
                <a:latin typeface="楷体" panose="02010609060101010101" pitchFamily="49" charset="-122"/>
                <a:ea typeface="楷体" panose="02010609060101010101" pitchFamily="49" charset="-122"/>
              </a:rPr>
              <a:t>礁盘面积接近</a:t>
            </a:r>
            <a:r>
              <a:rPr lang="en-US" altLang="zh-CN" sz="1800" b="1" dirty="0">
                <a:latin typeface="楷体" panose="02010609060101010101" pitchFamily="49" charset="-122"/>
                <a:ea typeface="楷体" panose="02010609060101010101" pitchFamily="49" charset="-122"/>
              </a:rPr>
              <a:t>2</a:t>
            </a:r>
            <a:r>
              <a:rPr lang="zh-CN" altLang="zh-CN" sz="1800" b="1" dirty="0">
                <a:latin typeface="楷体" panose="02010609060101010101" pitchFamily="49" charset="-122"/>
                <a:ea typeface="楷体" panose="02010609060101010101" pitchFamily="49" charset="-122"/>
              </a:rPr>
              <a:t>平方公里</a:t>
            </a:r>
            <a:r>
              <a:rPr lang="zh-CN" altLang="en-US" sz="1800" b="1" dirty="0">
                <a:latin typeface="楷体" panose="02010609060101010101" pitchFamily="49" charset="-122"/>
                <a:ea typeface="楷体" panose="02010609060101010101" pitchFamily="49" charset="-122"/>
              </a:rPr>
              <a:t>。</a:t>
            </a:r>
            <a:endParaRPr lang="zh-CN" altLang="zh-CN" sz="1800" b="1" dirty="0">
              <a:latin typeface="楷体" panose="02010609060101010101" pitchFamily="49" charset="-122"/>
              <a:ea typeface="楷体" panose="02010609060101010101" pitchFamily="49" charset="-122"/>
            </a:endParaRPr>
          </a:p>
        </p:txBody>
      </p:sp>
      <p:sp>
        <p:nvSpPr>
          <p:cNvPr id="130051" name="矩形 6"/>
          <p:cNvSpPr/>
          <p:nvPr/>
        </p:nvSpPr>
        <p:spPr>
          <a:xfrm>
            <a:off x="2052635" y="3480439"/>
            <a:ext cx="3308350" cy="9220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zh-CN" sz="1800" b="1" dirty="0">
                <a:solidFill>
                  <a:srgbClr val="FF0000"/>
                </a:solidFill>
                <a:latin typeface="楷体" panose="02010609060101010101" pitchFamily="49" charset="-122"/>
                <a:ea typeface="楷体" panose="02010609060101010101" pitchFamily="49" charset="-122"/>
              </a:rPr>
              <a:t>赤瓜</a:t>
            </a:r>
            <a:r>
              <a:rPr lang="zh-CN" altLang="en-US" sz="1800" b="1" dirty="0">
                <a:solidFill>
                  <a:srgbClr val="FF0000"/>
                </a:solidFill>
                <a:latin typeface="楷体" panose="02010609060101010101" pitchFamily="49" charset="-122"/>
                <a:ea typeface="楷体" panose="02010609060101010101" pitchFamily="49" charset="-122"/>
              </a:rPr>
              <a:t>岛：</a:t>
            </a:r>
            <a:r>
              <a:rPr lang="zh-CN" altLang="zh-CN" sz="1800" b="1" dirty="0">
                <a:latin typeface="楷体" panose="02010609060101010101" pitchFamily="49" charset="-122"/>
                <a:ea typeface="楷体" panose="02010609060101010101" pitchFamily="49" charset="-122"/>
              </a:rPr>
              <a:t>面积</a:t>
            </a:r>
            <a:r>
              <a:rPr lang="en-US" altLang="zh-CN" sz="1800" b="1" dirty="0">
                <a:latin typeface="楷体" panose="02010609060101010101" pitchFamily="49" charset="-122"/>
                <a:ea typeface="楷体" panose="02010609060101010101" pitchFamily="49" charset="-122"/>
              </a:rPr>
              <a:t>0.11</a:t>
            </a:r>
            <a:r>
              <a:rPr lang="zh-CN" altLang="zh-CN" sz="1800" b="1" dirty="0">
                <a:latin typeface="楷体" panose="02010609060101010101" pitchFamily="49" charset="-122"/>
                <a:ea typeface="楷体" panose="02010609060101010101" pitchFamily="49" charset="-122"/>
              </a:rPr>
              <a:t>平方公里</a:t>
            </a:r>
            <a:r>
              <a:rPr lang="zh-CN" altLang="en-US" sz="1800" b="1" dirty="0">
                <a:latin typeface="楷体" panose="02010609060101010101" pitchFamily="49" charset="-122"/>
                <a:ea typeface="楷体" panose="02010609060101010101" pitchFamily="49" charset="-122"/>
              </a:rPr>
              <a:t>，</a:t>
            </a:r>
            <a:r>
              <a:rPr lang="zh-CN" altLang="zh-CN" sz="1800" b="1" dirty="0">
                <a:latin typeface="楷体" panose="02010609060101010101" pitchFamily="49" charset="-122"/>
                <a:ea typeface="楷体" panose="02010609060101010101" pitchFamily="49" charset="-122"/>
              </a:rPr>
              <a:t>岛上建</a:t>
            </a:r>
            <a:r>
              <a:rPr lang="zh-CN" altLang="en-US" sz="1800" b="1" dirty="0">
                <a:latin typeface="楷体" panose="02010609060101010101" pitchFamily="49" charset="-122"/>
                <a:ea typeface="楷体" panose="02010609060101010101" pitchFamily="49" charset="-122"/>
              </a:rPr>
              <a:t>有</a:t>
            </a:r>
            <a:r>
              <a:rPr lang="zh-CN" altLang="zh-CN" sz="1800" b="1" dirty="0">
                <a:latin typeface="楷体" panose="02010609060101010101" pitchFamily="49" charset="-122"/>
                <a:ea typeface="楷体" panose="02010609060101010101" pitchFamily="49" charset="-122"/>
              </a:rPr>
              <a:t>直升机场</a:t>
            </a:r>
            <a:r>
              <a:rPr lang="zh-CN" altLang="en-US" sz="1800" b="1" dirty="0">
                <a:latin typeface="楷体" panose="02010609060101010101" pitchFamily="49" charset="-122"/>
                <a:ea typeface="楷体" panose="02010609060101010101" pitchFamily="49" charset="-122"/>
              </a:rPr>
              <a:t>、</a:t>
            </a:r>
            <a:r>
              <a:rPr lang="en-US" altLang="zh-CN" sz="1800" b="1" dirty="0">
                <a:latin typeface="楷体" panose="02010609060101010101" pitchFamily="49" charset="-122"/>
                <a:ea typeface="楷体" panose="02010609060101010101" pitchFamily="49" charset="-122"/>
              </a:rPr>
              <a:t>50</a:t>
            </a:r>
            <a:r>
              <a:rPr lang="zh-CN" altLang="zh-CN" sz="1800" b="1" dirty="0">
                <a:latin typeface="楷体" panose="02010609060101010101" pitchFamily="49" charset="-122"/>
                <a:ea typeface="楷体" panose="02010609060101010101" pitchFamily="49" charset="-122"/>
              </a:rPr>
              <a:t>米灯塔</a:t>
            </a:r>
            <a:r>
              <a:rPr lang="zh-CN" altLang="en-US" sz="1800" b="1" dirty="0">
                <a:latin typeface="楷体" panose="02010609060101010101" pitchFamily="49" charset="-122"/>
                <a:ea typeface="楷体" panose="02010609060101010101" pitchFamily="49" charset="-122"/>
              </a:rPr>
              <a:t>、</a:t>
            </a:r>
            <a:r>
              <a:rPr lang="zh-CN" altLang="zh-CN" sz="1800" b="1" dirty="0">
                <a:latin typeface="楷体" panose="02010609060101010101" pitchFamily="49" charset="-122"/>
                <a:ea typeface="楷体" panose="02010609060101010101" pitchFamily="49" charset="-122"/>
              </a:rPr>
              <a:t>太阳能发电</a:t>
            </a:r>
            <a:r>
              <a:rPr lang="zh-CN" altLang="en-US" sz="1800" b="1" dirty="0">
                <a:latin typeface="楷体" panose="02010609060101010101" pitchFamily="49" charset="-122"/>
                <a:ea typeface="楷体" panose="02010609060101010101" pitchFamily="49" charset="-122"/>
              </a:rPr>
              <a:t>厂</a:t>
            </a:r>
            <a:endParaRPr lang="zh-CN" altLang="zh-CN" sz="1800" b="1" dirty="0">
              <a:latin typeface="楷体" panose="02010609060101010101" pitchFamily="49" charset="-122"/>
              <a:ea typeface="楷体" panose="02010609060101010101" pitchFamily="49" charset="-122"/>
            </a:endParaRPr>
          </a:p>
        </p:txBody>
      </p:sp>
      <p:sp>
        <p:nvSpPr>
          <p:cNvPr id="93186" name="Text Box 2"/>
          <p:cNvSpPr txBox="1"/>
          <p:nvPr/>
        </p:nvSpPr>
        <p:spPr>
          <a:xfrm>
            <a:off x="6045200" y="4711700"/>
            <a:ext cx="5569585" cy="175323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经初步估计，南海的石油地质储量在230亿—300亿吨之间，约占中国总资源量的三分之一，属于世界四大海洋油气聚集中心之一，有“第二波斯湾”之称。</a:t>
            </a:r>
            <a:endPar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spcBef>
                <a:spcPct val="0"/>
              </a:spcBef>
              <a:buNone/>
            </a:pPr>
            <a:r>
              <a:rPr lang="zh-CN" altLang="en-US" sz="1800" b="1" dirty="0">
                <a:latin typeface="宋体" panose="02010600030101010101" pitchFamily="2" charset="-122"/>
                <a:ea typeface="宋体" panose="02010600030101010101" pitchFamily="2" charset="-122"/>
                <a:cs typeface="宋体" panose="02010600030101010101" pitchFamily="2" charset="-122"/>
              </a:rPr>
              <a:t>      </a:t>
            </a:r>
            <a:endParaRPr lang="en-US" altLang="zh-CN" sz="1800" b="1" dirty="0">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spcBef>
                <a:spcPct val="0"/>
              </a:spcBef>
              <a:buNone/>
            </a:pPr>
            <a:r>
              <a:rPr lang="zh-CN" altLang="en-US" sz="1800" b="1" dirty="0">
                <a:latin typeface="宋体" panose="02010600030101010101" pitchFamily="2" charset="-122"/>
                <a:ea typeface="宋体" panose="02010600030101010101" pitchFamily="2" charset="-122"/>
                <a:cs typeface="宋体" panose="02010600030101010101" pitchFamily="2" charset="-122"/>
              </a:rPr>
              <a:t>每年约</a:t>
            </a:r>
            <a:r>
              <a:rPr lang="en-US" altLang="zh-CN" sz="1800" b="1" dirty="0">
                <a:latin typeface="宋体" panose="02010600030101010101" pitchFamily="2" charset="-122"/>
                <a:ea typeface="宋体" panose="02010600030101010101" pitchFamily="2" charset="-122"/>
                <a:cs typeface="宋体" panose="02010600030101010101" pitchFamily="2" charset="-122"/>
              </a:rPr>
              <a:t>5000</a:t>
            </a:r>
            <a:r>
              <a:rPr lang="zh-CN" altLang="en-US" sz="1800" b="1" dirty="0">
                <a:latin typeface="宋体" panose="02010600030101010101" pitchFamily="2" charset="-122"/>
                <a:ea typeface="宋体" panose="02010600030101010101" pitchFamily="2" charset="-122"/>
                <a:cs typeface="宋体" panose="02010600030101010101" pitchFamily="2" charset="-122"/>
              </a:rPr>
              <a:t>万吨石油和</a:t>
            </a:r>
            <a:r>
              <a:rPr lang="en-US" altLang="zh-CN" sz="1800" b="1" dirty="0">
                <a:latin typeface="宋体" panose="02010600030101010101" pitchFamily="2" charset="-122"/>
                <a:ea typeface="宋体" panose="02010600030101010101" pitchFamily="2" charset="-122"/>
                <a:cs typeface="宋体" panose="02010600030101010101" pitchFamily="2" charset="-122"/>
              </a:rPr>
              <a:t>200-300</a:t>
            </a:r>
            <a:r>
              <a:rPr lang="zh-CN" altLang="en-US" sz="1800" b="1" dirty="0">
                <a:latin typeface="宋体" panose="02010600030101010101" pitchFamily="2" charset="-122"/>
                <a:ea typeface="宋体" panose="02010600030101010101" pitchFamily="2" charset="-122"/>
                <a:cs typeface="宋体" panose="02010600030101010101" pitchFamily="2" charset="-122"/>
              </a:rPr>
              <a:t>亿立方的天然气被掠夺。</a:t>
            </a:r>
          </a:p>
        </p:txBody>
      </p:sp>
      <p:sp>
        <p:nvSpPr>
          <p:cNvPr id="138244" name="Text Box 4"/>
          <p:cNvSpPr txBox="1">
            <a:spLocks noChangeArrowheads="1"/>
          </p:cNvSpPr>
          <p:nvPr/>
        </p:nvSpPr>
        <p:spPr bwMode="auto">
          <a:xfrm>
            <a:off x="807085" y="4532630"/>
            <a:ext cx="4757420" cy="2110740"/>
          </a:xfrm>
          <a:prstGeom prst="rect">
            <a:avLst/>
          </a:prstGeom>
          <a:solidFill>
            <a:schemeClr val="bg1">
              <a:alpha val="50195"/>
            </a:schemeClr>
          </a:solidFill>
          <a:ln>
            <a:noFill/>
          </a:ln>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80000"/>
              </a:lnSpc>
              <a:spcBef>
                <a:spcPct val="50000"/>
              </a:spcBef>
              <a:spcAft>
                <a:spcPct val="0"/>
              </a:spcAft>
              <a:buClrTx/>
              <a:buSzTx/>
              <a:buFontTx/>
              <a:buNone/>
              <a:defRPr/>
            </a:pPr>
            <a:r>
              <a:rPr kumimoji="1" lang="zh-CN" altLang="en-US" sz="1800" b="1" i="0" u="none" strike="noStrike" kern="1200" cap="none" spc="0" normalizeH="0" baseline="0" noProof="0" dirty="0">
                <a:ln>
                  <a:noFill/>
                </a:ln>
                <a:solidFill>
                  <a:schemeClr val="tx1"/>
                </a:solidFill>
                <a:effectLst/>
                <a:uLnTx/>
                <a:uFillTx/>
                <a:latin typeface="宋体" panose="02010600030101010101" pitchFamily="2" charset="-122"/>
                <a:cs typeface="+mn-cs"/>
              </a:rPr>
              <a:t>美国在南海长期的军事存在</a:t>
            </a:r>
            <a:endParaRPr kumimoji="1" lang="en-US" altLang="zh-CN" sz="1800" b="1" i="0" u="none" strike="noStrike" kern="1200" cap="none" spc="0" normalizeH="0" baseline="0" noProof="0" dirty="0">
              <a:ln>
                <a:noFill/>
              </a:ln>
              <a:solidFill>
                <a:schemeClr val="tx1"/>
              </a:solidFill>
              <a:effectLst/>
              <a:uLnTx/>
              <a:uFillTx/>
              <a:latin typeface="宋体" panose="02010600030101010101" pitchFamily="2" charset="-122"/>
              <a:cs typeface="+mn-cs"/>
            </a:endParaRPr>
          </a:p>
          <a:p>
            <a:pPr marL="457200" marR="0" lvl="0" indent="-457200" algn="l" defTabSz="914400" rtl="0" eaLnBrk="0" fontAlgn="base" latinLnBrk="0" hangingPunct="0">
              <a:lnSpc>
                <a:spcPct val="80000"/>
              </a:lnSpc>
              <a:spcBef>
                <a:spcPct val="50000"/>
              </a:spcBef>
              <a:spcAft>
                <a:spcPct val="0"/>
              </a:spcAft>
              <a:buClrTx/>
              <a:buSzTx/>
              <a:buFont typeface="Wingdings" panose="05000000000000000000" pitchFamily="2" charset="2"/>
              <a:buChar char="Ø"/>
              <a:defRPr/>
            </a:pPr>
            <a:r>
              <a:rPr kumimoji="1" lang="zh-CN" altLang="en-US" sz="1800" b="1" i="0" u="none" strike="noStrike" kern="1200" cap="none" spc="0" normalizeH="0" baseline="0" noProof="0" dirty="0">
                <a:ln>
                  <a:noFill/>
                </a:ln>
                <a:solidFill>
                  <a:schemeClr val="tx1"/>
                </a:solidFill>
                <a:effectLst/>
                <a:uLnTx/>
                <a:uFillTx/>
                <a:latin typeface="宋体" panose="02010600030101010101" pitchFamily="2" charset="-122"/>
                <a:cs typeface="+mn-cs"/>
              </a:rPr>
              <a:t>菲律宾</a:t>
            </a:r>
            <a:r>
              <a:rPr kumimoji="1" lang="zh-CN" altLang="en-US" sz="1800" b="1" i="0" u="none" strike="noStrike" kern="1200" cap="none" spc="0" normalizeH="0" baseline="0" noProof="0" dirty="0">
                <a:ln>
                  <a:noFill/>
                </a:ln>
                <a:solidFill>
                  <a:srgbClr val="C00000"/>
                </a:solidFill>
                <a:effectLst/>
                <a:uLnTx/>
                <a:uFillTx/>
                <a:latin typeface="宋体" panose="02010600030101010101" pitchFamily="2" charset="-122"/>
                <a:cs typeface="+mn-cs"/>
              </a:rPr>
              <a:t>苏比克湾</a:t>
            </a:r>
            <a:endParaRPr kumimoji="1" lang="en-US" altLang="zh-CN" sz="1800" b="1" i="0" u="none" strike="noStrike" kern="1200" cap="none" spc="0" normalizeH="0" baseline="0" noProof="0" dirty="0">
              <a:ln>
                <a:noFill/>
              </a:ln>
              <a:solidFill>
                <a:srgbClr val="C00000"/>
              </a:solidFill>
              <a:effectLst/>
              <a:uLnTx/>
              <a:uFillTx/>
              <a:latin typeface="宋体" panose="02010600030101010101" pitchFamily="2" charset="-122"/>
              <a:cs typeface="+mn-cs"/>
            </a:endParaRPr>
          </a:p>
          <a:p>
            <a:pPr marL="457200" marR="0" lvl="0" indent="-457200" algn="l" defTabSz="914400" rtl="0" eaLnBrk="0" fontAlgn="base" latinLnBrk="0" hangingPunct="0">
              <a:lnSpc>
                <a:spcPct val="80000"/>
              </a:lnSpc>
              <a:spcBef>
                <a:spcPct val="50000"/>
              </a:spcBef>
              <a:spcAft>
                <a:spcPct val="0"/>
              </a:spcAft>
              <a:buClrTx/>
              <a:buSzTx/>
              <a:buFont typeface="Wingdings" panose="05000000000000000000" pitchFamily="2" charset="2"/>
              <a:buChar char="Ø"/>
              <a:defRPr/>
            </a:pPr>
            <a:r>
              <a:rPr kumimoji="1" lang="zh-CN" altLang="en-US" sz="1800" b="1" i="0" u="none" strike="noStrike" kern="1200" cap="none" spc="0" normalizeH="0" baseline="0" noProof="0" dirty="0">
                <a:ln>
                  <a:noFill/>
                </a:ln>
                <a:solidFill>
                  <a:schemeClr val="tx1"/>
                </a:solidFill>
                <a:effectLst/>
                <a:uLnTx/>
                <a:uFillTx/>
                <a:latin typeface="宋体" panose="02010600030101010101" pitchFamily="2" charset="-122"/>
                <a:cs typeface="+mn-cs"/>
              </a:rPr>
              <a:t>新加坡</a:t>
            </a:r>
            <a:r>
              <a:rPr kumimoji="1" lang="zh-CN" altLang="en-US" sz="1800" b="1" i="0" u="none" strike="noStrike" kern="1200" cap="none" spc="0" normalizeH="0" baseline="0" noProof="0" dirty="0">
                <a:ln>
                  <a:noFill/>
                </a:ln>
                <a:solidFill>
                  <a:srgbClr val="C00000"/>
                </a:solidFill>
                <a:effectLst/>
                <a:uLnTx/>
                <a:uFillTx/>
                <a:latin typeface="宋体" panose="02010600030101010101" pitchFamily="2" charset="-122"/>
                <a:cs typeface="+mn-cs"/>
              </a:rPr>
              <a:t>樟宜基地</a:t>
            </a:r>
            <a:endParaRPr kumimoji="1" lang="en-US" altLang="zh-CN" sz="1800" b="1" i="0" u="none" strike="noStrike" kern="1200" cap="none" spc="0" normalizeH="0" baseline="0" noProof="0" dirty="0">
              <a:ln>
                <a:noFill/>
              </a:ln>
              <a:solidFill>
                <a:srgbClr val="C00000"/>
              </a:solidFill>
              <a:effectLst/>
              <a:uLnTx/>
              <a:uFillTx/>
              <a:latin typeface="宋体" panose="02010600030101010101" pitchFamily="2" charset="-122"/>
              <a:cs typeface="+mn-cs"/>
            </a:endParaRPr>
          </a:p>
          <a:p>
            <a:pPr marL="457200" marR="0" lvl="0" indent="-457200" algn="l" defTabSz="914400" rtl="0" eaLnBrk="0" fontAlgn="base" latinLnBrk="0" hangingPunct="0">
              <a:lnSpc>
                <a:spcPct val="80000"/>
              </a:lnSpc>
              <a:spcBef>
                <a:spcPct val="50000"/>
              </a:spcBef>
              <a:spcAft>
                <a:spcPct val="0"/>
              </a:spcAft>
              <a:buClrTx/>
              <a:buSzTx/>
              <a:buFont typeface="Wingdings" panose="05000000000000000000" pitchFamily="2" charset="2"/>
              <a:buChar char="Ø"/>
              <a:defRPr/>
            </a:pPr>
            <a:r>
              <a:rPr kumimoji="1" lang="zh-CN" altLang="en-US" sz="1800" b="1" i="0" u="none" strike="noStrike" kern="1200" cap="none" spc="0" normalizeH="0" baseline="0" noProof="0" dirty="0">
                <a:ln>
                  <a:noFill/>
                </a:ln>
                <a:solidFill>
                  <a:schemeClr val="tx1"/>
                </a:solidFill>
                <a:effectLst/>
                <a:uLnTx/>
                <a:uFillTx/>
                <a:latin typeface="宋体" panose="02010600030101010101" pitchFamily="2" charset="-122"/>
                <a:cs typeface="+mn-cs"/>
              </a:rPr>
              <a:t>与越南商谈在</a:t>
            </a:r>
            <a:r>
              <a:rPr kumimoji="1" lang="zh-CN" altLang="en-US" sz="1800" b="1" i="0" u="none" strike="noStrike" kern="1200" cap="none" spc="0" normalizeH="0" baseline="0" noProof="0" dirty="0">
                <a:ln>
                  <a:noFill/>
                </a:ln>
                <a:solidFill>
                  <a:srgbClr val="C00000"/>
                </a:solidFill>
                <a:effectLst/>
                <a:uLnTx/>
                <a:uFillTx/>
                <a:latin typeface="宋体" panose="02010600030101010101" pitchFamily="2" charset="-122"/>
                <a:cs typeface="+mn-cs"/>
              </a:rPr>
              <a:t>岘港</a:t>
            </a:r>
            <a:r>
              <a:rPr kumimoji="1" lang="zh-CN" altLang="en-US" sz="1800" b="1" i="0" u="none" strike="noStrike" kern="1200" cap="none" spc="0" normalizeH="0" baseline="0" noProof="0" dirty="0">
                <a:ln>
                  <a:noFill/>
                </a:ln>
                <a:solidFill>
                  <a:schemeClr val="tx1"/>
                </a:solidFill>
                <a:effectLst/>
                <a:uLnTx/>
                <a:uFillTx/>
                <a:latin typeface="宋体" panose="02010600030101010101" pitchFamily="2" charset="-122"/>
                <a:cs typeface="+mn-cs"/>
              </a:rPr>
              <a:t>驻军</a:t>
            </a:r>
            <a:endParaRPr kumimoji="1" lang="en-US" altLang="zh-CN" sz="1800" b="1" i="0" u="none" strike="noStrike" kern="1200" cap="none" spc="0" normalizeH="0" baseline="0" noProof="0" dirty="0">
              <a:ln>
                <a:noFill/>
              </a:ln>
              <a:solidFill>
                <a:schemeClr val="tx1"/>
              </a:solidFill>
              <a:effectLst/>
              <a:uLnTx/>
              <a:uFillTx/>
              <a:latin typeface="宋体" panose="02010600030101010101" pitchFamily="2" charset="-122"/>
              <a:cs typeface="+mn-cs"/>
            </a:endParaRPr>
          </a:p>
          <a:p>
            <a:pPr marL="0" marR="0" lvl="0" indent="0" algn="l" defTabSz="914400" rtl="0" eaLnBrk="0" fontAlgn="base" latinLnBrk="0" hangingPunct="0">
              <a:lnSpc>
                <a:spcPct val="80000"/>
              </a:lnSpc>
              <a:spcBef>
                <a:spcPct val="50000"/>
              </a:spcBef>
              <a:spcAft>
                <a:spcPct val="0"/>
              </a:spcAft>
              <a:buClrTx/>
              <a:buSzTx/>
              <a:buFontTx/>
              <a:buNone/>
              <a:defRPr/>
            </a:pPr>
            <a:endParaRPr kumimoji="1" lang="en-US" altLang="zh-CN" sz="1800" b="1" i="0" u="none" strike="noStrike" kern="1200" cap="none" spc="0" normalizeH="0" baseline="0" noProof="0" dirty="0">
              <a:ln>
                <a:noFill/>
              </a:ln>
              <a:solidFill>
                <a:schemeClr val="tx1"/>
              </a:solidFill>
              <a:effectLst/>
              <a:uLnTx/>
              <a:uFillTx/>
              <a:latin typeface="宋体" panose="02010600030101010101" pitchFamily="2" charset="-122"/>
              <a:cs typeface="+mn-cs"/>
            </a:endParaRPr>
          </a:p>
          <a:p>
            <a:pPr marL="0" marR="0" lvl="0" indent="0" algn="l" defTabSz="914400" rtl="0" eaLnBrk="0" fontAlgn="base" latinLnBrk="0" hangingPunct="0">
              <a:lnSpc>
                <a:spcPct val="80000"/>
              </a:lnSpc>
              <a:spcBef>
                <a:spcPct val="50000"/>
              </a:spcBef>
              <a:spcAft>
                <a:spcPct val="0"/>
              </a:spcAft>
              <a:buClrTx/>
              <a:buSzTx/>
              <a:buFontTx/>
              <a:buNone/>
              <a:defRPr/>
            </a:pPr>
            <a:r>
              <a:rPr kumimoji="1" lang="zh-CN" altLang="en-US" sz="1800" b="1" i="0" u="none" strike="noStrike" kern="1200" cap="none" spc="0" normalizeH="0" baseline="0" noProof="0" dirty="0">
                <a:ln>
                  <a:noFill/>
                </a:ln>
                <a:solidFill>
                  <a:srgbClr val="C00000"/>
                </a:solidFill>
                <a:effectLst/>
                <a:uLnTx/>
                <a:uFillTx/>
                <a:latin typeface="宋体" panose="02010600030101010101" pitchFamily="2" charset="-122"/>
                <a:cs typeface="+mn-cs"/>
              </a:rPr>
              <a:t>越南、新加坡、菲律宾</a:t>
            </a:r>
            <a:r>
              <a:rPr kumimoji="1" lang="zh-CN" altLang="en-US" sz="1800" b="1" i="0" u="none" strike="noStrike" kern="1200" cap="none" spc="0" normalizeH="0" baseline="0" noProof="0" dirty="0">
                <a:ln>
                  <a:noFill/>
                </a:ln>
                <a:solidFill>
                  <a:schemeClr val="tx1"/>
                </a:solidFill>
                <a:effectLst/>
                <a:uLnTx/>
                <a:uFillTx/>
                <a:latin typeface="宋体" panose="02010600030101010101" pitchFamily="2" charset="-122"/>
                <a:cs typeface="+mn-cs"/>
              </a:rPr>
              <a:t>大三角控制南海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6*min(max(#ppt_w*#ppt_h,.3),1)-7.4)/-.7*#ppt_w"/>
                                          </p:val>
                                        </p:tav>
                                        <p:tav tm="100000">
                                          <p:val>
                                            <p:strVal val="#ppt_w"/>
                                          </p:val>
                                        </p:tav>
                                      </p:tavLst>
                                    </p:anim>
                                    <p:anim calcmode="lin" valueType="num">
                                      <p:cBhvr>
                                        <p:cTn id="8" dur="500" fill="hold"/>
                                        <p:tgtEl>
                                          <p:spTgt spid="6"/>
                                        </p:tgtEl>
                                        <p:attrNameLst>
                                          <p:attrName>ppt_h</p:attrName>
                                        </p:attrNameLst>
                                      </p:cBhvr>
                                      <p:tavLst>
                                        <p:tav tm="0">
                                          <p:val>
                                            <p:strVal val="(6*min(max(#ppt_w*#ppt_h,.3),1)-7.4)/-.7*#ppt_h"/>
                                          </p:val>
                                        </p:tav>
                                        <p:tav tm="100000">
                                          <p:val>
                                            <p:strVal val="#ppt_h"/>
                                          </p:val>
                                        </p:tav>
                                      </p:tavLst>
                                    </p:anim>
                                    <p:anim calcmode="lin" valueType="num">
                                      <p:cBhvr>
                                        <p:cTn id="9" dur="500" fill="hold"/>
                                        <p:tgtEl>
                                          <p:spTgt spid="6"/>
                                        </p:tgtEl>
                                        <p:attrNameLst>
                                          <p:attrName>ppt_x</p:attrName>
                                        </p:attrNameLst>
                                      </p:cBhvr>
                                      <p:tavLst>
                                        <p:tav tm="0">
                                          <p:val>
                                            <p:fltVal val="0.5"/>
                                          </p:val>
                                        </p:tav>
                                        <p:tav tm="100000">
                                          <p:val>
                                            <p:strVal val="#ppt_x"/>
                                          </p:val>
                                        </p:tav>
                                      </p:tavLst>
                                    </p:anim>
                                    <p:anim calcmode="lin" valueType="num">
                                      <p:cBhvr>
                                        <p:cTn id="10" dur="500" fill="hold"/>
                                        <p:tgtEl>
                                          <p:spTgt spid="6"/>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500"/>
                            </p:stCondLst>
                            <p:childTnLst>
                              <p:par>
                                <p:cTn id="12" presetID="5" presetClass="entr" presetSubtype="10" fill="hold" grpId="0" nodeType="afterEffect">
                                  <p:stCondLst>
                                    <p:cond delay="0"/>
                                  </p:stCondLst>
                                  <p:childTnLst>
                                    <p:set>
                                      <p:cBhvr>
                                        <p:cTn id="13" dur="1" fill="hold">
                                          <p:stCondLst>
                                            <p:cond delay="0"/>
                                          </p:stCondLst>
                                        </p:cTn>
                                        <p:tgtEl>
                                          <p:spTgt spid="93186"/>
                                        </p:tgtEl>
                                        <p:attrNameLst>
                                          <p:attrName>style.visibility</p:attrName>
                                        </p:attrNameLst>
                                      </p:cBhvr>
                                      <p:to>
                                        <p:strVal val="visible"/>
                                      </p:to>
                                    </p:set>
                                    <p:animEffect transition="in" filter="checkerboard(across)">
                                      <p:cBhvr>
                                        <p:cTn id="14" dur="500"/>
                                        <p:tgtEl>
                                          <p:spTgt spid="93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93186"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5450" y="187325"/>
            <a:ext cx="4402455" cy="1568450"/>
          </a:xfrm>
          <a:prstGeom prst="rect">
            <a:avLst/>
          </a:prstGeom>
          <a:noFill/>
        </p:spPr>
        <p:txBody>
          <a:bodyPr wrap="square" rtlCol="0">
            <a:spAutoFit/>
          </a:bodyPr>
          <a:lstStyle/>
          <a:p>
            <a:r>
              <a:rPr lang="zh-CN" altLang="en-US" sz="2400">
                <a:solidFill>
                  <a:srgbClr val="FF0000"/>
                </a:solidFill>
              </a:rPr>
              <a:t>目前南海形势特点：</a:t>
            </a:r>
          </a:p>
          <a:p>
            <a:r>
              <a:rPr lang="zh-CN" altLang="en-US" sz="2400">
                <a:solidFill>
                  <a:srgbClr val="FF0000"/>
                </a:solidFill>
              </a:rPr>
              <a:t>国际化、长期化</a:t>
            </a:r>
          </a:p>
          <a:p>
            <a:r>
              <a:rPr lang="en-US" altLang="zh-CN" sz="2400">
                <a:solidFill>
                  <a:srgbClr val="FF0000"/>
                </a:solidFill>
              </a:rPr>
              <a:t>“</a:t>
            </a:r>
            <a:r>
              <a:rPr lang="zh-CN" altLang="en-US" sz="2400">
                <a:solidFill>
                  <a:srgbClr val="FF0000"/>
                </a:solidFill>
              </a:rPr>
              <a:t>合法化</a:t>
            </a:r>
            <a:r>
              <a:rPr lang="en-US" altLang="zh-CN" sz="2400">
                <a:solidFill>
                  <a:srgbClr val="FF0000"/>
                </a:solidFill>
              </a:rPr>
              <a:t>”</a:t>
            </a:r>
            <a:r>
              <a:rPr lang="zh-CN" altLang="en-US" sz="2400">
                <a:solidFill>
                  <a:srgbClr val="FF0000"/>
                </a:solidFill>
              </a:rPr>
              <a:t>，联合化</a:t>
            </a:r>
          </a:p>
          <a:p>
            <a:r>
              <a:rPr lang="zh-CN" altLang="en-US" sz="2400">
                <a:solidFill>
                  <a:srgbClr val="FF0000"/>
                </a:solidFill>
              </a:rPr>
              <a:t>谈不拢，打不得，拖不起</a:t>
            </a:r>
          </a:p>
        </p:txBody>
      </p:sp>
      <p:sp>
        <p:nvSpPr>
          <p:cNvPr id="5" name="文本框 4"/>
          <p:cNvSpPr txBox="1"/>
          <p:nvPr/>
        </p:nvSpPr>
        <p:spPr>
          <a:xfrm>
            <a:off x="3644900" y="400050"/>
            <a:ext cx="5209540" cy="368300"/>
          </a:xfrm>
          <a:prstGeom prst="rect">
            <a:avLst/>
          </a:prstGeom>
          <a:noFill/>
        </p:spPr>
        <p:txBody>
          <a:bodyPr wrap="square" rtlCol="0">
            <a:spAutoFit/>
          </a:bodyPr>
          <a:lstStyle/>
          <a:p>
            <a:r>
              <a:rPr lang="zh-CN" altLang="en-US"/>
              <a:t>（另外还有北极的海洋权益）</a:t>
            </a:r>
          </a:p>
        </p:txBody>
      </p:sp>
      <p:sp>
        <p:nvSpPr>
          <p:cNvPr id="6" name="Text Box 4"/>
          <p:cNvSpPr txBox="1"/>
          <p:nvPr/>
        </p:nvSpPr>
        <p:spPr>
          <a:xfrm>
            <a:off x="133985" y="2136775"/>
            <a:ext cx="5255895" cy="279971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b="1" dirty="0">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en-US" altLang="zh-CN" b="1" dirty="0">
                <a:latin typeface="宋体" panose="02010600030101010101" pitchFamily="2" charset="-122"/>
                <a:ea typeface="宋体" panose="02010600030101010101" pitchFamily="2" charset="-122"/>
                <a:cs typeface="宋体" panose="02010600030101010101" pitchFamily="2" charset="-122"/>
              </a:rPr>
              <a:t>	</a:t>
            </a:r>
            <a:r>
              <a:rPr lang="zh-CN" altLang="en-US" b="1" dirty="0">
                <a:latin typeface="宋体" panose="02010600030101010101" pitchFamily="2" charset="-122"/>
                <a:ea typeface="宋体" panose="02010600030101010101" pitchFamily="2" charset="-122"/>
                <a:cs typeface="宋体" panose="02010600030101010101" pitchFamily="2" charset="-122"/>
              </a:rPr>
              <a:t>四、主要对策</a:t>
            </a:r>
            <a:endParaRPr lang="en-US" altLang="zh-CN" b="1" dirty="0">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spcBef>
                <a:spcPct val="0"/>
              </a:spcBef>
              <a:buNone/>
            </a:pP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（一）上下同欲</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万众一心实现中国梦</a:t>
            </a:r>
            <a:endPar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spcBef>
                <a:spcPct val="0"/>
              </a:spcBef>
              <a:buNone/>
            </a:pP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（二）存亡之道</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加强国防建设</a:t>
            </a:r>
            <a:endPar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spcBef>
                <a:spcPct val="0"/>
              </a:spcBef>
              <a:buNone/>
            </a:pP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（三）无恃其不来</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加强海军建设</a:t>
            </a:r>
            <a:endPar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spcBef>
                <a:spcPct val="0"/>
              </a:spcBef>
              <a:buNone/>
            </a:pP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（四）将孰有能</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提高实战能力</a:t>
            </a:r>
            <a:endPar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spcBef>
                <a:spcPct val="0"/>
              </a:spcBef>
              <a:buNone/>
            </a:pP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（五）兵者诡道</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防敌之诈</a:t>
            </a:r>
            <a:endPar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spcBef>
                <a:spcPct val="0"/>
              </a:spcBef>
              <a:buNone/>
            </a:pP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（六）伐谋伐交</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不战而胜</a:t>
            </a:r>
            <a:endPar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spcBef>
                <a:spcPct val="0"/>
              </a:spcBef>
              <a:buNone/>
            </a:pP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（七）其次伐兵</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挫败敌军</a:t>
            </a:r>
          </a:p>
          <a:p>
            <a:pPr marL="0" lvl="0" indent="0" eaLnBrk="1" hangingPunct="1">
              <a:spcBef>
                <a:spcPct val="0"/>
              </a:spcBef>
              <a:buNone/>
            </a:pP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（八）其下攻城</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夺回岛屿</a:t>
            </a:r>
          </a:p>
        </p:txBody>
      </p:sp>
      <p:sp>
        <p:nvSpPr>
          <p:cNvPr id="147459" name="矩形 1"/>
          <p:cNvSpPr/>
          <p:nvPr/>
        </p:nvSpPr>
        <p:spPr>
          <a:xfrm>
            <a:off x="5309870" y="2054225"/>
            <a:ext cx="5018405" cy="36830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（一）上下同欲</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万众一心实现中国梦</a:t>
            </a:r>
            <a:endPar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
        <p:nvSpPr>
          <p:cNvPr id="147460" name="文本框 1"/>
          <p:cNvSpPr txBox="1"/>
          <p:nvPr/>
        </p:nvSpPr>
        <p:spPr>
          <a:xfrm>
            <a:off x="5863114" y="2493963"/>
            <a:ext cx="3171190" cy="64516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None/>
            </a:pPr>
            <a:r>
              <a:rPr lang="zh-CN" altLang="en-US" sz="1800" b="1" dirty="0">
                <a:solidFill>
                  <a:srgbClr val="FF0000"/>
                </a:solidFill>
                <a:latin typeface="宋体" panose="02010600030101010101" pitchFamily="2" charset="-122"/>
                <a:ea typeface="宋体" panose="02010600030101010101" pitchFamily="2" charset="-122"/>
              </a:rPr>
              <a:t>上下同欲者胜</a:t>
            </a:r>
            <a:endParaRPr lang="en-US" altLang="zh-CN" sz="1800" b="1" dirty="0">
              <a:solidFill>
                <a:srgbClr val="FF0000"/>
              </a:solidFill>
              <a:latin typeface="宋体" panose="02010600030101010101" pitchFamily="2" charset="-122"/>
              <a:ea typeface="宋体" panose="02010600030101010101" pitchFamily="2" charset="-122"/>
            </a:endParaRPr>
          </a:p>
          <a:p>
            <a:pPr marL="0" lvl="0" indent="0" algn="ctr">
              <a:spcBef>
                <a:spcPct val="0"/>
              </a:spcBef>
              <a:buNone/>
            </a:pPr>
            <a:r>
              <a:rPr lang="zh-CN" altLang="en-US" sz="1800" b="1" dirty="0">
                <a:latin typeface="宋体" panose="02010600030101010101" pitchFamily="2" charset="-122"/>
                <a:ea typeface="宋体" panose="02010600030101010101" pitchFamily="2" charset="-122"/>
              </a:rPr>
              <a:t>军队上下意愿一致的，能胜利</a:t>
            </a:r>
          </a:p>
        </p:txBody>
      </p:sp>
      <p:pic>
        <p:nvPicPr>
          <p:cNvPr id="7" name="Picture 2"/>
          <p:cNvPicPr>
            <a:picLocks noChangeAspect="1"/>
          </p:cNvPicPr>
          <p:nvPr/>
        </p:nvPicPr>
        <p:blipFill>
          <a:blip r:embed="rId2"/>
          <a:stretch>
            <a:fillRect/>
          </a:stretch>
        </p:blipFill>
        <p:spPr>
          <a:xfrm>
            <a:off x="5486400" y="3044825"/>
            <a:ext cx="4171315" cy="1746250"/>
          </a:xfrm>
          <a:prstGeom prst="rect">
            <a:avLst/>
          </a:prstGeom>
          <a:noFill/>
          <a:ln w="9525">
            <a:noFill/>
          </a:ln>
        </p:spPr>
      </p:pic>
      <p:sp>
        <p:nvSpPr>
          <p:cNvPr id="8" name="矩形 7"/>
          <p:cNvSpPr/>
          <p:nvPr/>
        </p:nvSpPr>
        <p:spPr>
          <a:xfrm>
            <a:off x="4961255" y="4703445"/>
            <a:ext cx="5222240" cy="36830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0" lang="zh-CN" altLang="en-US" b="0" i="0" u="none" strike="noStrike" kern="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中国一定能成为世界第一强国</a:t>
            </a:r>
            <a:endParaRPr kumimoji="0" lang="en-US" altLang="zh-CN" b="0" i="0" u="none" strike="noStrike" kern="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endParaRPr>
          </a:p>
        </p:txBody>
      </p:sp>
      <p:sp>
        <p:nvSpPr>
          <p:cNvPr id="447493" name="Rectangle 5"/>
          <p:cNvSpPr>
            <a:spLocks noGrp="1" noChangeArrowheads="1"/>
          </p:cNvSpPr>
          <p:nvPr>
            <p:ph idx="1"/>
          </p:nvPr>
        </p:nvSpPr>
        <p:spPr>
          <a:xfrm>
            <a:off x="946785" y="4936490"/>
            <a:ext cx="4657090" cy="576580"/>
          </a:xfrm>
        </p:spPr>
        <p:txBody>
          <a:bodyPr vert="horz" wrap="square" lIns="91440" tIns="45720" rIns="91440" bIns="45720" numCol="1" anchor="t" anchorCtr="0" compatLnSpc="1">
            <a:normAutofit/>
          </a:body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zh-CN" altLang="en-US" sz="2400" b="1" i="0" u="none" strike="noStrike" kern="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（二）</a:t>
            </a:r>
            <a:r>
              <a:rPr kumimoji="1" lang="zh-CN" altLang="en-US" sz="24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存亡之道</a:t>
            </a:r>
            <a:r>
              <a:rPr kumimoji="1" lang="en-US" altLang="zh-CN" sz="2400" b="1" i="0" u="none" strike="noStrike" kern="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1" lang="zh-CN" altLang="en-US" sz="2400" b="1" i="0" u="none" strike="noStrike" kern="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加强国防建设</a:t>
            </a:r>
          </a:p>
        </p:txBody>
      </p:sp>
      <p:sp>
        <p:nvSpPr>
          <p:cNvPr id="447494" name="Text Box 6"/>
          <p:cNvSpPr txBox="1">
            <a:spLocks noChangeArrowheads="1"/>
          </p:cNvSpPr>
          <p:nvPr/>
        </p:nvSpPr>
        <p:spPr bwMode="auto">
          <a:xfrm>
            <a:off x="1246505" y="5317490"/>
            <a:ext cx="8496300" cy="1309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defRPr/>
            </a:pPr>
            <a:r>
              <a:rPr kumimoji="1" lang="zh-CN" altLang="en-US" sz="1800" b="1" i="0" u="none" strike="noStrike" kern="0" cap="none" spc="0" normalizeH="0" baseline="0" noProof="0" dirty="0">
                <a:ln>
                  <a:noFill/>
                </a:ln>
                <a:solidFill>
                  <a:schemeClr val="tx1"/>
                </a:solidFill>
                <a:effectLst/>
                <a:uLnTx/>
                <a:uFillTx/>
                <a:latin typeface="宋体" panose="02010600030101010101" pitchFamily="2" charset="-122"/>
                <a:cs typeface="+mn-cs"/>
              </a:rPr>
              <a:t>甲午战争中国失败的原因之二：对可能发生的侵略战争缺乏预见，准备不足，是战争失败的认识原因</a:t>
            </a:r>
          </a:p>
          <a:p>
            <a:pPr marL="0" marR="0" lvl="0" indent="0" algn="l" defTabSz="914400" rtl="0" eaLnBrk="1" fontAlgn="base" latinLnBrk="0" hangingPunct="1">
              <a:lnSpc>
                <a:spcPct val="100000"/>
              </a:lnSpc>
              <a:spcBef>
                <a:spcPct val="20000"/>
              </a:spcBef>
              <a:spcAft>
                <a:spcPct val="0"/>
              </a:spcAft>
              <a:buClrTx/>
              <a:buSzTx/>
              <a:buFontTx/>
              <a:buNone/>
              <a:defRPr/>
            </a:pPr>
            <a:r>
              <a:rPr kumimoji="1" lang="zh-CN" altLang="en-US" sz="1800" b="1" i="0" u="none" strike="noStrike" kern="0" cap="none" spc="0" normalizeH="0" baseline="0" noProof="0" dirty="0">
                <a:ln>
                  <a:noFill/>
                </a:ln>
                <a:solidFill>
                  <a:srgbClr val="FF0000"/>
                </a:solidFill>
                <a:effectLst/>
                <a:uLnTx/>
                <a:uFillTx/>
                <a:latin typeface="宋体" panose="02010600030101010101" pitchFamily="2" charset="-122"/>
                <a:cs typeface="+mn-cs"/>
              </a:rPr>
              <a:t>兵者，国之大事，死生之地，存亡之道，不可不察也。</a:t>
            </a:r>
          </a:p>
          <a:p>
            <a:pPr marL="0" marR="0" lvl="0" indent="0" algn="l" defTabSz="914400" rtl="0" eaLnBrk="1" fontAlgn="base" latinLnBrk="0" hangingPunct="1">
              <a:lnSpc>
                <a:spcPct val="100000"/>
              </a:lnSpc>
              <a:spcBef>
                <a:spcPct val="20000"/>
              </a:spcBef>
              <a:spcAft>
                <a:spcPct val="0"/>
              </a:spcAft>
              <a:buClrTx/>
              <a:buSzTx/>
              <a:buFontTx/>
              <a:buNone/>
              <a:defRPr/>
            </a:pPr>
            <a:r>
              <a:rPr kumimoji="1" lang="zh-CN" altLang="en-US" sz="1800" b="1" i="0" u="none" strike="noStrike" kern="1200" cap="none" spc="0" normalizeH="0" baseline="0" noProof="0" dirty="0">
                <a:ln>
                  <a:noFill/>
                </a:ln>
                <a:solidFill>
                  <a:schemeClr val="tx1"/>
                </a:solidFill>
                <a:effectLst/>
                <a:uLnTx/>
                <a:uFillTx/>
                <a:latin typeface="宋体" panose="02010600030101010101" pitchFamily="2" charset="-122"/>
                <a:cs typeface="+mn-cs"/>
              </a:rPr>
              <a:t>战争是国家的大事，它关系到军民的生死，国家的存亡，不可不研究不重视它。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47493">
                                            <p:txEl>
                                              <p:pRg st="0" end="0"/>
                                            </p:txEl>
                                          </p:spTgt>
                                        </p:tgtEl>
                                        <p:attrNameLst>
                                          <p:attrName>style.visibility</p:attrName>
                                        </p:attrNameLst>
                                      </p:cBhvr>
                                      <p:to>
                                        <p:strVal val="visible"/>
                                      </p:to>
                                    </p:set>
                                    <p:animEffect transition="in" filter="checkerboard(across)">
                                      <p:cBhvr>
                                        <p:cTn id="12" dur="500"/>
                                        <p:tgtEl>
                                          <p:spTgt spid="44749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47494"/>
                                        </p:tgtEl>
                                        <p:attrNameLst>
                                          <p:attrName>style.visibility</p:attrName>
                                        </p:attrNameLst>
                                      </p:cBhvr>
                                      <p:to>
                                        <p:strVal val="visible"/>
                                      </p:to>
                                    </p:set>
                                    <p:animEffect transition="in" filter="dissolve">
                                      <p:cBhvr>
                                        <p:cTn id="17" dur="500"/>
                                        <p:tgtEl>
                                          <p:spTgt spid="447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47493" grpId="0" build="p"/>
      <p:bldP spid="447494" grpId="0" bldLvl="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矩形 3"/>
          <p:cNvSpPr/>
          <p:nvPr/>
        </p:nvSpPr>
        <p:spPr>
          <a:xfrm>
            <a:off x="304165" y="154305"/>
            <a:ext cx="7718425"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000" b="1" dirty="0">
                <a:solidFill>
                  <a:srgbClr val="C00000"/>
                </a:solidFill>
                <a:latin typeface="楷体" panose="02010609060101010101" pitchFamily="49" charset="-122"/>
                <a:ea typeface="楷体" panose="02010609060101010101" pitchFamily="49" charset="-122"/>
              </a:rPr>
              <a:t>小礁变大礁，大礁修机场，机场变基地。（南海岛礁）</a:t>
            </a:r>
          </a:p>
        </p:txBody>
      </p:sp>
      <p:sp>
        <p:nvSpPr>
          <p:cNvPr id="451588" name="Rectangle 4"/>
          <p:cNvSpPr/>
          <p:nvPr/>
        </p:nvSpPr>
        <p:spPr>
          <a:xfrm>
            <a:off x="142875" y="553085"/>
            <a:ext cx="9714230" cy="3346450"/>
          </a:xfrm>
          <a:prstGeom prst="rect">
            <a:avLst/>
          </a:prstGeom>
          <a:noFill/>
          <a:ln w="9525">
            <a:noFill/>
          </a:ln>
          <a:effectLst>
            <a:outerShdw dist="12700" dir="5400000" algn="ctr" rotWithShape="0">
              <a:schemeClr val="tx2"/>
            </a:outerShdw>
          </a:effectLst>
        </p:spPr>
        <p:txBody>
          <a:bodyPr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lnSpc>
                <a:spcPct val="140000"/>
              </a:lnSpc>
              <a:spcBef>
                <a:spcPct val="0"/>
              </a:spcBef>
              <a:buNone/>
            </a:pP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rPr>
              <a:t>（三）</a:t>
            </a:r>
            <a:r>
              <a:rPr lang="zh-CN" altLang="en-US" sz="2000" b="1" dirty="0">
                <a:solidFill>
                  <a:srgbClr val="FF3300"/>
                </a:solidFill>
                <a:latin typeface="宋体" panose="02010600030101010101" pitchFamily="2" charset="-122"/>
                <a:ea typeface="宋体" panose="02010600030101010101" pitchFamily="2" charset="-122"/>
                <a:cs typeface="宋体" panose="02010600030101010101" pitchFamily="2" charset="-122"/>
              </a:rPr>
              <a:t>无恃其不来</a:t>
            </a:r>
            <a:r>
              <a:rPr lang="en-US" altLang="zh-CN" sz="20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rPr>
              <a:t>加强海军建设</a:t>
            </a:r>
            <a:endParaRPr lang="en-US" altLang="zh-CN" sz="20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lnSpc>
                <a:spcPct val="140000"/>
              </a:lnSpc>
              <a:spcBef>
                <a:spcPct val="0"/>
              </a:spcBef>
              <a:buNone/>
            </a:pPr>
            <a:r>
              <a:rPr lang="zh-CN" altLang="zh-CN" sz="1800" b="1" dirty="0">
                <a:latin typeface="宋体" panose="02010600030101010101" pitchFamily="2" charset="-122"/>
                <a:ea typeface="宋体" panose="02010600030101010101" pitchFamily="2" charset="-122"/>
                <a:cs typeface="宋体" panose="02010600030101010101" pitchFamily="2" charset="-122"/>
              </a:rPr>
              <a:t>甲午战争中国失败的原</a:t>
            </a:r>
            <a:r>
              <a:rPr lang="zh-CN" altLang="en-US" sz="1800" b="1" dirty="0">
                <a:latin typeface="宋体" panose="02010600030101010101" pitchFamily="2" charset="-122"/>
                <a:ea typeface="宋体" panose="02010600030101010101" pitchFamily="2" charset="-122"/>
                <a:cs typeface="宋体" panose="02010600030101010101" pitchFamily="2" charset="-122"/>
              </a:rPr>
              <a:t>因之三：</a:t>
            </a:r>
            <a:endParaRPr lang="en-US" altLang="zh-CN" sz="1800" b="1" dirty="0">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lnSpc>
                <a:spcPct val="140000"/>
              </a:lnSpc>
              <a:spcBef>
                <a:spcPct val="0"/>
              </a:spcBef>
              <a:buNone/>
            </a:pPr>
            <a:r>
              <a:rPr lang="zh-CN" altLang="zh-CN" sz="1800" b="1" dirty="0">
                <a:latin typeface="宋体" panose="02010600030101010101" pitchFamily="2" charset="-122"/>
                <a:ea typeface="宋体" panose="02010600030101010101" pitchFamily="2" charset="-122"/>
                <a:cs typeface="宋体" panose="02010600030101010101" pitchFamily="2" charset="-122"/>
              </a:rPr>
              <a:t>放弃和丧失制海权是战争失败的战略原因</a:t>
            </a:r>
            <a:endParaRPr lang="en-US" altLang="zh-CN" sz="1800" b="1" dirty="0">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lnSpc>
                <a:spcPct val="140000"/>
              </a:lnSpc>
              <a:spcBef>
                <a:spcPct val="0"/>
              </a:spcBef>
              <a:buNone/>
            </a:pPr>
            <a:r>
              <a:rPr lang="zh-CN" altLang="en-US" sz="1800" b="1" dirty="0">
                <a:solidFill>
                  <a:srgbClr val="FF3300"/>
                </a:solidFill>
                <a:latin typeface="宋体" panose="02010600030101010101" pitchFamily="2" charset="-122"/>
                <a:ea typeface="宋体" panose="02010600030101010101" pitchFamily="2" charset="-122"/>
                <a:cs typeface="宋体" panose="02010600030101010101" pitchFamily="2" charset="-122"/>
              </a:rPr>
              <a:t>“用兵之法，无恃其不来，恃吾有以待也；无恃其不攻，恃吾有所不可攻也。” </a:t>
            </a:r>
            <a:r>
              <a:rPr lang="en-US" altLang="zh-CN" sz="1800" b="1" dirty="0">
                <a:solidFill>
                  <a:srgbClr val="FF3300"/>
                </a:solidFill>
                <a:latin typeface="宋体" panose="02010600030101010101" pitchFamily="2" charset="-122"/>
                <a:ea typeface="宋体" panose="02010600030101010101" pitchFamily="2" charset="-122"/>
                <a:cs typeface="宋体" panose="02010600030101010101" pitchFamily="2" charset="-122"/>
              </a:rPr>
              <a:t>《</a:t>
            </a:r>
            <a:r>
              <a:rPr lang="zh-CN" altLang="en-US" sz="1800" b="1" dirty="0">
                <a:solidFill>
                  <a:srgbClr val="FF3300"/>
                </a:solidFill>
                <a:latin typeface="宋体" panose="02010600030101010101" pitchFamily="2" charset="-122"/>
                <a:ea typeface="宋体" panose="02010600030101010101" pitchFamily="2" charset="-122"/>
                <a:cs typeface="宋体" panose="02010600030101010101" pitchFamily="2" charset="-122"/>
              </a:rPr>
              <a:t>九变篇</a:t>
            </a:r>
            <a:r>
              <a:rPr lang="en-US" altLang="zh-CN" sz="1800" b="1" dirty="0">
                <a:solidFill>
                  <a:srgbClr val="FF3300"/>
                </a:solidFill>
                <a:latin typeface="宋体" panose="02010600030101010101" pitchFamily="2" charset="-122"/>
                <a:ea typeface="宋体" panose="02010600030101010101" pitchFamily="2" charset="-122"/>
                <a:cs typeface="宋体" panose="02010600030101010101" pitchFamily="2" charset="-122"/>
              </a:rPr>
              <a:t>》</a:t>
            </a:r>
            <a:br>
              <a:rPr lang="zh-CN" altLang="en-US" sz="1800" b="1" dirty="0">
                <a:solidFill>
                  <a:srgbClr val="FF3300"/>
                </a:solidFill>
                <a:latin typeface="宋体" panose="02010600030101010101" pitchFamily="2" charset="-122"/>
                <a:ea typeface="宋体" panose="02010600030101010101" pitchFamily="2" charset="-122"/>
                <a:cs typeface="宋体" panose="02010600030101010101" pitchFamily="2" charset="-122"/>
              </a:rPr>
            </a:br>
            <a:r>
              <a:rPr lang="zh-CN" altLang="en-US" sz="1800" b="1" dirty="0">
                <a:solidFill>
                  <a:srgbClr val="FF3300"/>
                </a:solidFill>
                <a:latin typeface="宋体" panose="02010600030101010101" pitchFamily="2" charset="-122"/>
                <a:ea typeface="宋体" panose="02010600030101010101" pitchFamily="2" charset="-122"/>
                <a:cs typeface="宋体" panose="02010600030101010101" pitchFamily="2" charset="-122"/>
              </a:rPr>
              <a:t>　　</a:t>
            </a:r>
            <a:r>
              <a:rPr lang="zh-CN" altLang="en-US" sz="1800" b="1" dirty="0">
                <a:solidFill>
                  <a:srgbClr val="000000"/>
                </a:solidFill>
                <a:latin typeface="宋体" panose="02010600030101010101" pitchFamily="2" charset="-122"/>
                <a:ea typeface="宋体" panose="02010600030101010101" pitchFamily="2" charset="-122"/>
                <a:cs typeface="宋体" panose="02010600030101010101" pitchFamily="2" charset="-122"/>
              </a:rPr>
              <a:t>用兵的原则，不要寄希望敌人不会来，而要依靠自己有充分的准备。不要寄希望敌人不会来攻，而要依靠自己有使敌人无法攻破的条件，对战争的立足点要放在事先做好充分准备，严阵以待，使敌人不敢轻易向我发动进攻的基点上。</a:t>
            </a:r>
            <a:endParaRPr lang="en-US" altLang="zh-CN" sz="1800" b="1" dirty="0">
              <a:latin typeface="宋体" panose="02010600030101010101" pitchFamily="2" charset="-122"/>
              <a:ea typeface="宋体" panose="02010600030101010101" pitchFamily="2" charset="-122"/>
              <a:cs typeface="宋体" panose="02010600030101010101" pitchFamily="2" charset="-122"/>
            </a:endParaRPr>
          </a:p>
        </p:txBody>
      </p:sp>
      <p:sp>
        <p:nvSpPr>
          <p:cNvPr id="156675" name="矩形 1"/>
          <p:cNvSpPr/>
          <p:nvPr/>
        </p:nvSpPr>
        <p:spPr>
          <a:xfrm>
            <a:off x="6065520" y="3241040"/>
            <a:ext cx="5081905"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000" b="1" dirty="0">
                <a:solidFill>
                  <a:srgbClr val="FF0000"/>
                </a:solidFill>
                <a:latin typeface="黑体" panose="02010609060101010101" pitchFamily="49" charset="-122"/>
                <a:ea typeface="黑体" panose="02010609060101010101" pitchFamily="49" charset="-122"/>
              </a:rPr>
              <a:t>毛泽东：一定要建设强大的海军！</a:t>
            </a:r>
          </a:p>
        </p:txBody>
      </p:sp>
      <p:sp>
        <p:nvSpPr>
          <p:cNvPr id="157699" name="矩形 6"/>
          <p:cNvSpPr/>
          <p:nvPr/>
        </p:nvSpPr>
        <p:spPr>
          <a:xfrm>
            <a:off x="304165" y="3732530"/>
            <a:ext cx="2928620" cy="70675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rPr>
              <a:t>我国首艘航母辽宁舰于</a:t>
            </a:r>
            <a:r>
              <a:rPr lang="en-US" altLang="zh-CN" sz="2000" b="1" dirty="0">
                <a:solidFill>
                  <a:srgbClr val="FF0000"/>
                </a:solidFill>
                <a:latin typeface="宋体" panose="02010600030101010101" pitchFamily="2" charset="-122"/>
                <a:ea typeface="宋体" panose="02010600030101010101" pitchFamily="2" charset="-122"/>
                <a:cs typeface="宋体" panose="02010600030101010101" pitchFamily="2" charset="-122"/>
              </a:rPr>
              <a:t>2012</a:t>
            </a: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rPr>
              <a:t>年</a:t>
            </a:r>
            <a:r>
              <a:rPr lang="en-US" altLang="zh-CN" sz="2000" b="1" dirty="0">
                <a:solidFill>
                  <a:srgbClr val="FF0000"/>
                </a:solidFill>
                <a:latin typeface="宋体" panose="02010600030101010101" pitchFamily="2" charset="-122"/>
                <a:ea typeface="宋体" panose="02010600030101010101" pitchFamily="2" charset="-122"/>
                <a:cs typeface="宋体" panose="02010600030101010101" pitchFamily="2" charset="-122"/>
              </a:rPr>
              <a:t>9</a:t>
            </a: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rPr>
              <a:t>月</a:t>
            </a:r>
            <a:r>
              <a:rPr lang="en-US" altLang="zh-CN" sz="2000" b="1" dirty="0">
                <a:solidFill>
                  <a:srgbClr val="FF0000"/>
                </a:solidFill>
                <a:latin typeface="宋体" panose="02010600030101010101" pitchFamily="2" charset="-122"/>
                <a:ea typeface="宋体" panose="02010600030101010101" pitchFamily="2" charset="-122"/>
                <a:cs typeface="宋体" panose="02010600030101010101" pitchFamily="2" charset="-122"/>
              </a:rPr>
              <a:t>25</a:t>
            </a: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rPr>
              <a:t>日服役。</a:t>
            </a:r>
          </a:p>
        </p:txBody>
      </p:sp>
      <p:sp>
        <p:nvSpPr>
          <p:cNvPr id="4" name="矩形 3"/>
          <p:cNvSpPr/>
          <p:nvPr/>
        </p:nvSpPr>
        <p:spPr>
          <a:xfrm>
            <a:off x="213995" y="4593590"/>
            <a:ext cx="6135370" cy="203009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2019</a:t>
            </a:r>
            <a:r>
              <a:rPr kumimoji="1" lang="zh-CN" altLang="en-US"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年</a:t>
            </a:r>
            <a:r>
              <a:rPr kumimoji="1" lang="en-US"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12</a:t>
            </a:r>
            <a:r>
              <a:rPr kumimoji="1" lang="zh-CN" altLang="en-US"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月</a:t>
            </a:r>
            <a:r>
              <a:rPr kumimoji="1" lang="en-US"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17</a:t>
            </a:r>
            <a:r>
              <a:rPr kumimoji="1" lang="zh-CN" altLang="en-US"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日，经中央军委批准，中国第一艘国产航母命名为“中国人民解放军海军山东舰”，舷号为“</a:t>
            </a:r>
            <a:r>
              <a:rPr kumimoji="1" lang="en-US"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17”</a:t>
            </a:r>
            <a:r>
              <a:rPr kumimoji="1" lang="zh-CN" altLang="en-US"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。山东舰在海南三亚某军港交付海军。</a:t>
            </a:r>
            <a:endParaRPr kumimoji="1" lang="en-US"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2020</a:t>
            </a:r>
            <a:r>
              <a:rPr kumimoji="1" lang="zh-CN" altLang="en-US"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年</a:t>
            </a:r>
            <a:r>
              <a:rPr kumimoji="1" lang="en-US"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9</a:t>
            </a:r>
            <a:r>
              <a:rPr kumimoji="1" lang="zh-CN" altLang="en-US"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月</a:t>
            </a:r>
            <a:r>
              <a:rPr kumimoji="1" lang="en-US"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24</a:t>
            </a:r>
            <a:r>
              <a:rPr kumimoji="1" lang="zh-CN" altLang="en-US"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日下午，国防部举行例行记者会，国防部新闻局副局长、国防部新闻发言人谭克非大校称：中国海军山东舰已完成例行训练和海上试验。</a:t>
            </a:r>
            <a:endParaRPr kumimoji="1" lang="zh-CN" altLang="en-US"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endParaRPr>
          </a:p>
        </p:txBody>
      </p:sp>
      <p:sp>
        <p:nvSpPr>
          <p:cNvPr id="152579" name="矩形 1"/>
          <p:cNvSpPr/>
          <p:nvPr/>
        </p:nvSpPr>
        <p:spPr>
          <a:xfrm>
            <a:off x="3965575" y="3794125"/>
            <a:ext cx="4966970" cy="6451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1800" b="1" dirty="0">
                <a:solidFill>
                  <a:srgbClr val="FF0000"/>
                </a:solidFill>
                <a:latin typeface="楷体" panose="02010609060101010101" pitchFamily="49" charset="-122"/>
                <a:ea typeface="楷体" panose="02010609060101010101" pitchFamily="49" charset="-122"/>
              </a:rPr>
              <a:t>中国将拥有三艘航母，形成一艘战备巡逻、一艘用于训练、一艘在船厂进行维修的基本格局。</a:t>
            </a:r>
          </a:p>
        </p:txBody>
      </p:sp>
      <p:sp>
        <p:nvSpPr>
          <p:cNvPr id="161799" name="矩形 2"/>
          <p:cNvSpPr/>
          <p:nvPr/>
        </p:nvSpPr>
        <p:spPr>
          <a:xfrm>
            <a:off x="6577965" y="4593590"/>
            <a:ext cx="5346700" cy="4565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lnSpc>
                <a:spcPts val="2850"/>
              </a:lnSpc>
              <a:spcBef>
                <a:spcPts val="1700"/>
              </a:spcBef>
              <a:buNone/>
            </a:pPr>
            <a:r>
              <a:rPr lang="zh-CN"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习近平南海阅兵</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海军</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7</a:t>
            </a:r>
            <a:r>
              <a:rPr lang="zh-CN"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个作战群</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48</a:t>
            </a:r>
            <a:r>
              <a:rPr lang="zh-CN"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艘战舰亮相</a:t>
            </a:r>
          </a:p>
        </p:txBody>
      </p:sp>
      <p:sp>
        <p:nvSpPr>
          <p:cNvPr id="5" name="矩形 4"/>
          <p:cNvSpPr/>
          <p:nvPr/>
        </p:nvSpPr>
        <p:spPr>
          <a:xfrm>
            <a:off x="6577648" y="5204460"/>
            <a:ext cx="5021263" cy="1553210"/>
          </a:xfrm>
          <a:prstGeom prst="rect">
            <a:avLst/>
          </a:prstGeom>
        </p:spPr>
        <p:txBody>
          <a:bodyPr>
            <a:spAutoFit/>
          </a:bodyPr>
          <a:lstStyle/>
          <a:p>
            <a:pPr marL="0" marR="0" lvl="0" indent="0" algn="just" defTabSz="914400" rtl="0" eaLnBrk="1" fontAlgn="base" latinLnBrk="0" hangingPunct="1">
              <a:lnSpc>
                <a:spcPts val="2850"/>
              </a:lnSpc>
              <a:spcBef>
                <a:spcPts val="1700"/>
              </a:spcBef>
              <a:spcAft>
                <a:spcPts val="0"/>
              </a:spcAft>
              <a:buClrTx/>
              <a:buSzTx/>
              <a:buFontTx/>
              <a:buNone/>
              <a:defRPr/>
            </a:pPr>
            <a:r>
              <a:rPr kumimoji="1" lang="en-US" altLang="zh-CN" b="1" i="0" u="none" strike="noStrike" kern="1200" cap="none" spc="75"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1" lang="zh-CN" altLang="zh-CN" b="1" i="0" u="none" strike="noStrike" kern="1200" cap="none" spc="75" normalizeH="0" baseline="0" noProof="0" dirty="0">
                <a:ln>
                  <a:noFill/>
                </a:ln>
                <a:solidFill>
                  <a:schemeClr val="accent2"/>
                </a:solidFill>
                <a:effectLst/>
                <a:uLnTx/>
                <a:uFillTx/>
                <a:latin typeface="宋体" panose="02010600030101010101" pitchFamily="2" charset="-122"/>
                <a:ea typeface="宋体" panose="02010600030101010101" pitchFamily="2" charset="-122"/>
                <a:cs typeface="宋体" panose="02010600030101010101" pitchFamily="2" charset="-122"/>
              </a:rPr>
              <a:t>建设强大的人民海军的任务从来没有像今天这样紧迫。</a:t>
            </a:r>
            <a:r>
              <a:rPr kumimoji="1" lang="en-US" altLang="zh-CN" b="1" i="0" u="none" strike="noStrike" kern="1200" cap="none" spc="75" normalizeH="0" baseline="0" noProof="0" dirty="0">
                <a:ln>
                  <a:noFill/>
                </a:ln>
                <a:solidFill>
                  <a:schemeClr val="accent2"/>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1" lang="zh-CN" altLang="zh-CN" b="1" i="0" u="none" strike="noStrike" kern="1200" cap="none" spc="75" normalizeH="0" baseline="0" noProof="0" dirty="0">
                <a:ln>
                  <a:noFill/>
                </a:ln>
                <a:solidFill>
                  <a:schemeClr val="accent2"/>
                </a:solidFill>
                <a:effectLst/>
                <a:uLnTx/>
                <a:uFillTx/>
                <a:latin typeface="宋体" panose="02010600030101010101" pitchFamily="2" charset="-122"/>
                <a:ea typeface="宋体" panose="02010600030101010101" pitchFamily="2" charset="-122"/>
                <a:cs typeface="宋体" panose="02010600030101010101" pitchFamily="2" charset="-122"/>
              </a:rPr>
              <a:t>善于创新，勇于超越，努力把人民海军全面建成世界一流海军。</a:t>
            </a:r>
            <a:r>
              <a:rPr kumimoji="1" lang="en-US" altLang="zh-CN" b="1" i="0" u="none" strike="noStrike" kern="1200" cap="none" spc="75" normalizeH="0" baseline="0" noProof="0" dirty="0">
                <a:ln>
                  <a:noFill/>
                </a:ln>
                <a:solidFill>
                  <a:schemeClr val="accent2"/>
                </a:solidFill>
                <a:effectLst/>
                <a:uLnTx/>
                <a:uFillTx/>
                <a:latin typeface="宋体" panose="02010600030101010101" pitchFamily="2" charset="-122"/>
                <a:ea typeface="宋体" panose="02010600030101010101" pitchFamily="2" charset="-122"/>
                <a:cs typeface="宋体" panose="02010600030101010101" pitchFamily="2" charset="-122"/>
              </a:rPr>
              <a:t>	  2018.4.12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51588"/>
                                        </p:tgtEl>
                                        <p:attrNameLst>
                                          <p:attrName>style.visibility</p:attrName>
                                        </p:attrNameLst>
                                      </p:cBhvr>
                                      <p:to>
                                        <p:strVal val="visible"/>
                                      </p:to>
                                    </p:set>
                                    <p:animEffect transition="in" filter="slide(fromBottom)">
                                      <p:cBhvr>
                                        <p:cTn id="7" dur="500"/>
                                        <p:tgtEl>
                                          <p:spTgt spid="45158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52579"/>
                                        </p:tgtEl>
                                        <p:attrNameLst>
                                          <p:attrName>style.visibility</p:attrName>
                                        </p:attrNameLst>
                                      </p:cBhvr>
                                      <p:to>
                                        <p:strVal val="visible"/>
                                      </p:to>
                                    </p:set>
                                    <p:anim calcmode="lin" valueType="num">
                                      <p:cBhvr additive="base">
                                        <p:cTn id="10" dur="500" fill="hold"/>
                                        <p:tgtEl>
                                          <p:spTgt spid="152579"/>
                                        </p:tgtEl>
                                        <p:attrNameLst>
                                          <p:attrName>ppt_x</p:attrName>
                                        </p:attrNameLst>
                                      </p:cBhvr>
                                      <p:tavLst>
                                        <p:tav tm="0">
                                          <p:val>
                                            <p:strVal val="#ppt_x"/>
                                          </p:val>
                                        </p:tav>
                                        <p:tav tm="100000">
                                          <p:val>
                                            <p:strVal val="#ppt_x"/>
                                          </p:val>
                                        </p:tav>
                                      </p:tavLst>
                                    </p:anim>
                                    <p:anim calcmode="lin" valueType="num">
                                      <p:cBhvr additive="base">
                                        <p:cTn id="11" dur="500" fill="hold"/>
                                        <p:tgtEl>
                                          <p:spTgt spid="1525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588" grpId="0" bldLvl="0" animBg="1"/>
      <p:bldP spid="152579"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8" name="Rectangle 4"/>
          <p:cNvSpPr/>
          <p:nvPr/>
        </p:nvSpPr>
        <p:spPr>
          <a:xfrm>
            <a:off x="375285" y="259080"/>
            <a:ext cx="6377940" cy="184531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lnSpc>
                <a:spcPct val="140000"/>
              </a:lnSpc>
              <a:spcBef>
                <a:spcPct val="0"/>
              </a:spcBef>
              <a:buNone/>
            </a:pP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（四）将孰有能</a:t>
            </a: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提高实战能力</a:t>
            </a:r>
            <a:endPar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lnSpc>
                <a:spcPct val="140000"/>
              </a:lnSpc>
              <a:spcBef>
                <a:spcPct val="0"/>
              </a:spcBef>
              <a:buNone/>
            </a:pPr>
            <a:r>
              <a:rPr lang="zh-CN" altLang="zh-CN" sz="1800" b="1" dirty="0">
                <a:latin typeface="宋体" panose="02010600030101010101" pitchFamily="2" charset="-122"/>
                <a:ea typeface="宋体" panose="02010600030101010101" pitchFamily="2" charset="-122"/>
                <a:cs typeface="宋体" panose="02010600030101010101" pitchFamily="2" charset="-122"/>
              </a:rPr>
              <a:t>甲午</a:t>
            </a:r>
            <a:r>
              <a:rPr lang="zh-CN" altLang="en-US" sz="1800" b="1" dirty="0">
                <a:latin typeface="宋体" panose="02010600030101010101" pitchFamily="2" charset="-122"/>
                <a:ea typeface="宋体" panose="02010600030101010101" pitchFamily="2" charset="-122"/>
                <a:cs typeface="宋体" panose="02010600030101010101" pitchFamily="2" charset="-122"/>
              </a:rPr>
              <a:t>海战</a:t>
            </a:r>
            <a:r>
              <a:rPr lang="zh-CN" altLang="zh-CN" sz="1800" b="1" dirty="0">
                <a:latin typeface="宋体" panose="02010600030101010101" pitchFamily="2" charset="-122"/>
                <a:ea typeface="宋体" panose="02010600030101010101" pitchFamily="2" charset="-122"/>
                <a:cs typeface="宋体" panose="02010600030101010101" pitchFamily="2" charset="-122"/>
              </a:rPr>
              <a:t>中国失败的原</a:t>
            </a:r>
            <a:r>
              <a:rPr lang="zh-CN" altLang="en-US" sz="1800" b="1" dirty="0">
                <a:latin typeface="宋体" panose="02010600030101010101" pitchFamily="2" charset="-122"/>
                <a:ea typeface="宋体" panose="02010600030101010101" pitchFamily="2" charset="-122"/>
                <a:cs typeface="宋体" panose="02010600030101010101" pitchFamily="2" charset="-122"/>
              </a:rPr>
              <a:t>因之四：</a:t>
            </a:r>
            <a:r>
              <a:rPr lang="zh-CN" altLang="zh-CN" sz="1800" b="1" dirty="0">
                <a:latin typeface="宋体" panose="02010600030101010101" pitchFamily="2" charset="-122"/>
                <a:ea typeface="宋体" panose="02010600030101010101" pitchFamily="2" charset="-122"/>
                <a:cs typeface="宋体" panose="02010600030101010101" pitchFamily="2" charset="-122"/>
              </a:rPr>
              <a:t>军队素质低下</a:t>
            </a:r>
            <a:r>
              <a:rPr lang="zh-CN" altLang="en-US" sz="1800" b="1" dirty="0">
                <a:latin typeface="宋体" panose="02010600030101010101" pitchFamily="2" charset="-122"/>
                <a:ea typeface="宋体" panose="02010600030101010101" pitchFamily="2" charset="-122"/>
                <a:cs typeface="宋体" panose="02010600030101010101" pitchFamily="2" charset="-122"/>
              </a:rPr>
              <a:t>、</a:t>
            </a:r>
            <a:r>
              <a:rPr lang="zh-CN" altLang="zh-CN" sz="1800" b="1" dirty="0">
                <a:latin typeface="宋体" panose="02010600030101010101" pitchFamily="2" charset="-122"/>
                <a:ea typeface="宋体" panose="02010600030101010101" pitchFamily="2" charset="-122"/>
                <a:cs typeface="宋体" panose="02010600030101010101" pitchFamily="2" charset="-122"/>
              </a:rPr>
              <a:t>不堪一击是战争失败的直接原因</a:t>
            </a:r>
          </a:p>
          <a:p>
            <a:pPr marL="0" lvl="0" indent="0" eaLnBrk="1" hangingPunct="1">
              <a:lnSpc>
                <a:spcPct val="140000"/>
              </a:lnSpc>
              <a:spcBef>
                <a:spcPct val="0"/>
              </a:spcBef>
              <a:buNone/>
            </a:pP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 主孰有道？将孰有能？天地孰得？法令孰行？兵众孰强？士卒孰练？赏罚孰明？吾以此知胜负矣。（计篇）</a:t>
            </a:r>
          </a:p>
        </p:txBody>
      </p:sp>
      <p:sp>
        <p:nvSpPr>
          <p:cNvPr id="165892" name="Rectangle 4"/>
          <p:cNvSpPr>
            <a:spLocks noGrp="1"/>
          </p:cNvSpPr>
          <p:nvPr>
            <p:ph type="title" idx="4294967295"/>
          </p:nvPr>
        </p:nvSpPr>
        <p:spPr>
          <a:xfrm>
            <a:off x="227965" y="2499995"/>
            <a:ext cx="6085840" cy="1280795"/>
          </a:xfrm>
        </p:spPr>
        <p:txBody>
          <a:bodyPr vert="horz" wrap="square" lIns="91440" tIns="45720" rIns="91440" bIns="45720" anchor="ctr" anchorCtr="0">
            <a:spAutoFit/>
          </a:bodyPr>
          <a:lstStyle/>
          <a:p>
            <a:pPr algn="l"/>
            <a:r>
              <a:rPr lang="en-US" altLang="zh-CN" sz="1800" b="1" dirty="0">
                <a:solidFill>
                  <a:srgbClr val="000000"/>
                </a:solidFill>
                <a:latin typeface="楷体" panose="02010609060101010101" pitchFamily="49" charset="-122"/>
                <a:ea typeface="楷体" panose="02010609060101010101" pitchFamily="49" charset="-122"/>
              </a:rPr>
              <a:t>2012</a:t>
            </a:r>
            <a:r>
              <a:rPr lang="zh-CN" altLang="en-US" sz="1800" b="1" dirty="0">
                <a:solidFill>
                  <a:srgbClr val="000000"/>
                </a:solidFill>
                <a:latin typeface="楷体" panose="02010609060101010101" pitchFamily="49" charset="-122"/>
                <a:ea typeface="楷体" panose="02010609060101010101" pitchFamily="49" charset="-122"/>
              </a:rPr>
              <a:t>年</a:t>
            </a:r>
            <a:r>
              <a:rPr lang="en-US" altLang="zh-CN" sz="1800" b="1" dirty="0">
                <a:solidFill>
                  <a:srgbClr val="000000"/>
                </a:solidFill>
                <a:latin typeface="楷体" panose="02010609060101010101" pitchFamily="49" charset="-122"/>
                <a:ea typeface="楷体" panose="02010609060101010101" pitchFamily="49" charset="-122"/>
              </a:rPr>
              <a:t>11</a:t>
            </a:r>
            <a:r>
              <a:rPr lang="zh-CN" altLang="en-US" sz="1800" b="1" dirty="0">
                <a:solidFill>
                  <a:srgbClr val="000000"/>
                </a:solidFill>
                <a:latin typeface="楷体" panose="02010609060101010101" pitchFamily="49" charset="-122"/>
                <a:ea typeface="楷体" panose="02010609060101010101" pitchFamily="49" charset="-122"/>
              </a:rPr>
              <a:t>月</a:t>
            </a:r>
            <a:r>
              <a:rPr lang="en-US" altLang="zh-CN" sz="1800" b="1" dirty="0">
                <a:solidFill>
                  <a:srgbClr val="000000"/>
                </a:solidFill>
                <a:latin typeface="楷体" panose="02010609060101010101" pitchFamily="49" charset="-122"/>
                <a:ea typeface="楷体" panose="02010609060101010101" pitchFamily="49" charset="-122"/>
              </a:rPr>
              <a:t>27</a:t>
            </a:r>
            <a:r>
              <a:rPr lang="zh-CN" altLang="en-US" sz="1800" b="1" dirty="0">
                <a:solidFill>
                  <a:srgbClr val="000000"/>
                </a:solidFill>
                <a:latin typeface="楷体" panose="02010609060101010101" pitchFamily="49" charset="-122"/>
                <a:ea typeface="楷体" panose="02010609060101010101" pitchFamily="49" charset="-122"/>
              </a:rPr>
              <a:t>日由东海舰队导弹驱逐舰“杭州”舰、“宁波”舰，导弹护卫舰“舟山”舰、“马鞍山”舰，综合补给舰“鄱阳湖”舰以及舰载直升机等兵力组成的舰艇编队，从舟山启航，经</a:t>
            </a:r>
            <a:r>
              <a:rPr lang="zh-CN" altLang="en-US" sz="3200" b="1" dirty="0">
                <a:solidFill>
                  <a:srgbClr val="FF0000"/>
                </a:solidFill>
                <a:latin typeface="楷体" panose="02010609060101010101" pitchFamily="49" charset="-122"/>
                <a:ea typeface="楷体" panose="02010609060101010101" pitchFamily="49" charset="-122"/>
              </a:rPr>
              <a:t>宫古海峡</a:t>
            </a:r>
            <a:r>
              <a:rPr lang="zh-CN" altLang="en-US" sz="1800" b="1" dirty="0">
                <a:solidFill>
                  <a:srgbClr val="000000"/>
                </a:solidFill>
                <a:latin typeface="楷体" panose="02010609060101010101" pitchFamily="49" charset="-122"/>
                <a:ea typeface="楷体" panose="02010609060101010101" pitchFamily="49" charset="-122"/>
              </a:rPr>
              <a:t>进入西太平洋。</a:t>
            </a:r>
            <a:endParaRPr lang="zh-CN" altLang="en-US" sz="1800" b="1" dirty="0">
              <a:solidFill>
                <a:schemeClr val="tx1"/>
              </a:solidFill>
              <a:latin typeface="楷体" panose="02010609060101010101" pitchFamily="49" charset="-122"/>
              <a:ea typeface="楷体" panose="02010609060101010101" pitchFamily="49" charset="-122"/>
            </a:endParaRPr>
          </a:p>
        </p:txBody>
      </p:sp>
      <p:sp>
        <p:nvSpPr>
          <p:cNvPr id="169987" name="Rectangle 6"/>
          <p:cNvSpPr/>
          <p:nvPr/>
        </p:nvSpPr>
        <p:spPr>
          <a:xfrm>
            <a:off x="375285" y="3780473"/>
            <a:ext cx="5350510" cy="1753235"/>
          </a:xfrm>
          <a:prstGeom prst="rect">
            <a:avLst/>
          </a:prstGeom>
          <a:noFill/>
          <a:ln w="9525">
            <a:noFill/>
          </a:ln>
        </p:spPr>
        <p:txBody>
          <a:bodyPr wrap="square" anchor="ctr" anchorCtr="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1800" b="1" dirty="0">
                <a:solidFill>
                  <a:srgbClr val="333333"/>
                </a:solidFill>
                <a:latin typeface="楷体" panose="02010609060101010101" pitchFamily="49" charset="-122"/>
                <a:ea typeface="楷体" panose="02010609060101010101" pitchFamily="49" charset="-122"/>
              </a:rPr>
              <a:t>2016</a:t>
            </a:r>
            <a:r>
              <a:rPr lang="zh-CN" altLang="en-US" sz="1800" b="1" dirty="0">
                <a:solidFill>
                  <a:srgbClr val="333333"/>
                </a:solidFill>
                <a:latin typeface="楷体" panose="02010609060101010101" pitchFamily="49" charset="-122"/>
                <a:ea typeface="楷体" panose="02010609060101010101" pitchFamily="49" charset="-122"/>
              </a:rPr>
              <a:t>年</a:t>
            </a:r>
            <a:r>
              <a:rPr lang="en-US" altLang="zh-CN" sz="1800" b="1" dirty="0">
                <a:solidFill>
                  <a:srgbClr val="333333"/>
                </a:solidFill>
                <a:latin typeface="楷体" panose="02010609060101010101" pitchFamily="49" charset="-122"/>
                <a:ea typeface="楷体" panose="02010609060101010101" pitchFamily="49" charset="-122"/>
              </a:rPr>
              <a:t>1</a:t>
            </a:r>
            <a:r>
              <a:rPr lang="zh-CN" altLang="en-US" sz="1800" b="1" dirty="0">
                <a:solidFill>
                  <a:srgbClr val="333333"/>
                </a:solidFill>
                <a:latin typeface="楷体" panose="02010609060101010101" pitchFamily="49" charset="-122"/>
                <a:ea typeface="楷体" panose="02010609060101010101" pitchFamily="49" charset="-122"/>
              </a:rPr>
              <a:t>月</a:t>
            </a:r>
            <a:r>
              <a:rPr lang="en-US" altLang="zh-CN" sz="1800" b="1" dirty="0">
                <a:solidFill>
                  <a:srgbClr val="333333"/>
                </a:solidFill>
                <a:latin typeface="楷体" panose="02010609060101010101" pitchFamily="49" charset="-122"/>
                <a:ea typeface="楷体" panose="02010609060101010101" pitchFamily="49" charset="-122"/>
              </a:rPr>
              <a:t>26</a:t>
            </a:r>
            <a:r>
              <a:rPr lang="zh-CN" altLang="en-US" sz="1800" b="1" dirty="0">
                <a:solidFill>
                  <a:srgbClr val="333333"/>
                </a:solidFill>
                <a:latin typeface="楷体" panose="02010609060101010101" pitchFamily="49" charset="-122"/>
                <a:ea typeface="楷体" panose="02010609060101010101" pitchFamily="49" charset="-122"/>
              </a:rPr>
              <a:t>日中国舰队穿越</a:t>
            </a:r>
            <a:r>
              <a:rPr lang="zh-CN" altLang="en-US" sz="1800" b="1" dirty="0">
                <a:solidFill>
                  <a:srgbClr val="FF0000"/>
                </a:solidFill>
                <a:latin typeface="楷体" panose="02010609060101010101" pitchFamily="49" charset="-122"/>
                <a:ea typeface="楷体" panose="02010609060101010101" pitchFamily="49" charset="-122"/>
              </a:rPr>
              <a:t>对马海峡</a:t>
            </a:r>
            <a:r>
              <a:rPr lang="zh-CN" altLang="en-US" sz="1800" b="1" dirty="0">
                <a:solidFill>
                  <a:srgbClr val="333333"/>
                </a:solidFill>
                <a:latin typeface="楷体" panose="02010609060101010101" pitchFamily="49" charset="-122"/>
                <a:ea typeface="楷体" panose="02010609060101010101" pitchFamily="49" charset="-122"/>
              </a:rPr>
              <a:t>向东进入日本海，随后于</a:t>
            </a:r>
            <a:r>
              <a:rPr lang="en-US" altLang="zh-CN" sz="1800" b="1" dirty="0">
                <a:solidFill>
                  <a:srgbClr val="333333"/>
                </a:solidFill>
                <a:latin typeface="楷体" panose="02010609060101010101" pitchFamily="49" charset="-122"/>
                <a:ea typeface="楷体" panose="02010609060101010101" pitchFamily="49" charset="-122"/>
              </a:rPr>
              <a:t>2</a:t>
            </a:r>
            <a:r>
              <a:rPr lang="zh-CN" altLang="en-US" sz="1800" b="1" dirty="0">
                <a:solidFill>
                  <a:srgbClr val="333333"/>
                </a:solidFill>
                <a:latin typeface="楷体" panose="02010609060101010101" pitchFamily="49" charset="-122"/>
                <a:ea typeface="楷体" panose="02010609060101010101" pitchFamily="49" charset="-122"/>
              </a:rPr>
              <a:t>月</a:t>
            </a:r>
            <a:r>
              <a:rPr lang="en-US" altLang="zh-CN" sz="1800" b="1" dirty="0">
                <a:solidFill>
                  <a:srgbClr val="333333"/>
                </a:solidFill>
                <a:latin typeface="楷体" panose="02010609060101010101" pitchFamily="49" charset="-122"/>
                <a:ea typeface="楷体" panose="02010609060101010101" pitchFamily="49" charset="-122"/>
              </a:rPr>
              <a:t>2</a:t>
            </a:r>
            <a:r>
              <a:rPr lang="zh-CN" altLang="en-US" sz="1800" b="1" dirty="0">
                <a:solidFill>
                  <a:srgbClr val="333333"/>
                </a:solidFill>
                <a:latin typeface="楷体" panose="02010609060101010101" pitchFamily="49" charset="-122"/>
                <a:ea typeface="楷体" panose="02010609060101010101" pitchFamily="49" charset="-122"/>
              </a:rPr>
              <a:t>日通过</a:t>
            </a:r>
            <a:r>
              <a:rPr lang="zh-CN" altLang="en-US" sz="1800" b="1" dirty="0">
                <a:solidFill>
                  <a:srgbClr val="FF0000"/>
                </a:solidFill>
                <a:latin typeface="楷体" panose="02010609060101010101" pitchFamily="49" charset="-122"/>
                <a:ea typeface="楷体" panose="02010609060101010101" pitchFamily="49" charset="-122"/>
              </a:rPr>
              <a:t>津轻海峡</a:t>
            </a:r>
            <a:r>
              <a:rPr lang="zh-CN" altLang="en-US" sz="1800" b="1" dirty="0">
                <a:solidFill>
                  <a:srgbClr val="333333"/>
                </a:solidFill>
                <a:latin typeface="楷体" panose="02010609060101010101" pitchFamily="49" charset="-122"/>
                <a:ea typeface="楷体" panose="02010609060101010101" pitchFamily="49" charset="-122"/>
              </a:rPr>
              <a:t>横穿日本列岛，又穿越</a:t>
            </a:r>
            <a:r>
              <a:rPr lang="zh-CN" altLang="en-US" sz="1800" b="1" dirty="0">
                <a:solidFill>
                  <a:srgbClr val="FF0000"/>
                </a:solidFill>
                <a:latin typeface="楷体" panose="02010609060101010101" pitchFamily="49" charset="-122"/>
                <a:ea typeface="楷体" panose="02010609060101010101" pitchFamily="49" charset="-122"/>
              </a:rPr>
              <a:t>大隅海峡</a:t>
            </a:r>
            <a:r>
              <a:rPr lang="zh-CN" altLang="en-US" sz="1800" b="1" dirty="0">
                <a:solidFill>
                  <a:srgbClr val="333333"/>
                </a:solidFill>
                <a:latin typeface="楷体" panose="02010609060101010101" pitchFamily="49" charset="-122"/>
                <a:ea typeface="楷体" panose="02010609060101010101" pitchFamily="49" charset="-122"/>
              </a:rPr>
              <a:t>返回东海。这支包括驱逐舰、护卫舰、电子侦察舰及补给舰的中国舰队，路线如此特别，被认为是中国海军史上对日本最大胆的一次示威航行，使日本防卫省大为紧张。</a:t>
            </a:r>
            <a:endParaRPr lang="zh-CN" altLang="en-US" sz="1800" b="1" dirty="0">
              <a:solidFill>
                <a:srgbClr val="000000"/>
              </a:solidFill>
              <a:latin typeface="楷体" panose="02010609060101010101" pitchFamily="49" charset="-122"/>
              <a:ea typeface="楷体" panose="02010609060101010101" pitchFamily="49" charset="-122"/>
            </a:endParaRPr>
          </a:p>
        </p:txBody>
      </p:sp>
      <p:sp>
        <p:nvSpPr>
          <p:cNvPr id="174082" name="Rectangle 4"/>
          <p:cNvSpPr/>
          <p:nvPr/>
        </p:nvSpPr>
        <p:spPr>
          <a:xfrm>
            <a:off x="7109460" y="259080"/>
            <a:ext cx="4507230" cy="1298575"/>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lnSpc>
                <a:spcPct val="140000"/>
              </a:lnSpc>
              <a:spcBef>
                <a:spcPct val="0"/>
              </a:spcBef>
              <a:buNone/>
            </a:pP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（五）兵者诡道</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防敌之诈</a:t>
            </a:r>
            <a:endPar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lnSpc>
                <a:spcPct val="140000"/>
              </a:lnSpc>
              <a:spcBef>
                <a:spcPct val="0"/>
              </a:spcBef>
              <a:buNone/>
            </a:pPr>
            <a:r>
              <a:rPr lang="en-US" altLang="zh-CN" sz="1800" b="1" dirty="0">
                <a:latin typeface="宋体" panose="02010600030101010101" pitchFamily="2" charset="-122"/>
                <a:ea typeface="宋体" panose="02010600030101010101" pitchFamily="2" charset="-122"/>
                <a:cs typeface="宋体" panose="02010600030101010101" pitchFamily="2" charset="-122"/>
              </a:rPr>
              <a:t>	</a:t>
            </a:r>
            <a:r>
              <a:rPr lang="zh-CN" altLang="zh-CN" sz="1800" b="1" dirty="0">
                <a:latin typeface="宋体" panose="02010600030101010101" pitchFamily="2" charset="-122"/>
                <a:ea typeface="宋体" panose="02010600030101010101" pitchFamily="2" charset="-122"/>
                <a:cs typeface="宋体" panose="02010600030101010101" pitchFamily="2" charset="-122"/>
              </a:rPr>
              <a:t>甲午战争中国失败的原</a:t>
            </a:r>
            <a:r>
              <a:rPr lang="zh-CN" altLang="en-US" sz="1800" b="1" dirty="0">
                <a:latin typeface="宋体" panose="02010600030101010101" pitchFamily="2" charset="-122"/>
                <a:ea typeface="宋体" panose="02010600030101010101" pitchFamily="2" charset="-122"/>
                <a:cs typeface="宋体" panose="02010600030101010101" pitchFamily="2" charset="-122"/>
              </a:rPr>
              <a:t>因之五：</a:t>
            </a:r>
            <a:endParaRPr lang="en-US" altLang="zh-CN" sz="1800" b="1" dirty="0">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lnSpc>
                <a:spcPct val="140000"/>
              </a:lnSpc>
              <a:spcBef>
                <a:spcPct val="0"/>
              </a:spcBef>
              <a:buNone/>
            </a:pPr>
            <a:r>
              <a:rPr lang="en-US" altLang="zh-CN" sz="1800" b="1" dirty="0">
                <a:latin typeface="宋体" panose="02010600030101010101" pitchFamily="2" charset="-122"/>
                <a:ea typeface="宋体" panose="02010600030101010101" pitchFamily="2" charset="-122"/>
                <a:cs typeface="宋体" panose="02010600030101010101" pitchFamily="2" charset="-122"/>
              </a:rPr>
              <a:t>	</a:t>
            </a:r>
            <a:r>
              <a:rPr lang="zh-CN" altLang="en-US" sz="1800" b="1" dirty="0">
                <a:latin typeface="宋体" panose="02010600030101010101" pitchFamily="2" charset="-122"/>
                <a:ea typeface="宋体" panose="02010600030101010101" pitchFamily="2" charset="-122"/>
                <a:cs typeface="宋体" panose="02010600030101010101" pitchFamily="2" charset="-122"/>
              </a:rPr>
              <a:t>电报信息被窃是主要原因。</a:t>
            </a:r>
            <a:endPar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
        <p:nvSpPr>
          <p:cNvPr id="174083" name="Rectangle 5"/>
          <p:cNvSpPr/>
          <p:nvPr/>
        </p:nvSpPr>
        <p:spPr>
          <a:xfrm>
            <a:off x="7505065" y="1466215"/>
            <a:ext cx="4031615" cy="14198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lnSpc>
                <a:spcPct val="120000"/>
              </a:lnSpc>
              <a:spcBef>
                <a:spcPct val="0"/>
              </a:spcBef>
              <a:buNone/>
            </a:pP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兵者，诡道也。</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计篇</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b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b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兵以诈立。</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军争</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b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br>
            <a:r>
              <a:rPr lang="zh-CN" altLang="en-US" sz="1800" b="1" dirty="0">
                <a:solidFill>
                  <a:srgbClr val="333399"/>
                </a:solidFill>
                <a:latin typeface="宋体" panose="02010600030101010101" pitchFamily="2" charset="-122"/>
                <a:ea typeface="宋体" panose="02010600030101010101" pitchFamily="2" charset="-122"/>
                <a:cs typeface="宋体" panose="02010600030101010101" pitchFamily="2" charset="-122"/>
              </a:rPr>
              <a:t>用兵打仗是一种诡诈行为，</a:t>
            </a:r>
            <a:endParaRPr lang="en-US" altLang="zh-CN" sz="1800" b="1" dirty="0">
              <a:solidFill>
                <a:srgbClr val="333399"/>
              </a:solidFill>
              <a:latin typeface="宋体" panose="02010600030101010101" pitchFamily="2" charset="-122"/>
              <a:ea typeface="宋体" panose="02010600030101010101" pitchFamily="2" charset="-122"/>
              <a:cs typeface="宋体" panose="02010600030101010101" pitchFamily="2" charset="-122"/>
            </a:endParaRPr>
          </a:p>
          <a:p>
            <a:pPr marL="0" lvl="0" indent="0" algn="ctr" eaLnBrk="1" hangingPunct="1">
              <a:lnSpc>
                <a:spcPct val="120000"/>
              </a:lnSpc>
              <a:spcBef>
                <a:spcPct val="0"/>
              </a:spcBef>
              <a:buNone/>
            </a:pPr>
            <a:r>
              <a:rPr lang="zh-CN" altLang="en-US" sz="1800" b="1" dirty="0">
                <a:solidFill>
                  <a:srgbClr val="333399"/>
                </a:solidFill>
                <a:latin typeface="宋体" panose="02010600030101010101" pitchFamily="2" charset="-122"/>
                <a:ea typeface="宋体" panose="02010600030101010101" pitchFamily="2" charset="-122"/>
                <a:cs typeface="宋体" panose="02010600030101010101" pitchFamily="2" charset="-122"/>
              </a:rPr>
              <a:t>要灵活机动，不拘一格取胜。</a:t>
            </a:r>
          </a:p>
        </p:txBody>
      </p:sp>
      <p:sp>
        <p:nvSpPr>
          <p:cNvPr id="175106" name="Rectangle 1029"/>
          <p:cNvSpPr/>
          <p:nvPr/>
        </p:nvSpPr>
        <p:spPr>
          <a:xfrm>
            <a:off x="6313805" y="2967355"/>
            <a:ext cx="5812155" cy="338074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lnSpc>
                <a:spcPct val="90000"/>
              </a:lnSpc>
              <a:buNone/>
            </a:pP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故能而示之不能，用而示之不用，近而示之远，远而示之近，利而诱之，乱而取之，实而备之，强而避之，怒而挠之，卑而骄之，佚而劳之，亲而离之。攻其无备，出其不意。此兵家之胜，不可先传也。</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计篇</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endPar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lnSpc>
                <a:spcPct val="90000"/>
              </a:lnSpc>
              <a:buNone/>
            </a:pPr>
            <a:r>
              <a:rPr lang="zh-CN" altLang="en-US" sz="1800" b="1" dirty="0">
                <a:solidFill>
                  <a:srgbClr val="000000"/>
                </a:solidFill>
                <a:latin typeface="宋体" panose="02010600030101010101" pitchFamily="2" charset="-122"/>
                <a:ea typeface="宋体" panose="02010600030101010101" pitchFamily="2" charset="-122"/>
                <a:cs typeface="宋体" panose="02010600030101010101" pitchFamily="2" charset="-122"/>
              </a:rPr>
              <a:t>因此要做到：能打装作不能打；要打，装作不要打；要向近处，装作要向远处；要向远处，装作要向近处。敌人贪利，就用小利引诱他；设法迫使敌人混乱，然后乘机攻取他；敌人力量充实，就注意防备他；敌人处于强势，就要暂时避开他；要设法激怒敌人而扰乱他；敌人辞卑慎行，就要使之骄傲；敌人休整良好，就要使之疲劳；敌人内部团结，就设法离间他。要在敌人没有防备时发动攻击，在敌人意料不到时采取行动。这是军事家指挥取胜的奥妙，是不可预先讲明的。</a:t>
            </a:r>
            <a:endParaRPr lang="zh-CN" altLang="en-US" sz="1800" b="1" dirty="0">
              <a:solidFill>
                <a:srgbClr val="B2B2B2"/>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51588"/>
                                        </p:tgtEl>
                                        <p:attrNameLst>
                                          <p:attrName>style.visibility</p:attrName>
                                        </p:attrNameLst>
                                      </p:cBhvr>
                                      <p:to>
                                        <p:strVal val="visible"/>
                                      </p:to>
                                    </p:set>
                                    <p:animEffect transition="in" filter="slide(fromBottom)">
                                      <p:cBhvr>
                                        <p:cTn id="7" dur="500"/>
                                        <p:tgtEl>
                                          <p:spTgt spid="451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588"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74625" y="159385"/>
            <a:ext cx="8353425" cy="940435"/>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（六）</a:t>
            </a:r>
            <a:r>
              <a:rPr lang="zh-CN" altLang="en-US" sz="2400" b="1" dirty="0">
                <a:solidFill>
                  <a:srgbClr val="FF3300"/>
                </a:solidFill>
                <a:latin typeface="宋体" panose="02010600030101010101" pitchFamily="2" charset="-122"/>
                <a:ea typeface="宋体" panose="02010600030101010101" pitchFamily="2" charset="-122"/>
                <a:cs typeface="宋体" panose="02010600030101010101" pitchFamily="2" charset="-122"/>
              </a:rPr>
              <a:t>伐谋伐交</a:t>
            </a:r>
            <a:r>
              <a:rPr lang="en-US" altLang="zh-CN" sz="2400" b="1" dirty="0">
                <a:solidFill>
                  <a:srgbClr val="FF3300"/>
                </a:solidFill>
                <a:latin typeface="宋体" panose="02010600030101010101" pitchFamily="2" charset="-122"/>
                <a:ea typeface="宋体" panose="02010600030101010101" pitchFamily="2" charset="-122"/>
                <a:cs typeface="宋体" panose="02010600030101010101" pitchFamily="2" charset="-122"/>
              </a:rPr>
              <a:t>--</a:t>
            </a:r>
            <a:r>
              <a:rPr lang="zh-CN" altLang="en-US" sz="2400" b="1" dirty="0">
                <a:solidFill>
                  <a:srgbClr val="FF3300"/>
                </a:solidFill>
                <a:latin typeface="宋体" panose="02010600030101010101" pitchFamily="2" charset="-122"/>
                <a:ea typeface="宋体" panose="02010600030101010101" pitchFamily="2" charset="-122"/>
                <a:cs typeface="宋体" panose="02010600030101010101" pitchFamily="2" charset="-122"/>
              </a:rPr>
              <a:t>不战而胜</a:t>
            </a:r>
            <a:endParaRPr lang="zh-CN" altLang="en-US" sz="2400" b="1"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lnSpc>
                <a:spcPct val="140000"/>
              </a:lnSpc>
              <a:spcBef>
                <a:spcPct val="0"/>
              </a:spcBef>
              <a:buNone/>
            </a:pPr>
            <a:r>
              <a:rPr lang="zh-CN" altLang="zh-CN" sz="1800" b="1" dirty="0">
                <a:latin typeface="宋体" panose="02010600030101010101" pitchFamily="2" charset="-122"/>
                <a:ea typeface="宋体" panose="02010600030101010101" pitchFamily="2" charset="-122"/>
                <a:cs typeface="宋体" panose="02010600030101010101" pitchFamily="2" charset="-122"/>
              </a:rPr>
              <a:t>甲午战争中国失败的原</a:t>
            </a:r>
            <a:r>
              <a:rPr lang="zh-CN" altLang="en-US" sz="1800" b="1" dirty="0">
                <a:latin typeface="宋体" panose="02010600030101010101" pitchFamily="2" charset="-122"/>
                <a:ea typeface="宋体" panose="02010600030101010101" pitchFamily="2" charset="-122"/>
                <a:cs typeface="宋体" panose="02010600030101010101" pitchFamily="2" charset="-122"/>
              </a:rPr>
              <a:t>因之六：</a:t>
            </a:r>
            <a:endParaRPr lang="en-US" altLang="zh-CN" sz="1800" b="1" dirty="0">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lnSpc>
                <a:spcPct val="140000"/>
              </a:lnSpc>
              <a:spcBef>
                <a:spcPct val="0"/>
              </a:spcBef>
              <a:buNone/>
            </a:pPr>
            <a:r>
              <a:rPr lang="zh-CN" altLang="zh-CN" sz="1800" b="1" dirty="0">
                <a:latin typeface="宋体" panose="02010600030101010101" pitchFamily="2" charset="-122"/>
                <a:ea typeface="宋体" panose="02010600030101010101" pitchFamily="2" charset="-122"/>
                <a:cs typeface="宋体" panose="02010600030101010101" pitchFamily="2" charset="-122"/>
              </a:rPr>
              <a:t>一味依靠外国调停，没有把立足点放在自身力量上来，是战争失败的外部原因</a:t>
            </a:r>
            <a:r>
              <a:rPr lang="zh-CN" altLang="en-US" sz="1800" b="1" dirty="0">
                <a:latin typeface="宋体" panose="02010600030101010101" pitchFamily="2" charset="-122"/>
                <a:ea typeface="宋体" panose="02010600030101010101" pitchFamily="2" charset="-122"/>
                <a:cs typeface="宋体" panose="02010600030101010101" pitchFamily="2" charset="-122"/>
              </a:rPr>
              <a:t>。</a:t>
            </a:r>
            <a:endParaRPr lang="zh-CN" altLang="zh-CN" sz="1800" b="1" dirty="0">
              <a:latin typeface="宋体" panose="02010600030101010101" pitchFamily="2" charset="-122"/>
              <a:ea typeface="宋体" panose="02010600030101010101" pitchFamily="2" charset="-122"/>
              <a:cs typeface="宋体" panose="02010600030101010101" pitchFamily="2" charset="-122"/>
            </a:endParaRPr>
          </a:p>
        </p:txBody>
      </p:sp>
      <p:sp>
        <p:nvSpPr>
          <p:cNvPr id="178179" name="矩形 1"/>
          <p:cNvSpPr/>
          <p:nvPr/>
        </p:nvSpPr>
        <p:spPr>
          <a:xfrm>
            <a:off x="361950" y="1302385"/>
            <a:ext cx="4762500" cy="36830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上兵伐谋、其次伐交</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谋攻篇</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endPar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
        <p:nvSpPr>
          <p:cNvPr id="179202" name="Rectangle 5"/>
          <p:cNvSpPr/>
          <p:nvPr/>
        </p:nvSpPr>
        <p:spPr>
          <a:xfrm>
            <a:off x="492125" y="1670685"/>
            <a:ext cx="4900930" cy="368300"/>
          </a:xfrm>
          <a:prstGeom prst="rect">
            <a:avLst/>
          </a:prstGeom>
          <a:noFill/>
          <a:ln w="9525">
            <a:noFill/>
          </a:ln>
          <a:effectLst>
            <a:outerShdw dist="35921" dir="2699999" algn="ctr" rotWithShape="0">
              <a:srgbClr val="FFFF00"/>
            </a:outerShdw>
          </a:effectLst>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1800" b="1" dirty="0">
                <a:solidFill>
                  <a:srgbClr val="FF0000"/>
                </a:solidFill>
                <a:latin typeface="宋体" panose="02010600030101010101" pitchFamily="2" charset="-122"/>
                <a:ea typeface="宋体" panose="02010600030101010101" pitchFamily="2" charset="-122"/>
              </a:rPr>
              <a:t>上策</a:t>
            </a:r>
            <a:r>
              <a:rPr lang="zh-CN" altLang="en-US" sz="1800" b="1" dirty="0">
                <a:solidFill>
                  <a:srgbClr val="FF0000"/>
                </a:solidFill>
                <a:latin typeface="宋体" panose="02010600030101010101" pitchFamily="2" charset="-122"/>
                <a:ea typeface="宋体" panose="02010600030101010101" pitchFamily="2" charset="-122"/>
                <a:sym typeface="Wingdings" panose="05000000000000000000" pitchFamily="2" charset="2"/>
              </a:rPr>
              <a:t>：</a:t>
            </a:r>
            <a:r>
              <a:rPr lang="zh-CN" altLang="en-US" sz="1800" b="1" dirty="0">
                <a:solidFill>
                  <a:srgbClr val="FF3300"/>
                </a:solidFill>
                <a:latin typeface="宋体" panose="02010600030101010101" pitchFamily="2" charset="-122"/>
                <a:ea typeface="宋体" panose="02010600030101010101" pitchFamily="2" charset="-122"/>
              </a:rPr>
              <a:t>通过伐谋、伐交达到不战而胜效果</a:t>
            </a:r>
            <a:endParaRPr lang="zh-CN" altLang="en-US" sz="1800" b="1" dirty="0">
              <a:latin typeface="宋体" panose="02010600030101010101" pitchFamily="2" charset="-122"/>
              <a:ea typeface="宋体" panose="02010600030101010101" pitchFamily="2" charset="-122"/>
            </a:endParaRPr>
          </a:p>
        </p:txBody>
      </p:sp>
      <p:sp>
        <p:nvSpPr>
          <p:cNvPr id="179203" name="Text Box 4"/>
          <p:cNvSpPr txBox="1"/>
          <p:nvPr/>
        </p:nvSpPr>
        <p:spPr>
          <a:xfrm>
            <a:off x="4837430" y="1670368"/>
            <a:ext cx="5903913" cy="368300"/>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1800" b="1" dirty="0">
                <a:latin typeface="宋体" panose="02010600030101010101" pitchFamily="2" charset="-122"/>
                <a:ea typeface="宋体" panose="02010600030101010101" pitchFamily="2" charset="-122"/>
              </a:rPr>
              <a:t>利用俄罗斯、韩国的力量</a:t>
            </a:r>
          </a:p>
        </p:txBody>
      </p:sp>
      <p:sp>
        <p:nvSpPr>
          <p:cNvPr id="180228" name="矩形 9"/>
          <p:cNvSpPr/>
          <p:nvPr/>
        </p:nvSpPr>
        <p:spPr>
          <a:xfrm>
            <a:off x="361950" y="2038985"/>
            <a:ext cx="3025140" cy="175323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1800" b="1" dirty="0">
                <a:latin typeface="宋体" panose="02010600030101010101" pitchFamily="2" charset="-122"/>
                <a:ea typeface="宋体" panose="02010600030101010101" pitchFamily="2" charset="-122"/>
              </a:rPr>
              <a:t>菲为什么与美分道扬镳：</a:t>
            </a:r>
            <a:endParaRPr lang="en-US" altLang="zh-CN" sz="1800" b="1" dirty="0">
              <a:latin typeface="宋体" panose="02010600030101010101" pitchFamily="2" charset="-122"/>
              <a:ea typeface="宋体" panose="02010600030101010101" pitchFamily="2" charset="-122"/>
            </a:endParaRPr>
          </a:p>
          <a:p>
            <a:pPr marL="0" lvl="0" indent="0" eaLnBrk="1" hangingPunct="1">
              <a:spcBef>
                <a:spcPct val="0"/>
              </a:spcBef>
              <a:buNone/>
            </a:pPr>
            <a:r>
              <a:rPr lang="zh-CN" altLang="en-US" sz="1800" b="1" dirty="0">
                <a:latin typeface="宋体" panose="02010600030101010101" pitchFamily="2" charset="-122"/>
                <a:ea typeface="宋体" panose="02010600030101010101" pitchFamily="2" charset="-122"/>
              </a:rPr>
              <a:t>富裕与贫穷</a:t>
            </a:r>
            <a:endParaRPr lang="en-US" altLang="zh-CN" sz="1800" b="1" dirty="0">
              <a:latin typeface="宋体" panose="02010600030101010101" pitchFamily="2" charset="-122"/>
              <a:ea typeface="宋体" panose="02010600030101010101" pitchFamily="2" charset="-122"/>
            </a:endParaRPr>
          </a:p>
          <a:p>
            <a:pPr marL="0" lvl="0" indent="0" eaLnBrk="1" hangingPunct="1">
              <a:spcBef>
                <a:spcPct val="0"/>
              </a:spcBef>
              <a:buNone/>
            </a:pPr>
            <a:r>
              <a:rPr lang="zh-CN" altLang="en-US" sz="1800" b="1" dirty="0">
                <a:latin typeface="宋体" panose="02010600030101010101" pitchFamily="2" charset="-122"/>
                <a:ea typeface="宋体" panose="02010600030101010101" pitchFamily="2" charset="-122"/>
              </a:rPr>
              <a:t>稳定与动荡</a:t>
            </a:r>
            <a:endParaRPr lang="en-US" altLang="zh-CN" sz="1800" b="1" dirty="0">
              <a:latin typeface="宋体" panose="02010600030101010101" pitchFamily="2" charset="-122"/>
              <a:ea typeface="宋体" panose="02010600030101010101" pitchFamily="2" charset="-122"/>
            </a:endParaRPr>
          </a:p>
          <a:p>
            <a:pPr marL="0" lvl="0" indent="0" eaLnBrk="1" hangingPunct="1">
              <a:spcBef>
                <a:spcPct val="0"/>
              </a:spcBef>
              <a:buNone/>
            </a:pPr>
            <a:r>
              <a:rPr lang="zh-CN" altLang="en-US" sz="1800" b="1" dirty="0">
                <a:latin typeface="宋体" panose="02010600030101010101" pitchFamily="2" charset="-122"/>
                <a:ea typeface="宋体" panose="02010600030101010101" pitchFamily="2" charset="-122"/>
              </a:rPr>
              <a:t>和平与战争</a:t>
            </a:r>
            <a:endParaRPr lang="en-US" altLang="zh-CN" sz="1800" b="1" dirty="0">
              <a:latin typeface="宋体" panose="02010600030101010101" pitchFamily="2" charset="-122"/>
              <a:ea typeface="宋体" panose="02010600030101010101" pitchFamily="2" charset="-122"/>
            </a:endParaRPr>
          </a:p>
          <a:p>
            <a:pPr marL="0" lvl="0" indent="0" eaLnBrk="1" hangingPunct="1">
              <a:spcBef>
                <a:spcPct val="0"/>
              </a:spcBef>
              <a:buNone/>
            </a:pPr>
            <a:r>
              <a:rPr lang="zh-CN" altLang="en-US" sz="1800" b="1" dirty="0">
                <a:solidFill>
                  <a:srgbClr val="FF0000"/>
                </a:solidFill>
                <a:latin typeface="宋体" panose="02010600030101010101" pitchFamily="2" charset="-122"/>
                <a:ea typeface="宋体" panose="02010600030101010101" pitchFamily="2" charset="-122"/>
              </a:rPr>
              <a:t>远亲不如近邻中国资金技术</a:t>
            </a:r>
            <a:endParaRPr lang="en-US" altLang="zh-CN" sz="1800" b="1" dirty="0">
              <a:solidFill>
                <a:srgbClr val="FF0000"/>
              </a:solidFill>
              <a:latin typeface="宋体" panose="02010600030101010101" pitchFamily="2" charset="-122"/>
              <a:ea typeface="宋体" panose="02010600030101010101" pitchFamily="2" charset="-122"/>
            </a:endParaRPr>
          </a:p>
          <a:p>
            <a:pPr marL="0" lvl="0" indent="0" eaLnBrk="1" hangingPunct="1">
              <a:spcBef>
                <a:spcPct val="0"/>
              </a:spcBef>
              <a:buNone/>
            </a:pPr>
            <a:r>
              <a:rPr lang="zh-CN" altLang="en-US" sz="1800" b="1" dirty="0">
                <a:solidFill>
                  <a:srgbClr val="FF0000"/>
                </a:solidFill>
                <a:latin typeface="宋体" panose="02010600030101010101" pitchFamily="2" charset="-122"/>
                <a:ea typeface="宋体" panose="02010600030101010101" pitchFamily="2" charset="-122"/>
              </a:rPr>
              <a:t>外交政策友善</a:t>
            </a:r>
            <a:endParaRPr lang="en-US" altLang="zh-CN" sz="1800" b="1" dirty="0">
              <a:solidFill>
                <a:srgbClr val="FF0000"/>
              </a:solidFill>
              <a:latin typeface="宋体" panose="02010600030101010101" pitchFamily="2" charset="-122"/>
              <a:ea typeface="宋体" panose="02010600030101010101" pitchFamily="2" charset="-122"/>
            </a:endParaRPr>
          </a:p>
        </p:txBody>
      </p:sp>
      <p:sp>
        <p:nvSpPr>
          <p:cNvPr id="206854" name="矩形 1"/>
          <p:cNvSpPr>
            <a:spLocks noChangeArrowheads="1"/>
          </p:cNvSpPr>
          <p:nvPr/>
        </p:nvSpPr>
        <p:spPr bwMode="auto">
          <a:xfrm>
            <a:off x="361950" y="3792220"/>
            <a:ext cx="5560695"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1" fontAlgn="base" latinLnBrk="0" hangingPunct="1">
              <a:lnSpc>
                <a:spcPts val="3750"/>
              </a:lnSpc>
              <a:spcBef>
                <a:spcPct val="0"/>
              </a:spcBef>
              <a:spcAft>
                <a:spcPts val="0"/>
              </a:spcAft>
              <a:buClrTx/>
              <a:buSzTx/>
              <a:buFontTx/>
              <a:buNone/>
              <a:defRPr/>
            </a:pPr>
            <a:r>
              <a:rPr kumimoji="1" lang="en-US" altLang="zh-CN" b="1" i="0" u="none" strike="noStrike" kern="1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2017</a:t>
            </a:r>
            <a:r>
              <a:rPr kumimoji="1" lang="zh-CN" altLang="zh-CN" b="1" i="0" u="none" strike="noStrike" kern="1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年</a:t>
            </a:r>
            <a:r>
              <a:rPr kumimoji="1" lang="en-US" altLang="zh-CN" b="1" i="0" u="none" strike="noStrike" kern="1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5</a:t>
            </a:r>
            <a:r>
              <a:rPr kumimoji="1" lang="zh-CN" altLang="zh-CN" b="1" i="0" u="none" strike="noStrike" kern="1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月</a:t>
            </a:r>
            <a:r>
              <a:rPr kumimoji="1" lang="en-US" altLang="zh-CN" b="1" i="0" u="none" strike="noStrike" kern="1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18</a:t>
            </a:r>
            <a:r>
              <a:rPr kumimoji="1" lang="zh-CN" altLang="zh-CN" b="1" i="0" u="none" strike="noStrike" kern="1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日，中国与东盟国家落实《南海各方行为宣言》第</a:t>
            </a:r>
            <a:r>
              <a:rPr kumimoji="1" lang="en-US" altLang="zh-CN" b="1" i="0" u="none" strike="noStrike" kern="1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14</a:t>
            </a:r>
            <a:r>
              <a:rPr kumimoji="1" lang="zh-CN" altLang="zh-CN" b="1" i="0" u="none" strike="noStrike" kern="1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次高官会在贵阳举行。会议审议通过了</a:t>
            </a:r>
            <a:r>
              <a:rPr kumimoji="1" lang="en-US" altLang="zh-CN" b="1" i="0" u="none" strike="noStrike" kern="1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1" lang="zh-CN" altLang="zh-CN" b="1" i="0" u="none" strike="noStrike" kern="1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南海行为准则</a:t>
            </a:r>
            <a:r>
              <a:rPr kumimoji="1" lang="en-US" altLang="zh-CN" b="1" i="0" u="none" strike="noStrike" kern="1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1" lang="zh-CN" altLang="zh-CN" b="1" i="0" u="none" strike="noStrike" kern="1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框架。</a:t>
            </a:r>
            <a:r>
              <a:rPr kumimoji="1" lang="en-US"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2017</a:t>
            </a:r>
            <a:r>
              <a:rPr kumimoji="1" lang="zh-CN"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年</a:t>
            </a:r>
            <a:r>
              <a:rPr kumimoji="1" lang="en-US"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8</a:t>
            </a:r>
            <a:r>
              <a:rPr kumimoji="1" lang="zh-CN"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月</a:t>
            </a:r>
            <a:r>
              <a:rPr kumimoji="1" lang="en-US"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5</a:t>
            </a:r>
            <a:r>
              <a:rPr kumimoji="1" lang="zh-CN"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日，在菲律宾首都马尼拉召开的第</a:t>
            </a:r>
            <a:r>
              <a:rPr kumimoji="1" lang="en-US"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50</a:t>
            </a:r>
            <a:r>
              <a:rPr kumimoji="1" lang="zh-CN"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届东盟外长会正式通过了</a:t>
            </a:r>
            <a:r>
              <a:rPr kumimoji="1" lang="en-US" altLang="zh-CN" sz="2800"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1" lang="zh-CN" altLang="zh-CN" sz="2800"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南海行为准则</a:t>
            </a:r>
            <a:r>
              <a:rPr kumimoji="1" lang="en-US" altLang="zh-CN" sz="2800"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1" lang="zh-CN" altLang="zh-CN"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框架</a:t>
            </a:r>
            <a:r>
              <a:rPr kumimoji="1" lang="zh-CN" altLang="en-US" b="1" i="0" u="none" strike="noStrike" kern="1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a:t>
            </a:r>
            <a:endParaRPr kumimoji="1" lang="en-US" altLang="zh-CN"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endParaRPr>
          </a:p>
        </p:txBody>
      </p:sp>
      <p:sp>
        <p:nvSpPr>
          <p:cNvPr id="184323" name="矩形 8"/>
          <p:cNvSpPr/>
          <p:nvPr/>
        </p:nvSpPr>
        <p:spPr>
          <a:xfrm>
            <a:off x="4912360" y="2201545"/>
            <a:ext cx="2589530" cy="10604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1800" b="1" dirty="0">
                <a:solidFill>
                  <a:srgbClr val="FF3300"/>
                </a:solidFill>
                <a:latin typeface="宋体" panose="02010600030101010101" pitchFamily="2" charset="-122"/>
                <a:ea typeface="宋体" panose="02010600030101010101" pitchFamily="2" charset="-122"/>
                <a:cs typeface="宋体" panose="02010600030101010101" pitchFamily="2" charset="-122"/>
              </a:rPr>
              <a:t>对其他东盟国家：</a:t>
            </a:r>
          </a:p>
          <a:p>
            <a:pPr marL="0" lvl="0" indent="0" eaLnBrk="1" hangingPunct="1">
              <a:spcBef>
                <a:spcPct val="50000"/>
              </a:spcBef>
              <a:buNone/>
            </a:pPr>
            <a:r>
              <a:rPr lang="zh-CN" altLang="en-US" sz="1800" b="1" dirty="0">
                <a:solidFill>
                  <a:srgbClr val="FF3300"/>
                </a:solidFill>
                <a:latin typeface="宋体" panose="02010600030101010101" pitchFamily="2" charset="-122"/>
                <a:ea typeface="宋体" panose="02010600030101010101" pitchFamily="2" charset="-122"/>
                <a:cs typeface="宋体" panose="02010600030101010101" pitchFamily="2" charset="-122"/>
              </a:rPr>
              <a:t>外交战  经济战  法律战  宣传战</a:t>
            </a:r>
            <a:r>
              <a:rPr lang="en-US" altLang="zh-CN" sz="1800" b="1" dirty="0">
                <a:solidFill>
                  <a:srgbClr val="FF3300"/>
                </a:solidFill>
                <a:latin typeface="宋体" panose="02010600030101010101" pitchFamily="2" charset="-122"/>
                <a:ea typeface="宋体" panose="02010600030101010101" pitchFamily="2" charset="-122"/>
                <a:cs typeface="宋体" panose="02010600030101010101" pitchFamily="2" charset="-122"/>
              </a:rPr>
              <a:t> </a:t>
            </a:r>
            <a:r>
              <a:rPr lang="zh-CN" altLang="en-US" sz="1800" b="1" dirty="0">
                <a:solidFill>
                  <a:srgbClr val="FF3300"/>
                </a:solidFill>
                <a:latin typeface="宋体" panose="02010600030101010101" pitchFamily="2" charset="-122"/>
                <a:ea typeface="宋体" panose="02010600030101010101" pitchFamily="2" charset="-122"/>
                <a:cs typeface="宋体" panose="02010600030101010101" pitchFamily="2" charset="-122"/>
              </a:rPr>
              <a:t>军事威慑</a:t>
            </a:r>
            <a:endParaRPr lang="en-US" altLang="zh-CN" sz="1800" b="1" dirty="0">
              <a:solidFill>
                <a:srgbClr val="FF3300"/>
              </a:solidFill>
              <a:latin typeface="宋体" panose="02010600030101010101" pitchFamily="2" charset="-122"/>
              <a:ea typeface="宋体" panose="02010600030101010101" pitchFamily="2" charset="-122"/>
              <a:cs typeface="宋体" panose="02010600030101010101" pitchFamily="2" charset="-122"/>
            </a:endParaRPr>
          </a:p>
        </p:txBody>
      </p:sp>
      <p:sp>
        <p:nvSpPr>
          <p:cNvPr id="188418" name="Text Box 5"/>
          <p:cNvSpPr txBox="1"/>
          <p:nvPr/>
        </p:nvSpPr>
        <p:spPr>
          <a:xfrm>
            <a:off x="7815580" y="2038985"/>
            <a:ext cx="4152900" cy="203009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中美最终战场：国际秩序的主导与重建</a:t>
            </a:r>
          </a:p>
          <a:p>
            <a:pPr marL="0" lvl="0" indent="0" eaLnBrk="1" hangingPunct="1">
              <a:spcBef>
                <a:spcPct val="50000"/>
              </a:spcBef>
              <a:buNone/>
            </a:pP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博弈战场：</a:t>
            </a:r>
            <a:endPar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spcBef>
                <a:spcPct val="50000"/>
              </a:spcBef>
              <a:buNone/>
            </a:pP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1</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、综合实力</a:t>
            </a:r>
            <a:endPar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spcBef>
                <a:spcPct val="50000"/>
              </a:spcBef>
              <a:buNone/>
            </a:pP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2</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、综合实利</a:t>
            </a:r>
            <a:endPar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spcBef>
                <a:spcPct val="50000"/>
              </a:spcBef>
              <a:buNone/>
            </a:pP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3</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、全球治理</a:t>
            </a:r>
          </a:p>
        </p:txBody>
      </p:sp>
      <p:sp>
        <p:nvSpPr>
          <p:cNvPr id="189442" name="Text Box 5"/>
          <p:cNvSpPr txBox="1"/>
          <p:nvPr/>
        </p:nvSpPr>
        <p:spPr>
          <a:xfrm>
            <a:off x="6887210" y="4429760"/>
            <a:ext cx="4268470" cy="36830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zh-CN" altLang="en-US" sz="1800" b="1" dirty="0">
                <a:solidFill>
                  <a:srgbClr val="FF0000"/>
                </a:solidFill>
                <a:latin typeface="宋体" panose="02010600030101010101" pitchFamily="2" charset="-122"/>
                <a:ea typeface="宋体" panose="02010600030101010101" pitchFamily="2" charset="-122"/>
              </a:rPr>
              <a:t>中国的底线</a:t>
            </a:r>
          </a:p>
        </p:txBody>
      </p:sp>
      <p:sp>
        <p:nvSpPr>
          <p:cNvPr id="189443" name="矩形 7"/>
          <p:cNvSpPr/>
          <p:nvPr/>
        </p:nvSpPr>
        <p:spPr>
          <a:xfrm>
            <a:off x="6253480" y="4894580"/>
            <a:ext cx="5715000" cy="14763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我们要坚持走和平发展道路，但决不能放弃我们的正当权益，决不能牺牲国家核心利益。任何外国不要指望我们会拿自己的核心利益做交易，不要指望我们会吞下损害我国主权、安全、发展利益的苦果。</a:t>
            </a:r>
            <a:endPar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spcBef>
                <a:spcPct val="0"/>
              </a:spcBef>
              <a:buNone/>
            </a:pP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习近平</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2013</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年</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1</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月</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30</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日</a:t>
            </a:r>
            <a:endParaRPr lang="zh-CN"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Bottom)">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7878" y="152401"/>
            <a:ext cx="8497888" cy="829945"/>
          </a:xfrm>
          <a:prstGeom prst="rect">
            <a:avLst/>
          </a:prstGeom>
          <a:solidFill>
            <a:schemeClr val="accent1">
              <a:lumMod val="20000"/>
              <a:lumOff val="80000"/>
            </a:schemeClr>
          </a:solidFill>
        </p:spPr>
        <p:txBody>
          <a:bodyPr>
            <a:spAutoFit/>
          </a:bodyPr>
          <a:lstStyle/>
          <a:p>
            <a:pPr eaLnBrk="0" fontAlgn="base" hangingPunct="0">
              <a:spcBef>
                <a:spcPct val="0"/>
              </a:spcBef>
              <a:spcAft>
                <a:spcPct val="0"/>
              </a:spcAft>
              <a:defRPr/>
            </a:pPr>
            <a:r>
              <a:rPr lang="zh-CN" altLang="en-US" sz="2000" dirty="0">
                <a:solidFill>
                  <a:srgbClr val="333333"/>
                </a:solidFill>
                <a:latin typeface="微软雅黑" panose="020B0503020204020204" pitchFamily="34" charset="-122"/>
                <a:ea typeface="微软雅黑" panose="020B0503020204020204" pitchFamily="34" charset="-122"/>
              </a:rPr>
              <a:t>有一个国家，建国</a:t>
            </a:r>
            <a:r>
              <a:rPr lang="en-US" altLang="zh-CN" sz="2000" dirty="0">
                <a:solidFill>
                  <a:srgbClr val="333333"/>
                </a:solidFill>
                <a:latin typeface="微软雅黑" panose="020B0503020204020204" pitchFamily="34" charset="-122"/>
                <a:ea typeface="微软雅黑" panose="020B0503020204020204" pitchFamily="34" charset="-122"/>
              </a:rPr>
              <a:t>200</a:t>
            </a:r>
            <a:r>
              <a:rPr lang="zh-CN" altLang="en-US" sz="2000" dirty="0">
                <a:solidFill>
                  <a:srgbClr val="333333"/>
                </a:solidFill>
                <a:latin typeface="微软雅黑" panose="020B0503020204020204" pitchFamily="34" charset="-122"/>
                <a:ea typeface="微软雅黑" panose="020B0503020204020204" pitchFamily="34" charset="-122"/>
              </a:rPr>
              <a:t>多年的历史上，有约</a:t>
            </a:r>
            <a:r>
              <a:rPr lang="en-US" altLang="zh-CN" sz="2000" dirty="0">
                <a:solidFill>
                  <a:srgbClr val="333333"/>
                </a:solidFill>
                <a:latin typeface="微软雅黑" panose="020B0503020204020204" pitchFamily="34" charset="-122"/>
                <a:ea typeface="微软雅黑" panose="020B0503020204020204" pitchFamily="34" charset="-122"/>
              </a:rPr>
              <a:t>93%</a:t>
            </a:r>
            <a:r>
              <a:rPr lang="zh-CN" altLang="en-US" sz="2000" dirty="0">
                <a:solidFill>
                  <a:srgbClr val="333333"/>
                </a:solidFill>
                <a:latin typeface="微软雅黑" panose="020B0503020204020204" pitchFamily="34" charset="-122"/>
                <a:ea typeface="微软雅黑" panose="020B0503020204020204" pitchFamily="34" charset="-122"/>
              </a:rPr>
              <a:t>的年份是处于战争之中的，只是战争的大小不同而已</a:t>
            </a:r>
            <a:r>
              <a:rPr lang="zh-CN" altLang="en-US" sz="2800" dirty="0">
                <a:solidFill>
                  <a:srgbClr val="333333"/>
                </a:solidFill>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
        <p:nvSpPr>
          <p:cNvPr id="3" name="矩形 2"/>
          <p:cNvSpPr/>
          <p:nvPr/>
        </p:nvSpPr>
        <p:spPr>
          <a:xfrm>
            <a:off x="798195" y="1249680"/>
            <a:ext cx="3961130" cy="4892675"/>
          </a:xfrm>
          <a:prstGeom prst="rect">
            <a:avLst/>
          </a:prstGeom>
          <a:solidFill>
            <a:schemeClr val="accent1">
              <a:lumMod val="20000"/>
              <a:lumOff val="80000"/>
              <a:alpha val="49000"/>
            </a:schemeClr>
          </a:solidFill>
          <a:ln w="28575">
            <a:solidFill>
              <a:srgbClr val="C00000"/>
            </a:solidFill>
            <a:prstDash val="dash"/>
          </a:ln>
        </p:spPr>
        <p:txBody>
          <a:bodyPr wrap="square">
            <a:spAutoFit/>
          </a:bodyPr>
          <a:lstStyle/>
          <a:p>
            <a:pPr eaLnBrk="0" fontAlgn="base" hangingPunct="0">
              <a:spcBef>
                <a:spcPct val="0"/>
              </a:spcBef>
              <a:spcAft>
                <a:spcPct val="0"/>
              </a:spcAft>
              <a:defRPr/>
            </a:pPr>
            <a:r>
              <a:rPr lang="zh-CN" altLang="en-US" sz="2400" b="1" dirty="0">
                <a:latin typeface="楷体" panose="02010609060101010101" pitchFamily="49" charset="-122"/>
                <a:ea typeface="楷体" panose="02010609060101010101" pitchFamily="49" charset="-122"/>
              </a:rPr>
              <a:t>1950年，朝鲜战争</a:t>
            </a:r>
            <a:endParaRPr lang="en-US" altLang="zh-CN" sz="2400" b="1" dirty="0">
              <a:latin typeface="楷体" panose="02010609060101010101" pitchFamily="49" charset="-122"/>
              <a:ea typeface="楷体" panose="02010609060101010101" pitchFamily="49" charset="-122"/>
            </a:endParaRPr>
          </a:p>
          <a:p>
            <a:pPr eaLnBrk="0" fontAlgn="base" hangingPunct="0">
              <a:spcBef>
                <a:spcPct val="0"/>
              </a:spcBef>
              <a:spcAft>
                <a:spcPct val="0"/>
              </a:spcAft>
              <a:defRPr/>
            </a:pPr>
            <a:r>
              <a:rPr lang="zh-CN" altLang="en-US" sz="2400" b="1" dirty="0">
                <a:latin typeface="楷体" panose="02010609060101010101" pitchFamily="49" charset="-122"/>
                <a:ea typeface="楷体" panose="02010609060101010101" pitchFamily="49" charset="-122"/>
              </a:rPr>
              <a:t>1961年，入侵古巴的战争</a:t>
            </a:r>
            <a:endParaRPr lang="en-US" altLang="zh-CN" sz="2400" b="1" dirty="0">
              <a:latin typeface="楷体" panose="02010609060101010101" pitchFamily="49" charset="-122"/>
              <a:ea typeface="楷体" panose="02010609060101010101" pitchFamily="49" charset="-122"/>
            </a:endParaRPr>
          </a:p>
          <a:p>
            <a:pPr eaLnBrk="0" fontAlgn="base" hangingPunct="0">
              <a:spcBef>
                <a:spcPct val="0"/>
              </a:spcBef>
              <a:spcAft>
                <a:spcPct val="0"/>
              </a:spcAft>
              <a:defRPr/>
            </a:pPr>
            <a:r>
              <a:rPr lang="zh-CN" altLang="en-US" sz="2400" b="1" dirty="0">
                <a:latin typeface="楷体" panose="02010609060101010101" pitchFamily="49" charset="-122"/>
                <a:ea typeface="楷体" panose="02010609060101010101" pitchFamily="49" charset="-122"/>
              </a:rPr>
              <a:t>1968年，越南战争</a:t>
            </a:r>
            <a:endParaRPr lang="en-US" altLang="zh-CN" sz="2400" b="1" dirty="0">
              <a:latin typeface="楷体" panose="02010609060101010101" pitchFamily="49" charset="-122"/>
              <a:ea typeface="楷体" panose="02010609060101010101" pitchFamily="49" charset="-122"/>
            </a:endParaRPr>
          </a:p>
          <a:p>
            <a:pPr eaLnBrk="0" fontAlgn="base" hangingPunct="0">
              <a:spcBef>
                <a:spcPct val="0"/>
              </a:spcBef>
              <a:spcAft>
                <a:spcPct val="0"/>
              </a:spcAft>
              <a:defRPr/>
            </a:pPr>
            <a:r>
              <a:rPr lang="zh-CN" altLang="en-US" sz="2400" b="1" dirty="0">
                <a:latin typeface="楷体" panose="02010609060101010101" pitchFamily="49" charset="-122"/>
                <a:ea typeface="楷体" panose="02010609060101010101" pitchFamily="49" charset="-122"/>
              </a:rPr>
              <a:t>1986年，入侵格林纳达战争</a:t>
            </a:r>
            <a:endParaRPr lang="en-US" altLang="zh-CN" sz="2400" b="1" dirty="0">
              <a:latin typeface="楷体" panose="02010609060101010101" pitchFamily="49" charset="-122"/>
              <a:ea typeface="楷体" panose="02010609060101010101" pitchFamily="49" charset="-122"/>
            </a:endParaRPr>
          </a:p>
          <a:p>
            <a:pPr eaLnBrk="0" fontAlgn="base" hangingPunct="0">
              <a:spcBef>
                <a:spcPct val="0"/>
              </a:spcBef>
              <a:spcAft>
                <a:spcPct val="0"/>
              </a:spcAft>
              <a:defRPr/>
            </a:pPr>
            <a:r>
              <a:rPr lang="zh-CN" altLang="en-US" sz="2400" b="1" dirty="0">
                <a:latin typeface="楷体" panose="02010609060101010101" pitchFamily="49" charset="-122"/>
                <a:ea typeface="楷体" panose="02010609060101010101" pitchFamily="49" charset="-122"/>
              </a:rPr>
              <a:t>1989年，入侵巴拿马战争</a:t>
            </a:r>
            <a:endParaRPr lang="en-US" altLang="zh-CN" sz="2400" b="1" dirty="0">
              <a:latin typeface="楷体" panose="02010609060101010101" pitchFamily="49" charset="-122"/>
              <a:ea typeface="楷体" panose="02010609060101010101" pitchFamily="49" charset="-122"/>
            </a:endParaRPr>
          </a:p>
          <a:p>
            <a:pPr eaLnBrk="0" fontAlgn="base" hangingPunct="0">
              <a:spcBef>
                <a:spcPct val="0"/>
              </a:spcBef>
              <a:spcAft>
                <a:spcPct val="0"/>
              </a:spcAft>
              <a:defRPr/>
            </a:pPr>
            <a:r>
              <a:rPr lang="zh-CN" altLang="en-US" sz="2400" b="1" dirty="0">
                <a:latin typeface="楷体" panose="02010609060101010101" pitchFamily="49" charset="-122"/>
                <a:ea typeface="楷体" panose="02010609060101010101" pitchFamily="49" charset="-122"/>
              </a:rPr>
              <a:t>1994年，入侵海地战争</a:t>
            </a:r>
            <a:endParaRPr lang="en-US" altLang="zh-CN" sz="2400" b="1" dirty="0">
              <a:latin typeface="楷体" panose="02010609060101010101" pitchFamily="49" charset="-122"/>
              <a:ea typeface="楷体" panose="02010609060101010101" pitchFamily="49" charset="-122"/>
            </a:endParaRPr>
          </a:p>
          <a:p>
            <a:pPr eaLnBrk="0" fontAlgn="base" hangingPunct="0">
              <a:spcBef>
                <a:spcPct val="0"/>
              </a:spcBef>
              <a:spcAft>
                <a:spcPct val="0"/>
              </a:spcAft>
              <a:defRPr/>
            </a:pPr>
            <a:r>
              <a:rPr lang="zh-CN" altLang="en-US" sz="2400" b="1" dirty="0">
                <a:latin typeface="楷体" panose="02010609060101010101" pitchFamily="49" charset="-122"/>
                <a:ea typeface="楷体" panose="02010609060101010101" pitchFamily="49" charset="-122"/>
              </a:rPr>
              <a:t>1999年，入侵南联盟战争</a:t>
            </a:r>
            <a:endParaRPr lang="en-US" altLang="zh-CN" sz="2400" b="1" dirty="0">
              <a:latin typeface="楷体" panose="02010609060101010101" pitchFamily="49" charset="-122"/>
              <a:ea typeface="楷体" panose="02010609060101010101" pitchFamily="49" charset="-122"/>
            </a:endParaRPr>
          </a:p>
          <a:p>
            <a:pPr eaLnBrk="0" fontAlgn="base" hangingPunct="0">
              <a:spcBef>
                <a:spcPct val="0"/>
              </a:spcBef>
              <a:spcAft>
                <a:spcPct val="0"/>
              </a:spcAft>
              <a:defRPr/>
            </a:pPr>
            <a:r>
              <a:rPr lang="zh-CN" altLang="en-US" sz="2400" b="1" dirty="0">
                <a:latin typeface="楷体" panose="02010609060101010101" pitchFamily="49" charset="-122"/>
                <a:ea typeface="楷体" panose="02010609060101010101" pitchFamily="49" charset="-122"/>
              </a:rPr>
              <a:t>2001年，入侵阿富汗战争</a:t>
            </a:r>
            <a:endParaRPr lang="en-US" altLang="zh-CN" sz="2400" b="1" dirty="0">
              <a:latin typeface="楷体" panose="02010609060101010101" pitchFamily="49" charset="-122"/>
              <a:ea typeface="楷体" panose="02010609060101010101" pitchFamily="49" charset="-122"/>
            </a:endParaRPr>
          </a:p>
          <a:p>
            <a:pPr eaLnBrk="0" fontAlgn="base" hangingPunct="0">
              <a:spcBef>
                <a:spcPct val="0"/>
              </a:spcBef>
              <a:spcAft>
                <a:spcPct val="0"/>
              </a:spcAft>
              <a:defRPr/>
            </a:pPr>
            <a:r>
              <a:rPr lang="zh-CN" altLang="en-US" sz="2400" b="1" dirty="0">
                <a:latin typeface="楷体" panose="02010609060101010101" pitchFamily="49" charset="-122"/>
                <a:ea typeface="楷体" panose="02010609060101010101" pitchFamily="49" charset="-122"/>
              </a:rPr>
              <a:t>2003年，入侵伊拉克战争</a:t>
            </a:r>
            <a:endParaRPr lang="en-US" altLang="zh-CN" sz="2400" b="1" dirty="0">
              <a:latin typeface="楷体" panose="02010609060101010101" pitchFamily="49" charset="-122"/>
              <a:ea typeface="楷体" panose="02010609060101010101" pitchFamily="49" charset="-122"/>
            </a:endParaRPr>
          </a:p>
          <a:p>
            <a:pPr eaLnBrk="0" fontAlgn="base" hangingPunct="0">
              <a:spcBef>
                <a:spcPct val="0"/>
              </a:spcBef>
              <a:spcAft>
                <a:spcPct val="0"/>
              </a:spcAft>
              <a:defRPr/>
            </a:pPr>
            <a:r>
              <a:rPr lang="en-US" altLang="zh-CN" sz="2400" b="1" dirty="0">
                <a:latin typeface="楷体" panose="02010609060101010101" pitchFamily="49" charset="-122"/>
                <a:ea typeface="楷体" panose="02010609060101010101" pitchFamily="49" charset="-122"/>
              </a:rPr>
              <a:t>2004</a:t>
            </a:r>
            <a:r>
              <a:rPr lang="zh-CN" altLang="en-US" sz="2400" b="1" dirty="0">
                <a:latin typeface="楷体" panose="02010609060101010101" pitchFamily="49" charset="-122"/>
                <a:ea typeface="楷体" panose="02010609060101010101" pitchFamily="49" charset="-122"/>
              </a:rPr>
              <a:t>年，袭击巴基斯坦</a:t>
            </a:r>
            <a:endParaRPr lang="en-US" altLang="zh-CN" sz="2400" b="1" dirty="0">
              <a:latin typeface="楷体" panose="02010609060101010101" pitchFamily="49" charset="-122"/>
              <a:ea typeface="楷体" panose="02010609060101010101" pitchFamily="49" charset="-122"/>
            </a:endParaRPr>
          </a:p>
          <a:p>
            <a:pPr eaLnBrk="0" fontAlgn="base" hangingPunct="0">
              <a:spcBef>
                <a:spcPct val="0"/>
              </a:spcBef>
              <a:spcAft>
                <a:spcPct val="0"/>
              </a:spcAft>
              <a:defRPr/>
            </a:pPr>
            <a:r>
              <a:rPr lang="en-US" altLang="zh-CN" sz="2400" b="1" dirty="0">
                <a:latin typeface="楷体" panose="02010609060101010101" pitchFamily="49" charset="-122"/>
                <a:ea typeface="楷体" panose="02010609060101010101" pitchFamily="49" charset="-122"/>
              </a:rPr>
              <a:t>2007</a:t>
            </a:r>
            <a:r>
              <a:rPr lang="zh-CN" altLang="en-US" sz="2400" b="1" dirty="0">
                <a:latin typeface="楷体" panose="02010609060101010101" pitchFamily="49" charset="-122"/>
                <a:ea typeface="楷体" panose="02010609060101010101" pitchFamily="49" charset="-122"/>
              </a:rPr>
              <a:t>年，索马里、肯尼亚</a:t>
            </a:r>
            <a:endParaRPr lang="en-US" altLang="zh-CN" sz="2400" b="1" dirty="0">
              <a:latin typeface="楷体" panose="02010609060101010101" pitchFamily="49" charset="-122"/>
              <a:ea typeface="楷体" panose="02010609060101010101" pitchFamily="49" charset="-122"/>
            </a:endParaRPr>
          </a:p>
          <a:p>
            <a:pPr eaLnBrk="0" fontAlgn="base" hangingPunct="0">
              <a:spcBef>
                <a:spcPct val="0"/>
              </a:spcBef>
              <a:spcAft>
                <a:spcPct val="0"/>
              </a:spcAft>
              <a:defRPr/>
            </a:pPr>
            <a:r>
              <a:rPr lang="en-US" altLang="zh-CN" sz="2400" b="1" dirty="0">
                <a:latin typeface="楷体" panose="02010609060101010101" pitchFamily="49" charset="-122"/>
                <a:ea typeface="楷体" panose="02010609060101010101" pitchFamily="49" charset="-122"/>
              </a:rPr>
              <a:t>2011</a:t>
            </a:r>
            <a:r>
              <a:rPr lang="zh-CN" altLang="en-US" sz="2400" b="1" dirty="0">
                <a:latin typeface="楷体" panose="02010609060101010101" pitchFamily="49" charset="-122"/>
                <a:ea typeface="楷体" panose="02010609060101010101" pitchFamily="49" charset="-122"/>
              </a:rPr>
              <a:t>年，利比亚</a:t>
            </a:r>
            <a:endParaRPr lang="en-US" altLang="zh-CN" sz="2400" b="1" dirty="0">
              <a:latin typeface="楷体" panose="02010609060101010101" pitchFamily="49" charset="-122"/>
              <a:ea typeface="楷体" panose="02010609060101010101" pitchFamily="49" charset="-122"/>
            </a:endParaRPr>
          </a:p>
          <a:p>
            <a:pPr eaLnBrk="0" fontAlgn="base" hangingPunct="0">
              <a:spcBef>
                <a:spcPct val="0"/>
              </a:spcBef>
              <a:spcAft>
                <a:spcPct val="0"/>
              </a:spcAft>
              <a:defRPr/>
            </a:pPr>
            <a:r>
              <a:rPr lang="en-US" altLang="zh-CN" sz="2400" b="1" dirty="0">
                <a:latin typeface="楷体" panose="02010609060101010101" pitchFamily="49" charset="-122"/>
                <a:ea typeface="楷体" panose="02010609060101010101" pitchFamily="49" charset="-122"/>
              </a:rPr>
              <a:t>2014</a:t>
            </a:r>
            <a:r>
              <a:rPr lang="zh-CN" altLang="en-US" sz="2400" b="1" dirty="0">
                <a:latin typeface="楷体" panose="02010609060101010101" pitchFamily="49" charset="-122"/>
                <a:ea typeface="楷体" panose="02010609060101010101" pitchFamily="49" charset="-122"/>
              </a:rPr>
              <a:t>年，叙利亚</a:t>
            </a:r>
            <a:endParaRPr lang="en-US" altLang="zh-CN" sz="2400" b="1" dirty="0">
              <a:latin typeface="楷体" panose="02010609060101010101" pitchFamily="49" charset="-122"/>
              <a:ea typeface="楷体" panose="02010609060101010101" pitchFamily="49" charset="-122"/>
            </a:endParaRPr>
          </a:p>
        </p:txBody>
      </p:sp>
      <p:sp>
        <p:nvSpPr>
          <p:cNvPr id="4" name="文本框 3"/>
          <p:cNvSpPr txBox="1"/>
          <p:nvPr/>
        </p:nvSpPr>
        <p:spPr>
          <a:xfrm>
            <a:off x="5337066" y="1610195"/>
            <a:ext cx="5874274" cy="4801314"/>
          </a:xfrm>
          <a:prstGeom prst="rect">
            <a:avLst/>
          </a:prstGeom>
          <a:noFill/>
        </p:spPr>
        <p:txBody>
          <a:bodyPr wrap="square" rtlCol="0">
            <a:spAutoFit/>
          </a:bodyPr>
          <a:lstStyle/>
          <a:p>
            <a:pPr lvl="0"/>
            <a:r>
              <a:rPr lang="zh-CN" altLang="en-US" dirty="0">
                <a:sym typeface="+mn-ea"/>
              </a:rPr>
              <a:t>美国前总统吉米</a:t>
            </a:r>
            <a:r>
              <a:rPr lang="en-US" altLang="zh-CN" dirty="0">
                <a:sym typeface="+mn-ea"/>
              </a:rPr>
              <a:t>·</a:t>
            </a:r>
            <a:r>
              <a:rPr lang="zh-CN" altLang="en-US" dirty="0">
                <a:sym typeface="+mn-ea"/>
              </a:rPr>
              <a:t>卡特在</a:t>
            </a:r>
            <a:r>
              <a:rPr lang="en-US" altLang="zh-CN" dirty="0">
                <a:sym typeface="+mn-ea"/>
              </a:rPr>
              <a:t>2019</a:t>
            </a:r>
            <a:r>
              <a:rPr lang="zh-CN" altLang="en-US" dirty="0">
                <a:sym typeface="+mn-ea"/>
              </a:rPr>
              <a:t>年</a:t>
            </a:r>
            <a:r>
              <a:rPr lang="en-US" altLang="zh-CN" dirty="0">
                <a:sym typeface="+mn-ea"/>
              </a:rPr>
              <a:t>6</a:t>
            </a:r>
            <a:r>
              <a:rPr lang="zh-CN" altLang="en-US" dirty="0">
                <a:sym typeface="+mn-ea"/>
              </a:rPr>
              <a:t>月的一次演讲中提到，</a:t>
            </a:r>
            <a:r>
              <a:rPr lang="zh-CN" altLang="en-US" dirty="0">
                <a:solidFill>
                  <a:srgbClr val="333333"/>
                </a:solidFill>
                <a:latin typeface="微软雅黑" panose="020B0503020204020204" pitchFamily="34" charset="-122"/>
                <a:ea typeface="微软雅黑" panose="020B0503020204020204" pitchFamily="34" charset="-122"/>
                <a:sym typeface="+mn-ea"/>
              </a:rPr>
              <a:t>自</a:t>
            </a:r>
            <a:r>
              <a:rPr lang="en-US" altLang="zh-CN" dirty="0">
                <a:solidFill>
                  <a:srgbClr val="333333"/>
                </a:solidFill>
                <a:latin typeface="微软雅黑" panose="020B0503020204020204" pitchFamily="34" charset="-122"/>
                <a:ea typeface="微软雅黑" panose="020B0503020204020204" pitchFamily="34" charset="-122"/>
                <a:sym typeface="+mn-ea"/>
              </a:rPr>
              <a:t>1776</a:t>
            </a:r>
            <a:r>
              <a:rPr lang="zh-CN" altLang="en-US" dirty="0">
                <a:solidFill>
                  <a:srgbClr val="333333"/>
                </a:solidFill>
                <a:latin typeface="微软雅黑" panose="020B0503020204020204" pitchFamily="34" charset="-122"/>
                <a:ea typeface="微软雅黑" panose="020B0503020204020204" pitchFamily="34" charset="-122"/>
                <a:sym typeface="+mn-ea"/>
              </a:rPr>
              <a:t>年建国以来的</a:t>
            </a:r>
            <a:r>
              <a:rPr lang="en-US" altLang="zh-CN" dirty="0">
                <a:solidFill>
                  <a:srgbClr val="333333"/>
                </a:solidFill>
                <a:latin typeface="微软雅黑" panose="020B0503020204020204" pitchFamily="34" charset="-122"/>
                <a:ea typeface="微软雅黑" panose="020B0503020204020204" pitchFamily="34" charset="-122"/>
                <a:sym typeface="+mn-ea"/>
              </a:rPr>
              <a:t>240</a:t>
            </a:r>
            <a:r>
              <a:rPr lang="zh-CN" altLang="en-US" dirty="0">
                <a:solidFill>
                  <a:srgbClr val="333333"/>
                </a:solidFill>
                <a:latin typeface="微软雅黑" panose="020B0503020204020204" pitchFamily="34" charset="-122"/>
                <a:ea typeface="微软雅黑" panose="020B0503020204020204" pitchFamily="34" charset="-122"/>
                <a:sym typeface="+mn-ea"/>
              </a:rPr>
              <a:t>多年中，美国只有</a:t>
            </a:r>
            <a:r>
              <a:rPr lang="en-US" altLang="zh-CN" dirty="0">
                <a:solidFill>
                  <a:srgbClr val="333333"/>
                </a:solidFill>
                <a:latin typeface="微软雅黑" panose="020B0503020204020204" pitchFamily="34" charset="-122"/>
                <a:ea typeface="微软雅黑" panose="020B0503020204020204" pitchFamily="34" charset="-122"/>
                <a:sym typeface="+mn-ea"/>
              </a:rPr>
              <a:t>16</a:t>
            </a:r>
            <a:r>
              <a:rPr lang="zh-CN" altLang="en-US" dirty="0">
                <a:solidFill>
                  <a:srgbClr val="333333"/>
                </a:solidFill>
                <a:latin typeface="微软雅黑" panose="020B0503020204020204" pitchFamily="34" charset="-122"/>
                <a:ea typeface="微软雅黑" panose="020B0503020204020204" pitchFamily="34" charset="-122"/>
                <a:sym typeface="+mn-ea"/>
              </a:rPr>
              <a:t>年没有打仗。</a:t>
            </a:r>
            <a:r>
              <a:rPr lang="zh-CN" altLang="en-US" dirty="0">
                <a:sym typeface="+mn-ea"/>
              </a:rPr>
              <a:t>美国的和平时期从未持续超过十年，历史上唯一一次整整五年没有战争（</a:t>
            </a:r>
            <a:r>
              <a:rPr lang="en-US" altLang="zh-CN" dirty="0">
                <a:sym typeface="+mn-ea"/>
              </a:rPr>
              <a:t>1935-1940</a:t>
            </a:r>
            <a:r>
              <a:rPr lang="zh-CN" altLang="en-US" dirty="0">
                <a:sym typeface="+mn-ea"/>
              </a:rPr>
              <a:t>），还是发生在“大萧条”的孤立主义时期。</a:t>
            </a:r>
            <a:endParaRPr lang="en-US" altLang="zh-CN" dirty="0"/>
          </a:p>
          <a:p>
            <a:pPr lvl="0"/>
            <a:r>
              <a:rPr lang="zh-CN" altLang="zh-CN" b="1" dirty="0">
                <a:sym typeface="+mn-ea"/>
              </a:rPr>
              <a:t>孤立主义时期</a:t>
            </a:r>
            <a:r>
              <a:rPr lang="zh-CN" altLang="zh-CN" dirty="0">
                <a:sym typeface="+mn-ea"/>
              </a:rPr>
              <a:t>：除自卫之外，不参与任何外部战争行动。在欧洲，对英法来说美国确实是算是盟友，英法双方都在美国疯狂借钱打仗，还下了飞机、坦克、军需物资等等大订单。但是美国人可不是</a:t>
            </a:r>
            <a:r>
              <a:rPr lang="en-US" altLang="zh-CN" dirty="0">
                <a:sym typeface="+mn-ea"/>
              </a:rPr>
              <a:t>"</a:t>
            </a:r>
            <a:r>
              <a:rPr lang="zh-CN" altLang="zh-CN" dirty="0">
                <a:sym typeface="+mn-ea"/>
              </a:rPr>
              <a:t>铁杆</a:t>
            </a:r>
            <a:r>
              <a:rPr lang="en-US" altLang="zh-CN" dirty="0">
                <a:sym typeface="+mn-ea"/>
              </a:rPr>
              <a:t>"</a:t>
            </a:r>
            <a:r>
              <a:rPr lang="zh-CN" altLang="zh-CN" dirty="0">
                <a:sym typeface="+mn-ea"/>
              </a:rPr>
              <a:t>的盟友，他们信奉</a:t>
            </a:r>
            <a:r>
              <a:rPr lang="en-US" altLang="zh-CN" dirty="0">
                <a:sym typeface="+mn-ea"/>
              </a:rPr>
              <a:t>"</a:t>
            </a:r>
            <a:r>
              <a:rPr lang="zh-CN" altLang="zh-CN" dirty="0">
                <a:sym typeface="+mn-ea"/>
              </a:rPr>
              <a:t>孤立原则</a:t>
            </a:r>
            <a:r>
              <a:rPr lang="en-US" altLang="zh-CN" dirty="0">
                <a:sym typeface="+mn-ea"/>
              </a:rPr>
              <a:t>"</a:t>
            </a:r>
            <a:r>
              <a:rPr lang="zh-CN" altLang="zh-CN" dirty="0">
                <a:sym typeface="+mn-ea"/>
              </a:rPr>
              <a:t>，利益至上，所以对轴心国也敞开大门。</a:t>
            </a:r>
            <a:endParaRPr lang="zh-CN" altLang="zh-CN" dirty="0"/>
          </a:p>
          <a:p>
            <a:pPr lvl="0"/>
            <a:r>
              <a:rPr lang="zh-CN" altLang="zh-CN" dirty="0">
                <a:sym typeface="+mn-ea"/>
              </a:rPr>
              <a:t>对日本军国主义来说，在二战前期美国一直是自己的好伙伴，美国是日本最大的石油、橡胶、钢铁的供应者。</a:t>
            </a:r>
            <a:r>
              <a:rPr lang="en-US" altLang="zh-CN" dirty="0">
                <a:sym typeface="+mn-ea"/>
              </a:rPr>
              <a:t>1937</a:t>
            </a:r>
            <a:r>
              <a:rPr lang="zh-CN" altLang="zh-CN" dirty="0">
                <a:sym typeface="+mn-ea"/>
              </a:rPr>
              <a:t>年，日本</a:t>
            </a:r>
            <a:r>
              <a:rPr lang="en-US" altLang="zh-CN" dirty="0">
                <a:sym typeface="+mn-ea"/>
              </a:rPr>
              <a:t>90%</a:t>
            </a:r>
            <a:r>
              <a:rPr lang="zh-CN" altLang="zh-CN" dirty="0">
                <a:sym typeface="+mn-ea"/>
              </a:rPr>
              <a:t>的石油来自美国，军需品</a:t>
            </a:r>
            <a:r>
              <a:rPr lang="en-US" altLang="zh-CN" dirty="0">
                <a:sym typeface="+mn-ea"/>
              </a:rPr>
              <a:t>80%</a:t>
            </a:r>
            <a:r>
              <a:rPr lang="zh-CN" altLang="zh-CN" dirty="0">
                <a:sym typeface="+mn-ea"/>
              </a:rPr>
              <a:t>来自美国。可以说日本在亚洲的侵略战争，其实都有美国在背后的资源支撑。</a:t>
            </a:r>
            <a:r>
              <a:rPr lang="en-US" altLang="zh-CN" dirty="0">
                <a:sym typeface="+mn-ea"/>
              </a:rPr>
              <a:t>1939</a:t>
            </a:r>
            <a:r>
              <a:rPr lang="zh-CN" altLang="zh-CN" dirty="0">
                <a:sym typeface="+mn-ea"/>
              </a:rPr>
              <a:t>年美国石油出口的</a:t>
            </a:r>
            <a:r>
              <a:rPr lang="en-US" altLang="zh-CN" dirty="0">
                <a:sym typeface="+mn-ea"/>
              </a:rPr>
              <a:t>20%</a:t>
            </a:r>
            <a:r>
              <a:rPr lang="zh-CN" altLang="zh-CN" dirty="0">
                <a:sym typeface="+mn-ea"/>
              </a:rPr>
              <a:t>运往德国。</a:t>
            </a:r>
            <a:endParaRPr lang="zh-CN" altLang="zh-CN" dirty="0"/>
          </a:p>
          <a:p>
            <a:pPr lvl="0"/>
            <a:endParaRPr lang="zh-CN" altLang="en-US" dirty="0"/>
          </a:p>
          <a:p>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1" name="Text Box 6"/>
          <p:cNvSpPr txBox="1"/>
          <p:nvPr/>
        </p:nvSpPr>
        <p:spPr>
          <a:xfrm>
            <a:off x="468313" y="163513"/>
            <a:ext cx="8382000" cy="203009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1800" b="1" dirty="0">
                <a:solidFill>
                  <a:srgbClr val="FF3300"/>
                </a:solidFill>
                <a:latin typeface="宋体" panose="02010600030101010101" pitchFamily="2" charset="-122"/>
                <a:ea typeface="宋体" panose="02010600030101010101" pitchFamily="2" charset="-122"/>
                <a:cs typeface="宋体" panose="02010600030101010101" pitchFamily="2" charset="-122"/>
              </a:rPr>
              <a:t>　</a:t>
            </a:r>
            <a:r>
              <a:rPr lang="zh-CN" altLang="en-US" sz="1800" b="1" dirty="0">
                <a:latin typeface="宋体" panose="02010600030101010101" pitchFamily="2" charset="-122"/>
                <a:ea typeface="宋体" panose="02010600030101010101" pitchFamily="2" charset="-122"/>
                <a:cs typeface="宋体" panose="02010600030101010101" pitchFamily="2" charset="-122"/>
              </a:rPr>
              <a:t>“故善用兵者，屈人之兵而非战也，拔人之城而非攻也，毁人之国而非久也，必以全争于天下，故兵不顿而利可全，此谋攻之法也。” </a:t>
            </a:r>
            <a:br>
              <a:rPr lang="zh-CN" altLang="en-US" sz="1800" b="1" dirty="0">
                <a:latin typeface="宋体" panose="02010600030101010101" pitchFamily="2" charset="-122"/>
                <a:ea typeface="宋体" panose="02010600030101010101" pitchFamily="2" charset="-122"/>
                <a:cs typeface="宋体" panose="02010600030101010101" pitchFamily="2" charset="-122"/>
              </a:rPr>
            </a:br>
            <a:r>
              <a:rPr lang="zh-CN" altLang="en-US" sz="1800" b="1" dirty="0">
                <a:latin typeface="宋体" panose="02010600030101010101" pitchFamily="2" charset="-122"/>
                <a:ea typeface="宋体" panose="02010600030101010101" pitchFamily="2" charset="-122"/>
                <a:cs typeface="宋体" panose="02010600030101010101" pitchFamily="2" charset="-122"/>
              </a:rPr>
              <a:t>　　</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所以，善于用兵的人，使敌人屈服而不靠直接交战，夺取敌人的城堡而不靠硬攻，毁灭敌人的国家而不需旷日久战，一定要用全胜的战略争胜于天下。这样，军队不疲备受挫而胜利可完满取得，这就是以计谋取敌的法则。</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zh-CN" altLang="en-US" sz="1800" b="1" dirty="0">
                <a:solidFill>
                  <a:schemeClr val="tx2"/>
                </a:solidFill>
                <a:latin typeface="宋体" panose="02010600030101010101" pitchFamily="2" charset="-122"/>
                <a:ea typeface="宋体" panose="02010600030101010101" pitchFamily="2" charset="-122"/>
                <a:cs typeface="宋体" panose="02010600030101010101" pitchFamily="2" charset="-122"/>
              </a:rPr>
              <a:t>中国应有亚洲新战略，一带一路重点应放在亚洲，先把亚洲稳定，给东盟好处，来对冲美国印太战略。减少仇日情绪。主权与经营权分开。</a:t>
            </a:r>
            <a:r>
              <a:rPr lang="en-US" altLang="zh-CN" sz="1800" b="1" dirty="0">
                <a:solidFill>
                  <a:schemeClr val="tx2"/>
                </a:solidFill>
                <a:latin typeface="宋体" panose="02010600030101010101" pitchFamily="2" charset="-122"/>
                <a:ea typeface="宋体" panose="02010600030101010101" pitchFamily="2" charset="-122"/>
                <a:cs typeface="宋体" panose="02010600030101010101" pitchFamily="2" charset="-122"/>
              </a:rPr>
              <a:t>	</a:t>
            </a:r>
            <a:endParaRPr lang="zh-CN" altLang="en-US" sz="1800" b="1" dirty="0">
              <a:solidFill>
                <a:schemeClr val="tx2"/>
              </a:solidFill>
              <a:latin typeface="宋体" panose="02010600030101010101" pitchFamily="2" charset="-122"/>
              <a:ea typeface="宋体" panose="02010600030101010101" pitchFamily="2" charset="-122"/>
              <a:cs typeface="宋体" panose="02010600030101010101" pitchFamily="2" charset="-122"/>
            </a:endParaRPr>
          </a:p>
        </p:txBody>
      </p:sp>
      <p:sp>
        <p:nvSpPr>
          <p:cNvPr id="451588" name="Rectangle 4"/>
          <p:cNvSpPr/>
          <p:nvPr/>
        </p:nvSpPr>
        <p:spPr>
          <a:xfrm>
            <a:off x="141605" y="2325370"/>
            <a:ext cx="9251950" cy="196977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lnSpc>
                <a:spcPct val="140000"/>
              </a:lnSpc>
              <a:spcBef>
                <a:spcPct val="0"/>
              </a:spcBef>
              <a:buNone/>
            </a:pP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（七）其次伐兵</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挫败敌人的军队</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其次伐兵</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谋攻篇</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 （中策）</a:t>
            </a:r>
            <a:endPar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lnSpc>
                <a:spcPct val="140000"/>
              </a:lnSpc>
              <a:spcBef>
                <a:spcPct val="0"/>
              </a:spcBef>
              <a:buNone/>
            </a:pPr>
            <a:r>
              <a:rPr lang="en-US" altLang="zh-CN" sz="1800" b="1" dirty="0">
                <a:latin typeface="宋体" panose="02010600030101010101" pitchFamily="2" charset="-122"/>
                <a:ea typeface="宋体" panose="02010600030101010101" pitchFamily="2" charset="-122"/>
                <a:cs typeface="宋体" panose="02010600030101010101" pitchFamily="2" charset="-122"/>
              </a:rPr>
              <a:t>	</a:t>
            </a:r>
            <a:r>
              <a:rPr lang="zh-CN" altLang="en-US" sz="1800" b="1" dirty="0">
                <a:latin typeface="宋体" panose="02010600030101010101" pitchFamily="2" charset="-122"/>
                <a:ea typeface="宋体" panose="02010600030101010101" pitchFamily="2" charset="-122"/>
                <a:cs typeface="宋体" panose="02010600030101010101" pitchFamily="2" charset="-122"/>
              </a:rPr>
              <a:t>大陆与港澳台联手捕鱼护鱼、海监船、渔政船</a:t>
            </a:r>
            <a:r>
              <a:rPr lang="en-US" altLang="zh-CN" sz="1800" b="1" dirty="0">
                <a:latin typeface="宋体" panose="02010600030101010101" pitchFamily="2" charset="-122"/>
                <a:ea typeface="宋体" panose="02010600030101010101" pitchFamily="2" charset="-122"/>
                <a:cs typeface="宋体" panose="02010600030101010101" pitchFamily="2" charset="-122"/>
              </a:rPr>
              <a:t>24</a:t>
            </a:r>
            <a:r>
              <a:rPr lang="zh-CN" altLang="en-US" sz="1800" b="1" dirty="0">
                <a:latin typeface="宋体" panose="02010600030101010101" pitchFamily="2" charset="-122"/>
                <a:ea typeface="宋体" panose="02010600030101010101" pitchFamily="2" charset="-122"/>
                <a:cs typeface="宋体" panose="02010600030101010101" pitchFamily="2" charset="-122"/>
              </a:rPr>
              <a:t>小时巡航、组织登岛、长期保持高压对持状态，与日本比耐力。</a:t>
            </a:r>
            <a:endParaRPr lang="en-US" altLang="zh-CN" sz="1800" b="1" dirty="0">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lnSpc>
                <a:spcPct val="140000"/>
              </a:lnSpc>
              <a:spcBef>
                <a:spcPct val="0"/>
              </a:spcBef>
              <a:buNone/>
            </a:pPr>
            <a:r>
              <a:rPr lang="en-US" altLang="zh-CN" sz="1800" b="1" dirty="0">
                <a:latin typeface="宋体" panose="02010600030101010101" pitchFamily="2" charset="-122"/>
                <a:ea typeface="宋体" panose="02010600030101010101" pitchFamily="2" charset="-122"/>
                <a:cs typeface="宋体" panose="02010600030101010101" pitchFamily="2" charset="-122"/>
              </a:rPr>
              <a:t>	</a:t>
            </a:r>
            <a:r>
              <a:rPr lang="zh-CN" altLang="en-US" sz="1800" b="1" dirty="0">
                <a:latin typeface="宋体" panose="02010600030101010101" pitchFamily="2" charset="-122"/>
                <a:ea typeface="宋体" panose="02010600030101010101" pitchFamily="2" charset="-122"/>
                <a:cs typeface="宋体" panose="02010600030101010101" pitchFamily="2" charset="-122"/>
              </a:rPr>
              <a:t>把钓鱼岛作为我军航空兵和火箭军的训练靶场等等。</a:t>
            </a:r>
            <a:endParaRPr lang="zh-CN" altLang="en-US" sz="1800" b="1" dirty="0">
              <a:solidFill>
                <a:srgbClr val="0066FF"/>
              </a:solidFill>
              <a:latin typeface="宋体" panose="02010600030101010101" pitchFamily="2" charset="-122"/>
              <a:ea typeface="宋体" panose="02010600030101010101" pitchFamily="2" charset="-122"/>
              <a:cs typeface="宋体" panose="02010600030101010101" pitchFamily="2" charset="-122"/>
            </a:endParaRPr>
          </a:p>
        </p:txBody>
      </p:sp>
      <p:sp>
        <p:nvSpPr>
          <p:cNvPr id="193539" name="矩形 1"/>
          <p:cNvSpPr/>
          <p:nvPr/>
        </p:nvSpPr>
        <p:spPr>
          <a:xfrm>
            <a:off x="7011035" y="3300095"/>
            <a:ext cx="3941445" cy="15684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b="1" dirty="0">
                <a:latin typeface="楷体" panose="02010609060101010101" pitchFamily="49" charset="-122"/>
                <a:ea typeface="楷体" panose="02010609060101010101" pitchFamily="49" charset="-122"/>
              </a:rPr>
              <a:t>视频：美航母战斗群闯南海 多艘中国军舰抵近监视</a:t>
            </a:r>
          </a:p>
        </p:txBody>
      </p:sp>
      <p:sp>
        <p:nvSpPr>
          <p:cNvPr id="4" name="Rectangle 4"/>
          <p:cNvSpPr>
            <a:spLocks noChangeArrowheads="1"/>
          </p:cNvSpPr>
          <p:nvPr/>
        </p:nvSpPr>
        <p:spPr bwMode="auto">
          <a:xfrm>
            <a:off x="71120" y="4083050"/>
            <a:ext cx="3898265" cy="1683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1" fontAlgn="base" latinLnBrk="0" hangingPunct="1">
              <a:lnSpc>
                <a:spcPct val="140000"/>
              </a:lnSpc>
              <a:spcBef>
                <a:spcPct val="0"/>
              </a:spcBef>
              <a:spcAft>
                <a:spcPct val="0"/>
              </a:spcAft>
              <a:buClrTx/>
              <a:buSzTx/>
              <a:buFontTx/>
              <a:buNone/>
              <a:defRPr/>
            </a:pPr>
            <a:r>
              <a:rPr kumimoji="1" lang="zh-CN" altLang="en-US"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其次伐兵</a:t>
            </a:r>
            <a:r>
              <a:rPr kumimoji="1" lang="en-US" altLang="zh-CN"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1" lang="zh-CN" altLang="en-US"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挫败敌人的军队</a:t>
            </a:r>
          </a:p>
          <a:p>
            <a:pPr marL="0" marR="0" lvl="0" indent="0" algn="l" defTabSz="914400" rtl="0" eaLnBrk="1" fontAlgn="base" latinLnBrk="0" hangingPunct="1">
              <a:lnSpc>
                <a:spcPct val="140000"/>
              </a:lnSpc>
              <a:spcBef>
                <a:spcPct val="0"/>
              </a:spcBef>
              <a:spcAft>
                <a:spcPct val="0"/>
              </a:spcAft>
              <a:buClrTx/>
              <a:buSzTx/>
              <a:buFontTx/>
              <a:buNone/>
              <a:defRPr/>
            </a:pPr>
            <a:r>
              <a:rPr kumimoji="1" lang="en-US" altLang="zh-CN" b="1" i="0" u="none" strike="noStrike" kern="1200" cap="none" spc="75"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1" lang="zh-CN" altLang="en-US" b="1" i="0" u="none" strike="noStrike" kern="1200" cap="none" spc="75"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rPr>
              <a:t>敌进我进  固守制远</a:t>
            </a:r>
            <a:endParaRPr kumimoji="1" lang="zh-CN" altLang="en-US"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40000"/>
              </a:lnSpc>
              <a:spcBef>
                <a:spcPct val="0"/>
              </a:spcBef>
              <a:spcAft>
                <a:spcPct val="0"/>
              </a:spcAft>
              <a:buClrTx/>
              <a:buSzTx/>
              <a:buFontTx/>
              <a:buNone/>
              <a:defRPr/>
            </a:pPr>
            <a:r>
              <a:rPr kumimoji="1" lang="zh-CN" altLang="en-US"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 打人民战争：渔民</a:t>
            </a:r>
            <a:r>
              <a:rPr kumimoji="1" lang="en-US" altLang="zh-CN"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1" lang="zh-CN" altLang="en-US"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海警</a:t>
            </a:r>
            <a:r>
              <a:rPr kumimoji="1" lang="en-US" altLang="zh-CN"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1" lang="zh-CN" altLang="en-US"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海军</a:t>
            </a:r>
            <a:endParaRPr kumimoji="1" lang="en-US" altLang="zh-CN"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40000"/>
              </a:lnSpc>
              <a:spcBef>
                <a:spcPct val="0"/>
              </a:spcBef>
              <a:spcAft>
                <a:spcPct val="0"/>
              </a:spcAft>
              <a:buClrTx/>
              <a:buSzTx/>
              <a:buFontTx/>
              <a:buNone/>
              <a:defRPr/>
            </a:pPr>
            <a:r>
              <a:rPr kumimoji="1" lang="zh-CN" altLang="en-US"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        （三个梯队）</a:t>
            </a:r>
            <a:endParaRPr kumimoji="1" lang="zh-CN" altLang="en-US" b="1" i="0" u="none" strike="noStrike" kern="1200" cap="none" spc="0" normalizeH="0" baseline="0" noProof="0" dirty="0">
              <a:ln>
                <a:noFill/>
              </a:ln>
              <a:solidFill>
                <a:srgbClr val="0066FF"/>
              </a:solidFill>
              <a:effectLst/>
              <a:uLnTx/>
              <a:uFillTx/>
              <a:latin typeface="宋体" panose="02010600030101010101" pitchFamily="2" charset="-122"/>
              <a:ea typeface="宋体" panose="02010600030101010101" pitchFamily="2" charset="-122"/>
              <a:cs typeface="宋体" panose="02010600030101010101" pitchFamily="2" charset="-122"/>
            </a:endParaRPr>
          </a:p>
        </p:txBody>
      </p:sp>
      <p:sp>
        <p:nvSpPr>
          <p:cNvPr id="196610" name="Rectangle 4"/>
          <p:cNvSpPr/>
          <p:nvPr/>
        </p:nvSpPr>
        <p:spPr>
          <a:xfrm>
            <a:off x="4947920" y="4766945"/>
            <a:ext cx="5868670" cy="189103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lnSpc>
                <a:spcPct val="140000"/>
              </a:lnSpc>
              <a:spcBef>
                <a:spcPct val="0"/>
              </a:spcBef>
              <a:buNone/>
            </a:pP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（八）其下攻城</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夺回岛屿</a:t>
            </a:r>
            <a:endPar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lnSpc>
                <a:spcPct val="140000"/>
              </a:lnSpc>
              <a:spcBef>
                <a:spcPct val="0"/>
              </a:spcBef>
              <a:buNone/>
            </a:pP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其下攻城。</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谋攻篇</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 </a:t>
            </a:r>
          </a:p>
          <a:p>
            <a:pPr marL="0" lvl="0" indent="0" eaLnBrk="1" hangingPunct="1">
              <a:lnSpc>
                <a:spcPct val="140000"/>
              </a:lnSpc>
              <a:spcBef>
                <a:spcPct val="0"/>
              </a:spcBef>
              <a:buNone/>
            </a:pP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（下策是攻占敌人的城池。）</a:t>
            </a:r>
            <a:endPar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lnSpc>
                <a:spcPct val="140000"/>
              </a:lnSpc>
              <a:spcBef>
                <a:spcPct val="0"/>
              </a:spcBef>
              <a:buNone/>
            </a:pPr>
            <a:r>
              <a:rPr lang="zh-CN" altLang="en-US" sz="1800" b="1" dirty="0">
                <a:latin typeface="宋体" panose="02010600030101010101" pitchFamily="2" charset="-122"/>
                <a:ea typeface="宋体" panose="02010600030101010101" pitchFamily="2" charset="-122"/>
                <a:cs typeface="宋体" panose="02010600030101010101" pitchFamily="2" charset="-122"/>
              </a:rPr>
              <a:t>扫帚不到，灰尘不会自己跑掉。</a:t>
            </a:r>
            <a:r>
              <a:rPr lang="en-US" altLang="zh-CN" sz="1800" b="1" dirty="0">
                <a:latin typeface="宋体" panose="02010600030101010101" pitchFamily="2" charset="-122"/>
                <a:ea typeface="宋体" panose="02010600030101010101" pitchFamily="2" charset="-122"/>
                <a:cs typeface="宋体" panose="02010600030101010101" pitchFamily="2" charset="-122"/>
              </a:rPr>
              <a:t>   —</a:t>
            </a:r>
            <a:r>
              <a:rPr lang="zh-CN" altLang="en-US" sz="1800" b="1" dirty="0">
                <a:latin typeface="宋体" panose="02010600030101010101" pitchFamily="2" charset="-122"/>
                <a:ea typeface="宋体" panose="02010600030101010101" pitchFamily="2" charset="-122"/>
                <a:cs typeface="宋体" panose="02010600030101010101" pitchFamily="2" charset="-122"/>
              </a:rPr>
              <a:t>毛泽东</a:t>
            </a:r>
            <a:endParaRPr lang="zh-CN" altLang="en-US" sz="1800" b="1" dirty="0">
              <a:solidFill>
                <a:srgbClr val="0066FF"/>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51588"/>
                                        </p:tgtEl>
                                        <p:attrNameLst>
                                          <p:attrName>style.visibility</p:attrName>
                                        </p:attrNameLst>
                                      </p:cBhvr>
                                      <p:to>
                                        <p:strVal val="visible"/>
                                      </p:to>
                                    </p:set>
                                    <p:animEffect transition="in" filter="slide(fromBottom)">
                                      <p:cBhvr>
                                        <p:cTn id="7" dur="500"/>
                                        <p:tgtEl>
                                          <p:spTgt spid="451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588"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Text Box 6"/>
          <p:cNvSpPr txBox="1"/>
          <p:nvPr/>
        </p:nvSpPr>
        <p:spPr>
          <a:xfrm>
            <a:off x="139065" y="194945"/>
            <a:ext cx="6687820" cy="133794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1800" b="1" dirty="0">
                <a:solidFill>
                  <a:srgbClr val="000000"/>
                </a:solidFill>
                <a:latin typeface="宋体" panose="02010600030101010101" pitchFamily="2" charset="-122"/>
                <a:ea typeface="宋体" panose="02010600030101010101" pitchFamily="2" charset="-122"/>
                <a:cs typeface="宋体" panose="02010600030101010101" pitchFamily="2" charset="-122"/>
              </a:rPr>
              <a:t>用兵三不原则</a:t>
            </a:r>
            <a:endParaRPr lang="en-US" altLang="zh-CN" sz="1800" b="1"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spcBef>
                <a:spcPct val="50000"/>
              </a:spcBef>
              <a:buNone/>
            </a:pPr>
            <a:r>
              <a:rPr lang="zh-CN" altLang="en-US" sz="1800" b="1" dirty="0">
                <a:solidFill>
                  <a:srgbClr val="FF3300"/>
                </a:solidFill>
                <a:latin typeface="宋体" panose="02010600030101010101" pitchFamily="2" charset="-122"/>
                <a:ea typeface="宋体" panose="02010600030101010101" pitchFamily="2" charset="-122"/>
                <a:cs typeface="宋体" panose="02010600030101010101" pitchFamily="2" charset="-122"/>
              </a:rPr>
              <a:t>“非利不动，非得不用，非危不战</a:t>
            </a:r>
            <a:r>
              <a:rPr lang="zh-CN" altLang="en-US" sz="1800" dirty="0">
                <a:solidFill>
                  <a:srgbClr val="FF3300"/>
                </a:solidFill>
                <a:latin typeface="宋体" panose="02010600030101010101" pitchFamily="2" charset="-122"/>
                <a:ea typeface="宋体" panose="02010600030101010101" pitchFamily="2" charset="-122"/>
                <a:cs typeface="宋体" panose="02010600030101010101" pitchFamily="2" charset="-122"/>
              </a:rPr>
              <a:t>”。  	   </a:t>
            </a:r>
            <a:r>
              <a:rPr lang="en-US" altLang="zh-CN" sz="1800" b="1" dirty="0">
                <a:solidFill>
                  <a:srgbClr val="FF3300"/>
                </a:solidFill>
                <a:latin typeface="宋体" panose="02010600030101010101" pitchFamily="2" charset="-122"/>
                <a:ea typeface="宋体" panose="02010600030101010101" pitchFamily="2" charset="-122"/>
                <a:cs typeface="宋体" panose="02010600030101010101" pitchFamily="2" charset="-122"/>
              </a:rPr>
              <a:t>《</a:t>
            </a:r>
            <a:r>
              <a:rPr lang="zh-CN" altLang="en-US" sz="1800" b="1" dirty="0">
                <a:solidFill>
                  <a:srgbClr val="FF3300"/>
                </a:solidFill>
                <a:latin typeface="宋体" panose="02010600030101010101" pitchFamily="2" charset="-122"/>
                <a:ea typeface="宋体" panose="02010600030101010101" pitchFamily="2" charset="-122"/>
                <a:cs typeface="宋体" panose="02010600030101010101" pitchFamily="2" charset="-122"/>
              </a:rPr>
              <a:t>火攻篇</a:t>
            </a:r>
            <a:r>
              <a:rPr lang="en-US" altLang="zh-CN" sz="1800" b="1" dirty="0">
                <a:solidFill>
                  <a:srgbClr val="FF3300"/>
                </a:solidFill>
                <a:latin typeface="宋体" panose="02010600030101010101" pitchFamily="2" charset="-122"/>
                <a:ea typeface="宋体" panose="02010600030101010101" pitchFamily="2" charset="-122"/>
                <a:cs typeface="宋体" panose="02010600030101010101" pitchFamily="2" charset="-122"/>
              </a:rPr>
              <a:t>》</a:t>
            </a:r>
            <a:br>
              <a:rPr lang="en-US" altLang="zh-CN" sz="1800" dirty="0">
                <a:solidFill>
                  <a:srgbClr val="000000"/>
                </a:solidFill>
                <a:latin typeface="宋体" panose="02010600030101010101" pitchFamily="2" charset="-122"/>
                <a:ea typeface="宋体" panose="02010600030101010101" pitchFamily="2" charset="-122"/>
                <a:cs typeface="宋体" panose="02010600030101010101" pitchFamily="2" charset="-122"/>
              </a:rPr>
            </a:br>
            <a:r>
              <a:rPr lang="zh-CN" altLang="en-US" sz="1800" b="1" dirty="0">
                <a:solidFill>
                  <a:srgbClr val="000000"/>
                </a:solidFill>
                <a:latin typeface="宋体" panose="02010600030101010101" pitchFamily="2" charset="-122"/>
                <a:ea typeface="宋体" panose="02010600030101010101" pitchFamily="2" charset="-122"/>
                <a:cs typeface="宋体" panose="02010600030101010101" pitchFamily="2" charset="-122"/>
              </a:rPr>
              <a:t>（不是对国家有利，就不要采取军事行动，没有取胜的把握，不能随便用兵，不处在危急紧迫的情况下，不能轻易开战。）</a:t>
            </a:r>
          </a:p>
        </p:txBody>
      </p:sp>
      <p:sp>
        <p:nvSpPr>
          <p:cNvPr id="198658" name="Text Box 4"/>
          <p:cNvSpPr txBox="1"/>
          <p:nvPr/>
        </p:nvSpPr>
        <p:spPr>
          <a:xfrm>
            <a:off x="231775" y="1645285"/>
            <a:ext cx="6725920" cy="133794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1800" b="1" dirty="0">
                <a:solidFill>
                  <a:srgbClr val="000000"/>
                </a:solidFill>
                <a:latin typeface="宋体" panose="02010600030101010101" pitchFamily="2" charset="-122"/>
                <a:ea typeface="宋体" panose="02010600030101010101" pitchFamily="2" charset="-122"/>
                <a:cs typeface="宋体" panose="02010600030101010101" pitchFamily="2" charset="-122"/>
              </a:rPr>
              <a:t> </a:t>
            </a:r>
            <a:r>
              <a:rPr lang="zh-CN" altLang="en-US" sz="1800" b="1" dirty="0">
                <a:solidFill>
                  <a:srgbClr val="000000"/>
                </a:solidFill>
                <a:latin typeface="宋体" panose="02010600030101010101" pitchFamily="2" charset="-122"/>
                <a:ea typeface="宋体" panose="02010600030101010101" pitchFamily="2" charset="-122"/>
                <a:cs typeface="宋体" panose="02010600030101010101" pitchFamily="2" charset="-122"/>
              </a:rPr>
              <a:t>战前要搞好预测     	</a:t>
            </a:r>
          </a:p>
          <a:p>
            <a:pPr marL="0" lvl="0" indent="0" eaLnBrk="1" hangingPunct="1">
              <a:spcBef>
                <a:spcPct val="50000"/>
              </a:spcBef>
              <a:buNone/>
            </a:pP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故明君贤将，所以动而胜人，成功出于众者，先知也。</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用间篇</a:t>
            </a:r>
            <a: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br>
              <a:rPr lang="en-US" altLang="zh-CN" sz="1800" b="1" dirty="0">
                <a:solidFill>
                  <a:srgbClr val="FF0000"/>
                </a:solidFill>
                <a:latin typeface="宋体" panose="02010600030101010101" pitchFamily="2" charset="-122"/>
                <a:ea typeface="宋体" panose="02010600030101010101" pitchFamily="2" charset="-122"/>
                <a:cs typeface="宋体" panose="02010600030101010101" pitchFamily="2" charset="-122"/>
              </a:rPr>
            </a:br>
            <a:r>
              <a:rPr lang="en-US" altLang="zh-CN" sz="1800" b="1" dirty="0">
                <a:latin typeface="宋体" panose="02010600030101010101" pitchFamily="2" charset="-122"/>
                <a:ea typeface="宋体" panose="02010600030101010101" pitchFamily="2" charset="-122"/>
                <a:cs typeface="宋体" panose="02010600030101010101" pitchFamily="2" charset="-122"/>
              </a:rPr>
              <a:t>  </a:t>
            </a:r>
            <a:r>
              <a:rPr lang="zh-CN" altLang="en-US" sz="1800" b="1" dirty="0">
                <a:latin typeface="宋体" panose="02010600030101010101" pitchFamily="2" charset="-122"/>
                <a:ea typeface="宋体" panose="02010600030101010101" pitchFamily="2" charset="-122"/>
                <a:cs typeface="宋体" panose="02010600030101010101" pitchFamily="2" charset="-122"/>
              </a:rPr>
              <a:t>（贤明的君主，优秀的将军之所以  一出动就能战胜敌人，成功超出众人之上，就在于事先了解敌情。）</a:t>
            </a:r>
          </a:p>
        </p:txBody>
      </p:sp>
      <p:sp>
        <p:nvSpPr>
          <p:cNvPr id="201730" name="Text Box 7"/>
          <p:cNvSpPr txBox="1"/>
          <p:nvPr/>
        </p:nvSpPr>
        <p:spPr>
          <a:xfrm>
            <a:off x="231775" y="3095625"/>
            <a:ext cx="5735320" cy="14763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1800" b="1" dirty="0">
                <a:solidFill>
                  <a:srgbClr val="FF3300"/>
                </a:solidFill>
                <a:latin typeface="宋体" panose="02010600030101010101" pitchFamily="2" charset="-122"/>
                <a:ea typeface="宋体" panose="02010600030101010101" pitchFamily="2" charset="-122"/>
                <a:cs typeface="宋体" panose="02010600030101010101" pitchFamily="2" charset="-122"/>
              </a:rPr>
              <a:t>  	</a:t>
            </a:r>
            <a:r>
              <a:rPr lang="zh-CN" altLang="en-US" sz="1800" b="1" dirty="0">
                <a:latin typeface="宋体" panose="02010600030101010101" pitchFamily="2" charset="-122"/>
                <a:ea typeface="宋体" panose="02010600030101010101" pitchFamily="2" charset="-122"/>
                <a:cs typeface="宋体" panose="02010600030101010101" pitchFamily="2" charset="-122"/>
              </a:rPr>
              <a:t>十则围之，五则攻之，倍则战之。</a:t>
            </a:r>
            <a:r>
              <a:rPr lang="zh-CN" altLang="en-US" sz="1800" b="1" dirty="0">
                <a:solidFill>
                  <a:srgbClr val="FF3300"/>
                </a:solidFill>
                <a:latin typeface="宋体" panose="02010600030101010101" pitchFamily="2" charset="-122"/>
                <a:ea typeface="宋体" panose="02010600030101010101" pitchFamily="2" charset="-122"/>
                <a:cs typeface="宋体" panose="02010600030101010101" pitchFamily="2" charset="-122"/>
              </a:rPr>
              <a:t>                                      	火力封锁、海空封锁</a:t>
            </a:r>
          </a:p>
          <a:p>
            <a:pPr marL="0" lvl="0" indent="0" algn="ctr" eaLnBrk="1" hangingPunct="1">
              <a:spcBef>
                <a:spcPct val="50000"/>
              </a:spcBef>
              <a:buNone/>
            </a:pPr>
            <a:r>
              <a:rPr lang="zh-CN" altLang="en-US" sz="1800" b="1" dirty="0">
                <a:solidFill>
                  <a:srgbClr val="FF3300"/>
                </a:solidFill>
                <a:latin typeface="宋体" panose="02010600030101010101" pitchFamily="2" charset="-122"/>
                <a:ea typeface="宋体" panose="02010600030101010101" pitchFamily="2" charset="-122"/>
                <a:cs typeface="宋体" panose="02010600030101010101" pitchFamily="2" charset="-122"/>
              </a:rPr>
              <a:t> </a:t>
            </a:r>
          </a:p>
          <a:p>
            <a:pPr marL="0" lvl="0" indent="0" eaLnBrk="1" hangingPunct="1">
              <a:spcBef>
                <a:spcPct val="50000"/>
              </a:spcBef>
              <a:buNone/>
            </a:pPr>
            <a:endParaRPr lang="zh-CN" altLang="en-US" sz="1800" b="1" dirty="0">
              <a:solidFill>
                <a:srgbClr val="FF3300"/>
              </a:solidFill>
              <a:latin typeface="宋体" panose="02010600030101010101" pitchFamily="2" charset="-122"/>
              <a:ea typeface="宋体" panose="02010600030101010101" pitchFamily="2" charset="-122"/>
              <a:cs typeface="宋体" panose="02010600030101010101" pitchFamily="2" charset="-122"/>
            </a:endParaRPr>
          </a:p>
        </p:txBody>
      </p:sp>
      <p:sp>
        <p:nvSpPr>
          <p:cNvPr id="202754" name="Text Box 6"/>
          <p:cNvSpPr txBox="1"/>
          <p:nvPr/>
        </p:nvSpPr>
        <p:spPr>
          <a:xfrm>
            <a:off x="68580" y="3994785"/>
            <a:ext cx="7205345" cy="18916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1800" b="1" dirty="0">
                <a:solidFill>
                  <a:srgbClr val="FF3300"/>
                </a:solidFill>
                <a:latin typeface="宋体" panose="02010600030101010101" pitchFamily="2" charset="-122"/>
                <a:ea typeface="宋体" panose="02010600030101010101" pitchFamily="2" charset="-122"/>
                <a:cs typeface="宋体" panose="02010600030101010101" pitchFamily="2" charset="-122"/>
              </a:rPr>
              <a:t>　</a:t>
            </a:r>
            <a:r>
              <a:rPr lang="zh-CN" altLang="en-US" sz="1800" b="1" dirty="0">
                <a:latin typeface="宋体" panose="02010600030101010101" pitchFamily="2" charset="-122"/>
                <a:ea typeface="宋体" panose="02010600030101010101" pitchFamily="2" charset="-122"/>
                <a:cs typeface="宋体" panose="02010600030101010101" pitchFamily="2" charset="-122"/>
              </a:rPr>
              <a:t>	         </a:t>
            </a:r>
            <a:r>
              <a:rPr lang="en-US" altLang="zh-CN" sz="1800" b="1" dirty="0">
                <a:latin typeface="宋体" panose="02010600030101010101" pitchFamily="2" charset="-122"/>
                <a:ea typeface="宋体" panose="02010600030101010101" pitchFamily="2" charset="-122"/>
                <a:cs typeface="宋体" panose="02010600030101010101" pitchFamily="2" charset="-122"/>
              </a:rPr>
              <a:t>	</a:t>
            </a:r>
            <a:r>
              <a:rPr lang="zh-CN" altLang="en-US" sz="1800" b="1" dirty="0">
                <a:latin typeface="宋体" panose="02010600030101010101" pitchFamily="2" charset="-122"/>
                <a:ea typeface="宋体" panose="02010600030101010101" pitchFamily="2" charset="-122"/>
                <a:cs typeface="宋体" panose="02010600030101010101" pitchFamily="2" charset="-122"/>
              </a:rPr>
              <a:t>出奇制胜</a:t>
            </a:r>
          </a:p>
          <a:p>
            <a:pPr marL="0" lvl="0" indent="0" eaLnBrk="1" hangingPunct="1">
              <a:spcBef>
                <a:spcPct val="50000"/>
              </a:spcBef>
              <a:buNone/>
            </a:pP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攻其无备，出其不意。《计篇》</a:t>
            </a:r>
            <a:b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b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 凡战者，以正合，以奇胜。故善出奇者，无穷如天地，不渴如江河。《势篇》</a:t>
            </a:r>
            <a:b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br>
            <a:r>
              <a:rPr lang="zh-CN" altLang="en-US" sz="1800" b="1" dirty="0">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zh-CN" altLang="en-US" sz="1800" b="1" dirty="0">
                <a:solidFill>
                  <a:schemeClr val="accent2"/>
                </a:solidFill>
                <a:latin typeface="宋体" panose="02010600030101010101" pitchFamily="2" charset="-122"/>
                <a:ea typeface="宋体" panose="02010600030101010101" pitchFamily="2" charset="-122"/>
                <a:cs typeface="宋体" panose="02010600030101010101" pitchFamily="2" charset="-122"/>
              </a:rPr>
              <a:t>作战都是用“正兵”当敌，用“奇兵”取胜。所以善于出奇制胜的将帅，其战法变化就象天地那样不可穷尽，象江河那样永不枯竭。</a:t>
            </a:r>
          </a:p>
        </p:txBody>
      </p:sp>
      <p:sp>
        <p:nvSpPr>
          <p:cNvPr id="382978" name="Text Box 2"/>
          <p:cNvSpPr txBox="1"/>
          <p:nvPr/>
        </p:nvSpPr>
        <p:spPr>
          <a:xfrm>
            <a:off x="7436485" y="2089150"/>
            <a:ext cx="4335145" cy="23996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000" b="1" dirty="0">
                <a:solidFill>
                  <a:schemeClr val="bg1"/>
                </a:solidFill>
                <a:latin typeface="宋体" panose="02010600030101010101" pitchFamily="2" charset="-122"/>
                <a:ea typeface="宋体" panose="02010600030101010101" pitchFamily="2" charset="-122"/>
                <a:cs typeface="宋体" panose="02010600030101010101" pitchFamily="2" charset="-122"/>
              </a:rPr>
              <a:t>    </a:t>
            </a:r>
            <a:r>
              <a:rPr lang="en-US" altLang="zh-CN" sz="2000" b="1" dirty="0">
                <a:solidFill>
                  <a:schemeClr val="bg1"/>
                </a:solidFill>
                <a:latin typeface="宋体" panose="02010600030101010101" pitchFamily="2" charset="-122"/>
                <a:ea typeface="宋体" panose="02010600030101010101" pitchFamily="2" charset="-122"/>
                <a:cs typeface="宋体" panose="02010600030101010101" pitchFamily="2" charset="-122"/>
              </a:rPr>
              <a:t>		</a:t>
            </a: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rPr>
              <a:t>小 结</a:t>
            </a:r>
            <a:endParaRPr lang="en-US" altLang="zh-CN" sz="20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lvl="0" indent="0" eaLnBrk="1" hangingPunct="1">
              <a:spcBef>
                <a:spcPct val="50000"/>
              </a:spcBef>
              <a:buNone/>
            </a:pPr>
            <a:r>
              <a:rPr lang="zh-CN" altLang="en-US" sz="2000" b="1" dirty="0">
                <a:latin typeface="宋体" panose="02010600030101010101" pitchFamily="2" charset="-122"/>
                <a:ea typeface="宋体" panose="02010600030101010101" pitchFamily="2" charset="-122"/>
                <a:cs typeface="宋体" panose="02010600030101010101" pitchFamily="2" charset="-122"/>
              </a:rPr>
              <a:t>岛屿的收回，祖国的统一，如同太阳每天要从东方升起，长江每日要滚滚东流一样，是任何力量都无法阻挡得住的，只要全体中华儿女不懈努力，祖国的完全统一，中华民族的伟大复兴就一定能够早日实现！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4" fill="hold" grpId="0" nodeType="afterEffect">
                                  <p:stCondLst>
                                    <p:cond delay="0"/>
                                  </p:stCondLst>
                                  <p:childTnLst>
                                    <p:set>
                                      <p:cBhvr>
                                        <p:cTn id="6" dur="1" fill="hold">
                                          <p:stCondLst>
                                            <p:cond delay="0"/>
                                          </p:stCondLst>
                                        </p:cTn>
                                        <p:tgtEl>
                                          <p:spTgt spid="382978"/>
                                        </p:tgtEl>
                                        <p:attrNameLst>
                                          <p:attrName>style.visibility</p:attrName>
                                        </p:attrNameLst>
                                      </p:cBhvr>
                                      <p:to>
                                        <p:strVal val="visible"/>
                                      </p:to>
                                    </p:set>
                                    <p:anim calcmode="lin" valueType="num">
                                      <p:cBhvr additive="base">
                                        <p:cTn id="7" dur="5000" fill="hold"/>
                                        <p:tgtEl>
                                          <p:spTgt spid="382978"/>
                                        </p:tgtEl>
                                        <p:attrNameLst>
                                          <p:attrName>ppt_x</p:attrName>
                                        </p:attrNameLst>
                                      </p:cBhvr>
                                      <p:tavLst>
                                        <p:tav tm="0">
                                          <p:val>
                                            <p:strVal val="#ppt_x"/>
                                          </p:val>
                                        </p:tav>
                                        <p:tav tm="100000">
                                          <p:val>
                                            <p:strVal val="#ppt_x"/>
                                          </p:val>
                                        </p:tav>
                                      </p:tavLst>
                                    </p:anim>
                                    <p:anim calcmode="lin" valueType="num">
                                      <p:cBhvr additive="base">
                                        <p:cTn id="8" dur="5000" fill="hold"/>
                                        <p:tgtEl>
                                          <p:spTgt spid="3829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78"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矩形 3">
            <a:extLst>
              <a:ext uri="{FF2B5EF4-FFF2-40B4-BE49-F238E27FC236}">
                <a16:creationId xmlns:a16="http://schemas.microsoft.com/office/drawing/2014/main" id="{82F0B818-C548-4FDE-A262-101C3159D38B}"/>
              </a:ext>
            </a:extLst>
          </p:cNvPr>
          <p:cNvSpPr>
            <a:spLocks noChangeArrowheads="1"/>
          </p:cNvSpPr>
          <p:nvPr/>
        </p:nvSpPr>
        <p:spPr bwMode="auto">
          <a:xfrm>
            <a:off x="1500187" y="2492375"/>
            <a:ext cx="9147176"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2000">
                <a:solidFill>
                  <a:srgbClr val="FF0000"/>
                </a:solidFill>
                <a:latin typeface="微软雅黑" panose="020B0503020204020204" pitchFamily="34" charset="-122"/>
                <a:ea typeface="微软雅黑" panose="020B0503020204020204" pitchFamily="34" charset="-122"/>
              </a:rPr>
              <a:t>陈浩玮：</a:t>
            </a:r>
            <a:r>
              <a:rPr lang="en-US" altLang="zh-CN" sz="2000">
                <a:solidFill>
                  <a:srgbClr val="444444"/>
                </a:solidFill>
                <a:latin typeface="微软雅黑" panose="020B0503020204020204" pitchFamily="34" charset="-122"/>
                <a:ea typeface="微软雅黑" panose="020B0503020204020204" pitchFamily="34" charset="-122"/>
              </a:rPr>
              <a:t>……</a:t>
            </a:r>
            <a:r>
              <a:rPr lang="zh-CN" altLang="en-US" sz="2000">
                <a:solidFill>
                  <a:srgbClr val="444444"/>
                </a:solidFill>
                <a:latin typeface="微软雅黑" panose="020B0503020204020204" pitchFamily="34" charset="-122"/>
                <a:ea typeface="微软雅黑" panose="020B0503020204020204" pitchFamily="34" charset="-122"/>
              </a:rPr>
              <a:t>利用我国强大的基建力量，像把很多礁变成“岛”，岛和岛之间互相呼应。以岛为基石，开展化石矿石资源有效开发，发展旅游业，便有可能因“粮”于岛，真正实现岛屿与周围的有效控制和管理。</a:t>
            </a:r>
            <a:r>
              <a:rPr lang="en-US" altLang="zh-CN" sz="2000">
                <a:solidFill>
                  <a:srgbClr val="444444"/>
                </a:solidFill>
                <a:latin typeface="微软雅黑" panose="020B0503020204020204" pitchFamily="34" charset="-122"/>
                <a:ea typeface="微软雅黑" panose="020B0503020204020204" pitchFamily="34" charset="-122"/>
              </a:rPr>
              <a:t>……</a:t>
            </a:r>
            <a:r>
              <a:rPr lang="zh-CN" altLang="en-US" sz="2000">
                <a:solidFill>
                  <a:srgbClr val="444444"/>
                </a:solidFill>
                <a:latin typeface="微软雅黑" panose="020B0503020204020204" pitchFamily="34" charset="-122"/>
                <a:ea typeface="微软雅黑" panose="020B0503020204020204" pitchFamily="34" charset="-122"/>
              </a:rPr>
              <a:t>收复台湾，收复台湾之后我们才能有足够优良的海军基地</a:t>
            </a:r>
            <a:r>
              <a:rPr lang="en-US" altLang="zh-CN" sz="2000">
                <a:solidFill>
                  <a:srgbClr val="444444"/>
                </a:solidFill>
                <a:latin typeface="微软雅黑" panose="020B0503020204020204" pitchFamily="34" charset="-122"/>
                <a:ea typeface="微软雅黑" panose="020B0503020204020204" pitchFamily="34" charset="-122"/>
              </a:rPr>
              <a:t>……</a:t>
            </a:r>
            <a:r>
              <a:rPr lang="zh-CN" altLang="en-US" sz="2000">
                <a:solidFill>
                  <a:srgbClr val="444444"/>
                </a:solidFill>
                <a:latin typeface="微软雅黑" panose="020B0503020204020204" pitchFamily="34" charset="-122"/>
                <a:ea typeface="微软雅黑" panose="020B0503020204020204" pitchFamily="34" charset="-122"/>
              </a:rPr>
              <a:t>菲律宾越南</a:t>
            </a:r>
            <a:r>
              <a:rPr lang="en-US" altLang="zh-CN" sz="2000">
                <a:solidFill>
                  <a:srgbClr val="444444"/>
                </a:solidFill>
                <a:latin typeface="微软雅黑" panose="020B0503020204020204" pitchFamily="34" charset="-122"/>
                <a:ea typeface="微软雅黑" panose="020B0503020204020204" pitchFamily="34" charset="-122"/>
              </a:rPr>
              <a:t>……</a:t>
            </a:r>
            <a:r>
              <a:rPr lang="zh-CN" altLang="en-US" sz="2000">
                <a:solidFill>
                  <a:srgbClr val="444444"/>
                </a:solidFill>
                <a:latin typeface="微软雅黑" panose="020B0503020204020204" pitchFamily="34" charset="-122"/>
                <a:ea typeface="微软雅黑" panose="020B0503020204020204" pitchFamily="34" charset="-122"/>
              </a:rPr>
              <a:t>现阶段暂且控制不让之继续蚕食我国实际控制海洋领土。或许可以暂且采取类似“一国两制”的方案，</a:t>
            </a:r>
            <a:r>
              <a:rPr lang="en-US" altLang="zh-CN" sz="2000">
                <a:solidFill>
                  <a:srgbClr val="444444"/>
                </a:solidFill>
                <a:latin typeface="微软雅黑" panose="020B0503020204020204" pitchFamily="34" charset="-122"/>
                <a:ea typeface="微软雅黑" panose="020B0503020204020204" pitchFamily="34" charset="-122"/>
              </a:rPr>
              <a:t>……</a:t>
            </a:r>
            <a:r>
              <a:rPr lang="zh-CN" altLang="en-US" sz="2000">
                <a:solidFill>
                  <a:srgbClr val="444444"/>
                </a:solidFill>
                <a:latin typeface="微软雅黑" panose="020B0503020204020204" pitchFamily="34" charset="-122"/>
                <a:ea typeface="微软雅黑" panose="020B0503020204020204" pitchFamily="34" charset="-122"/>
              </a:rPr>
              <a:t>明确主权归我，现阶段暂借你们使用，在指定时间内分阶段撤出，实现我国的有效控制，之后可能可以采取“特别经济区”的方式，共同开发合作。</a:t>
            </a:r>
            <a:endParaRPr lang="zh-CN" altLang="en-US" sz="2000"/>
          </a:p>
        </p:txBody>
      </p:sp>
      <p:sp>
        <p:nvSpPr>
          <p:cNvPr id="15362" name="矩形 4">
            <a:extLst>
              <a:ext uri="{FF2B5EF4-FFF2-40B4-BE49-F238E27FC236}">
                <a16:creationId xmlns:a16="http://schemas.microsoft.com/office/drawing/2014/main" id="{C2CABF9B-68E2-4CD0-B22B-1F860FE3C10A}"/>
              </a:ext>
            </a:extLst>
          </p:cNvPr>
          <p:cNvSpPr>
            <a:spLocks noChangeArrowheads="1"/>
          </p:cNvSpPr>
          <p:nvPr/>
        </p:nvSpPr>
        <p:spPr bwMode="auto">
          <a:xfrm>
            <a:off x="1500188" y="4724400"/>
            <a:ext cx="9144001"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2000">
                <a:solidFill>
                  <a:srgbClr val="FF0000"/>
                </a:solidFill>
                <a:latin typeface="微软雅黑" panose="020B0503020204020204" pitchFamily="34" charset="-122"/>
                <a:ea typeface="微软雅黑" panose="020B0503020204020204" pitchFamily="34" charset="-122"/>
              </a:rPr>
              <a:t>马梦璐：</a:t>
            </a:r>
            <a:r>
              <a:rPr lang="zh-CN" altLang="en-US" sz="2000">
                <a:solidFill>
                  <a:srgbClr val="444444"/>
                </a:solidFill>
                <a:latin typeface="微软雅黑" panose="020B0503020204020204" pitchFamily="34" charset="-122"/>
                <a:ea typeface="微软雅黑" panose="020B0503020204020204" pitchFamily="34" charset="-122"/>
              </a:rPr>
              <a:t>海洋维系着中华民族崛起的诸多重大安全和发展利益。</a:t>
            </a:r>
            <a:r>
              <a:rPr lang="en-US" altLang="zh-CN" sz="2000">
                <a:solidFill>
                  <a:srgbClr val="444444"/>
                </a:solidFill>
                <a:latin typeface="微软雅黑" panose="020B0503020204020204" pitchFamily="34" charset="-122"/>
                <a:ea typeface="微软雅黑" panose="020B0503020204020204" pitchFamily="34" charset="-122"/>
              </a:rPr>
              <a:t>……</a:t>
            </a:r>
            <a:r>
              <a:rPr lang="zh-CN" altLang="en-US" sz="2000">
                <a:solidFill>
                  <a:srgbClr val="444444"/>
                </a:solidFill>
                <a:latin typeface="微软雅黑" panose="020B0503020204020204" pitchFamily="34" charset="-122"/>
                <a:ea typeface="微软雅黑" panose="020B0503020204020204" pitchFamily="34" charset="-122"/>
              </a:rPr>
              <a:t>面对海洋是一种姿态，是一个国家对未来的抉择。马汉曾在海权论中写道；‘谁拥有海洋，谁就拥有整个时代’海洋是一个国家发展的方向，维护海疆完整是每个中国人尊严的底线。</a:t>
            </a:r>
            <a:r>
              <a:rPr lang="en-US" altLang="zh-CN" sz="2000">
                <a:solidFill>
                  <a:srgbClr val="444444"/>
                </a:solidFill>
                <a:latin typeface="微软雅黑" panose="020B0503020204020204" pitchFamily="34" charset="-122"/>
                <a:ea typeface="微软雅黑" panose="020B0503020204020204" pitchFamily="34" charset="-122"/>
              </a:rPr>
              <a:t>……</a:t>
            </a:r>
            <a:r>
              <a:rPr lang="zh-CN" altLang="en-US" sz="2000">
                <a:solidFill>
                  <a:srgbClr val="444444"/>
                </a:solidFill>
                <a:latin typeface="微软雅黑" panose="020B0503020204020204" pitchFamily="34" charset="-122"/>
                <a:ea typeface="微软雅黑" panose="020B0503020204020204" pitchFamily="34" charset="-122"/>
              </a:rPr>
              <a:t>我们一方面不容置疑地坚决维护国家海洋权益，另一方面尽量争取在复杂多变的国际政治形势下，寻求和扩大共同利益的汇合点，利用同一片海洋，打造命运共同体，为实现中华民族的伟大复兴创造稳定的和平海洋环境。</a:t>
            </a:r>
            <a:r>
              <a:rPr lang="en-US" altLang="zh-CN" sz="2000">
                <a:solidFill>
                  <a:srgbClr val="444444"/>
                </a:solidFill>
                <a:latin typeface="微软雅黑" panose="020B0503020204020204" pitchFamily="34" charset="-122"/>
                <a:ea typeface="微软雅黑" panose="020B0503020204020204" pitchFamily="34" charset="-122"/>
              </a:rPr>
              <a:t>……</a:t>
            </a:r>
            <a:endParaRPr lang="zh-CN" altLang="en-US" sz="2000"/>
          </a:p>
        </p:txBody>
      </p:sp>
      <p:sp>
        <p:nvSpPr>
          <p:cNvPr id="15363" name="矩形 5">
            <a:extLst>
              <a:ext uri="{FF2B5EF4-FFF2-40B4-BE49-F238E27FC236}">
                <a16:creationId xmlns:a16="http://schemas.microsoft.com/office/drawing/2014/main" id="{B3B1B79B-25F5-426C-B927-6252CD6CD782}"/>
              </a:ext>
            </a:extLst>
          </p:cNvPr>
          <p:cNvSpPr>
            <a:spLocks noChangeArrowheads="1"/>
          </p:cNvSpPr>
          <p:nvPr/>
        </p:nvSpPr>
        <p:spPr bwMode="auto">
          <a:xfrm>
            <a:off x="1503363" y="0"/>
            <a:ext cx="9144001"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2000">
                <a:solidFill>
                  <a:srgbClr val="FF0000"/>
                </a:solidFill>
                <a:latin typeface="微软雅黑" panose="020B0503020204020204" pitchFamily="34" charset="-122"/>
                <a:ea typeface="微软雅黑" panose="020B0503020204020204" pitchFamily="34" charset="-122"/>
              </a:rPr>
              <a:t>孔垂等：</a:t>
            </a:r>
            <a:r>
              <a:rPr lang="zh-CN" altLang="en-US" sz="2000">
                <a:solidFill>
                  <a:srgbClr val="444444"/>
                </a:solidFill>
                <a:latin typeface="微软雅黑" panose="020B0503020204020204" pitchFamily="34" charset="-122"/>
                <a:ea typeface="微软雅黑" panose="020B0503020204020204" pitchFamily="34" charset="-122"/>
              </a:rPr>
              <a:t>维护海洋权益包括两方面的内容：一、维护海洋经济权益。二、维护海洋国土安全权益。我们可以从这几个方面入手：一、把国防建设和军队建设联合起来，建设强大的现代人民海军，并且在重要海港防区布置富于战斗经验的部队驻守。二、明确我国的维权目标，制定全方位指导意义的维权战略。三、充分利用</a:t>
            </a:r>
            <a:r>
              <a:rPr lang="en-US" altLang="zh-CN" sz="2000">
                <a:solidFill>
                  <a:srgbClr val="444444"/>
                </a:solidFill>
                <a:latin typeface="微软雅黑" panose="020B0503020204020204" pitchFamily="34" charset="-122"/>
                <a:ea typeface="微软雅黑" panose="020B0503020204020204" pitchFamily="34" charset="-122"/>
              </a:rPr>
              <a:t>《</a:t>
            </a:r>
            <a:r>
              <a:rPr lang="zh-CN" altLang="en-US" sz="2000">
                <a:solidFill>
                  <a:srgbClr val="444444"/>
                </a:solidFill>
                <a:latin typeface="微软雅黑" panose="020B0503020204020204" pitchFamily="34" charset="-122"/>
                <a:ea typeface="微软雅黑" panose="020B0503020204020204" pitchFamily="34" charset="-122"/>
              </a:rPr>
              <a:t>联合国海洋法公约</a:t>
            </a:r>
            <a:r>
              <a:rPr lang="en-US" altLang="zh-CN" sz="2000">
                <a:solidFill>
                  <a:srgbClr val="444444"/>
                </a:solidFill>
                <a:latin typeface="微软雅黑" panose="020B0503020204020204" pitchFamily="34" charset="-122"/>
                <a:ea typeface="微软雅黑" panose="020B0503020204020204" pitchFamily="34" charset="-122"/>
              </a:rPr>
              <a:t>》</a:t>
            </a:r>
            <a:r>
              <a:rPr lang="zh-CN" altLang="en-US" sz="2000">
                <a:solidFill>
                  <a:srgbClr val="444444"/>
                </a:solidFill>
                <a:latin typeface="微软雅黑" panose="020B0503020204020204" pitchFamily="34" charset="-122"/>
                <a:ea typeface="微软雅黑" panose="020B0503020204020204" pitchFamily="34" charset="-122"/>
              </a:rPr>
              <a:t>，争取和平解决争端。四、明确表明态度，不能一味退让回避，可以进行定期的军事演习，宣示海军力量。五、加快海洋资源的抢先开发，增强资源主权意识。六、加强和一些周边国家的合作，通过外交争取朋友，减少敌人。</a:t>
            </a:r>
            <a:endParaRPr lang="zh-CN" altLang="en-US" sz="200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39470" y="765175"/>
            <a:ext cx="9549765" cy="460375"/>
          </a:xfrm>
          <a:prstGeom prst="rect">
            <a:avLst/>
          </a:prstGeom>
          <a:solidFill>
            <a:schemeClr val="accent6">
              <a:lumMod val="20000"/>
              <a:lumOff val="80000"/>
            </a:schemeClr>
          </a:solidFill>
        </p:spPr>
        <p:txBody>
          <a:bodyPr wrap="square" rtlCol="0">
            <a:spAutoFit/>
          </a:bodyPr>
          <a:lstStyle/>
          <a:p>
            <a:r>
              <a:rPr lang="zh-CN" altLang="en-US" sz="2400">
                <a:latin typeface="楷体" panose="02010609060101010101" pitchFamily="49" charset="-122"/>
                <a:ea typeface="楷体" panose="02010609060101010101" pitchFamily="49" charset="-122"/>
              </a:rPr>
              <a:t>请大家结合课堂讲授和自己的理解，为我国维护南海权益出谋划策。</a:t>
            </a:r>
          </a:p>
        </p:txBody>
      </p:sp>
      <p:sp>
        <p:nvSpPr>
          <p:cNvPr id="3" name="文本框 2"/>
          <p:cNvSpPr txBox="1"/>
          <p:nvPr/>
        </p:nvSpPr>
        <p:spPr>
          <a:xfrm>
            <a:off x="839470" y="1485265"/>
            <a:ext cx="10633075" cy="4523105"/>
          </a:xfrm>
          <a:prstGeom prst="rect">
            <a:avLst/>
          </a:prstGeom>
          <a:solidFill>
            <a:schemeClr val="accent6">
              <a:lumMod val="20000"/>
              <a:lumOff val="80000"/>
            </a:schemeClr>
          </a:solidFill>
        </p:spPr>
        <p:txBody>
          <a:bodyPr wrap="square" rtlCol="0">
            <a:spAutoFit/>
          </a:bodyPr>
          <a:lstStyle/>
          <a:p>
            <a:pPr algn="just"/>
            <a:r>
              <a:rPr lang="zh-CN" altLang="en-US" sz="2400" b="1" dirty="0">
                <a:solidFill>
                  <a:srgbClr val="FF0000"/>
                </a:solidFill>
                <a:latin typeface="微软雅黑" panose="020B0503020204020204" charset="-122"/>
                <a:ea typeface="微软雅黑" panose="020B0503020204020204" charset="-122"/>
                <a:cs typeface="楷体" panose="02010609060101010101" pitchFamily="49" charset="-122"/>
              </a:rPr>
              <a:t>张壮壮：</a:t>
            </a:r>
            <a:r>
              <a:rPr lang="zh-CN" altLang="en-US" sz="2400" dirty="0">
                <a:latin typeface="楷体" panose="02010609060101010101" pitchFamily="49" charset="-122"/>
                <a:ea typeface="楷体" panose="02010609060101010101" pitchFamily="49" charset="-122"/>
                <a:cs typeface="楷体" panose="02010609060101010101" pitchFamily="49" charset="-122"/>
              </a:rPr>
              <a:t>我认为，我们可以借鉴《孙子兵法》的一些思想，制定合理的策略，既要坚决捍卫我们的主权和利益，又要避免不必要的冲突和牺牲，实现南海的和平与稳定。具体来说，我有以下建议： </a:t>
            </a:r>
            <a:r>
              <a:rPr lang="zh-CN" altLang="en-US" sz="2400" dirty="0">
                <a:solidFill>
                  <a:srgbClr val="FF0000"/>
                </a:solidFill>
                <a:latin typeface="楷体" panose="02010609060101010101" pitchFamily="49" charset="-122"/>
                <a:ea typeface="楷体" panose="02010609060101010101" pitchFamily="49" charset="-122"/>
                <a:cs typeface="楷体" panose="02010609060101010101" pitchFamily="49" charset="-122"/>
              </a:rPr>
              <a:t>第一，我们要坚持“道”为先，</a:t>
            </a:r>
            <a:r>
              <a:rPr lang="zh-CN" altLang="en-US" sz="2400" dirty="0">
                <a:latin typeface="楷体" panose="02010609060101010101" pitchFamily="49" charset="-122"/>
                <a:ea typeface="楷体" panose="02010609060101010101" pitchFamily="49" charset="-122"/>
                <a:cs typeface="楷体" panose="02010609060101010101" pitchFamily="49" charset="-122"/>
              </a:rPr>
              <a:t>即要遵循国际法和国际公约，维护南海的和平秩序，主张通过对话和谈判解决争端，推动建立南海行为准则，实现南海的共同开发和利益共享。我们要向国际社会表明我们的立场和诚意，赢得理解和支持，孤立和打击那些挑衅和侵犯的国家。 </a:t>
            </a:r>
            <a:r>
              <a:rPr lang="zh-CN" altLang="en-US" sz="2400" dirty="0">
                <a:solidFill>
                  <a:srgbClr val="FF0000"/>
                </a:solidFill>
                <a:latin typeface="楷体" panose="02010609060101010101" pitchFamily="49" charset="-122"/>
                <a:ea typeface="楷体" panose="02010609060101010101" pitchFamily="49" charset="-122"/>
                <a:cs typeface="楷体" panose="02010609060101010101" pitchFamily="49" charset="-122"/>
              </a:rPr>
              <a:t>第二，我们要善用“天”和“地”的优势</a:t>
            </a:r>
            <a:r>
              <a:rPr lang="zh-CN" altLang="en-US" sz="2400" dirty="0">
                <a:latin typeface="楷体" panose="02010609060101010101" pitchFamily="49" charset="-122"/>
                <a:ea typeface="楷体" panose="02010609060101010101" pitchFamily="49" charset="-122"/>
                <a:cs typeface="楷体" panose="02010609060101010101" pitchFamily="49" charset="-122"/>
              </a:rPr>
              <a:t>，即要充分利用南海的自然条件和地理位置，加强我们在南海的存在和活动，提高我们在南海的控制和影响力。我们要加强南海的海空巡逻，保障我们的航行和飞越自由，防止外来势力的侵扰和干涉。我们要</a:t>
            </a:r>
            <a:r>
              <a:rPr lang="zh-CN" altLang="en-US" sz="2400" dirty="0">
                <a:solidFill>
                  <a:srgbClr val="FF0000"/>
                </a:solidFill>
                <a:latin typeface="楷体" panose="02010609060101010101" pitchFamily="49" charset="-122"/>
                <a:ea typeface="楷体" panose="02010609060101010101" pitchFamily="49" charset="-122"/>
                <a:cs typeface="楷体" panose="02010609060101010101" pitchFamily="49" charset="-122"/>
              </a:rPr>
              <a:t>加强南海的岛礁建设</a:t>
            </a:r>
            <a:r>
              <a:rPr lang="zh-CN" altLang="en-US" sz="2400" dirty="0">
                <a:latin typeface="楷体" panose="02010609060101010101" pitchFamily="49" charset="-122"/>
                <a:ea typeface="楷体" panose="02010609060101010101" pitchFamily="49" charset="-122"/>
                <a:cs typeface="楷体" panose="02010609060101010101" pitchFamily="49" charset="-122"/>
              </a:rPr>
              <a:t>，提升我们的防御和应急能力，保护我们的人员和设施的安全。我们要加强南海的科学考察和资源开发，增加我们的经济收益和环境保护，提升我们的国际形象和声誉。</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51815" y="692785"/>
            <a:ext cx="11196320" cy="5507990"/>
          </a:xfrm>
          <a:prstGeom prst="rect">
            <a:avLst/>
          </a:prstGeom>
          <a:solidFill>
            <a:schemeClr val="accent6">
              <a:lumMod val="20000"/>
              <a:lumOff val="80000"/>
            </a:schemeClr>
          </a:solidFill>
        </p:spPr>
        <p:txBody>
          <a:bodyPr wrap="square" rtlCol="0">
            <a:spAutoFit/>
          </a:bodyPr>
          <a:lstStyle/>
          <a:p>
            <a:pPr algn="just"/>
            <a:r>
              <a:rPr lang="zh-CN" altLang="en-US" sz="2200" b="1">
                <a:solidFill>
                  <a:srgbClr val="FF0000"/>
                </a:solidFill>
                <a:latin typeface="微软雅黑" panose="020B0503020204020204" charset="-122"/>
                <a:ea typeface="微软雅黑" panose="020B0503020204020204" charset="-122"/>
                <a:cs typeface="楷体" panose="02010609060101010101" pitchFamily="49" charset="-122"/>
              </a:rPr>
              <a:t>王炎鹏：</a:t>
            </a:r>
            <a:r>
              <a:rPr lang="zh-CN" altLang="en-US" sz="2200">
                <a:solidFill>
                  <a:srgbClr val="FF0000"/>
                </a:solidFill>
                <a:latin typeface="楷体" panose="02010609060101010101" pitchFamily="49" charset="-122"/>
                <a:ea typeface="楷体" panose="02010609060101010101" pitchFamily="49" charset="-122"/>
                <a:cs typeface="楷体" panose="02010609060101010101" pitchFamily="49" charset="-122"/>
              </a:rPr>
              <a:t>密切关注</a:t>
            </a:r>
            <a:r>
              <a:rPr lang="zh-CN" altLang="en-US" sz="2200">
                <a:latin typeface="楷体" panose="02010609060101010101" pitchFamily="49" charset="-122"/>
                <a:ea typeface="楷体" panose="02010609060101010101" pitchFamily="49" charset="-122"/>
                <a:cs typeface="楷体" panose="02010609060101010101" pitchFamily="49" charset="-122"/>
              </a:rPr>
              <a:t>周边国家在南海地区的动态，了解各方的战略意图和行动计划。通过情报收集和分析，为我国制定相应的应对策略提供依据。同时，利用</a:t>
            </a:r>
            <a:r>
              <a:rPr lang="zh-CN" altLang="en-US" sz="2200">
                <a:solidFill>
                  <a:srgbClr val="FF0000"/>
                </a:solidFill>
                <a:latin typeface="楷体" panose="02010609060101010101" pitchFamily="49" charset="-122"/>
                <a:ea typeface="楷体" panose="02010609060101010101" pitchFamily="49" charset="-122"/>
                <a:cs typeface="楷体" panose="02010609060101010101" pitchFamily="49" charset="-122"/>
              </a:rPr>
              <a:t>舆论宣传</a:t>
            </a:r>
            <a:r>
              <a:rPr lang="zh-CN" altLang="en-US" sz="2200">
                <a:latin typeface="楷体" panose="02010609060101010101" pitchFamily="49" charset="-122"/>
                <a:ea typeface="楷体" panose="02010609060101010101" pitchFamily="49" charset="-122"/>
                <a:cs typeface="楷体" panose="02010609060101010101" pitchFamily="49" charset="-122"/>
              </a:rPr>
              <a:t>，展示我国在南海</a:t>
            </a:r>
            <a:r>
              <a:rPr lang="zh-CN" altLang="en-US" sz="2200" spc="-50">
                <a:solidFill>
                  <a:schemeClr val="tx1"/>
                </a:solidFill>
                <a:uFillTx/>
                <a:latin typeface="楷体" panose="02010609060101010101" pitchFamily="49" charset="-122"/>
                <a:ea typeface="楷体" panose="02010609060101010101" pitchFamily="49" charset="-122"/>
                <a:cs typeface="楷体" panose="02010609060101010101" pitchFamily="49" charset="-122"/>
              </a:rPr>
              <a:t>问题上的立场和决心，争取国际社会的理解和支持。</a:t>
            </a:r>
            <a:r>
              <a:rPr lang="zh-CN" altLang="en-US" sz="2200" spc="-50">
                <a:solidFill>
                  <a:srgbClr val="FF0000"/>
                </a:solidFill>
                <a:uFillTx/>
                <a:latin typeface="楷体" panose="02010609060101010101" pitchFamily="49" charset="-122"/>
                <a:ea typeface="楷体" panose="02010609060101010101" pitchFamily="49" charset="-122"/>
                <a:cs typeface="楷体" panose="02010609060101010101" pitchFamily="49" charset="-122"/>
              </a:rPr>
              <a:t>加强与南海周边国家的经济合</a:t>
            </a:r>
            <a:r>
              <a:rPr lang="zh-CN" altLang="en-US" sz="2200">
                <a:solidFill>
                  <a:srgbClr val="FF0000"/>
                </a:solidFill>
                <a:latin typeface="楷体" panose="02010609060101010101" pitchFamily="49" charset="-122"/>
                <a:ea typeface="楷体" panose="02010609060101010101" pitchFamily="49" charset="-122"/>
                <a:cs typeface="楷体" panose="02010609060101010101" pitchFamily="49" charset="-122"/>
              </a:rPr>
              <a:t>作，</a:t>
            </a:r>
            <a:r>
              <a:rPr lang="zh-CN" altLang="en-US" sz="2200" spc="-50">
                <a:solidFill>
                  <a:schemeClr val="tx1"/>
                </a:solidFill>
                <a:uFillTx/>
                <a:latin typeface="楷体" panose="02010609060101010101" pitchFamily="49" charset="-122"/>
                <a:ea typeface="楷体" panose="02010609060101010101" pitchFamily="49" charset="-122"/>
                <a:cs typeface="楷体" panose="02010609060101010101" pitchFamily="49" charset="-122"/>
              </a:rPr>
              <a:t>推动基础设施建设、资源开发等方面的合作项目。</a:t>
            </a:r>
            <a:r>
              <a:rPr lang="zh-CN" altLang="en-US" sz="2200" spc="-50">
                <a:solidFill>
                  <a:srgbClr val="FF0000"/>
                </a:solidFill>
                <a:uFillTx/>
                <a:latin typeface="楷体" panose="02010609060101010101" pitchFamily="49" charset="-122"/>
                <a:ea typeface="楷体" panose="02010609060101010101" pitchFamily="49" charset="-122"/>
                <a:cs typeface="楷体" panose="02010609060101010101" pitchFamily="49" charset="-122"/>
              </a:rPr>
              <a:t>提高我国在南海地区的经济影</a:t>
            </a:r>
            <a:r>
              <a:rPr lang="zh-CN" altLang="en-US" sz="2200">
                <a:solidFill>
                  <a:srgbClr val="FF0000"/>
                </a:solidFill>
                <a:latin typeface="楷体" panose="02010609060101010101" pitchFamily="49" charset="-122"/>
                <a:ea typeface="楷体" panose="02010609060101010101" pitchFamily="49" charset="-122"/>
                <a:cs typeface="楷体" panose="02010609060101010101" pitchFamily="49" charset="-122"/>
              </a:rPr>
              <a:t>响力，</a:t>
            </a:r>
            <a:r>
              <a:rPr lang="zh-CN" altLang="en-US" sz="2200">
                <a:latin typeface="楷体" panose="02010609060101010101" pitchFamily="49" charset="-122"/>
                <a:ea typeface="楷体" panose="02010609060101010101" pitchFamily="49" charset="-122"/>
                <a:cs typeface="楷体" panose="02010609060101010101" pitchFamily="49" charset="-122"/>
              </a:rPr>
              <a:t>为我</a:t>
            </a:r>
            <a:r>
              <a:rPr lang="zh-CN" altLang="en-US" sz="2200" spc="-40">
                <a:solidFill>
                  <a:schemeClr val="tx1"/>
                </a:solidFill>
                <a:uFillTx/>
                <a:latin typeface="楷体" panose="02010609060101010101" pitchFamily="49" charset="-122"/>
                <a:ea typeface="楷体" panose="02010609060101010101" pitchFamily="49" charset="-122"/>
                <a:cs typeface="楷体" panose="02010609060101010101" pitchFamily="49" charset="-122"/>
              </a:rPr>
              <a:t>国维护南海权益提供坚实的物质基础。另一方面，</a:t>
            </a:r>
            <a:r>
              <a:rPr lang="zh-CN" altLang="en-US" sz="2200" spc="-40">
                <a:solidFill>
                  <a:srgbClr val="FF0000"/>
                </a:solidFill>
                <a:uFillTx/>
                <a:latin typeface="楷体" panose="02010609060101010101" pitchFamily="49" charset="-122"/>
                <a:ea typeface="楷体" panose="02010609060101010101" pitchFamily="49" charset="-122"/>
                <a:cs typeface="楷体" panose="02010609060101010101" pitchFamily="49" charset="-122"/>
              </a:rPr>
              <a:t>通过贸易手段</a:t>
            </a:r>
            <a:r>
              <a:rPr lang="zh-CN" altLang="en-US" sz="2200" spc="-40">
                <a:solidFill>
                  <a:schemeClr val="tx1"/>
                </a:solidFill>
                <a:uFillTx/>
                <a:latin typeface="楷体" panose="02010609060101010101" pitchFamily="49" charset="-122"/>
                <a:ea typeface="楷体" panose="02010609060101010101" pitchFamily="49" charset="-122"/>
                <a:cs typeface="楷体" panose="02010609060101010101" pitchFamily="49" charset="-122"/>
              </a:rPr>
              <a:t>，对侵犯我国南海权益</a:t>
            </a:r>
            <a:r>
              <a:rPr lang="zh-CN" altLang="en-US" sz="2200">
                <a:latin typeface="楷体" panose="02010609060101010101" pitchFamily="49" charset="-122"/>
                <a:ea typeface="楷体" panose="02010609060101010101" pitchFamily="49" charset="-122"/>
                <a:cs typeface="楷体" panose="02010609060101010101" pitchFamily="49" charset="-122"/>
              </a:rPr>
              <a:t>的国家施加压力，迫使其在利益上做出让步。积极与周边国家建立和发展战略合作关系，参与地区合作组织，如东盟、上合组织等。争取在国际事务中的话语权，加强与各国的沟通与协调</a:t>
            </a:r>
            <a:r>
              <a:rPr lang="zh-CN" altLang="en-US" sz="2200" spc="-40">
                <a:latin typeface="楷体" panose="02010609060101010101" pitchFamily="49" charset="-122"/>
                <a:ea typeface="楷体" panose="02010609060101010101" pitchFamily="49" charset="-122"/>
                <a:cs typeface="楷体" panose="02010609060101010101" pitchFamily="49" charset="-122"/>
              </a:rPr>
              <a:t>，共同维护地区和平与稳定。强化我国在南海地区的</a:t>
            </a:r>
            <a:r>
              <a:rPr lang="zh-CN" altLang="en-US" sz="2200" spc="-40">
                <a:solidFill>
                  <a:srgbClr val="FF0000"/>
                </a:solidFill>
                <a:latin typeface="楷体" panose="02010609060101010101" pitchFamily="49" charset="-122"/>
                <a:ea typeface="楷体" panose="02010609060101010101" pitchFamily="49" charset="-122"/>
                <a:cs typeface="楷体" panose="02010609060101010101" pitchFamily="49" charset="-122"/>
              </a:rPr>
              <a:t>军事存在</a:t>
            </a:r>
            <a:r>
              <a:rPr lang="zh-CN" altLang="en-US" sz="2200" spc="-40">
                <a:latin typeface="楷体" panose="02010609060101010101" pitchFamily="49" charset="-122"/>
                <a:ea typeface="楷体" panose="02010609060101010101" pitchFamily="49" charset="-122"/>
                <a:cs typeface="楷体" panose="02010609060101010101" pitchFamily="49" charset="-122"/>
              </a:rPr>
              <a:t>，合理部署海监、</a:t>
            </a:r>
            <a:r>
              <a:rPr lang="zh-CN" altLang="en-US" sz="2200">
                <a:latin typeface="楷体" panose="02010609060101010101" pitchFamily="49" charset="-122"/>
                <a:ea typeface="楷体" panose="02010609060101010101" pitchFamily="49" charset="-122"/>
                <a:cs typeface="楷体" panose="02010609060101010101" pitchFamily="49" charset="-122"/>
              </a:rPr>
              <a:t>渔政、海军等力量。通过军事演习、船舶巡航等方式，展示我国的军事实力，起到震慑作用，确保我国对南海的有效管控。坚定维护我国在南海地区的领土主权和海洋权益，始终坚持以</a:t>
            </a:r>
            <a:r>
              <a:rPr lang="zh-CN" altLang="en-US" sz="2200">
                <a:solidFill>
                  <a:srgbClr val="FF0000"/>
                </a:solidFill>
                <a:latin typeface="楷体" panose="02010609060101010101" pitchFamily="49" charset="-122"/>
                <a:ea typeface="楷体" panose="02010609060101010101" pitchFamily="49" charset="-122"/>
                <a:cs typeface="楷体" panose="02010609060101010101" pitchFamily="49" charset="-122"/>
              </a:rPr>
              <a:t>和平谈判</a:t>
            </a:r>
            <a:r>
              <a:rPr lang="zh-CN" altLang="en-US" sz="2200">
                <a:latin typeface="楷体" panose="02010609060101010101" pitchFamily="49" charset="-122"/>
                <a:ea typeface="楷体" panose="02010609060101010101" pitchFamily="49" charset="-122"/>
                <a:cs typeface="楷体" panose="02010609060101010101" pitchFamily="49" charset="-122"/>
              </a:rPr>
              <a:t>为解决南海问题的基本途径。积极与相关国家进行对话与协商，寻求妥善解决南海问题的最佳方案</a:t>
            </a:r>
            <a:r>
              <a:rPr lang="zh-CN" altLang="en-US" sz="2200" spc="-50">
                <a:latin typeface="楷体" panose="02010609060101010101" pitchFamily="49" charset="-122"/>
                <a:ea typeface="楷体" panose="02010609060101010101" pitchFamily="49" charset="-122"/>
                <a:cs typeface="楷体" panose="02010609060101010101" pitchFamily="49" charset="-122"/>
              </a:rPr>
              <a:t>。加强</a:t>
            </a:r>
            <a:r>
              <a:rPr lang="zh-CN" altLang="en-US" sz="2200" spc="-50">
                <a:solidFill>
                  <a:srgbClr val="FF0000"/>
                </a:solidFill>
                <a:latin typeface="楷体" panose="02010609060101010101" pitchFamily="49" charset="-122"/>
                <a:ea typeface="楷体" panose="02010609060101010101" pitchFamily="49" charset="-122"/>
                <a:cs typeface="楷体" panose="02010609060101010101" pitchFamily="49" charset="-122"/>
              </a:rPr>
              <a:t>国内法与国际法</a:t>
            </a:r>
            <a:r>
              <a:rPr lang="zh-CN" altLang="en-US" sz="2200" spc="-50">
                <a:latin typeface="楷体" panose="02010609060101010101" pitchFamily="49" charset="-122"/>
                <a:ea typeface="楷体" panose="02010609060101010101" pitchFamily="49" charset="-122"/>
                <a:cs typeface="楷体" panose="02010609060101010101" pitchFamily="49" charset="-122"/>
              </a:rPr>
              <a:t>的建设，明确我国在南海地区的领土主权</a:t>
            </a:r>
            <a:r>
              <a:rPr lang="zh-CN" altLang="en-US" sz="2200">
                <a:latin typeface="楷体" panose="02010609060101010101" pitchFamily="49" charset="-122"/>
                <a:ea typeface="楷体" panose="02010609060101010101" pitchFamily="49" charset="-122"/>
                <a:cs typeface="楷体" panose="02010609060101010101" pitchFamily="49" charset="-122"/>
              </a:rPr>
              <a:t>和海洋权益。积极推动地区国家共同遵守国际法，维护国际海洋秩序。在国际法庭或相关机制中，为我国维护南海权益提供法律支持。加强与世界各国华侨、留学生等民间团体的联系，发挥他们在</a:t>
            </a:r>
            <a:r>
              <a:rPr lang="zh-CN" altLang="en-US" sz="2200">
                <a:solidFill>
                  <a:srgbClr val="FF0000"/>
                </a:solidFill>
                <a:latin typeface="楷体" panose="02010609060101010101" pitchFamily="49" charset="-122"/>
                <a:ea typeface="楷体" panose="02010609060101010101" pitchFamily="49" charset="-122"/>
                <a:cs typeface="楷体" panose="02010609060101010101" pitchFamily="49" charset="-122"/>
              </a:rPr>
              <a:t>民间外交</a:t>
            </a:r>
            <a:r>
              <a:rPr lang="zh-CN" altLang="en-US" sz="2200">
                <a:latin typeface="楷体" panose="02010609060101010101" pitchFamily="49" charset="-122"/>
                <a:ea typeface="楷体" panose="02010609060101010101" pitchFamily="49" charset="-122"/>
                <a:cs typeface="楷体" panose="02010609060101010101" pitchFamily="49" charset="-122"/>
              </a:rPr>
              <a:t>中的作用。深化与南海周边国家的文化交流和旅游合作，增进各国人民之间的友谊与互信。</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3">
            <a:extLst>
              <a:ext uri="{FF2B5EF4-FFF2-40B4-BE49-F238E27FC236}">
                <a16:creationId xmlns:a16="http://schemas.microsoft.com/office/drawing/2014/main" id="{5D6E4A82-D7F6-4DE4-A63F-F61B7A860729}"/>
              </a:ext>
            </a:extLst>
          </p:cNvPr>
          <p:cNvSpPr txBox="1">
            <a:spLocks noChangeArrowheads="1"/>
          </p:cNvSpPr>
          <p:nvPr/>
        </p:nvSpPr>
        <p:spPr bwMode="auto">
          <a:xfrm>
            <a:off x="1631950" y="331789"/>
            <a:ext cx="9144000" cy="53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50000"/>
              </a:lnSpc>
              <a:spcBef>
                <a:spcPct val="50000"/>
              </a:spcBef>
            </a:pPr>
            <a:r>
              <a:rPr lang="zh-CN" altLang="en-US" sz="4800">
                <a:solidFill>
                  <a:srgbClr val="FF3300"/>
                </a:solidFill>
                <a:ea typeface="隶书" panose="02010509060101010101" pitchFamily="49" charset="-122"/>
              </a:rPr>
              <a:t> </a:t>
            </a:r>
            <a:r>
              <a:rPr lang="zh-CN" altLang="en-US" sz="4400">
                <a:solidFill>
                  <a:schemeClr val="tx2"/>
                </a:solidFill>
                <a:ea typeface="隶书" panose="02010509060101010101" pitchFamily="49" charset="-122"/>
              </a:rPr>
              <a:t>第三章 《孙子兵法》企业经营瑰宝</a:t>
            </a:r>
          </a:p>
        </p:txBody>
      </p:sp>
      <p:sp>
        <p:nvSpPr>
          <p:cNvPr id="16386" name="Text Box 4">
            <a:extLst>
              <a:ext uri="{FF2B5EF4-FFF2-40B4-BE49-F238E27FC236}">
                <a16:creationId xmlns:a16="http://schemas.microsoft.com/office/drawing/2014/main" id="{B9AA3431-AD32-41DE-9173-914CB16C90BA}"/>
              </a:ext>
            </a:extLst>
          </p:cNvPr>
          <p:cNvSpPr txBox="1">
            <a:spLocks noChangeArrowheads="1"/>
          </p:cNvSpPr>
          <p:nvPr/>
        </p:nvSpPr>
        <p:spPr bwMode="auto">
          <a:xfrm>
            <a:off x="1847850" y="844551"/>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dirty="0">
                <a:solidFill>
                  <a:srgbClr val="FF0000"/>
                </a:solidFill>
                <a:latin typeface="宋体" panose="02010600030101010101" pitchFamily="2" charset="-122"/>
                <a:ea typeface="宋体" panose="02010600030101010101" pitchFamily="2" charset="-122"/>
              </a:rPr>
              <a:t>第一节 孙子的先胜论与企业决策      第二节 孙子的治军论与企业管理      第三节 孙子的胜战论与市场营销</a:t>
            </a:r>
            <a:endParaRPr lang="zh-CN" altLang="en-US" sz="6600" dirty="0">
              <a:solidFill>
                <a:srgbClr val="FF0000"/>
              </a:solidFill>
              <a:latin typeface="宋体" panose="02010600030101010101" pitchFamily="2" charset="-122"/>
              <a:ea typeface="宋体" panose="02010600030101010101" pitchFamily="2" charset="-122"/>
            </a:endParaRPr>
          </a:p>
        </p:txBody>
      </p:sp>
      <p:sp>
        <p:nvSpPr>
          <p:cNvPr id="16387" name="Rectangle 4">
            <a:extLst>
              <a:ext uri="{FF2B5EF4-FFF2-40B4-BE49-F238E27FC236}">
                <a16:creationId xmlns:a16="http://schemas.microsoft.com/office/drawing/2014/main" id="{7F6F2771-B856-4BEE-ACB8-B4CF8C48E084}"/>
              </a:ext>
            </a:extLst>
          </p:cNvPr>
          <p:cNvSpPr>
            <a:spLocks noChangeArrowheads="1"/>
          </p:cNvSpPr>
          <p:nvPr/>
        </p:nvSpPr>
        <p:spPr bwMode="auto">
          <a:xfrm>
            <a:off x="1455738" y="2781300"/>
            <a:ext cx="9212263" cy="369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dirty="0">
                <a:solidFill>
                  <a:srgbClr val="000000"/>
                </a:solidFill>
                <a:latin typeface="隶书" panose="02010509060101010101" pitchFamily="49" charset="-122"/>
                <a:ea typeface="隶书" panose="02010509060101010101" pitchFamily="49" charset="-122"/>
              </a:rPr>
              <a:t>思考题</a:t>
            </a:r>
            <a:endParaRPr lang="en-US" altLang="zh-CN" sz="3600" dirty="0">
              <a:solidFill>
                <a:srgbClr val="000000"/>
              </a:solidFill>
              <a:latin typeface="隶书" panose="02010509060101010101" pitchFamily="49" charset="-122"/>
              <a:ea typeface="隶书" panose="02010509060101010101" pitchFamily="49" charset="-122"/>
            </a:endParaRPr>
          </a:p>
          <a:p>
            <a:pPr algn="ctr"/>
            <a:r>
              <a:rPr lang="zh-CN" altLang="en-US" sz="3600" dirty="0">
                <a:solidFill>
                  <a:srgbClr val="000000"/>
                </a:solidFill>
                <a:latin typeface="隶书" panose="02010509060101010101" pitchFamily="49" charset="-122"/>
                <a:ea typeface="隶书" panose="02010509060101010101" pitchFamily="49" charset="-122"/>
              </a:rPr>
              <a:t>你如何运用孙子的先胜论为企业经营决策？</a:t>
            </a:r>
          </a:p>
          <a:p>
            <a:pPr algn="just">
              <a:lnSpc>
                <a:spcPct val="95000"/>
              </a:lnSpc>
              <a:spcBef>
                <a:spcPct val="50000"/>
              </a:spcBef>
            </a:pPr>
            <a:r>
              <a:rPr lang="zh-CN" altLang="en-US" sz="2400" dirty="0">
                <a:solidFill>
                  <a:srgbClr val="FF0000"/>
                </a:solidFill>
                <a:latin typeface="楷体" panose="02010609060101010101" pitchFamily="49" charset="-122"/>
                <a:ea typeface="楷体" panose="02010609060101010101" pitchFamily="49" charset="-122"/>
              </a:rPr>
              <a:t>《孙子兵法》问世2500多年经久不衰的主要原因是：它的原理和原则，它的思想精髓，不论对任何国家、任何地区、任何阶层、任何民族、任何政治团体以及任何思想意识形态的个人，都具有一定的指导意义，并能为自己谋求到一定的利益。</a:t>
            </a:r>
            <a:endParaRPr lang="en-US" altLang="zh-CN" sz="2400" dirty="0">
              <a:solidFill>
                <a:srgbClr val="FF0000"/>
              </a:solidFill>
              <a:latin typeface="楷体" panose="02010609060101010101" pitchFamily="49" charset="-122"/>
              <a:ea typeface="楷体" panose="02010609060101010101" pitchFamily="49" charset="-122"/>
            </a:endParaRPr>
          </a:p>
          <a:p>
            <a:pPr algn="just">
              <a:lnSpc>
                <a:spcPct val="95000"/>
              </a:lnSpc>
              <a:spcBef>
                <a:spcPct val="50000"/>
              </a:spcBef>
            </a:pPr>
            <a:r>
              <a:rPr lang="zh-CN" altLang="en-US" sz="2400" dirty="0">
                <a:solidFill>
                  <a:srgbClr val="FF0000"/>
                </a:solidFill>
                <a:latin typeface="楷体" panose="02010609060101010101" pitchFamily="49" charset="-122"/>
                <a:ea typeface="楷体" panose="02010609060101010101" pitchFamily="49" charset="-122"/>
              </a:rPr>
              <a:t>所以《孙子兵法》被人们广泛的运用。</a:t>
            </a:r>
          </a:p>
          <a:p>
            <a:pPr algn="ctr"/>
            <a:endParaRPr lang="zh-CN" altLang="en-US" sz="2400" dirty="0">
              <a:solidFill>
                <a:srgbClr val="FF0000"/>
              </a:solidFill>
              <a:latin typeface="楷体" panose="02010609060101010101" pitchFamily="49" charset="-122"/>
              <a:ea typeface="楷体" panose="02010609060101010101" pitchFamily="49" charset="-122"/>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4">
            <a:extLst>
              <a:ext uri="{FF2B5EF4-FFF2-40B4-BE49-F238E27FC236}">
                <a16:creationId xmlns:a16="http://schemas.microsoft.com/office/drawing/2014/main" id="{96E7DF1B-D1ED-4BF3-AF5E-EFB0E1CA61D5}"/>
              </a:ext>
            </a:extLst>
          </p:cNvPr>
          <p:cNvSpPr txBox="1">
            <a:spLocks noChangeArrowheads="1"/>
          </p:cNvSpPr>
          <p:nvPr/>
        </p:nvSpPr>
        <p:spPr bwMode="auto">
          <a:xfrm>
            <a:off x="1685926" y="236538"/>
            <a:ext cx="8753475" cy="7694612"/>
          </a:xfrm>
          <a:prstGeom prst="rect">
            <a:avLst/>
          </a:prstGeom>
          <a:noFill/>
          <a:ln>
            <a:noFill/>
          </a:ln>
          <a:effectLst>
            <a:outerShdw dist="45791" dir="2021404" algn="ctr" rotWithShape="0">
              <a:srgbClr val="FFFF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spcBef>
                <a:spcPct val="50000"/>
              </a:spcBef>
            </a:pPr>
            <a:r>
              <a:rPr lang="en-US" altLang="zh-CN" sz="4400">
                <a:latin typeface="华文新魏" panose="02010800040101010101" pitchFamily="2" charset="-122"/>
                <a:ea typeface="华文新魏" panose="02010800040101010101" pitchFamily="2" charset="-122"/>
              </a:rPr>
              <a:t>	</a:t>
            </a:r>
            <a:r>
              <a:rPr lang="en-US" altLang="zh-CN" sz="3200">
                <a:latin typeface="楷体" panose="02010609060101010101" pitchFamily="49" charset="-122"/>
                <a:ea typeface="楷体" panose="02010609060101010101" pitchFamily="49" charset="-122"/>
              </a:rPr>
              <a:t>2000</a:t>
            </a:r>
            <a:r>
              <a:rPr lang="zh-CN" altLang="en-US" sz="3200">
                <a:latin typeface="楷体" panose="02010609060101010101" pitchFamily="49" charset="-122"/>
                <a:ea typeface="楷体" panose="02010609060101010101" pitchFamily="49" charset="-122"/>
              </a:rPr>
              <a:t>多年前司马迁在《史记</a:t>
            </a:r>
            <a:r>
              <a:rPr lang="en-US" altLang="zh-CN" sz="3200">
                <a:latin typeface="楷体" panose="02010609060101010101" pitchFamily="49" charset="-122"/>
                <a:ea typeface="楷体" panose="02010609060101010101" pitchFamily="49" charset="-122"/>
              </a:rPr>
              <a:t>·</a:t>
            </a:r>
            <a:r>
              <a:rPr lang="zh-CN" altLang="en-US" sz="3200">
                <a:latin typeface="楷体" panose="02010609060101010101" pitchFamily="49" charset="-122"/>
                <a:ea typeface="楷体" panose="02010609060101010101" pitchFamily="49" charset="-122"/>
              </a:rPr>
              <a:t>货殖列传》中</a:t>
            </a:r>
            <a:r>
              <a:rPr lang="en-US" altLang="zh-CN" sz="3200">
                <a:latin typeface="楷体" panose="02010609060101010101" pitchFamily="49" charset="-122"/>
                <a:ea typeface="楷体" panose="02010609060101010101" pitchFamily="49" charset="-122"/>
              </a:rPr>
              <a:t>,</a:t>
            </a:r>
            <a:r>
              <a:rPr lang="zh-CN" altLang="en-US" sz="3200">
                <a:latin typeface="楷体" panose="02010609060101010101" pitchFamily="49" charset="-122"/>
                <a:ea typeface="楷体" panose="02010609060101010101" pitchFamily="49" charset="-122"/>
              </a:rPr>
              <a:t>对</a:t>
            </a:r>
            <a:r>
              <a:rPr lang="zh-CN" altLang="en-US" sz="3200">
                <a:solidFill>
                  <a:srgbClr val="FF0000"/>
                </a:solidFill>
                <a:latin typeface="楷体" panose="02010609060101010101" pitchFamily="49" charset="-122"/>
                <a:ea typeface="楷体" panose="02010609060101010101" pitchFamily="49" charset="-122"/>
              </a:rPr>
              <a:t>范蠡、白圭</a:t>
            </a:r>
            <a:r>
              <a:rPr lang="zh-CN" altLang="en-US" sz="3200">
                <a:latin typeface="楷体" panose="02010609060101010101" pitchFamily="49" charset="-122"/>
                <a:ea typeface="楷体" panose="02010609060101010101" pitchFamily="49" charset="-122"/>
              </a:rPr>
              <a:t>等运用《孙子》思想经商获得成功有过记载：“吾治生产，犹伊尹、吕尚之谋，</a:t>
            </a:r>
            <a:r>
              <a:rPr lang="zh-CN" altLang="en-US" sz="3200">
                <a:solidFill>
                  <a:srgbClr val="FF0000"/>
                </a:solidFill>
                <a:latin typeface="楷体" panose="02010609060101010101" pitchFamily="49" charset="-122"/>
                <a:ea typeface="楷体" panose="02010609060101010101" pitchFamily="49" charset="-122"/>
              </a:rPr>
              <a:t>孙吴用兵</a:t>
            </a:r>
            <a:r>
              <a:rPr lang="zh-CN" altLang="en-US" sz="3200">
                <a:latin typeface="楷体" panose="02010609060101010101" pitchFamily="49" charset="-122"/>
                <a:ea typeface="楷体" panose="02010609060101010101" pitchFamily="49" charset="-122"/>
              </a:rPr>
              <a:t>，商鞅行法是也。”</a:t>
            </a:r>
            <a:r>
              <a:rPr lang="zh-CN" altLang="en-US" sz="3200">
                <a:solidFill>
                  <a:srgbClr val="FF3300"/>
                </a:solidFill>
                <a:latin typeface="楷体" panose="02010609060101010101" pitchFamily="49" charset="-122"/>
                <a:ea typeface="楷体" panose="02010609060101010101" pitchFamily="49" charset="-122"/>
              </a:rPr>
              <a:t> </a:t>
            </a:r>
          </a:p>
          <a:p>
            <a:pPr algn="just">
              <a:spcBef>
                <a:spcPct val="50000"/>
              </a:spcBef>
            </a:pPr>
            <a:endParaRPr lang="zh-CN" altLang="en-US" sz="3200">
              <a:solidFill>
                <a:srgbClr val="FF3300"/>
              </a:solidFill>
              <a:latin typeface="楷体" panose="02010609060101010101" pitchFamily="49" charset="-122"/>
              <a:ea typeface="楷体" panose="02010609060101010101" pitchFamily="49" charset="-122"/>
            </a:endParaRPr>
          </a:p>
          <a:p>
            <a:pPr algn="just">
              <a:spcBef>
                <a:spcPct val="50000"/>
              </a:spcBef>
            </a:pPr>
            <a:r>
              <a:rPr lang="zh-CN" altLang="en-US" sz="2800">
                <a:solidFill>
                  <a:srgbClr val="FF0000"/>
                </a:solidFill>
                <a:latin typeface="楷体" panose="02010609060101010101" pitchFamily="49" charset="-122"/>
                <a:ea typeface="楷体" panose="02010609060101010101" pitchFamily="49" charset="-122"/>
              </a:rPr>
              <a:t>范蠡</a:t>
            </a:r>
            <a:r>
              <a:rPr lang="zh-CN" altLang="en-US" sz="2800">
                <a:latin typeface="楷体" panose="02010609060101010101" pitchFamily="49" charset="-122"/>
                <a:ea typeface="楷体" panose="02010609060101010101" pitchFamily="49" charset="-122"/>
              </a:rPr>
              <a:t>（前</a:t>
            </a:r>
            <a:r>
              <a:rPr lang="en-US" altLang="zh-CN" sz="2800">
                <a:latin typeface="楷体" panose="02010609060101010101" pitchFamily="49" charset="-122"/>
                <a:ea typeface="楷体" panose="02010609060101010101" pitchFamily="49" charset="-122"/>
              </a:rPr>
              <a:t>536-</a:t>
            </a:r>
            <a:r>
              <a:rPr lang="zh-CN" altLang="en-US" sz="2800">
                <a:latin typeface="楷体" panose="02010609060101010101" pitchFamily="49" charset="-122"/>
                <a:ea typeface="楷体" panose="02010609060101010101" pitchFamily="49" charset="-122"/>
              </a:rPr>
              <a:t>前</a:t>
            </a:r>
            <a:r>
              <a:rPr lang="en-US" altLang="zh-CN" sz="2800">
                <a:latin typeface="楷体" panose="02010609060101010101" pitchFamily="49" charset="-122"/>
                <a:ea typeface="楷体" panose="02010609060101010101" pitchFamily="49" charset="-122"/>
              </a:rPr>
              <a:t>448</a:t>
            </a:r>
            <a:r>
              <a:rPr lang="zh-CN" altLang="en-US" sz="2800">
                <a:latin typeface="楷体" panose="02010609060101010101" pitchFamily="49" charset="-122"/>
                <a:ea typeface="楷体" panose="02010609060101010101" pitchFamily="49" charset="-122"/>
              </a:rPr>
              <a:t>年） 春秋末期的政治家、军事家和经济学家。公元前</a:t>
            </a:r>
            <a:r>
              <a:rPr lang="en-US" altLang="zh-CN" sz="2800">
                <a:latin typeface="楷体" panose="02010609060101010101" pitchFamily="49" charset="-122"/>
                <a:ea typeface="楷体" panose="02010609060101010101" pitchFamily="49" charset="-122"/>
              </a:rPr>
              <a:t>496</a:t>
            </a:r>
            <a:r>
              <a:rPr lang="zh-CN" altLang="en-US" sz="2800">
                <a:latin typeface="楷体" panose="02010609060101010101" pitchFamily="49" charset="-122"/>
                <a:ea typeface="楷体" panose="02010609060101010101" pitchFamily="49" charset="-122"/>
              </a:rPr>
              <a:t>年前后入越，辅助勾践</a:t>
            </a:r>
            <a:r>
              <a:rPr lang="en-US" altLang="zh-CN" sz="2800">
                <a:latin typeface="楷体" panose="02010609060101010101" pitchFamily="49" charset="-122"/>
                <a:ea typeface="楷体" panose="02010609060101010101" pitchFamily="49" charset="-122"/>
              </a:rPr>
              <a:t>20</a:t>
            </a:r>
            <a:r>
              <a:rPr lang="zh-CN" altLang="en-US" sz="2800">
                <a:latin typeface="楷体" panose="02010609060101010101" pitchFamily="49" charset="-122"/>
                <a:ea typeface="楷体" panose="02010609060101010101" pitchFamily="49" charset="-122"/>
              </a:rPr>
              <a:t>余年，终于使勾践于公元前</a:t>
            </a:r>
            <a:r>
              <a:rPr lang="en-US" altLang="zh-CN" sz="2800">
                <a:latin typeface="楷体" panose="02010609060101010101" pitchFamily="49" charset="-122"/>
                <a:ea typeface="楷体" panose="02010609060101010101" pitchFamily="49" charset="-122"/>
              </a:rPr>
              <a:t>473</a:t>
            </a:r>
            <a:r>
              <a:rPr lang="zh-CN" altLang="en-US" sz="2800">
                <a:latin typeface="楷体" panose="02010609060101010101" pitchFamily="49" charset="-122"/>
                <a:ea typeface="楷体" panose="02010609060101010101" pitchFamily="49" charset="-122"/>
              </a:rPr>
              <a:t>年灭吴。范蠡以为大名之下，难以久居，遂乘舟泛海而去。后至齐，父子耕作，致产数十万。齐人闻其贤，使为相。范蠡辞去相职，定居于陶（今山东定陶西北），</a:t>
            </a:r>
            <a:r>
              <a:rPr lang="en-US" altLang="zh-CN" sz="2800">
                <a:latin typeface="楷体" panose="02010609060101010101" pitchFamily="49" charset="-122"/>
                <a:ea typeface="楷体" panose="02010609060101010101" pitchFamily="49" charset="-122"/>
              </a:rPr>
              <a:t> </a:t>
            </a:r>
            <a:r>
              <a:rPr lang="en-US" altLang="zh-CN" sz="2800">
                <a:solidFill>
                  <a:srgbClr val="FF0000"/>
                </a:solidFill>
                <a:latin typeface="楷体" panose="02010609060101010101" pitchFamily="49" charset="-122"/>
                <a:ea typeface="楷体" panose="02010609060101010101" pitchFamily="49" charset="-122"/>
              </a:rPr>
              <a:t>“</a:t>
            </a:r>
            <a:r>
              <a:rPr lang="zh-CN" altLang="zh-CN" sz="2800">
                <a:solidFill>
                  <a:srgbClr val="FF0000"/>
                </a:solidFill>
                <a:latin typeface="楷体" panose="02010609060101010101" pitchFamily="49" charset="-122"/>
                <a:ea typeface="楷体" panose="02010609060101010101" pitchFamily="49" charset="-122"/>
              </a:rPr>
              <a:t>十九年中三致千金</a:t>
            </a:r>
            <a:r>
              <a:rPr lang="en-US" altLang="zh-CN" sz="2800">
                <a:solidFill>
                  <a:srgbClr val="FF0000"/>
                </a:solidFill>
                <a:latin typeface="楷体" panose="02010609060101010101" pitchFamily="49" charset="-122"/>
                <a:ea typeface="楷体" panose="02010609060101010101" pitchFamily="49" charset="-122"/>
              </a:rPr>
              <a:t>”</a:t>
            </a:r>
            <a:r>
              <a:rPr lang="zh-CN" altLang="zh-CN" sz="2800">
                <a:solidFill>
                  <a:srgbClr val="FF0000"/>
                </a:solidFill>
                <a:latin typeface="楷体" panose="02010609060101010101" pitchFamily="49" charset="-122"/>
                <a:ea typeface="楷体" panose="02010609060101010101" pitchFamily="49" charset="-122"/>
              </a:rPr>
              <a:t>，成了亿万富豪</a:t>
            </a:r>
            <a:r>
              <a:rPr lang="en-US" altLang="zh-CN" sz="2800">
                <a:solidFill>
                  <a:srgbClr val="FF0000"/>
                </a:solidFill>
                <a:latin typeface="楷体" panose="02010609060101010101" pitchFamily="49" charset="-122"/>
                <a:ea typeface="楷体" panose="02010609060101010101" pitchFamily="49" charset="-122"/>
              </a:rPr>
              <a:t>“</a:t>
            </a:r>
            <a:r>
              <a:rPr lang="zh-CN" altLang="zh-CN" sz="2800">
                <a:solidFill>
                  <a:srgbClr val="FF0000"/>
                </a:solidFill>
                <a:latin typeface="楷体" panose="02010609060101010101" pitchFamily="49" charset="-122"/>
                <a:ea typeface="楷体" panose="02010609060101010101" pitchFamily="49" charset="-122"/>
              </a:rPr>
              <a:t>陶朱公</a:t>
            </a:r>
            <a:r>
              <a:rPr lang="en-US" altLang="zh-CN" sz="2800">
                <a:solidFill>
                  <a:srgbClr val="FF0000"/>
                </a:solidFill>
                <a:latin typeface="楷体" panose="02010609060101010101" pitchFamily="49" charset="-122"/>
                <a:ea typeface="楷体" panose="02010609060101010101" pitchFamily="49" charset="-122"/>
              </a:rPr>
              <a:t>”</a:t>
            </a:r>
            <a:r>
              <a:rPr lang="zh-CN" altLang="zh-CN" sz="2800">
                <a:solidFill>
                  <a:srgbClr val="FF0000"/>
                </a:solidFill>
                <a:latin typeface="楷体" panose="02010609060101010101" pitchFamily="49" charset="-122"/>
                <a:ea typeface="楷体" panose="02010609060101010101" pitchFamily="49" charset="-122"/>
              </a:rPr>
              <a:t>。</a:t>
            </a:r>
            <a:endParaRPr lang="zh-CN" altLang="en-US" sz="2800">
              <a:solidFill>
                <a:srgbClr val="FF0000"/>
              </a:solidFill>
              <a:latin typeface="楷体" panose="02010609060101010101" pitchFamily="49" charset="-122"/>
              <a:ea typeface="楷体" panose="02010609060101010101" pitchFamily="49" charset="-122"/>
            </a:endParaRPr>
          </a:p>
          <a:p>
            <a:pPr algn="just">
              <a:spcBef>
                <a:spcPct val="50000"/>
              </a:spcBef>
            </a:pPr>
            <a:endParaRPr lang="zh-CN" altLang="en-US" sz="3200">
              <a:solidFill>
                <a:srgbClr val="FF3300"/>
              </a:solidFill>
              <a:latin typeface="楷体" panose="02010609060101010101" pitchFamily="49" charset="-122"/>
              <a:ea typeface="楷体" panose="02010609060101010101" pitchFamily="49" charset="-122"/>
            </a:endParaRPr>
          </a:p>
          <a:p>
            <a:pPr algn="just">
              <a:spcBef>
                <a:spcPct val="50000"/>
              </a:spcBef>
            </a:pPr>
            <a:r>
              <a:rPr lang="zh-CN" altLang="en-US" sz="3200">
                <a:solidFill>
                  <a:srgbClr val="FF3300"/>
                </a:solidFill>
                <a:latin typeface="楷体" panose="02010609060101010101" pitchFamily="49" charset="-122"/>
                <a:ea typeface="楷体" panose="02010609060101010101" pitchFamily="49" charset="-122"/>
              </a:rPr>
              <a:t>    </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5">
            <a:extLst>
              <a:ext uri="{FF2B5EF4-FFF2-40B4-BE49-F238E27FC236}">
                <a16:creationId xmlns:a16="http://schemas.microsoft.com/office/drawing/2014/main" id="{8CEE12B9-BEFE-4C97-9886-46E144B74AF1}"/>
              </a:ext>
            </a:extLst>
          </p:cNvPr>
          <p:cNvSpPr>
            <a:spLocks noChangeArrowheads="1"/>
          </p:cNvSpPr>
          <p:nvPr/>
        </p:nvSpPr>
        <p:spPr bwMode="auto">
          <a:xfrm>
            <a:off x="1654176" y="188913"/>
            <a:ext cx="8969375" cy="58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05000"/>
              </a:lnSpc>
            </a:pPr>
            <a:r>
              <a:rPr lang="zh-CN" altLang="en-US">
                <a:solidFill>
                  <a:srgbClr val="FF0000"/>
                </a:solidFill>
                <a:latin typeface="楷体" panose="02010609060101010101" pitchFamily="49" charset="-122"/>
                <a:ea typeface="楷体" panose="02010609060101010101" pitchFamily="49" charset="-122"/>
              </a:rPr>
              <a:t>范蠡</a:t>
            </a:r>
            <a:r>
              <a:rPr lang="zh-CN" altLang="zh-CN" sz="2000">
                <a:solidFill>
                  <a:srgbClr val="000000"/>
                </a:solidFill>
                <a:latin typeface="楷体" panose="02010609060101010101" pitchFamily="49" charset="-122"/>
                <a:ea typeface="楷体" panose="02010609060101010101" pitchFamily="49" charset="-122"/>
              </a:rPr>
              <a:t>之所以从战场走上商场便能得心应手，</a:t>
            </a:r>
            <a:r>
              <a:rPr lang="zh-CN" altLang="en-US" sz="2000">
                <a:solidFill>
                  <a:srgbClr val="000000"/>
                </a:solidFill>
                <a:latin typeface="楷体" panose="02010609060101010101" pitchFamily="49" charset="-122"/>
                <a:ea typeface="楷体" panose="02010609060101010101" pitchFamily="49" charset="-122"/>
              </a:rPr>
              <a:t>成为亿</a:t>
            </a:r>
            <a:r>
              <a:rPr lang="zh-CN" altLang="zh-CN" sz="2000">
                <a:solidFill>
                  <a:srgbClr val="000000"/>
                </a:solidFill>
                <a:latin typeface="楷体" panose="02010609060101010101" pitchFamily="49" charset="-122"/>
                <a:ea typeface="楷体" panose="02010609060101010101" pitchFamily="49" charset="-122"/>
              </a:rPr>
              <a:t>万</a:t>
            </a:r>
            <a:r>
              <a:rPr lang="zh-CN" altLang="en-US" sz="2000">
                <a:solidFill>
                  <a:srgbClr val="000000"/>
                </a:solidFill>
                <a:latin typeface="楷体" panose="02010609060101010101" pitchFamily="49" charset="-122"/>
                <a:ea typeface="楷体" panose="02010609060101010101" pitchFamily="49" charset="-122"/>
              </a:rPr>
              <a:t>富翁</a:t>
            </a:r>
            <a:r>
              <a:rPr lang="zh-CN" altLang="zh-CN" sz="2000">
                <a:solidFill>
                  <a:srgbClr val="000000"/>
                </a:solidFill>
                <a:latin typeface="楷体" panose="02010609060101010101" pitchFamily="49" charset="-122"/>
                <a:ea typeface="楷体" panose="02010609060101010101" pitchFamily="49" charset="-122"/>
              </a:rPr>
              <a:t>，关键在于他善于巧妙地将兵法灵活运用于生产经营之中。吴越相争时期，他的谋略思想核心是</a:t>
            </a:r>
            <a:r>
              <a:rPr lang="en-US" altLang="zh-CN" sz="2000">
                <a:solidFill>
                  <a:srgbClr val="FF0000"/>
                </a:solidFill>
                <a:latin typeface="楷体" panose="02010609060101010101" pitchFamily="49" charset="-122"/>
                <a:ea typeface="楷体" panose="02010609060101010101" pitchFamily="49" charset="-122"/>
              </a:rPr>
              <a:t>“</a:t>
            </a:r>
            <a:r>
              <a:rPr lang="zh-CN" altLang="zh-CN" sz="2000">
                <a:solidFill>
                  <a:srgbClr val="FF0000"/>
                </a:solidFill>
                <a:latin typeface="楷体" panose="02010609060101010101" pitchFamily="49" charset="-122"/>
                <a:ea typeface="楷体" panose="02010609060101010101" pitchFamily="49" charset="-122"/>
              </a:rPr>
              <a:t>尽其阳节盈吾阴节，而后夺之</a:t>
            </a:r>
            <a:r>
              <a:rPr lang="en-US" altLang="zh-CN" sz="2000">
                <a:solidFill>
                  <a:srgbClr val="FF0000"/>
                </a:solidFill>
                <a:latin typeface="楷体" panose="02010609060101010101" pitchFamily="49" charset="-122"/>
                <a:ea typeface="楷体" panose="02010609060101010101" pitchFamily="49" charset="-122"/>
              </a:rPr>
              <a:t>”</a:t>
            </a:r>
            <a:r>
              <a:rPr lang="zh-CN" altLang="zh-CN" sz="2000">
                <a:solidFill>
                  <a:srgbClr val="000000"/>
                </a:solidFill>
                <a:latin typeface="楷体" panose="02010609060101010101" pitchFamily="49" charset="-122"/>
                <a:ea typeface="楷体" panose="02010609060101010101" pitchFamily="49" charset="-122"/>
              </a:rPr>
              <a:t>，即诱使敌人消耗国力，同时隐蔽发展自己的实力，待敌国消耗殆尽时一举战而胜之。从事经营之后，范蠡继续沿用这一思想，提出</a:t>
            </a:r>
            <a:r>
              <a:rPr lang="en-US" altLang="zh-CN" sz="2000">
                <a:solidFill>
                  <a:srgbClr val="FF0000"/>
                </a:solidFill>
                <a:latin typeface="楷体" panose="02010609060101010101" pitchFamily="49" charset="-122"/>
                <a:ea typeface="楷体" panose="02010609060101010101" pitchFamily="49" charset="-122"/>
              </a:rPr>
              <a:t>“</a:t>
            </a:r>
            <a:r>
              <a:rPr lang="zh-CN" altLang="zh-CN" sz="2000">
                <a:solidFill>
                  <a:srgbClr val="FF0000"/>
                </a:solidFill>
                <a:latin typeface="楷体" panose="02010609060101010101" pitchFamily="49" charset="-122"/>
                <a:ea typeface="楷体" panose="02010609060101010101" pitchFamily="49" charset="-122"/>
              </a:rPr>
              <a:t>夏则资皮，冬则资</a:t>
            </a:r>
            <a:r>
              <a:rPr lang="zh-CN" altLang="en-US" sz="2000">
                <a:solidFill>
                  <a:srgbClr val="FF0000"/>
                </a:solidFill>
                <a:latin typeface="楷体" panose="02010609060101010101" pitchFamily="49" charset="-122"/>
                <a:ea typeface="楷体" panose="02010609060101010101" pitchFamily="49" charset="-122"/>
              </a:rPr>
              <a:t>絺</a:t>
            </a:r>
            <a:r>
              <a:rPr lang="en-US" altLang="zh-CN" sz="2000">
                <a:solidFill>
                  <a:srgbClr val="FF0000"/>
                </a:solidFill>
                <a:latin typeface="楷体" panose="02010609060101010101" pitchFamily="49" charset="-122"/>
                <a:ea typeface="楷体" panose="02010609060101010101" pitchFamily="49" charset="-122"/>
              </a:rPr>
              <a:t>(chi)</a:t>
            </a:r>
            <a:r>
              <a:rPr lang="zh-CN" altLang="zh-CN" sz="2000">
                <a:solidFill>
                  <a:srgbClr val="FF0000"/>
                </a:solidFill>
                <a:latin typeface="楷体" panose="02010609060101010101" pitchFamily="49" charset="-122"/>
                <a:ea typeface="楷体" panose="02010609060101010101" pitchFamily="49" charset="-122"/>
              </a:rPr>
              <a:t>，旱则资舟，水则资车</a:t>
            </a:r>
            <a:r>
              <a:rPr lang="zh-CN" altLang="en-US" sz="2000">
                <a:solidFill>
                  <a:srgbClr val="FF0000"/>
                </a:solidFill>
                <a:latin typeface="楷体" panose="02010609060101010101" pitchFamily="49" charset="-122"/>
                <a:ea typeface="楷体" panose="02010609060101010101" pitchFamily="49" charset="-122"/>
              </a:rPr>
              <a:t>。</a:t>
            </a:r>
            <a:r>
              <a:rPr lang="en-US" altLang="zh-CN" sz="2000">
                <a:solidFill>
                  <a:srgbClr val="FF0000"/>
                </a:solidFill>
                <a:latin typeface="楷体" panose="02010609060101010101" pitchFamily="49" charset="-122"/>
                <a:ea typeface="楷体" panose="02010609060101010101" pitchFamily="49" charset="-122"/>
              </a:rPr>
              <a:t>”</a:t>
            </a:r>
            <a:r>
              <a:rPr lang="zh-CN" altLang="zh-CN" sz="2000">
                <a:latin typeface="楷体" panose="02010609060101010101" pitchFamily="49" charset="-122"/>
                <a:ea typeface="楷体" panose="02010609060101010101" pitchFamily="49" charset="-122"/>
              </a:rPr>
              <a:t>的经营理念。其核心是反季节经营</a:t>
            </a:r>
            <a:r>
              <a:rPr lang="zh-CN" altLang="en-US" sz="2000">
                <a:latin typeface="楷体" panose="02010609060101010101" pitchFamily="49" charset="-122"/>
                <a:ea typeface="楷体" panose="02010609060101010101" pitchFamily="49" charset="-122"/>
              </a:rPr>
              <a:t>。</a:t>
            </a:r>
          </a:p>
          <a:p>
            <a:pPr>
              <a:lnSpc>
                <a:spcPct val="105000"/>
              </a:lnSpc>
            </a:pPr>
            <a:endParaRPr lang="zh-CN" altLang="en-US" sz="2000">
              <a:latin typeface="楷体" panose="02010609060101010101" pitchFamily="49" charset="-122"/>
              <a:ea typeface="楷体" panose="02010609060101010101" pitchFamily="49" charset="-122"/>
            </a:endParaRPr>
          </a:p>
          <a:p>
            <a:pPr>
              <a:lnSpc>
                <a:spcPct val="105000"/>
              </a:lnSpc>
            </a:pPr>
            <a:r>
              <a:rPr lang="zh-CN" altLang="en-US" sz="2000">
                <a:solidFill>
                  <a:srgbClr val="FF0000"/>
                </a:solidFill>
                <a:latin typeface="楷体" panose="02010609060101010101" pitchFamily="49" charset="-122"/>
                <a:ea typeface="楷体" panose="02010609060101010101" pitchFamily="49" charset="-122"/>
              </a:rPr>
              <a:t>孔门商第</a:t>
            </a:r>
            <a:r>
              <a:rPr lang="zh-CN" altLang="en-US" sz="2000">
                <a:solidFill>
                  <a:schemeClr val="accent2"/>
                </a:solidFill>
                <a:latin typeface="楷体" panose="02010609060101010101" pitchFamily="49" charset="-122"/>
                <a:ea typeface="楷体" panose="02010609060101010101" pitchFamily="49" charset="-122"/>
              </a:rPr>
              <a:t>越国大夫</a:t>
            </a:r>
            <a:r>
              <a:rPr lang="zh-CN" altLang="en-US" sz="2000">
                <a:solidFill>
                  <a:srgbClr val="FF0000"/>
                </a:solidFill>
                <a:latin typeface="楷体" panose="02010609060101010101" pitchFamily="49" charset="-122"/>
                <a:ea typeface="楷体" panose="02010609060101010101" pitchFamily="49" charset="-122"/>
              </a:rPr>
              <a:t>碧卢玉工有在天之灵共赞古陶雷君后来居上</a:t>
            </a:r>
          </a:p>
          <a:p>
            <a:pPr>
              <a:lnSpc>
                <a:spcPct val="105000"/>
              </a:lnSpc>
            </a:pPr>
            <a:r>
              <a:rPr lang="zh-CN" altLang="en-US" sz="2000">
                <a:solidFill>
                  <a:srgbClr val="FF0000"/>
                </a:solidFill>
                <a:latin typeface="楷体" panose="02010609060101010101" pitchFamily="49" charset="-122"/>
                <a:ea typeface="楷体" panose="02010609060101010101" pitchFamily="49" charset="-122"/>
              </a:rPr>
              <a:t>李唐飞钱赵宋交子朱明宝钞具脉行其道怎比票莊一纸汇通天下</a:t>
            </a:r>
            <a:endParaRPr lang="en-US" altLang="zh-CN" sz="2000">
              <a:solidFill>
                <a:srgbClr val="FF0000"/>
              </a:solidFill>
              <a:latin typeface="楷体" panose="02010609060101010101" pitchFamily="49" charset="-122"/>
              <a:ea typeface="楷体" panose="02010609060101010101" pitchFamily="49" charset="-122"/>
            </a:endParaRPr>
          </a:p>
          <a:p>
            <a:pPr>
              <a:lnSpc>
                <a:spcPct val="105000"/>
              </a:lnSpc>
            </a:pPr>
            <a:endParaRPr lang="zh-CN" altLang="en-US" sz="2000">
              <a:solidFill>
                <a:srgbClr val="FF0000"/>
              </a:solidFill>
              <a:latin typeface="隶书" panose="02010509060101010101" pitchFamily="49" charset="-122"/>
              <a:ea typeface="隶书" panose="02010509060101010101" pitchFamily="49" charset="-122"/>
            </a:endParaRPr>
          </a:p>
          <a:p>
            <a:pPr>
              <a:lnSpc>
                <a:spcPct val="105000"/>
              </a:lnSpc>
            </a:pPr>
            <a:r>
              <a:rPr lang="zh-CN" altLang="en-US" sz="2000">
                <a:solidFill>
                  <a:schemeClr val="accent2"/>
                </a:solidFill>
                <a:latin typeface="楷体" panose="02010609060101010101" pitchFamily="49" charset="-122"/>
                <a:ea typeface="楷体" panose="02010609060101010101" pitchFamily="49" charset="-122"/>
              </a:rPr>
              <a:t>越国大夫：范蠡</a:t>
            </a:r>
          </a:p>
          <a:p>
            <a:pPr>
              <a:lnSpc>
                <a:spcPct val="105000"/>
              </a:lnSpc>
            </a:pPr>
            <a:r>
              <a:rPr lang="zh-CN" altLang="en-US" sz="2000">
                <a:solidFill>
                  <a:schemeClr val="tx2"/>
                </a:solidFill>
                <a:latin typeface="楷体" panose="02010609060101010101" pitchFamily="49" charset="-122"/>
                <a:ea typeface="楷体" panose="02010609060101010101" pitchFamily="49" charset="-122"/>
              </a:rPr>
              <a:t>碧卢玉工：猗顿,春秋渔人，经营兽牧及盐十年成为巨富</a:t>
            </a:r>
          </a:p>
          <a:p>
            <a:pPr>
              <a:lnSpc>
                <a:spcPct val="105000"/>
              </a:lnSpc>
            </a:pPr>
            <a:r>
              <a:rPr lang="zh-CN" altLang="en-US" sz="2000">
                <a:solidFill>
                  <a:schemeClr val="tx2"/>
                </a:solidFill>
                <a:latin typeface="楷体" panose="02010609060101010101" pitchFamily="49" charset="-122"/>
                <a:ea typeface="楷体" panose="02010609060101010101" pitchFamily="49" charset="-122"/>
              </a:rPr>
              <a:t>碧卢：似玉之美石。</a:t>
            </a:r>
          </a:p>
          <a:p>
            <a:pPr>
              <a:lnSpc>
                <a:spcPct val="105000"/>
              </a:lnSpc>
            </a:pPr>
            <a:r>
              <a:rPr lang="zh-CN" altLang="en-US" sz="2000">
                <a:solidFill>
                  <a:schemeClr val="tx2"/>
                </a:solidFill>
                <a:latin typeface="楷体" panose="02010609060101010101" pitchFamily="49" charset="-122"/>
                <a:ea typeface="楷体" panose="02010609060101010101" pitchFamily="49" charset="-122"/>
              </a:rPr>
              <a:t>飞钱：唐代的一种汇兑方法</a:t>
            </a:r>
          </a:p>
          <a:p>
            <a:pPr>
              <a:lnSpc>
                <a:spcPct val="105000"/>
              </a:lnSpc>
            </a:pPr>
            <a:r>
              <a:rPr lang="zh-CN" altLang="en-US" sz="2000">
                <a:solidFill>
                  <a:schemeClr val="tx2"/>
                </a:solidFill>
                <a:latin typeface="楷体" panose="02010609060101010101" pitchFamily="49" charset="-122"/>
                <a:ea typeface="楷体" panose="02010609060101010101" pitchFamily="49" charset="-122"/>
              </a:rPr>
              <a:t>交子：宋代发行的纸币之一</a:t>
            </a:r>
            <a:endParaRPr lang="zh-CN" altLang="en-US" sz="2000">
              <a:latin typeface="楷体" panose="02010609060101010101" pitchFamily="49" charset="-122"/>
              <a:ea typeface="楷体" panose="02010609060101010101" pitchFamily="49" charset="-122"/>
            </a:endParaRPr>
          </a:p>
          <a:p>
            <a:pPr>
              <a:lnSpc>
                <a:spcPct val="105000"/>
              </a:lnSpc>
            </a:pPr>
            <a:r>
              <a:rPr lang="zh-CN" altLang="en-US" sz="2000">
                <a:solidFill>
                  <a:schemeClr val="tx2"/>
                </a:solidFill>
                <a:latin typeface="楷体" panose="02010609060101010101" pitchFamily="49" charset="-122"/>
                <a:ea typeface="楷体" panose="02010609060101010101" pitchFamily="49" charset="-122"/>
              </a:rPr>
              <a:t>宝钞：元明清发行的纸币</a:t>
            </a:r>
          </a:p>
          <a:p>
            <a:pPr>
              <a:lnSpc>
                <a:spcPct val="105000"/>
              </a:lnSpc>
            </a:pPr>
            <a:endParaRPr lang="zh-CN" altLang="en-US" sz="2000">
              <a:latin typeface="楷体" panose="02010609060101010101" pitchFamily="49" charset="-122"/>
              <a:ea typeface="楷体" panose="02010609060101010101" pitchFamily="49" charset="-122"/>
            </a:endParaRPr>
          </a:p>
          <a:p>
            <a:pPr>
              <a:lnSpc>
                <a:spcPct val="105000"/>
              </a:lnSpc>
            </a:pPr>
            <a:endParaRPr lang="zh-CN" altLang="en-US" sz="2000">
              <a:latin typeface="楷体" panose="02010609060101010101" pitchFamily="49" charset="-122"/>
              <a:ea typeface="楷体" panose="02010609060101010101" pitchFamily="49" charset="-122"/>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矩形 1">
            <a:extLst>
              <a:ext uri="{FF2B5EF4-FFF2-40B4-BE49-F238E27FC236}">
                <a16:creationId xmlns:a16="http://schemas.microsoft.com/office/drawing/2014/main" id="{2578A9C8-D925-44DC-9FCD-6118A34FB077}"/>
              </a:ext>
            </a:extLst>
          </p:cNvPr>
          <p:cNvSpPr>
            <a:spLocks noChangeArrowheads="1"/>
          </p:cNvSpPr>
          <p:nvPr/>
        </p:nvSpPr>
        <p:spPr bwMode="auto">
          <a:xfrm>
            <a:off x="1703388" y="476251"/>
            <a:ext cx="4627562" cy="5865813"/>
          </a:xfrm>
          <a:prstGeom prst="rect">
            <a:avLst/>
          </a:prstGeom>
          <a:solidFill>
            <a:schemeClr val="accent1">
              <a:lumMod val="20000"/>
              <a:lumOff val="80000"/>
            </a:schemeClr>
          </a:solidFill>
          <a:ln>
            <a:noFill/>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lnSpc>
                <a:spcPct val="140000"/>
              </a:lnSpc>
              <a:spcBef>
                <a:spcPct val="0"/>
              </a:spcBef>
              <a:buFontTx/>
              <a:buNone/>
              <a:defRPr/>
            </a:pPr>
            <a:r>
              <a:rPr lang="en-US" altLang="zh-CN" sz="2800" dirty="0">
                <a:solidFill>
                  <a:srgbClr val="FF0000"/>
                </a:solidFill>
                <a:latin typeface="楷体" panose="02010609060101010101" pitchFamily="49" charset="-122"/>
                <a:ea typeface="楷体" panose="02010609060101010101" pitchFamily="49" charset="-122"/>
              </a:rPr>
              <a:t>《</a:t>
            </a:r>
            <a:r>
              <a:rPr lang="zh-CN" altLang="en-US" sz="2800" dirty="0">
                <a:solidFill>
                  <a:srgbClr val="FF0000"/>
                </a:solidFill>
                <a:latin typeface="楷体" panose="02010609060101010101" pitchFamily="49" charset="-122"/>
                <a:ea typeface="楷体" panose="02010609060101010101" pitchFamily="49" charset="-122"/>
              </a:rPr>
              <a:t>陶朱公理财十二则</a:t>
            </a:r>
            <a:r>
              <a:rPr lang="en-US" altLang="zh-CN" sz="2800" dirty="0">
                <a:solidFill>
                  <a:srgbClr val="FF0000"/>
                </a:solidFill>
                <a:latin typeface="楷体" panose="02010609060101010101" pitchFamily="49" charset="-122"/>
                <a:ea typeface="楷体" panose="02010609060101010101" pitchFamily="49" charset="-122"/>
              </a:rPr>
              <a:t>》</a:t>
            </a:r>
          </a:p>
          <a:p>
            <a:pPr algn="ctr">
              <a:lnSpc>
                <a:spcPct val="140000"/>
              </a:lnSpc>
              <a:spcBef>
                <a:spcPct val="0"/>
              </a:spcBef>
              <a:buFontTx/>
              <a:buNone/>
              <a:defRPr/>
            </a:pPr>
            <a:r>
              <a:rPr lang="zh-CN" altLang="en-US" sz="2000" dirty="0">
                <a:latin typeface="楷体" panose="02010609060101010101" pitchFamily="49" charset="-122"/>
                <a:ea typeface="楷体" panose="02010609060101010101" pitchFamily="49" charset="-122"/>
              </a:rPr>
              <a:t>能识人：知人善恶，赈目不负</a:t>
            </a:r>
          </a:p>
          <a:p>
            <a:pPr algn="ctr">
              <a:lnSpc>
                <a:spcPct val="140000"/>
              </a:lnSpc>
              <a:spcBef>
                <a:spcPct val="0"/>
              </a:spcBef>
              <a:buFontTx/>
              <a:buNone/>
              <a:defRPr/>
            </a:pPr>
            <a:r>
              <a:rPr lang="zh-CN" altLang="en-US" sz="2000" dirty="0">
                <a:latin typeface="楷体" panose="02010609060101010101" pitchFamily="49" charset="-122"/>
                <a:ea typeface="楷体" panose="02010609060101010101" pitchFamily="49" charset="-122"/>
              </a:rPr>
              <a:t>能用人：因财器便，任事可赖</a:t>
            </a:r>
          </a:p>
          <a:p>
            <a:pPr algn="ctr">
              <a:lnSpc>
                <a:spcPct val="140000"/>
              </a:lnSpc>
              <a:spcBef>
                <a:spcPct val="0"/>
              </a:spcBef>
              <a:buFontTx/>
              <a:buNone/>
              <a:defRPr/>
            </a:pPr>
            <a:r>
              <a:rPr lang="zh-CN" altLang="en-US" sz="2000" dirty="0">
                <a:latin typeface="楷体" panose="02010609060101010101" pitchFamily="49" charset="-122"/>
                <a:ea typeface="楷体" panose="02010609060101010101" pitchFamily="49" charset="-122"/>
              </a:rPr>
              <a:t>能知机：善贮时宜，不致蚀本</a:t>
            </a:r>
          </a:p>
          <a:p>
            <a:pPr algn="ctr">
              <a:lnSpc>
                <a:spcPct val="140000"/>
              </a:lnSpc>
              <a:spcBef>
                <a:spcPct val="0"/>
              </a:spcBef>
              <a:buFontTx/>
              <a:buNone/>
              <a:defRPr/>
            </a:pPr>
            <a:r>
              <a:rPr lang="zh-CN" altLang="en-US" sz="2000" dirty="0">
                <a:latin typeface="楷体" panose="02010609060101010101" pitchFamily="49" charset="-122"/>
                <a:ea typeface="楷体" panose="02010609060101010101" pitchFamily="49" charset="-122"/>
              </a:rPr>
              <a:t>能倡率：躬行以率，观感自生</a:t>
            </a:r>
          </a:p>
          <a:p>
            <a:pPr algn="ctr">
              <a:lnSpc>
                <a:spcPct val="140000"/>
              </a:lnSpc>
              <a:spcBef>
                <a:spcPct val="0"/>
              </a:spcBef>
              <a:buFontTx/>
              <a:buNone/>
              <a:defRPr/>
            </a:pPr>
            <a:r>
              <a:rPr lang="zh-CN" altLang="en-US" sz="2000" dirty="0">
                <a:latin typeface="楷体" panose="02010609060101010101" pitchFamily="49" charset="-122"/>
                <a:ea typeface="楷体" panose="02010609060101010101" pitchFamily="49" charset="-122"/>
              </a:rPr>
              <a:t>能整顿：货物整齐，夺人心目</a:t>
            </a:r>
          </a:p>
          <a:p>
            <a:pPr algn="ctr">
              <a:lnSpc>
                <a:spcPct val="140000"/>
              </a:lnSpc>
              <a:spcBef>
                <a:spcPct val="0"/>
              </a:spcBef>
              <a:buFontTx/>
              <a:buNone/>
              <a:defRPr/>
            </a:pPr>
            <a:r>
              <a:rPr lang="zh-CN" altLang="en-US" sz="2000" dirty="0">
                <a:latin typeface="楷体" panose="02010609060101010101" pitchFamily="49" charset="-122"/>
                <a:ea typeface="楷体" panose="02010609060101010101" pitchFamily="49" charset="-122"/>
              </a:rPr>
              <a:t>能敏捷：犹豫不决，到老无成</a:t>
            </a:r>
          </a:p>
          <a:p>
            <a:pPr algn="ctr">
              <a:lnSpc>
                <a:spcPct val="140000"/>
              </a:lnSpc>
              <a:spcBef>
                <a:spcPct val="0"/>
              </a:spcBef>
              <a:buFontTx/>
              <a:buNone/>
              <a:defRPr/>
            </a:pPr>
            <a:r>
              <a:rPr lang="zh-CN" altLang="en-US" sz="2000" dirty="0">
                <a:latin typeface="楷体" panose="02010609060101010101" pitchFamily="49" charset="-122"/>
                <a:ea typeface="楷体" panose="02010609060101010101" pitchFamily="49" charset="-122"/>
              </a:rPr>
              <a:t>能接纳：礼义相交，顾客者众</a:t>
            </a:r>
          </a:p>
          <a:p>
            <a:pPr algn="ctr">
              <a:lnSpc>
                <a:spcPct val="140000"/>
              </a:lnSpc>
              <a:spcBef>
                <a:spcPct val="0"/>
              </a:spcBef>
              <a:buFontTx/>
              <a:buNone/>
              <a:defRPr/>
            </a:pPr>
            <a:r>
              <a:rPr lang="zh-CN" altLang="en-US" sz="2000" dirty="0">
                <a:latin typeface="楷体" panose="02010609060101010101" pitchFamily="49" charset="-122"/>
                <a:ea typeface="楷体" panose="02010609060101010101" pitchFamily="49" charset="-122"/>
              </a:rPr>
              <a:t>能安业：弃旧迎新，商贾大病</a:t>
            </a:r>
          </a:p>
          <a:p>
            <a:pPr algn="ctr">
              <a:lnSpc>
                <a:spcPct val="140000"/>
              </a:lnSpc>
              <a:spcBef>
                <a:spcPct val="0"/>
              </a:spcBef>
              <a:buFontTx/>
              <a:buNone/>
              <a:defRPr/>
            </a:pPr>
            <a:r>
              <a:rPr lang="zh-CN" altLang="en-US" sz="2000" dirty="0">
                <a:latin typeface="楷体" panose="02010609060101010101" pitchFamily="49" charset="-122"/>
                <a:ea typeface="楷体" panose="02010609060101010101" pitchFamily="49" charset="-122"/>
              </a:rPr>
              <a:t>能辩论：生财之道，开引其机</a:t>
            </a:r>
          </a:p>
          <a:p>
            <a:pPr algn="ctr">
              <a:lnSpc>
                <a:spcPct val="140000"/>
              </a:lnSpc>
              <a:spcBef>
                <a:spcPct val="0"/>
              </a:spcBef>
              <a:buFontTx/>
              <a:buNone/>
              <a:defRPr/>
            </a:pPr>
            <a:r>
              <a:rPr lang="zh-CN" altLang="en-US" sz="2000" dirty="0">
                <a:latin typeface="楷体" panose="02010609060101010101" pitchFamily="49" charset="-122"/>
                <a:ea typeface="楷体" panose="02010609060101010101" pitchFamily="49" charset="-122"/>
              </a:rPr>
              <a:t>能办货：置货不拘，获利必多</a:t>
            </a:r>
          </a:p>
          <a:p>
            <a:pPr algn="ctr">
              <a:lnSpc>
                <a:spcPct val="140000"/>
              </a:lnSpc>
              <a:spcBef>
                <a:spcPct val="0"/>
              </a:spcBef>
              <a:buFontTx/>
              <a:buNone/>
              <a:defRPr/>
            </a:pPr>
            <a:r>
              <a:rPr lang="zh-CN" altLang="en-US" sz="2000" dirty="0">
                <a:latin typeface="楷体" panose="02010609060101010101" pitchFamily="49" charset="-122"/>
                <a:ea typeface="楷体" panose="02010609060101010101" pitchFamily="49" charset="-122"/>
              </a:rPr>
              <a:t>能收帐：勤谨不怠，取讨自多</a:t>
            </a:r>
          </a:p>
          <a:p>
            <a:pPr algn="ctr">
              <a:lnSpc>
                <a:spcPct val="140000"/>
              </a:lnSpc>
              <a:spcBef>
                <a:spcPct val="0"/>
              </a:spcBef>
              <a:buFontTx/>
              <a:buNone/>
              <a:defRPr/>
            </a:pPr>
            <a:r>
              <a:rPr lang="zh-CN" altLang="en-US" sz="2000" dirty="0">
                <a:latin typeface="楷体" panose="02010609060101010101" pitchFamily="49" charset="-122"/>
                <a:ea typeface="楷体" panose="02010609060101010101" pitchFamily="49" charset="-122"/>
              </a:rPr>
              <a:t>能还帐：多少先后，酌中而行</a:t>
            </a:r>
          </a:p>
        </p:txBody>
      </p:sp>
      <p:sp>
        <p:nvSpPr>
          <p:cNvPr id="35843" name="矩形 2">
            <a:extLst>
              <a:ext uri="{FF2B5EF4-FFF2-40B4-BE49-F238E27FC236}">
                <a16:creationId xmlns:a16="http://schemas.microsoft.com/office/drawing/2014/main" id="{1E92451F-D41C-4AAC-9C26-8A79F9478228}"/>
              </a:ext>
            </a:extLst>
          </p:cNvPr>
          <p:cNvSpPr>
            <a:spLocks noChangeArrowheads="1"/>
          </p:cNvSpPr>
          <p:nvPr/>
        </p:nvSpPr>
        <p:spPr bwMode="auto">
          <a:xfrm>
            <a:off x="6527800" y="476251"/>
            <a:ext cx="3962400" cy="5927725"/>
          </a:xfrm>
          <a:prstGeom prst="rect">
            <a:avLst/>
          </a:prstGeom>
          <a:solidFill>
            <a:schemeClr val="accent1">
              <a:lumMod val="20000"/>
              <a:lumOff val="80000"/>
            </a:schemeClr>
          </a:solidFill>
          <a:ln>
            <a:noFill/>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lnSpc>
                <a:spcPct val="140000"/>
              </a:lnSpc>
              <a:spcBef>
                <a:spcPct val="0"/>
              </a:spcBef>
              <a:buFontTx/>
              <a:buNone/>
              <a:defRPr/>
            </a:pPr>
            <a:r>
              <a:rPr lang="en-US" altLang="zh-CN" sz="2800" dirty="0">
                <a:solidFill>
                  <a:srgbClr val="FF0000"/>
                </a:solidFill>
                <a:latin typeface="楷体" panose="02010609060101010101" pitchFamily="49" charset="-122"/>
                <a:ea typeface="楷体" panose="02010609060101010101" pitchFamily="49" charset="-122"/>
              </a:rPr>
              <a:t>《</a:t>
            </a:r>
            <a:r>
              <a:rPr lang="zh-CN" altLang="en-US" sz="2800" dirty="0">
                <a:solidFill>
                  <a:srgbClr val="FF0000"/>
                </a:solidFill>
                <a:latin typeface="楷体" panose="02010609060101010101" pitchFamily="49" charset="-122"/>
                <a:ea typeface="楷体" panose="02010609060101010101" pitchFamily="49" charset="-122"/>
              </a:rPr>
              <a:t>陶朱公经商十八则</a:t>
            </a:r>
            <a:r>
              <a:rPr lang="en-US" altLang="zh-CN" sz="2800" dirty="0">
                <a:solidFill>
                  <a:srgbClr val="FF0000"/>
                </a:solidFill>
                <a:latin typeface="楷体" panose="02010609060101010101" pitchFamily="49" charset="-122"/>
                <a:ea typeface="楷体" panose="02010609060101010101" pitchFamily="49" charset="-122"/>
              </a:rPr>
              <a:t>》</a:t>
            </a:r>
          </a:p>
          <a:p>
            <a:pPr algn="ctr">
              <a:spcBef>
                <a:spcPct val="0"/>
              </a:spcBef>
              <a:buFontTx/>
              <a:buNone/>
              <a:defRPr/>
            </a:pPr>
            <a:r>
              <a:rPr lang="zh-CN" altLang="en-US" sz="2000" dirty="0">
                <a:latin typeface="楷体" panose="02010609060101010101" pitchFamily="49" charset="-122"/>
                <a:ea typeface="楷体" panose="02010609060101010101" pitchFamily="49" charset="-122"/>
              </a:rPr>
              <a:t>生意要勤快，懒惰百事废</a:t>
            </a:r>
          </a:p>
          <a:p>
            <a:pPr algn="ctr">
              <a:spcBef>
                <a:spcPct val="0"/>
              </a:spcBef>
              <a:buFontTx/>
              <a:buNone/>
              <a:defRPr/>
            </a:pPr>
            <a:r>
              <a:rPr lang="zh-CN" altLang="en-US" sz="2000" dirty="0">
                <a:latin typeface="楷体" panose="02010609060101010101" pitchFamily="49" charset="-122"/>
                <a:ea typeface="楷体" panose="02010609060101010101" pitchFamily="49" charset="-122"/>
              </a:rPr>
              <a:t>用度要节俭，奢华钱财竭</a:t>
            </a:r>
          </a:p>
          <a:p>
            <a:pPr algn="ctr">
              <a:spcBef>
                <a:spcPct val="0"/>
              </a:spcBef>
              <a:buFontTx/>
              <a:buNone/>
              <a:defRPr/>
            </a:pPr>
            <a:r>
              <a:rPr lang="zh-CN" altLang="en-US" sz="2000" dirty="0">
                <a:latin typeface="楷体" panose="02010609060101010101" pitchFamily="49" charset="-122"/>
                <a:ea typeface="楷体" panose="02010609060101010101" pitchFamily="49" charset="-122"/>
              </a:rPr>
              <a:t>价格要证明，含糊争执多</a:t>
            </a:r>
          </a:p>
          <a:p>
            <a:pPr algn="ctr">
              <a:spcBef>
                <a:spcPct val="0"/>
              </a:spcBef>
              <a:buFontTx/>
              <a:buNone/>
              <a:defRPr/>
            </a:pPr>
            <a:r>
              <a:rPr lang="zh-CN" altLang="en-US" sz="2000" dirty="0">
                <a:latin typeface="楷体" panose="02010609060101010101" pitchFamily="49" charset="-122"/>
                <a:ea typeface="楷体" panose="02010609060101010101" pitchFamily="49" charset="-122"/>
              </a:rPr>
              <a:t>赊欠要证人，滥欠血本亏</a:t>
            </a:r>
          </a:p>
          <a:p>
            <a:pPr algn="ctr">
              <a:spcBef>
                <a:spcPct val="0"/>
              </a:spcBef>
              <a:buFontTx/>
              <a:buNone/>
              <a:defRPr/>
            </a:pPr>
            <a:r>
              <a:rPr lang="zh-CN" altLang="en-US" sz="2000" dirty="0">
                <a:latin typeface="楷体" panose="02010609060101010101" pitchFamily="49" charset="-122"/>
                <a:ea typeface="楷体" panose="02010609060101010101" pitchFamily="49" charset="-122"/>
              </a:rPr>
              <a:t>货物要面验，滥入质价减</a:t>
            </a:r>
          </a:p>
          <a:p>
            <a:pPr algn="ctr">
              <a:spcBef>
                <a:spcPct val="0"/>
              </a:spcBef>
              <a:buFontTx/>
              <a:buNone/>
              <a:defRPr/>
            </a:pPr>
            <a:r>
              <a:rPr lang="zh-CN" altLang="en-US" sz="2000" dirty="0">
                <a:latin typeface="楷体" panose="02010609060101010101" pitchFamily="49" charset="-122"/>
                <a:ea typeface="楷体" panose="02010609060101010101" pitchFamily="49" charset="-122"/>
              </a:rPr>
              <a:t>出入要谦慎，潦草错误多</a:t>
            </a:r>
          </a:p>
          <a:p>
            <a:pPr algn="ctr">
              <a:spcBef>
                <a:spcPct val="0"/>
              </a:spcBef>
              <a:buFontTx/>
              <a:buNone/>
              <a:defRPr/>
            </a:pPr>
            <a:r>
              <a:rPr lang="zh-CN" altLang="en-US" sz="2000" dirty="0">
                <a:latin typeface="楷体" panose="02010609060101010101" pitchFamily="49" charset="-122"/>
                <a:ea typeface="楷体" panose="02010609060101010101" pitchFamily="49" charset="-122"/>
              </a:rPr>
              <a:t>用人要方正，歪斜托付难</a:t>
            </a:r>
          </a:p>
          <a:p>
            <a:pPr algn="ctr">
              <a:spcBef>
                <a:spcPct val="0"/>
              </a:spcBef>
              <a:buFontTx/>
              <a:buNone/>
              <a:defRPr/>
            </a:pPr>
            <a:r>
              <a:rPr lang="zh-CN" altLang="en-US" sz="2000" dirty="0">
                <a:latin typeface="楷体" panose="02010609060101010101" pitchFamily="49" charset="-122"/>
                <a:ea typeface="楷体" panose="02010609060101010101" pitchFamily="49" charset="-122"/>
              </a:rPr>
              <a:t>优劣要细分，混淆耗用大</a:t>
            </a:r>
          </a:p>
          <a:p>
            <a:pPr algn="ctr">
              <a:spcBef>
                <a:spcPct val="0"/>
              </a:spcBef>
              <a:buFontTx/>
              <a:buNone/>
              <a:defRPr/>
            </a:pPr>
            <a:r>
              <a:rPr lang="zh-CN" altLang="en-US" sz="2000" dirty="0">
                <a:latin typeface="楷体" panose="02010609060101010101" pitchFamily="49" charset="-122"/>
                <a:ea typeface="楷体" panose="02010609060101010101" pitchFamily="49" charset="-122"/>
              </a:rPr>
              <a:t>货物要修正，散漫查点难</a:t>
            </a:r>
          </a:p>
          <a:p>
            <a:pPr algn="ctr">
              <a:spcBef>
                <a:spcPct val="0"/>
              </a:spcBef>
              <a:buFontTx/>
              <a:buNone/>
              <a:defRPr/>
            </a:pPr>
            <a:r>
              <a:rPr lang="zh-CN" altLang="en-US" sz="2000" dirty="0">
                <a:latin typeface="楷体" panose="02010609060101010101" pitchFamily="49" charset="-122"/>
                <a:ea typeface="楷体" panose="02010609060101010101" pitchFamily="49" charset="-122"/>
              </a:rPr>
              <a:t>期限要约定，马虎失信用</a:t>
            </a:r>
          </a:p>
          <a:p>
            <a:pPr algn="ctr">
              <a:spcBef>
                <a:spcPct val="0"/>
              </a:spcBef>
              <a:buFontTx/>
              <a:buNone/>
              <a:defRPr/>
            </a:pPr>
            <a:r>
              <a:rPr lang="zh-CN" altLang="en-US" sz="2000" dirty="0">
                <a:latin typeface="楷体" panose="02010609060101010101" pitchFamily="49" charset="-122"/>
                <a:ea typeface="楷体" panose="02010609060101010101" pitchFamily="49" charset="-122"/>
              </a:rPr>
              <a:t>买卖要随时，拖延失良机</a:t>
            </a:r>
          </a:p>
          <a:p>
            <a:pPr algn="ctr">
              <a:spcBef>
                <a:spcPct val="0"/>
              </a:spcBef>
              <a:buFontTx/>
              <a:buNone/>
              <a:defRPr/>
            </a:pPr>
            <a:r>
              <a:rPr lang="zh-CN" altLang="en-US" sz="2000" dirty="0">
                <a:latin typeface="楷体" panose="02010609060101010101" pitchFamily="49" charset="-122"/>
                <a:ea typeface="楷体" panose="02010609060101010101" pitchFamily="49" charset="-122"/>
              </a:rPr>
              <a:t>钱财要明慎，糊涂弊端生</a:t>
            </a:r>
          </a:p>
          <a:p>
            <a:pPr algn="ctr">
              <a:spcBef>
                <a:spcPct val="0"/>
              </a:spcBef>
              <a:buFontTx/>
              <a:buNone/>
              <a:defRPr/>
            </a:pPr>
            <a:r>
              <a:rPr lang="zh-CN" altLang="en-US" sz="2000" dirty="0">
                <a:latin typeface="楷体" panose="02010609060101010101" pitchFamily="49" charset="-122"/>
                <a:ea typeface="楷体" panose="02010609060101010101" pitchFamily="49" charset="-122"/>
              </a:rPr>
              <a:t>临事要尽责，委托受害大</a:t>
            </a:r>
          </a:p>
          <a:p>
            <a:pPr algn="ctr">
              <a:spcBef>
                <a:spcPct val="0"/>
              </a:spcBef>
              <a:buFontTx/>
              <a:buNone/>
              <a:defRPr/>
            </a:pPr>
            <a:r>
              <a:rPr lang="zh-CN" altLang="en-US" sz="2000" dirty="0">
                <a:latin typeface="楷体" panose="02010609060101010101" pitchFamily="49" charset="-122"/>
                <a:ea typeface="楷体" panose="02010609060101010101" pitchFamily="49" charset="-122"/>
              </a:rPr>
              <a:t>账目要稽查，懈怠资本滞</a:t>
            </a:r>
          </a:p>
          <a:p>
            <a:pPr algn="ctr">
              <a:spcBef>
                <a:spcPct val="0"/>
              </a:spcBef>
              <a:buFontTx/>
              <a:buNone/>
              <a:defRPr/>
            </a:pPr>
            <a:r>
              <a:rPr lang="zh-CN" altLang="en-US" sz="2000" dirty="0">
                <a:latin typeface="楷体" panose="02010609060101010101" pitchFamily="49" charset="-122"/>
                <a:ea typeface="楷体" panose="02010609060101010101" pitchFamily="49" charset="-122"/>
              </a:rPr>
              <a:t>接纳要谦和，暴躁交易少</a:t>
            </a:r>
          </a:p>
          <a:p>
            <a:pPr algn="ctr">
              <a:spcBef>
                <a:spcPct val="0"/>
              </a:spcBef>
              <a:buFontTx/>
              <a:buNone/>
              <a:defRPr/>
            </a:pPr>
            <a:r>
              <a:rPr lang="zh-CN" altLang="en-US" sz="2000" dirty="0">
                <a:latin typeface="楷体" panose="02010609060101010101" pitchFamily="49" charset="-122"/>
                <a:ea typeface="楷体" panose="02010609060101010101" pitchFamily="49" charset="-122"/>
              </a:rPr>
              <a:t>主心要宁静，妄动误事多</a:t>
            </a:r>
          </a:p>
          <a:p>
            <a:pPr algn="ctr">
              <a:spcBef>
                <a:spcPct val="0"/>
              </a:spcBef>
              <a:buFontTx/>
              <a:buNone/>
              <a:defRPr/>
            </a:pPr>
            <a:r>
              <a:rPr lang="zh-CN" altLang="en-US" sz="2000" dirty="0">
                <a:latin typeface="楷体" panose="02010609060101010101" pitchFamily="49" charset="-122"/>
                <a:ea typeface="楷体" panose="02010609060101010101" pitchFamily="49" charset="-122"/>
              </a:rPr>
              <a:t>说话要规矩，浮躁失事多</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5">
            <a:extLst>
              <a:ext uri="{FF2B5EF4-FFF2-40B4-BE49-F238E27FC236}">
                <a16:creationId xmlns:a16="http://schemas.microsoft.com/office/drawing/2014/main" id="{609608A9-55C5-4B2A-AE32-E2F5F8774657}"/>
              </a:ext>
            </a:extLst>
          </p:cNvPr>
          <p:cNvSpPr>
            <a:spLocks noChangeArrowheads="1"/>
          </p:cNvSpPr>
          <p:nvPr/>
        </p:nvSpPr>
        <p:spPr bwMode="auto">
          <a:xfrm>
            <a:off x="1990726" y="333375"/>
            <a:ext cx="8061325"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05000"/>
              </a:lnSpc>
            </a:pPr>
            <a:r>
              <a:rPr lang="zh-CN" altLang="en-US" sz="3200">
                <a:solidFill>
                  <a:srgbClr val="FF0000"/>
                </a:solidFill>
                <a:latin typeface="楷体" panose="02010609060101010101" pitchFamily="49" charset="-122"/>
                <a:ea typeface="楷体" panose="02010609060101010101" pitchFamily="49" charset="-122"/>
              </a:rPr>
              <a:t>白圭</a:t>
            </a:r>
            <a:r>
              <a:rPr lang="zh-CN" altLang="en-US" sz="2000">
                <a:latin typeface="楷体" panose="02010609060101010101" pitchFamily="49" charset="-122"/>
                <a:ea typeface="楷体" panose="02010609060101010101" pitchFamily="49" charset="-122"/>
              </a:rPr>
              <a:t>（前</a:t>
            </a:r>
            <a:r>
              <a:rPr lang="en-US" altLang="zh-CN" sz="2000">
                <a:latin typeface="楷体" panose="02010609060101010101" pitchFamily="49" charset="-122"/>
                <a:ea typeface="楷体" panose="02010609060101010101" pitchFamily="49" charset="-122"/>
              </a:rPr>
              <a:t>463</a:t>
            </a:r>
            <a:r>
              <a:rPr lang="zh-CN" altLang="en-US" sz="2000">
                <a:latin typeface="楷体" panose="02010609060101010101" pitchFamily="49" charset="-122"/>
                <a:ea typeface="楷体" panose="02010609060101010101" pitchFamily="49" charset="-122"/>
              </a:rPr>
              <a:t>年</a:t>
            </a:r>
            <a:r>
              <a:rPr lang="en-US" altLang="zh-CN" sz="2000">
                <a:latin typeface="楷体" panose="02010609060101010101" pitchFamily="49" charset="-122"/>
                <a:ea typeface="楷体" panose="02010609060101010101" pitchFamily="49" charset="-122"/>
              </a:rPr>
              <a:t>—</a:t>
            </a:r>
            <a:r>
              <a:rPr lang="zh-CN" altLang="en-US" sz="2000">
                <a:latin typeface="楷体" panose="02010609060101010101" pitchFamily="49" charset="-122"/>
                <a:ea typeface="楷体" panose="02010609060101010101" pitchFamily="49" charset="-122"/>
              </a:rPr>
              <a:t>前</a:t>
            </a:r>
            <a:r>
              <a:rPr lang="en-US" altLang="zh-CN" sz="2000">
                <a:latin typeface="楷体" panose="02010609060101010101" pitchFamily="49" charset="-122"/>
                <a:ea typeface="楷体" panose="02010609060101010101" pitchFamily="49" charset="-122"/>
              </a:rPr>
              <a:t>385</a:t>
            </a:r>
            <a:r>
              <a:rPr lang="zh-CN" altLang="en-US" sz="2000">
                <a:latin typeface="楷体" panose="02010609060101010101" pitchFamily="49" charset="-122"/>
                <a:ea typeface="楷体" panose="02010609060101010101" pitchFamily="49" charset="-122"/>
              </a:rPr>
              <a:t>年）。战国经济学家</a:t>
            </a:r>
            <a:r>
              <a:rPr lang="en-US" altLang="zh-CN" sz="2000">
                <a:latin typeface="楷体" panose="02010609060101010101" pitchFamily="49" charset="-122"/>
                <a:ea typeface="楷体" panose="02010609060101010101" pitchFamily="49" charset="-122"/>
              </a:rPr>
              <a:t>,</a:t>
            </a:r>
            <a:r>
              <a:rPr lang="zh-CN" altLang="en-US" sz="2000">
                <a:latin typeface="楷体" panose="02010609060101010101" pitchFamily="49" charset="-122"/>
                <a:ea typeface="楷体" panose="02010609060101010101" pitchFamily="49" charset="-122"/>
              </a:rPr>
              <a:t> 在魏国做官，后来到齐国、秦国。</a:t>
            </a:r>
            <a:r>
              <a:rPr lang="en-US" altLang="zh-CN" sz="2000">
                <a:latin typeface="楷体" panose="02010609060101010101" pitchFamily="49" charset="-122"/>
                <a:ea typeface="楷体" panose="02010609060101010101" pitchFamily="49" charset="-122"/>
              </a:rPr>
              <a:t>《</a:t>
            </a:r>
            <a:r>
              <a:rPr lang="zh-CN" altLang="en-US" sz="2000">
                <a:latin typeface="楷体" panose="02010609060101010101" pitchFamily="49" charset="-122"/>
                <a:ea typeface="楷体" panose="02010609060101010101" pitchFamily="49" charset="-122"/>
              </a:rPr>
              <a:t>汉书</a:t>
            </a:r>
            <a:r>
              <a:rPr lang="en-US" altLang="zh-CN" sz="2000">
                <a:latin typeface="楷体" panose="02010609060101010101" pitchFamily="49" charset="-122"/>
                <a:ea typeface="楷体" panose="02010609060101010101" pitchFamily="49" charset="-122"/>
              </a:rPr>
              <a:t>》</a:t>
            </a:r>
            <a:r>
              <a:rPr lang="zh-CN" altLang="en-US" sz="2000">
                <a:latin typeface="楷体" panose="02010609060101010101" pitchFamily="49" charset="-122"/>
                <a:ea typeface="楷体" panose="02010609060101010101" pitchFamily="49" charset="-122"/>
              </a:rPr>
              <a:t>中说他是经营贸易发展生产的理论鼻祖。先秦时商业经营思想家，同时他也是一位著名的经济谋略家和理财家。</a:t>
            </a:r>
          </a:p>
        </p:txBody>
      </p:sp>
      <p:sp>
        <p:nvSpPr>
          <p:cNvPr id="22530" name="矩形 6">
            <a:extLst>
              <a:ext uri="{FF2B5EF4-FFF2-40B4-BE49-F238E27FC236}">
                <a16:creationId xmlns:a16="http://schemas.microsoft.com/office/drawing/2014/main" id="{626E4F6A-C1D8-4829-A379-29926668D508}"/>
              </a:ext>
            </a:extLst>
          </p:cNvPr>
          <p:cNvSpPr>
            <a:spLocks noChangeArrowheads="1"/>
          </p:cNvSpPr>
          <p:nvPr/>
        </p:nvSpPr>
        <p:spPr bwMode="auto">
          <a:xfrm>
            <a:off x="1997076" y="1989138"/>
            <a:ext cx="8054975" cy="497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b="1">
                <a:solidFill>
                  <a:schemeClr val="tx1"/>
                </a:solidFill>
                <a:latin typeface="Times New Roman" panose="02020603050405020304" pitchFamily="18" charset="0"/>
                <a:ea typeface="文鼎CS长美黑" charset="-122"/>
              </a:defRPr>
            </a:lvl1pPr>
            <a:lvl2pPr marL="914400" indent="-457200">
              <a:defRPr sz="4000" b="1">
                <a:solidFill>
                  <a:schemeClr val="tx1"/>
                </a:solidFill>
                <a:latin typeface="Times New Roman" panose="02020603050405020304" pitchFamily="18" charset="0"/>
                <a:ea typeface="文鼎CS长美黑" charset="-122"/>
              </a:defRPr>
            </a:lvl2pPr>
            <a:lvl3pPr>
              <a:defRPr sz="4000" b="1">
                <a:solidFill>
                  <a:schemeClr val="tx1"/>
                </a:solidFill>
                <a:latin typeface="Times New Roman" panose="02020603050405020304" pitchFamily="18" charset="0"/>
                <a:ea typeface="文鼎CS长美黑" charset="-122"/>
              </a:defRPr>
            </a:lvl3pPr>
            <a:lvl4pPr>
              <a:defRPr sz="4000" b="1">
                <a:solidFill>
                  <a:schemeClr val="tx1"/>
                </a:solidFill>
                <a:latin typeface="Times New Roman" panose="02020603050405020304" pitchFamily="18" charset="0"/>
                <a:ea typeface="文鼎CS长美黑" charset="-122"/>
              </a:defRPr>
            </a:lvl4pPr>
            <a:lvl5pPr>
              <a:defRPr sz="4000" b="1">
                <a:solidFill>
                  <a:schemeClr val="tx1"/>
                </a:solidFill>
                <a:latin typeface="Times New Roman" panose="02020603050405020304" pitchFamily="18" charset="0"/>
                <a:ea typeface="文鼎CS长美黑" charset="-122"/>
              </a:defRPr>
            </a:lvl5pPr>
            <a:lvl6pPr fontAlgn="base">
              <a:spcBef>
                <a:spcPct val="0"/>
              </a:spcBef>
              <a:spcAft>
                <a:spcPct val="0"/>
              </a:spcAft>
              <a:defRPr sz="4000" b="1">
                <a:solidFill>
                  <a:schemeClr val="tx1"/>
                </a:solidFill>
                <a:latin typeface="Times New Roman" panose="02020603050405020304" pitchFamily="18" charset="0"/>
                <a:ea typeface="文鼎CS长美黑" charset="-122"/>
              </a:defRPr>
            </a:lvl6pPr>
            <a:lvl7pPr fontAlgn="base">
              <a:spcBef>
                <a:spcPct val="0"/>
              </a:spcBef>
              <a:spcAft>
                <a:spcPct val="0"/>
              </a:spcAft>
              <a:defRPr sz="4000" b="1">
                <a:solidFill>
                  <a:schemeClr val="tx1"/>
                </a:solidFill>
                <a:latin typeface="Times New Roman" panose="02020603050405020304" pitchFamily="18" charset="0"/>
                <a:ea typeface="文鼎CS长美黑" charset="-122"/>
              </a:defRPr>
            </a:lvl7pPr>
            <a:lvl8pPr fontAlgn="base">
              <a:spcBef>
                <a:spcPct val="0"/>
              </a:spcBef>
              <a:spcAft>
                <a:spcPct val="0"/>
              </a:spcAft>
              <a:defRPr sz="4000" b="1">
                <a:solidFill>
                  <a:schemeClr val="tx1"/>
                </a:solidFill>
                <a:latin typeface="Times New Roman" panose="02020603050405020304" pitchFamily="18" charset="0"/>
                <a:ea typeface="文鼎CS长美黑" charset="-122"/>
              </a:defRPr>
            </a:lvl8pPr>
            <a:lvl9pPr fontAlgn="base">
              <a:spcBef>
                <a:spcPct val="0"/>
              </a:spcBef>
              <a:spcAft>
                <a:spcPct val="0"/>
              </a:spcAft>
              <a:defRPr sz="4000" b="1">
                <a:solidFill>
                  <a:schemeClr val="tx1"/>
                </a:solidFill>
                <a:latin typeface="Times New Roman" panose="02020603050405020304" pitchFamily="18" charset="0"/>
                <a:ea typeface="文鼎CS长美黑" charset="-122"/>
              </a:defRPr>
            </a:lvl9pPr>
          </a:lstStyle>
          <a:p>
            <a:pPr>
              <a:lnSpc>
                <a:spcPct val="105000"/>
              </a:lnSpc>
            </a:pPr>
            <a:r>
              <a:rPr lang="zh-CN" altLang="en-US" sz="2000" b="0">
                <a:latin typeface="楷体" panose="02010609060101010101" pitchFamily="49" charset="-122"/>
                <a:ea typeface="楷体" panose="02010609060101010101" pitchFamily="49" charset="-122"/>
              </a:rPr>
              <a:t>白圭在经营活动中十分注意运用兵法，要求自己像商周两朝的著名谋臣伊尹、吕尚那样精于谋划，像春秋战国时期的著名武将孙子、吴子那样灵活用兵，像战国的著名政治家商鞅那样严于执法。他认为，一个人如果没有将军的气度，“智不足与权变，勇不足以决断，仁不能以取予，强不能有所守”，则掌握不了“治生之术”，不能在商场上成就大业。</a:t>
            </a:r>
            <a:r>
              <a:rPr lang="zh-CN" altLang="en-US" sz="3200" b="0">
                <a:solidFill>
                  <a:srgbClr val="FF0000"/>
                </a:solidFill>
                <a:latin typeface="楷体" panose="02010609060101010101" pitchFamily="49" charset="-122"/>
                <a:ea typeface="楷体" panose="02010609060101010101" pitchFamily="49" charset="-122"/>
              </a:rPr>
              <a:t> </a:t>
            </a:r>
          </a:p>
          <a:p>
            <a:pPr>
              <a:lnSpc>
                <a:spcPct val="105000"/>
              </a:lnSpc>
            </a:pPr>
            <a:endParaRPr lang="zh-CN" altLang="en-US" sz="3200">
              <a:solidFill>
                <a:srgbClr val="FF0000"/>
              </a:solidFill>
              <a:latin typeface="楷体" panose="02010609060101010101" pitchFamily="49" charset="-122"/>
              <a:ea typeface="楷体" panose="02010609060101010101" pitchFamily="49" charset="-122"/>
            </a:endParaRPr>
          </a:p>
          <a:p>
            <a:pPr eaLnBrk="0" hangingPunct="0"/>
            <a:r>
              <a:rPr lang="zh-CN" altLang="zh-CN" sz="2400">
                <a:latin typeface="楷体" panose="02010609060101010101" pitchFamily="49" charset="-122"/>
                <a:ea typeface="楷体" panose="02010609060101010101" pitchFamily="49" charset="-122"/>
              </a:rPr>
              <a:t>战场和商场</a:t>
            </a:r>
            <a:endParaRPr lang="en-US" altLang="zh-CN" sz="2400">
              <a:latin typeface="楷体" panose="02010609060101010101" pitchFamily="49" charset="-122"/>
              <a:ea typeface="楷体" panose="02010609060101010101" pitchFamily="49" charset="-122"/>
            </a:endParaRPr>
          </a:p>
          <a:p>
            <a:pPr lvl="1" eaLnBrk="0" hangingPunct="0">
              <a:buFont typeface="Wingdings" panose="05000000000000000000" pitchFamily="2" charset="2"/>
              <a:buChar char="p"/>
            </a:pPr>
            <a:r>
              <a:rPr lang="zh-CN" altLang="zh-CN" sz="2400" b="0">
                <a:latin typeface="楷体" panose="02010609060101010101" pitchFamily="49" charset="-122"/>
                <a:ea typeface="楷体" panose="02010609060101010101" pitchFamily="49" charset="-122"/>
              </a:rPr>
              <a:t>形态有所不同</a:t>
            </a:r>
            <a:r>
              <a:rPr lang="zh-CN" altLang="en-US" sz="2400" b="0">
                <a:latin typeface="楷体" panose="02010609060101010101" pitchFamily="49" charset="-122"/>
                <a:ea typeface="楷体" panose="02010609060101010101" pitchFamily="49" charset="-122"/>
              </a:rPr>
              <a:t>，实质却有共性</a:t>
            </a:r>
            <a:endParaRPr lang="en-US" altLang="zh-CN" sz="2400" b="0">
              <a:latin typeface="楷体" panose="02010609060101010101" pitchFamily="49" charset="-122"/>
              <a:ea typeface="楷体" panose="02010609060101010101" pitchFamily="49" charset="-122"/>
            </a:endParaRPr>
          </a:p>
          <a:p>
            <a:pPr lvl="1" eaLnBrk="0" hangingPunct="0">
              <a:buFont typeface="Wingdings" panose="05000000000000000000" pitchFamily="2" charset="2"/>
              <a:buChar char="p"/>
            </a:pPr>
            <a:r>
              <a:rPr lang="zh-CN" altLang="zh-CN" sz="2400" b="0">
                <a:latin typeface="楷体" panose="02010609060101010101" pitchFamily="49" charset="-122"/>
                <a:ea typeface="楷体" panose="02010609060101010101" pitchFamily="49" charset="-122"/>
              </a:rPr>
              <a:t>竞争性、对抗性</a:t>
            </a:r>
            <a:endParaRPr lang="en-US" altLang="zh-CN" sz="2400" b="0">
              <a:latin typeface="楷体" panose="02010609060101010101" pitchFamily="49" charset="-122"/>
              <a:ea typeface="楷体" panose="02010609060101010101" pitchFamily="49" charset="-122"/>
            </a:endParaRPr>
          </a:p>
          <a:p>
            <a:pPr lvl="1" eaLnBrk="0" hangingPunct="0">
              <a:buFont typeface="Wingdings" panose="05000000000000000000" pitchFamily="2" charset="2"/>
              <a:buChar char="p"/>
            </a:pPr>
            <a:r>
              <a:rPr lang="zh-CN" altLang="zh-CN" sz="2400" b="0">
                <a:solidFill>
                  <a:srgbClr val="FF0000"/>
                </a:solidFill>
                <a:latin typeface="楷体" panose="02010609060101010101" pitchFamily="49" charset="-122"/>
                <a:ea typeface="楷体" panose="02010609060101010101" pitchFamily="49" charset="-122"/>
              </a:rPr>
              <a:t>范蠡、白圭以兵法为商法、以战道行商道，均得以</a:t>
            </a:r>
            <a:r>
              <a:rPr lang="zh-CN" altLang="en-US" sz="2400" b="0">
                <a:solidFill>
                  <a:srgbClr val="FF0000"/>
                </a:solidFill>
                <a:latin typeface="楷体" panose="02010609060101010101" pitchFamily="49" charset="-122"/>
                <a:ea typeface="楷体" panose="02010609060101010101" pitchFamily="49" charset="-122"/>
              </a:rPr>
              <a:t>家财万贯</a:t>
            </a:r>
            <a:r>
              <a:rPr lang="zh-CN" altLang="zh-CN" sz="2400" b="0">
                <a:solidFill>
                  <a:srgbClr val="FF0000"/>
                </a:solidFill>
                <a:latin typeface="楷体" panose="02010609060101010101" pitchFamily="49" charset="-122"/>
                <a:ea typeface="楷体" panose="02010609060101010101" pitchFamily="49" charset="-122"/>
              </a:rPr>
              <a:t>，成为一代商神</a:t>
            </a:r>
            <a:endParaRPr lang="zh-CN" altLang="en-US" sz="2400" b="0">
              <a:latin typeface="楷体" panose="02010609060101010101" pitchFamily="49" charset="-122"/>
              <a:ea typeface="楷体" panose="02010609060101010101" pitchFamily="49" charset="-122"/>
            </a:endParaRPr>
          </a:p>
          <a:p>
            <a:pPr>
              <a:lnSpc>
                <a:spcPct val="105000"/>
              </a:lnSpc>
            </a:pPr>
            <a:endParaRPr lang="zh-CN" altLang="en-US" sz="2400" b="0">
              <a:latin typeface="楷体" panose="02010609060101010101" pitchFamily="49" charset="-122"/>
              <a:ea typeface="楷体" panose="02010609060101010101"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1"/>
          <p:cNvSpPr/>
          <p:nvPr/>
        </p:nvSpPr>
        <p:spPr>
          <a:xfrm>
            <a:off x="1847850" y="333375"/>
            <a:ext cx="8712200" cy="5631180"/>
          </a:xfrm>
          <a:prstGeom prst="rect">
            <a:avLst/>
          </a:prstGeom>
          <a:noFill/>
          <a:ln w="9525">
            <a:noFill/>
          </a:ln>
        </p:spPr>
        <p:txBody>
          <a:bodyPr>
            <a:spAutoFit/>
          </a:bodyPr>
          <a:lstStyle/>
          <a:p>
            <a:r>
              <a:rPr lang="zh-CN" altLang="en-US" sz="2400" dirty="0">
                <a:solidFill>
                  <a:srgbClr val="000000"/>
                </a:solidFill>
                <a:latin typeface="等线 Light" panose="02010600030101010101" charset="-122"/>
                <a:ea typeface="等线 Light" panose="02010600030101010101" charset="-122"/>
                <a:cs typeface="等线 Light" panose="02010600030101010101" charset="-122"/>
              </a:rPr>
              <a:t>美国是</a:t>
            </a:r>
            <a:r>
              <a:rPr lang="en-US" altLang="zh-CN" sz="2400" dirty="0">
                <a:solidFill>
                  <a:srgbClr val="000000"/>
                </a:solidFill>
                <a:latin typeface="等线 Light" panose="02010600030101010101" charset="-122"/>
                <a:ea typeface="等线 Light" panose="02010600030101010101" charset="-122"/>
                <a:cs typeface="等线 Light" panose="02010600030101010101" charset="-122"/>
              </a:rPr>
              <a:t>2019</a:t>
            </a:r>
            <a:r>
              <a:rPr lang="zh-CN" altLang="en-US" sz="2400" dirty="0">
                <a:solidFill>
                  <a:srgbClr val="000000"/>
                </a:solidFill>
                <a:latin typeface="等线 Light" panose="02010600030101010101" charset="-122"/>
                <a:ea typeface="等线 Light" panose="02010600030101010101" charset="-122"/>
                <a:cs typeface="等线 Light" panose="02010600030101010101" charset="-122"/>
              </a:rPr>
              <a:t>年全球最大的国防开支国，其</a:t>
            </a:r>
            <a:r>
              <a:rPr lang="en-US" altLang="zh-CN" sz="2400" dirty="0">
                <a:solidFill>
                  <a:srgbClr val="000000"/>
                </a:solidFill>
                <a:latin typeface="等线 Light" panose="02010600030101010101" charset="-122"/>
                <a:ea typeface="等线 Light" panose="02010600030101010101" charset="-122"/>
                <a:cs typeface="等线 Light" panose="02010600030101010101" charset="-122"/>
              </a:rPr>
              <a:t>7320</a:t>
            </a:r>
            <a:r>
              <a:rPr lang="zh-CN" altLang="en-US" sz="2400" dirty="0">
                <a:solidFill>
                  <a:srgbClr val="000000"/>
                </a:solidFill>
                <a:latin typeface="等线 Light" panose="02010600030101010101" charset="-122"/>
                <a:ea typeface="等线 Light" panose="02010600030101010101" charset="-122"/>
                <a:cs typeface="等线 Light" panose="02010600030101010101" charset="-122"/>
              </a:rPr>
              <a:t>亿美元的国防开支占全球军费开支的</a:t>
            </a:r>
            <a:r>
              <a:rPr lang="en-US" altLang="zh-CN" sz="2400" dirty="0">
                <a:solidFill>
                  <a:srgbClr val="000000"/>
                </a:solidFill>
                <a:latin typeface="等线 Light" panose="02010600030101010101" charset="-122"/>
                <a:ea typeface="等线 Light" panose="02010600030101010101" charset="-122"/>
                <a:cs typeface="等线 Light" panose="02010600030101010101" charset="-122"/>
              </a:rPr>
              <a:t>38%</a:t>
            </a:r>
            <a:r>
              <a:rPr lang="zh-CN" altLang="en-US" sz="2400" dirty="0">
                <a:solidFill>
                  <a:srgbClr val="000000"/>
                </a:solidFill>
                <a:latin typeface="等线 Light" panose="02010600030101010101" charset="-122"/>
                <a:ea typeface="等线 Light" panose="02010600030101010101" charset="-122"/>
                <a:cs typeface="等线 Light" panose="02010600030101010101" charset="-122"/>
              </a:rPr>
              <a:t>，相当于排名紧随其后的</a:t>
            </a:r>
            <a:r>
              <a:rPr lang="en-US" altLang="zh-CN" sz="2400" dirty="0">
                <a:solidFill>
                  <a:srgbClr val="000000"/>
                </a:solidFill>
                <a:latin typeface="等线 Light" panose="02010600030101010101" charset="-122"/>
                <a:ea typeface="等线 Light" panose="02010600030101010101" charset="-122"/>
                <a:cs typeface="等线 Light" panose="02010600030101010101" charset="-122"/>
              </a:rPr>
              <a:t>10</a:t>
            </a:r>
            <a:r>
              <a:rPr lang="zh-CN" altLang="en-US" sz="2400" dirty="0">
                <a:solidFill>
                  <a:srgbClr val="000000"/>
                </a:solidFill>
                <a:latin typeface="等线 Light" panose="02010600030101010101" charset="-122"/>
                <a:ea typeface="等线 Light" panose="02010600030101010101" charset="-122"/>
                <a:cs typeface="等线 Light" panose="02010600030101010101" charset="-122"/>
              </a:rPr>
              <a:t>个国家的军费开支总和。</a:t>
            </a:r>
          </a:p>
          <a:p>
            <a:endParaRPr lang="zh-CN" altLang="en-US" sz="2400" b="1" dirty="0">
              <a:latin typeface="微软雅黑" panose="020B0503020204020204" pitchFamily="34" charset="-122"/>
              <a:ea typeface="微软雅黑" panose="020B0503020204020204" pitchFamily="34" charset="-122"/>
            </a:endParaRPr>
          </a:p>
          <a:p>
            <a:pPr lvl="0"/>
            <a:r>
              <a:rPr lang="en-US" altLang="zh-CN" sz="2400" dirty="0">
                <a:latin typeface="等线 Light" panose="02010600030101010101" charset="-122"/>
                <a:ea typeface="等线 Light" panose="02010600030101010101" charset="-122"/>
                <a:cs typeface="等线 Light" panose="02010600030101010101" charset="-122"/>
                <a:sym typeface="+mn-ea"/>
              </a:rPr>
              <a:t>2018</a:t>
            </a:r>
            <a:r>
              <a:rPr lang="zh-CN" altLang="en-US" sz="2400" dirty="0">
                <a:latin typeface="等线 Light" panose="02010600030101010101" charset="-122"/>
                <a:ea typeface="等线 Light" panose="02010600030101010101" charset="-122"/>
                <a:cs typeface="等线 Light" panose="02010600030101010101" charset="-122"/>
                <a:sym typeface="+mn-ea"/>
              </a:rPr>
              <a:t>年</a:t>
            </a:r>
            <a:r>
              <a:rPr lang="en-US" altLang="zh-CN" sz="2400" dirty="0">
                <a:latin typeface="等线 Light" panose="02010600030101010101" charset="-122"/>
                <a:ea typeface="等线 Light" panose="02010600030101010101" charset="-122"/>
                <a:cs typeface="等线 Light" panose="02010600030101010101" charset="-122"/>
                <a:sym typeface="+mn-ea"/>
              </a:rPr>
              <a:t>11</a:t>
            </a:r>
            <a:r>
              <a:rPr lang="zh-CN" altLang="en-US" sz="2400" dirty="0">
                <a:latin typeface="等线 Light" panose="02010600030101010101" charset="-122"/>
                <a:ea typeface="等线 Light" panose="02010600030101010101" charset="-122"/>
                <a:cs typeface="等线 Light" panose="02010600030101010101" charset="-122"/>
                <a:sym typeface="+mn-ea"/>
              </a:rPr>
              <a:t>月</a:t>
            </a:r>
            <a:r>
              <a:rPr lang="en-US" altLang="zh-CN" sz="2400" dirty="0">
                <a:latin typeface="等线 Light" panose="02010600030101010101" charset="-122"/>
                <a:ea typeface="等线 Light" panose="02010600030101010101" charset="-122"/>
                <a:cs typeface="等线 Light" panose="02010600030101010101" charset="-122"/>
                <a:sym typeface="+mn-ea"/>
              </a:rPr>
              <a:t>11</a:t>
            </a:r>
            <a:r>
              <a:rPr lang="zh-CN" altLang="en-US" sz="2400" dirty="0">
                <a:latin typeface="等线 Light" panose="02010600030101010101" charset="-122"/>
                <a:ea typeface="等线 Light" panose="02010600030101010101" charset="-122"/>
                <a:cs typeface="等线 Light" panose="02010600030101010101" charset="-122"/>
                <a:sym typeface="+mn-ea"/>
              </a:rPr>
              <a:t>日，一战百年纪念日、</a:t>
            </a:r>
            <a:r>
              <a:rPr lang="en-US" altLang="zh-CN" sz="2400" dirty="0">
                <a:latin typeface="等线 Light" panose="02010600030101010101" charset="-122"/>
                <a:ea typeface="等线 Light" panose="02010600030101010101" charset="-122"/>
                <a:cs typeface="等线 Light" panose="02010600030101010101" charset="-122"/>
                <a:sym typeface="+mn-ea"/>
              </a:rPr>
              <a:t>Remembrance Day</a:t>
            </a:r>
            <a:r>
              <a:rPr lang="zh-CN" altLang="en-US" sz="2400" dirty="0">
                <a:latin typeface="等线 Light" panose="02010600030101010101" charset="-122"/>
                <a:ea typeface="等线 Light" panose="02010600030101010101" charset="-122"/>
                <a:cs typeface="等线 Light" panose="02010600030101010101" charset="-122"/>
                <a:sym typeface="+mn-ea"/>
              </a:rPr>
              <a:t>（加拿大阵亡将士纪念日）、</a:t>
            </a:r>
            <a:r>
              <a:rPr lang="en-US" altLang="zh-CN" sz="2400" dirty="0">
                <a:latin typeface="等线 Light" panose="02010600030101010101" charset="-122"/>
                <a:ea typeface="等线 Light" panose="02010600030101010101" charset="-122"/>
                <a:cs typeface="等线 Light" panose="02010600030101010101" charset="-122"/>
                <a:sym typeface="+mn-ea"/>
              </a:rPr>
              <a:t>Armistice Day</a:t>
            </a:r>
            <a:r>
              <a:rPr lang="zh-CN" altLang="en-US" sz="2400" dirty="0">
                <a:latin typeface="等线 Light" panose="02010600030101010101" charset="-122"/>
                <a:ea typeface="等线 Light" panose="02010600030101010101" charset="-122"/>
                <a:cs typeface="等线 Light" panose="02010600030101010101" charset="-122"/>
                <a:sym typeface="+mn-ea"/>
              </a:rPr>
              <a:t>（停战日）、</a:t>
            </a:r>
            <a:r>
              <a:rPr lang="en-US" altLang="zh-CN" sz="2400" dirty="0">
                <a:latin typeface="等线 Light" panose="02010600030101010101" charset="-122"/>
                <a:ea typeface="等线 Light" panose="02010600030101010101" charset="-122"/>
                <a:cs typeface="等线 Light" panose="02010600030101010101" charset="-122"/>
                <a:sym typeface="+mn-ea"/>
              </a:rPr>
              <a:t>Poppy Day</a:t>
            </a:r>
            <a:r>
              <a:rPr lang="zh-CN" altLang="en-US" sz="2400" dirty="0">
                <a:latin typeface="等线 Light" panose="02010600030101010101" charset="-122"/>
                <a:ea typeface="等线 Light" panose="02010600030101010101" charset="-122"/>
                <a:cs typeface="等线 Light" panose="02010600030101010101" charset="-122"/>
                <a:sym typeface="+mn-ea"/>
              </a:rPr>
              <a:t>（罂粟花日）</a:t>
            </a:r>
          </a:p>
          <a:p>
            <a:pPr lvl="0"/>
            <a:r>
              <a:rPr lang="zh-CN" altLang="en-US" sz="2400" dirty="0">
                <a:latin typeface="等线 Light" panose="02010600030101010101" charset="-122"/>
                <a:ea typeface="等线 Light" panose="02010600030101010101" charset="-122"/>
                <a:cs typeface="等线 Light" panose="02010600030101010101" charset="-122"/>
                <a:sym typeface="+mn-ea"/>
              </a:rPr>
              <a:t>飓风战斗机、鹞式战斗机、勇士号、胜利号</a:t>
            </a:r>
          </a:p>
          <a:p>
            <a:pPr lvl="0"/>
            <a:endParaRPr lang="zh-CN" altLang="en-US" sz="2400" dirty="0">
              <a:latin typeface="等线 Light" panose="02010600030101010101" charset="-122"/>
              <a:ea typeface="等线 Light" panose="02010600030101010101" charset="-122"/>
              <a:cs typeface="等线 Light" panose="02010600030101010101" charset="-122"/>
              <a:sym typeface="+mn-ea"/>
            </a:endParaRPr>
          </a:p>
          <a:p>
            <a:pPr lvl="0"/>
            <a:r>
              <a:rPr lang="zh-CN" altLang="en-US" sz="2400" dirty="0">
                <a:latin typeface="等线 Light" panose="02010600030101010101" charset="-122"/>
                <a:ea typeface="等线 Light" panose="02010600030101010101" charset="-122"/>
                <a:cs typeface="等线 Light" panose="02010600030101010101" charset="-122"/>
                <a:sym typeface="+mn-ea"/>
              </a:rPr>
              <a:t>【反面事例】：</a:t>
            </a:r>
            <a:r>
              <a:rPr lang="en-US" altLang="zh-CN" sz="2400" dirty="0">
                <a:latin typeface="等线 Light" panose="02010600030101010101" charset="-122"/>
                <a:ea typeface="等线 Light" panose="02010600030101010101" charset="-122"/>
                <a:cs typeface="等线 Light" panose="02010600030101010101" charset="-122"/>
                <a:sym typeface="+mn-ea"/>
              </a:rPr>
              <a:t>二战中面对德国的进攻：波兰只抵抗了一个月；丹麦只抵抗了几个小时；荷兰，奥地利，捷克斯洛伐克不战而降；法国45天投降；苏联丢失大部分。</a:t>
            </a:r>
            <a:endParaRPr lang="en-US" altLang="zh-CN" sz="2400" dirty="0">
              <a:latin typeface="等线 Light" panose="02010600030101010101" charset="-122"/>
              <a:ea typeface="等线 Light" panose="02010600030101010101" charset="-122"/>
              <a:cs typeface="等线 Light" panose="02010600030101010101" charset="-122"/>
            </a:endParaRPr>
          </a:p>
          <a:p>
            <a:pPr lvl="0"/>
            <a:endParaRPr lang="zh-CN" altLang="en-US" sz="2400" dirty="0">
              <a:latin typeface="等线 Light" panose="02010600030101010101" charset="-122"/>
              <a:ea typeface="等线 Light" panose="02010600030101010101" charset="-122"/>
              <a:cs typeface="等线 Light" panose="02010600030101010101" charset="-122"/>
            </a:endParaRPr>
          </a:p>
          <a:p>
            <a:endParaRPr lang="zh-CN" altLang="en-US" sz="2400" b="1" dirty="0">
              <a:latin typeface="等线 Light" panose="02010600030101010101" charset="-122"/>
              <a:ea typeface="等线 Light" panose="02010600030101010101" charset="-122"/>
              <a:cs typeface="等线 Light" panose="02010600030101010101" charset="-122"/>
            </a:endParaRPr>
          </a:p>
          <a:p>
            <a:endParaRPr lang="zh-CN" altLang="en-US" sz="2400" b="1" dirty="0">
              <a:latin typeface="等线 Light" panose="02010600030101010101" charset="-122"/>
              <a:ea typeface="等线 Light" panose="02010600030101010101" charset="-122"/>
              <a:cs typeface="等线 Light" panose="02010600030101010101" charset="-122"/>
            </a:endParaRPr>
          </a:p>
        </p:txBody>
      </p:sp>
    </p:spTree>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4">
            <a:extLst>
              <a:ext uri="{FF2B5EF4-FFF2-40B4-BE49-F238E27FC236}">
                <a16:creationId xmlns:a16="http://schemas.microsoft.com/office/drawing/2014/main" id="{9CBB92F7-25CD-48B9-B4EC-54A0D801D78E}"/>
              </a:ext>
            </a:extLst>
          </p:cNvPr>
          <p:cNvSpPr txBox="1">
            <a:spLocks noChangeArrowheads="1"/>
          </p:cNvSpPr>
          <p:nvPr/>
        </p:nvSpPr>
        <p:spPr bwMode="auto">
          <a:xfrm>
            <a:off x="1847851" y="188914"/>
            <a:ext cx="8520113" cy="8339137"/>
          </a:xfrm>
          <a:prstGeom prst="rect">
            <a:avLst/>
          </a:prstGeom>
          <a:noFill/>
          <a:ln>
            <a:noFill/>
          </a:ln>
          <a:effectLst>
            <a:outerShdw dist="45791" dir="2021404" algn="ctr" rotWithShape="0">
              <a:srgbClr val="FFFF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dirty="0">
                <a:solidFill>
                  <a:srgbClr val="FF3300"/>
                </a:solidFill>
                <a:latin typeface="楷体" panose="02010609060101010101" pitchFamily="49" charset="-122"/>
                <a:ea typeface="楷体" panose="02010609060101010101" pitchFamily="49" charset="-122"/>
              </a:rPr>
              <a:t>把《孙子兵法》的思想应用到现代企业经营始于五、六十年代的日本。当时日本正处于大战后的经济重建和恢复时期。</a:t>
            </a:r>
          </a:p>
          <a:p>
            <a:pPr algn="just"/>
            <a:r>
              <a:rPr lang="zh-CN" altLang="en-US" sz="2000" dirty="0">
                <a:solidFill>
                  <a:srgbClr val="FF3300"/>
                </a:solidFill>
                <a:latin typeface="楷体" panose="02010609060101010101" pitchFamily="49" charset="-122"/>
                <a:ea typeface="楷体" panose="02010609060101010101" pitchFamily="49" charset="-122"/>
              </a:rPr>
              <a:t>在美国和其他国家《孙子兵法》也得到了广泛运用。</a:t>
            </a:r>
          </a:p>
          <a:p>
            <a:pPr>
              <a:lnSpc>
                <a:spcPct val="140000"/>
              </a:lnSpc>
            </a:pPr>
            <a:endParaRPr lang="zh-CN" altLang="en-US" sz="2000" dirty="0">
              <a:solidFill>
                <a:srgbClr val="FF3300"/>
              </a:solidFill>
              <a:latin typeface="楷体" panose="02010609060101010101" pitchFamily="49" charset="-122"/>
              <a:ea typeface="楷体" panose="02010609060101010101" pitchFamily="49" charset="-122"/>
            </a:endParaRPr>
          </a:p>
          <a:p>
            <a:pPr>
              <a:lnSpc>
                <a:spcPct val="140000"/>
              </a:lnSpc>
            </a:pPr>
            <a:r>
              <a:rPr lang="zh-CN" altLang="en-US" sz="2000" dirty="0">
                <a:solidFill>
                  <a:srgbClr val="FF3300"/>
                </a:solidFill>
                <a:latin typeface="楷体" panose="02010609060101010101" pitchFamily="49" charset="-122"/>
                <a:ea typeface="楷体" panose="02010609060101010101" pitchFamily="49" charset="-122"/>
              </a:rPr>
              <a:t>战道与商道的现实运用</a:t>
            </a:r>
            <a:endParaRPr lang="zh-CN" altLang="en-US" sz="2400" dirty="0">
              <a:solidFill>
                <a:srgbClr val="FF3300"/>
              </a:solidFill>
              <a:latin typeface="楷体" panose="02010609060101010101" pitchFamily="49" charset="-122"/>
              <a:ea typeface="楷体" panose="02010609060101010101" pitchFamily="49" charset="-122"/>
            </a:endParaRPr>
          </a:p>
          <a:p>
            <a:pPr>
              <a:lnSpc>
                <a:spcPct val="140000"/>
              </a:lnSpc>
            </a:pPr>
            <a:r>
              <a:rPr lang="zh-CN" altLang="en-US" sz="2000" dirty="0">
                <a:solidFill>
                  <a:srgbClr val="FF3300"/>
                </a:solidFill>
                <a:latin typeface="楷体" panose="02010609060101010101" pitchFamily="49" charset="-122"/>
                <a:ea typeface="楷体" panose="02010609060101010101" pitchFamily="49" charset="-122"/>
              </a:rPr>
              <a:t>      随着市场经济的飞速发展，商场竞争日趋激烈，战场与商场、战道与商道、兵家与商家的联系更为紧密。翻开中国本土企业发展史，可以发现：改变了中国人的生活、创造了我们这个繁荣时代的中国企业家中，许多人都有过从军的经历：</a:t>
            </a:r>
            <a:r>
              <a:rPr lang="zh-CN" altLang="en-US" sz="2000" b="1" i="1" dirty="0">
                <a:solidFill>
                  <a:srgbClr val="FF3300"/>
                </a:solidFill>
                <a:latin typeface="楷体" panose="02010609060101010101" pitchFamily="49" charset="-122"/>
                <a:ea typeface="楷体" panose="02010609060101010101" pitchFamily="49" charset="-122"/>
              </a:rPr>
              <a:t>万达的王健林、联想的柳传志、华为的任正非、中化集团的宁高宁、万科的王石、广厦集团的孙广信、科龙的潘宁、杉杉集团的郑永刚、宅急送的陈平、买回航母的徐增平</a:t>
            </a:r>
            <a:r>
              <a:rPr lang="zh-CN" altLang="en-US" sz="2000" dirty="0">
                <a:solidFill>
                  <a:srgbClr val="FF3300"/>
                </a:solidFill>
                <a:latin typeface="楷体" panose="02010609060101010101" pitchFamily="49" charset="-122"/>
                <a:ea typeface="楷体" panose="02010609060101010101" pitchFamily="49" charset="-122"/>
              </a:rPr>
              <a:t>等等，可谓星光灿烂。</a:t>
            </a:r>
          </a:p>
          <a:p>
            <a:pPr>
              <a:lnSpc>
                <a:spcPct val="140000"/>
              </a:lnSpc>
            </a:pPr>
            <a:endParaRPr lang="zh-CN" altLang="en-US" sz="2000" dirty="0">
              <a:solidFill>
                <a:srgbClr val="FF3300"/>
              </a:solidFill>
              <a:latin typeface="楷体" panose="02010609060101010101" pitchFamily="49" charset="-122"/>
              <a:ea typeface="楷体" panose="02010609060101010101" pitchFamily="49" charset="-122"/>
            </a:endParaRPr>
          </a:p>
          <a:p>
            <a:pPr algn="just">
              <a:lnSpc>
                <a:spcPct val="140000"/>
              </a:lnSpc>
            </a:pPr>
            <a:r>
              <a:rPr lang="zh-CN" altLang="en-US" sz="2000" dirty="0">
                <a:latin typeface="楷体" panose="02010609060101010101" pitchFamily="49" charset="-122"/>
                <a:ea typeface="楷体" panose="02010609060101010101" pitchFamily="49" charset="-122"/>
              </a:rPr>
              <a:t>万达王健林是身家数百亿的超级富豪。从一名转业军人，为求银行贷款、在银行走廊站了一整天的创业者，到被世人仰望的世界级企业家。王健林说他的成功得益于三点：</a:t>
            </a:r>
          </a:p>
          <a:p>
            <a:pPr>
              <a:lnSpc>
                <a:spcPct val="140000"/>
              </a:lnSpc>
            </a:pPr>
            <a:r>
              <a:rPr lang="zh-CN" altLang="en-US" sz="2000" dirty="0">
                <a:latin typeface="楷体" panose="02010609060101010101" pitchFamily="49" charset="-122"/>
                <a:ea typeface="楷体" panose="02010609060101010101" pitchFamily="49" charset="-122"/>
              </a:rPr>
              <a:t>第一：敢闯敢试</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第二：创新求变，富贵险中求</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第三：不断修正的目标</a:t>
            </a:r>
          </a:p>
          <a:p>
            <a:pPr>
              <a:lnSpc>
                <a:spcPct val="140000"/>
              </a:lnSpc>
            </a:pPr>
            <a:endParaRPr lang="zh-CN" altLang="en-US" sz="2000" dirty="0">
              <a:solidFill>
                <a:srgbClr val="FF3300"/>
              </a:solidFill>
              <a:latin typeface="楷体" panose="02010609060101010101" pitchFamily="49" charset="-122"/>
              <a:ea typeface="楷体" panose="02010609060101010101" pitchFamily="49" charset="-122"/>
            </a:endParaRPr>
          </a:p>
          <a:p>
            <a:pPr>
              <a:lnSpc>
                <a:spcPct val="140000"/>
              </a:lnSpc>
            </a:pPr>
            <a:endParaRPr lang="zh-CN" altLang="en-US" sz="2000" dirty="0">
              <a:solidFill>
                <a:srgbClr val="FF3300"/>
              </a:solidFill>
              <a:latin typeface="楷体" panose="02010609060101010101" pitchFamily="49" charset="-122"/>
              <a:ea typeface="楷体" panose="02010609060101010101" pitchFamily="49" charset="-122"/>
            </a:endParaRPr>
          </a:p>
          <a:p>
            <a:pPr>
              <a:lnSpc>
                <a:spcPct val="140000"/>
              </a:lnSpc>
            </a:pPr>
            <a:endParaRPr lang="zh-CN" altLang="en-US" sz="2000" dirty="0">
              <a:solidFill>
                <a:srgbClr val="FF3300"/>
              </a:solidFill>
              <a:latin typeface="楷体" panose="02010609060101010101" pitchFamily="49" charset="-122"/>
              <a:ea typeface="楷体" panose="02010609060101010101" pitchFamily="49" charset="-122"/>
            </a:endParaRPr>
          </a:p>
          <a:p>
            <a:pPr algn="just">
              <a:lnSpc>
                <a:spcPct val="90000"/>
              </a:lnSpc>
              <a:spcBef>
                <a:spcPct val="50000"/>
              </a:spcBef>
            </a:pPr>
            <a:endParaRPr lang="zh-CN" altLang="en-US" sz="2000" dirty="0">
              <a:solidFill>
                <a:srgbClr val="FF3300"/>
              </a:solidFill>
              <a:latin typeface="楷体" panose="02010609060101010101" pitchFamily="49" charset="-122"/>
              <a:ea typeface="楷体" panose="02010609060101010101" pitchFamily="49" charset="-122"/>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0CD83505-981F-5741-3D8A-3DD4ED716648}"/>
              </a:ext>
            </a:extLst>
          </p:cNvPr>
          <p:cNvSpPr txBox="1">
            <a:spLocks noChangeArrowheads="1"/>
          </p:cNvSpPr>
          <p:nvPr>
            <p:custDataLst>
              <p:tags r:id="rId1"/>
            </p:custDataLst>
          </p:nvPr>
        </p:nvSpPr>
        <p:spPr bwMode="auto">
          <a:xfrm>
            <a:off x="0" y="1340802"/>
            <a:ext cx="5788025" cy="345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50000"/>
              </a:spcBef>
              <a:buFontTx/>
              <a:buNone/>
            </a:pPr>
            <a:r>
              <a:rPr lang="zh-CN" altLang="en-US" sz="2400" dirty="0">
                <a:solidFill>
                  <a:schemeClr val="tx1"/>
                </a:solidFill>
                <a:latin typeface="楷体" panose="02010609060101010101" pitchFamily="49" charset="-122"/>
                <a:ea typeface="楷体" panose="02010609060101010101" pitchFamily="49" charset="-122"/>
              </a:rPr>
              <a:t>日本原东洋精密工业株式会社社长大桥武夫（1906一1987）则认为，</a:t>
            </a:r>
            <a:r>
              <a:rPr lang="zh-CN" altLang="en-US" sz="2400" b="1" dirty="0">
                <a:solidFill>
                  <a:srgbClr val="FF0000"/>
                </a:solidFill>
                <a:latin typeface="微软雅黑" panose="020B0503020204020204" charset="-122"/>
                <a:ea typeface="微软雅黑" panose="020B0503020204020204" charset="-122"/>
              </a:rPr>
              <a:t>应用《孙子兵法》比美国企业经营更合理、更有效。</a:t>
            </a:r>
          </a:p>
          <a:p>
            <a:pPr eaLnBrk="1" hangingPunct="1">
              <a:lnSpc>
                <a:spcPct val="90000"/>
              </a:lnSpc>
              <a:spcBef>
                <a:spcPct val="50000"/>
              </a:spcBef>
              <a:buFontTx/>
              <a:buNone/>
            </a:pPr>
            <a:r>
              <a:rPr lang="zh-CN" altLang="en-US" sz="2400" dirty="0">
                <a:solidFill>
                  <a:schemeClr val="tx1"/>
                </a:solidFill>
                <a:latin typeface="楷体" panose="02010609060101010101" pitchFamily="49" charset="-122"/>
                <a:ea typeface="楷体" panose="02010609060101010101" pitchFamily="49" charset="-122"/>
              </a:rPr>
              <a:t>他创办了“兵法经营熟”，形成独具特色的“兵法经营学派”，出版的《兵法经营要点》一书，引起经营界巨大反响，成为日本畅销书。</a:t>
            </a:r>
          </a:p>
          <a:p>
            <a:pPr eaLnBrk="1" hangingPunct="1">
              <a:lnSpc>
                <a:spcPct val="90000"/>
              </a:lnSpc>
              <a:spcBef>
                <a:spcPct val="50000"/>
              </a:spcBef>
              <a:buFontTx/>
              <a:buNone/>
            </a:pPr>
            <a:r>
              <a:rPr lang="zh-CN" altLang="en-US" sz="2400" dirty="0">
                <a:solidFill>
                  <a:schemeClr val="tx1"/>
                </a:solidFill>
                <a:latin typeface="楷体" panose="02010609060101010101" pitchFamily="49" charset="-122"/>
                <a:ea typeface="楷体" panose="02010609060101010101" pitchFamily="49" charset="-122"/>
              </a:rPr>
              <a:t>在采取了这一理论体系进行经商后，大桥武夫的公司业务效率大幅提高。</a:t>
            </a:r>
          </a:p>
        </p:txBody>
      </p:sp>
      <p:sp>
        <p:nvSpPr>
          <p:cNvPr id="3" name="Text Box 4">
            <a:extLst>
              <a:ext uri="{FF2B5EF4-FFF2-40B4-BE49-F238E27FC236}">
                <a16:creationId xmlns:a16="http://schemas.microsoft.com/office/drawing/2014/main" id="{A079838C-7114-60FE-8F97-67BA9F986096}"/>
              </a:ext>
            </a:extLst>
          </p:cNvPr>
          <p:cNvSpPr txBox="1">
            <a:spLocks noChangeArrowheads="1"/>
          </p:cNvSpPr>
          <p:nvPr>
            <p:custDataLst>
              <p:tags r:id="rId2"/>
            </p:custDataLst>
          </p:nvPr>
        </p:nvSpPr>
        <p:spPr bwMode="auto">
          <a:xfrm>
            <a:off x="6096000" y="1143824"/>
            <a:ext cx="5662295" cy="384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90000"/>
              </a:lnSpc>
              <a:spcBef>
                <a:spcPct val="50000"/>
              </a:spcBef>
              <a:buFontTx/>
              <a:buNone/>
            </a:pPr>
            <a:r>
              <a:rPr lang="zh-CN" altLang="en-US" sz="2000" b="1" dirty="0">
                <a:solidFill>
                  <a:srgbClr val="FF0000"/>
                </a:solidFill>
                <a:latin typeface="微软雅黑" panose="020B0503020204020204" charset="-122"/>
                <a:ea typeface="微软雅黑" panose="020B0503020204020204" charset="-122"/>
              </a:rPr>
              <a:t>美国</a:t>
            </a:r>
            <a:r>
              <a:rPr lang="zh-CN" altLang="en-US" sz="2000" dirty="0">
                <a:solidFill>
                  <a:schemeClr val="tx1"/>
                </a:solidFill>
                <a:latin typeface="楷体" panose="02010609060101010101" pitchFamily="49" charset="-122"/>
                <a:ea typeface="楷体" panose="02010609060101010101" pitchFamily="49" charset="-122"/>
              </a:rPr>
              <a:t>是继日本后又一个将《孙子兵法》普遍用于企业经济管理中去的国家。</a:t>
            </a:r>
          </a:p>
          <a:p>
            <a:pPr algn="just" eaLnBrk="1" hangingPunct="1">
              <a:lnSpc>
                <a:spcPct val="90000"/>
              </a:lnSpc>
              <a:spcBef>
                <a:spcPct val="50000"/>
              </a:spcBef>
              <a:buFontTx/>
              <a:buNone/>
            </a:pPr>
            <a:r>
              <a:rPr lang="zh-CN" altLang="en-US" sz="2000" dirty="0">
                <a:solidFill>
                  <a:schemeClr val="tx1"/>
                </a:solidFill>
                <a:latin typeface="楷体" panose="02010609060101010101" pitchFamily="49" charset="-122"/>
                <a:ea typeface="楷体" panose="02010609060101010101" pitchFamily="49" charset="-122"/>
              </a:rPr>
              <a:t>美国经营管理界认为，《孙子兵法》思想既可以用于</a:t>
            </a:r>
            <a:r>
              <a:rPr lang="zh-CN" altLang="en-US" sz="2000" b="1" dirty="0">
                <a:solidFill>
                  <a:srgbClr val="FF0000"/>
                </a:solidFill>
                <a:latin typeface="微软雅黑" panose="020B0503020204020204" charset="-122"/>
                <a:ea typeface="微软雅黑" panose="020B0503020204020204" charset="-122"/>
              </a:rPr>
              <a:t>经营管理理论，</a:t>
            </a:r>
            <a:r>
              <a:rPr lang="zh-CN" altLang="en-US" sz="2000" dirty="0">
                <a:solidFill>
                  <a:schemeClr val="tx1"/>
                </a:solidFill>
                <a:latin typeface="楷体" panose="02010609060101010101" pitchFamily="49" charset="-122"/>
                <a:ea typeface="楷体" panose="02010609060101010101" pitchFamily="49" charset="-122"/>
              </a:rPr>
              <a:t>也可以用于</a:t>
            </a:r>
            <a:r>
              <a:rPr lang="zh-CN" altLang="en-US" sz="2000" b="1" dirty="0">
                <a:solidFill>
                  <a:srgbClr val="FF0000"/>
                </a:solidFill>
                <a:latin typeface="微软雅黑" panose="020B0503020204020204" charset="-122"/>
                <a:ea typeface="微软雅黑" panose="020B0503020204020204" charset="-122"/>
              </a:rPr>
              <a:t>经营管理实务，</a:t>
            </a:r>
            <a:r>
              <a:rPr lang="zh-CN" altLang="en-US" sz="2000" dirty="0">
                <a:solidFill>
                  <a:schemeClr val="tx1"/>
                </a:solidFill>
                <a:latin typeface="楷体" panose="02010609060101010101" pitchFamily="49" charset="-122"/>
                <a:ea typeface="楷体" panose="02010609060101010101" pitchFamily="49" charset="-122"/>
              </a:rPr>
              <a:t>有着强大的生命力。很多美国高等学府要求</a:t>
            </a:r>
            <a:r>
              <a:rPr lang="zh-CN" altLang="en-US" sz="2000" b="1" dirty="0">
                <a:solidFill>
                  <a:srgbClr val="FF0000"/>
                </a:solidFill>
                <a:latin typeface="微软雅黑" panose="020B0503020204020204" charset="-122"/>
                <a:ea typeface="微软雅黑" panose="020B0503020204020204" charset="-122"/>
              </a:rPr>
              <a:t>工商管理硕士学位的申请者必须熟读《孙子兵法》</a:t>
            </a:r>
            <a:r>
              <a:rPr lang="zh-CN" altLang="en-US" sz="2000" dirty="0">
                <a:solidFill>
                  <a:schemeClr val="tx1"/>
                </a:solidFill>
                <a:latin typeface="楷体" panose="02010609060101010101" pitchFamily="49" charset="-122"/>
                <a:ea typeface="楷体" panose="02010609060101010101" pitchFamily="49" charset="-122"/>
              </a:rPr>
              <a:t>。一些学者还把《孙子兵法》归纳成商界经营管理的原则信条。譬如，唐纳德·克劳斯（Donald Krause）于1995年出版了</a:t>
            </a:r>
            <a:r>
              <a:rPr lang="zh-CN" altLang="en-US" sz="2000" b="1" dirty="0">
                <a:solidFill>
                  <a:srgbClr val="FF0000"/>
                </a:solidFill>
                <a:latin typeface="微软雅黑" panose="020B0503020204020204" charset="-122"/>
                <a:ea typeface="微软雅黑" panose="020B0503020204020204" charset="-122"/>
              </a:rPr>
              <a:t>《经理人的孙子兵法》</a:t>
            </a:r>
            <a:r>
              <a:rPr lang="zh-CN" altLang="en-US" sz="2000" dirty="0">
                <a:solidFill>
                  <a:schemeClr val="tx1"/>
                </a:solidFill>
                <a:latin typeface="楷体" panose="02010609060101010101" pitchFamily="49" charset="-122"/>
                <a:ea typeface="楷体" panose="02010609060101010101" pitchFamily="49" charset="-122"/>
              </a:rPr>
              <a:t>一书。书中借助《孙子兵法》思想，总结出了</a:t>
            </a:r>
            <a:r>
              <a:rPr lang="zh-CN" altLang="en-US" sz="2000" b="1" dirty="0">
                <a:solidFill>
                  <a:srgbClr val="FF0000"/>
                </a:solidFill>
                <a:latin typeface="微软雅黑" panose="020B0503020204020204" charset="-122"/>
                <a:ea typeface="微软雅黑" panose="020B0503020204020204" charset="-122"/>
              </a:rPr>
              <a:t>指明路线、知己知彼、集中兵力、迷惑对手</a:t>
            </a:r>
            <a:r>
              <a:rPr lang="zh-CN" altLang="en-US" sz="2000" dirty="0">
                <a:solidFill>
                  <a:schemeClr val="tx1"/>
                </a:solidFill>
                <a:latin typeface="楷体" panose="02010609060101010101" pitchFamily="49" charset="-122"/>
                <a:ea typeface="楷体" panose="02010609060101010101" pitchFamily="49" charset="-122"/>
              </a:rPr>
              <a:t>等十大经营准则。该书多次再版，流传甚广，曾于1999年位列《华尔街》杂志畅销书榜单</a:t>
            </a:r>
          </a:p>
        </p:txBody>
      </p:sp>
    </p:spTree>
    <p:extLst>
      <p:ext uri="{BB962C8B-B14F-4D97-AF65-F5344CB8AC3E}">
        <p14:creationId xmlns:p14="http://schemas.microsoft.com/office/powerpoint/2010/main" val="267818475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4">
            <a:extLst>
              <a:ext uri="{FF2B5EF4-FFF2-40B4-BE49-F238E27FC236}">
                <a16:creationId xmlns:a16="http://schemas.microsoft.com/office/drawing/2014/main" id="{CC0B54A8-DAAD-4E04-A241-E7DCBF8EBBBB}"/>
              </a:ext>
            </a:extLst>
          </p:cNvPr>
          <p:cNvSpPr>
            <a:spLocks noChangeArrowheads="1"/>
          </p:cNvSpPr>
          <p:nvPr/>
        </p:nvSpPr>
        <p:spPr bwMode="auto">
          <a:xfrm>
            <a:off x="1524001" y="260351"/>
            <a:ext cx="8893175" cy="565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80000"/>
              </a:lnSpc>
            </a:pPr>
            <a:r>
              <a:rPr lang="zh-CN" altLang="en-US">
                <a:latin typeface="隶书" panose="02010509060101010101" pitchFamily="49" charset="-122"/>
                <a:ea typeface="隶书" panose="02010509060101010101" pitchFamily="49" charset="-122"/>
              </a:rPr>
              <a:t>  </a:t>
            </a:r>
            <a:r>
              <a:rPr lang="zh-CN" altLang="en-US" sz="4800">
                <a:ea typeface="隶书" panose="02010509060101010101" pitchFamily="49" charset="-122"/>
              </a:rPr>
              <a:t>第一节</a:t>
            </a:r>
            <a:r>
              <a:rPr lang="zh-CN" altLang="en-US" sz="4800">
                <a:latin typeface="隶书" panose="02010509060101010101" pitchFamily="49" charset="-122"/>
                <a:ea typeface="隶书" panose="02010509060101010101" pitchFamily="49" charset="-122"/>
              </a:rPr>
              <a:t>孙子先胜论与企业决策</a:t>
            </a:r>
          </a:p>
          <a:p>
            <a:pPr>
              <a:lnSpc>
                <a:spcPct val="80000"/>
              </a:lnSpc>
            </a:pPr>
            <a:r>
              <a:rPr lang="en-US" altLang="zh-CN" sz="4400">
                <a:latin typeface="隶书" panose="02010509060101010101" pitchFamily="49" charset="-122"/>
                <a:ea typeface="隶书" panose="02010509060101010101" pitchFamily="49" charset="-122"/>
              </a:rPr>
              <a:t> 	 </a:t>
            </a:r>
          </a:p>
          <a:p>
            <a:pPr>
              <a:lnSpc>
                <a:spcPct val="80000"/>
              </a:lnSpc>
            </a:pPr>
            <a:r>
              <a:rPr lang="zh-CN" altLang="en-US" sz="3600">
                <a:latin typeface="隶书" panose="02010509060101010101" pitchFamily="49" charset="-122"/>
                <a:ea typeface="隶书" panose="02010509060101010101" pitchFamily="49" charset="-122"/>
              </a:rPr>
              <a:t> </a:t>
            </a:r>
            <a:endParaRPr lang="en-US" altLang="zh-CN" sz="3600">
              <a:latin typeface="隶书" panose="02010509060101010101" pitchFamily="49" charset="-122"/>
              <a:ea typeface="隶书" panose="02010509060101010101" pitchFamily="49" charset="-122"/>
            </a:endParaRPr>
          </a:p>
          <a:p>
            <a:pPr>
              <a:lnSpc>
                <a:spcPct val="80000"/>
              </a:lnSpc>
            </a:pPr>
            <a:r>
              <a:rPr lang="en-US" altLang="zh-CN" sz="3600">
                <a:latin typeface="隶书" panose="02010509060101010101" pitchFamily="49" charset="-122"/>
                <a:ea typeface="隶书" panose="02010509060101010101" pitchFamily="49" charset="-122"/>
              </a:rPr>
              <a:t>	 </a:t>
            </a:r>
            <a:r>
              <a:rPr lang="zh-CN" altLang="en-US" sz="3600">
                <a:latin typeface="隶书" panose="02010509060101010101" pitchFamily="49" charset="-122"/>
                <a:ea typeface="隶书" panose="02010509060101010101" pitchFamily="49" charset="-122"/>
              </a:rPr>
              <a:t>一、全胜论</a:t>
            </a:r>
            <a:r>
              <a:rPr lang="en-US" altLang="zh-CN" sz="3600">
                <a:latin typeface="隶书" panose="02010509060101010101" pitchFamily="49" charset="-122"/>
                <a:ea typeface="隶书" panose="02010509060101010101" pitchFamily="49" charset="-122"/>
              </a:rPr>
              <a:t>---</a:t>
            </a:r>
            <a:r>
              <a:rPr lang="zh-CN" altLang="en-US" sz="3600">
                <a:latin typeface="隶书" panose="02010509060101010101" pitchFamily="49" charset="-122"/>
                <a:ea typeface="隶书" panose="02010509060101010101" pitchFamily="49" charset="-122"/>
              </a:rPr>
              <a:t>战略决策以全取胜</a:t>
            </a:r>
            <a:endParaRPr lang="en-US" altLang="zh-CN" sz="3600">
              <a:latin typeface="隶书" panose="02010509060101010101" pitchFamily="49" charset="-122"/>
              <a:ea typeface="隶书" panose="02010509060101010101" pitchFamily="49" charset="-122"/>
            </a:endParaRPr>
          </a:p>
          <a:p>
            <a:pPr>
              <a:lnSpc>
                <a:spcPct val="80000"/>
              </a:lnSpc>
            </a:pPr>
            <a:r>
              <a:rPr lang="zh-CN" altLang="en-US" sz="3600">
                <a:latin typeface="隶书" panose="02010509060101010101" pitchFamily="49" charset="-122"/>
                <a:ea typeface="隶书" panose="02010509060101010101" pitchFamily="49" charset="-122"/>
              </a:rPr>
              <a:t> </a:t>
            </a:r>
            <a:r>
              <a:rPr lang="en-US" altLang="zh-CN" sz="3600">
                <a:latin typeface="隶书" panose="02010509060101010101" pitchFamily="49" charset="-122"/>
                <a:ea typeface="隶书" panose="02010509060101010101" pitchFamily="49" charset="-122"/>
              </a:rPr>
              <a:t>	 </a:t>
            </a:r>
            <a:r>
              <a:rPr lang="zh-CN" altLang="en-US" sz="3600">
                <a:latin typeface="隶书" panose="02010509060101010101" pitchFamily="49" charset="-122"/>
                <a:ea typeface="隶书" panose="02010509060101010101" pitchFamily="49" charset="-122"/>
              </a:rPr>
              <a:t>二、道胜论</a:t>
            </a:r>
            <a:r>
              <a:rPr lang="en-US" altLang="zh-CN" sz="3600">
                <a:latin typeface="隶书" panose="02010509060101010101" pitchFamily="49" charset="-122"/>
                <a:ea typeface="隶书" panose="02010509060101010101" pitchFamily="49" charset="-122"/>
              </a:rPr>
              <a:t>---</a:t>
            </a:r>
            <a:r>
              <a:rPr lang="zh-CN" altLang="en-US" sz="3600">
                <a:latin typeface="隶书" panose="02010509060101010101" pitchFamily="49" charset="-122"/>
                <a:ea typeface="隶书" panose="02010509060101010101" pitchFamily="49" charset="-122"/>
              </a:rPr>
              <a:t>决策核心</a:t>
            </a:r>
            <a:r>
              <a:rPr lang="zh-CN" altLang="en-US" sz="3600">
                <a:ea typeface="隶书" panose="02010509060101010101" pitchFamily="49" charset="-122"/>
              </a:rPr>
              <a:t>顺应</a:t>
            </a:r>
            <a:r>
              <a:rPr lang="zh-CN" altLang="en-US" sz="3600">
                <a:latin typeface="隶书" panose="02010509060101010101" pitchFamily="49" charset="-122"/>
                <a:ea typeface="隶书" panose="02010509060101010101" pitchFamily="49" charset="-122"/>
              </a:rPr>
              <a:t>民心</a:t>
            </a:r>
            <a:endParaRPr lang="en-US" altLang="zh-CN" sz="3600">
              <a:latin typeface="隶书" panose="02010509060101010101" pitchFamily="49" charset="-122"/>
              <a:ea typeface="隶书" panose="02010509060101010101" pitchFamily="49" charset="-122"/>
            </a:endParaRPr>
          </a:p>
          <a:p>
            <a:pPr>
              <a:lnSpc>
                <a:spcPct val="80000"/>
              </a:lnSpc>
            </a:pPr>
            <a:r>
              <a:rPr lang="en-US" altLang="zh-CN" sz="3600">
                <a:latin typeface="隶书" panose="02010509060101010101" pitchFamily="49" charset="-122"/>
                <a:ea typeface="隶书" panose="02010509060101010101" pitchFamily="49" charset="-122"/>
              </a:rPr>
              <a:t> 	 </a:t>
            </a:r>
            <a:r>
              <a:rPr lang="zh-CN" altLang="en-US" sz="3600">
                <a:latin typeface="隶书" panose="02010509060101010101" pitchFamily="49" charset="-122"/>
                <a:ea typeface="隶书" panose="02010509060101010101" pitchFamily="49" charset="-122"/>
              </a:rPr>
              <a:t>三、知胜论</a:t>
            </a:r>
            <a:r>
              <a:rPr lang="en-US" altLang="zh-CN" sz="3600">
                <a:latin typeface="隶书" panose="02010509060101010101" pitchFamily="49" charset="-122"/>
                <a:ea typeface="隶书" panose="02010509060101010101" pitchFamily="49" charset="-122"/>
              </a:rPr>
              <a:t>---</a:t>
            </a:r>
            <a:r>
              <a:rPr lang="zh-CN" altLang="en-US" sz="3600">
                <a:latin typeface="隶书" panose="02010509060101010101" pitchFamily="49" charset="-122"/>
                <a:ea typeface="隶书" panose="02010509060101010101" pitchFamily="49" charset="-122"/>
              </a:rPr>
              <a:t>决策要求知彼知己</a:t>
            </a:r>
            <a:endParaRPr lang="en-US" altLang="zh-CN" sz="3600">
              <a:latin typeface="隶书" panose="02010509060101010101" pitchFamily="49" charset="-122"/>
              <a:ea typeface="隶书" panose="02010509060101010101" pitchFamily="49" charset="-122"/>
            </a:endParaRPr>
          </a:p>
          <a:p>
            <a:pPr>
              <a:lnSpc>
                <a:spcPct val="80000"/>
              </a:lnSpc>
            </a:pPr>
            <a:r>
              <a:rPr lang="en-US" altLang="zh-CN" sz="3600">
                <a:latin typeface="隶书" panose="02010509060101010101" pitchFamily="49" charset="-122"/>
                <a:ea typeface="隶书" panose="02010509060101010101" pitchFamily="49" charset="-122"/>
              </a:rPr>
              <a:t> 	 </a:t>
            </a:r>
            <a:r>
              <a:rPr lang="zh-CN" altLang="en-US" sz="3600">
                <a:latin typeface="隶书" panose="02010509060101010101" pitchFamily="49" charset="-122"/>
                <a:ea typeface="隶书" panose="02010509060101010101" pitchFamily="49" charset="-122"/>
              </a:rPr>
              <a:t>四、算胜论</a:t>
            </a:r>
            <a:r>
              <a:rPr lang="en-US" altLang="zh-CN" sz="3600">
                <a:latin typeface="隶书" panose="02010509060101010101" pitchFamily="49" charset="-122"/>
                <a:ea typeface="隶书" panose="02010509060101010101" pitchFamily="49" charset="-122"/>
              </a:rPr>
              <a:t>---</a:t>
            </a:r>
            <a:r>
              <a:rPr lang="zh-CN" altLang="en-US" sz="3600">
                <a:latin typeface="隶书" panose="02010509060101010101" pitchFamily="49" charset="-122"/>
                <a:ea typeface="隶书" panose="02010509060101010101" pitchFamily="49" charset="-122"/>
              </a:rPr>
              <a:t>目标决策先计先算</a:t>
            </a:r>
            <a:endParaRPr lang="en-US" altLang="zh-CN" sz="3600">
              <a:latin typeface="隶书" panose="02010509060101010101" pitchFamily="49" charset="-122"/>
              <a:ea typeface="隶书" panose="02010509060101010101" pitchFamily="49" charset="-122"/>
            </a:endParaRPr>
          </a:p>
          <a:p>
            <a:pPr>
              <a:lnSpc>
                <a:spcPct val="80000"/>
              </a:lnSpc>
            </a:pPr>
            <a:r>
              <a:rPr lang="en-US" altLang="zh-CN" sz="3600">
                <a:latin typeface="隶书" panose="02010509060101010101" pitchFamily="49" charset="-122"/>
                <a:ea typeface="隶书" panose="02010509060101010101" pitchFamily="49" charset="-122"/>
              </a:rPr>
              <a:t> 	 </a:t>
            </a:r>
            <a:r>
              <a:rPr lang="zh-CN" altLang="en-US" sz="3600">
                <a:latin typeface="隶书" panose="02010509060101010101" pitchFamily="49" charset="-122"/>
                <a:ea typeface="隶书" panose="02010509060101010101" pitchFamily="49" charset="-122"/>
              </a:rPr>
              <a:t>五、谋胜论</a:t>
            </a:r>
            <a:r>
              <a:rPr lang="en-US" altLang="zh-CN" sz="3600">
                <a:latin typeface="隶书" panose="02010509060101010101" pitchFamily="49" charset="-122"/>
                <a:ea typeface="隶书" panose="02010509060101010101" pitchFamily="49" charset="-122"/>
              </a:rPr>
              <a:t>---</a:t>
            </a:r>
            <a:r>
              <a:rPr lang="zh-CN" altLang="en-US" sz="3600">
                <a:latin typeface="隶书" panose="02010509060101010101" pitchFamily="49" charset="-122"/>
                <a:ea typeface="隶书" panose="02010509060101010101" pitchFamily="49" charset="-122"/>
              </a:rPr>
              <a:t>方案决策全局筹划</a:t>
            </a:r>
            <a:endParaRPr lang="en-US" altLang="zh-CN" sz="3600">
              <a:latin typeface="隶书" panose="02010509060101010101" pitchFamily="49" charset="-122"/>
              <a:ea typeface="隶书" panose="02010509060101010101" pitchFamily="49" charset="-122"/>
            </a:endParaRPr>
          </a:p>
          <a:p>
            <a:pPr>
              <a:lnSpc>
                <a:spcPct val="80000"/>
              </a:lnSpc>
            </a:pPr>
            <a:r>
              <a:rPr lang="en-US" altLang="zh-CN" sz="3600">
                <a:latin typeface="隶书" panose="02010509060101010101" pitchFamily="49" charset="-122"/>
                <a:ea typeface="隶书" panose="02010509060101010101" pitchFamily="49" charset="-122"/>
              </a:rPr>
              <a:t>	 </a:t>
            </a:r>
            <a:r>
              <a:rPr lang="zh-CN" altLang="en-US" sz="3600">
                <a:latin typeface="隶书" panose="02010509060101010101" pitchFamily="49" charset="-122"/>
                <a:ea typeface="隶书" panose="02010509060101010101" pitchFamily="49" charset="-122"/>
              </a:rPr>
              <a:t>六、交胜论</a:t>
            </a:r>
            <a:r>
              <a:rPr lang="en-US" altLang="zh-CN" sz="3600">
                <a:latin typeface="隶书" panose="02010509060101010101" pitchFamily="49" charset="-122"/>
                <a:ea typeface="隶书" panose="02010509060101010101" pitchFamily="49" charset="-122"/>
              </a:rPr>
              <a:t>---</a:t>
            </a:r>
            <a:r>
              <a:rPr lang="zh-CN" altLang="en-US" sz="3600">
                <a:ea typeface="隶书" panose="02010509060101010101" pitchFamily="49" charset="-122"/>
              </a:rPr>
              <a:t>合作决策实现双赢</a:t>
            </a:r>
            <a:r>
              <a:rPr lang="en-US" altLang="zh-CN" sz="3600">
                <a:latin typeface="隶书" panose="02010509060101010101" pitchFamily="49" charset="-122"/>
                <a:ea typeface="隶书" panose="02010509060101010101" pitchFamily="49" charset="-122"/>
              </a:rPr>
              <a:t>            </a:t>
            </a:r>
          </a:p>
          <a:p>
            <a:pPr>
              <a:lnSpc>
                <a:spcPct val="80000"/>
              </a:lnSpc>
            </a:pPr>
            <a:r>
              <a:rPr lang="en-US" altLang="zh-CN" sz="3600">
                <a:latin typeface="隶书" panose="02010509060101010101" pitchFamily="49" charset="-122"/>
                <a:ea typeface="隶书" panose="02010509060101010101" pitchFamily="49" charset="-122"/>
              </a:rPr>
              <a:t> 	 </a:t>
            </a:r>
            <a:r>
              <a:rPr lang="zh-CN" altLang="en-US" sz="3600">
                <a:latin typeface="隶书" panose="02010509060101010101" pitchFamily="49" charset="-122"/>
                <a:ea typeface="隶书" panose="02010509060101010101" pitchFamily="49" charset="-122"/>
              </a:rPr>
              <a:t>七、因胜论</a:t>
            </a:r>
            <a:r>
              <a:rPr lang="en-US" altLang="zh-CN" sz="3600">
                <a:latin typeface="隶书" panose="02010509060101010101" pitchFamily="49" charset="-122"/>
                <a:ea typeface="隶书" panose="02010509060101010101" pitchFamily="49" charset="-122"/>
              </a:rPr>
              <a:t>---</a:t>
            </a:r>
            <a:r>
              <a:rPr lang="zh-CN" altLang="en-US" sz="3600">
                <a:latin typeface="隶书" panose="02010509060101010101" pitchFamily="49" charset="-122"/>
                <a:ea typeface="隶书" panose="02010509060101010101" pitchFamily="49" charset="-122"/>
              </a:rPr>
              <a:t>产品决策适应市场</a:t>
            </a:r>
          </a:p>
          <a:p>
            <a:pPr>
              <a:lnSpc>
                <a:spcPct val="80000"/>
              </a:lnSpc>
            </a:pPr>
            <a:r>
              <a:rPr lang="zh-CN" altLang="en-US" sz="3600">
                <a:latin typeface="隶书" panose="02010509060101010101" pitchFamily="49" charset="-122"/>
                <a:ea typeface="隶书" panose="02010509060101010101" pitchFamily="49" charset="-122"/>
              </a:rPr>
              <a:t> </a:t>
            </a:r>
            <a:r>
              <a:rPr lang="en-US" altLang="zh-CN" sz="3600">
                <a:latin typeface="隶书" panose="02010509060101010101" pitchFamily="49" charset="-122"/>
                <a:ea typeface="隶书" panose="02010509060101010101" pitchFamily="49" charset="-122"/>
              </a:rPr>
              <a:t>	 </a:t>
            </a:r>
            <a:r>
              <a:rPr lang="zh-CN" altLang="en-US" sz="3600">
                <a:latin typeface="隶书" panose="02010509060101010101" pitchFamily="49" charset="-122"/>
                <a:ea typeface="隶书" panose="02010509060101010101" pitchFamily="49" charset="-122"/>
              </a:rPr>
              <a:t>八、势胜论</a:t>
            </a:r>
            <a:r>
              <a:rPr lang="en-US" altLang="zh-CN" sz="3600">
                <a:latin typeface="隶书" panose="02010509060101010101" pitchFamily="49" charset="-122"/>
                <a:ea typeface="隶书" panose="02010509060101010101" pitchFamily="49" charset="-122"/>
              </a:rPr>
              <a:t>---</a:t>
            </a:r>
            <a:r>
              <a:rPr lang="zh-CN" altLang="en-US" sz="3600">
                <a:latin typeface="隶书" panose="02010509060101010101" pitchFamily="49" charset="-122"/>
                <a:ea typeface="隶书" panose="02010509060101010101" pitchFamily="49" charset="-122"/>
              </a:rPr>
              <a:t>销售决策势不可挡</a:t>
            </a:r>
          </a:p>
          <a:p>
            <a:pPr>
              <a:lnSpc>
                <a:spcPct val="80000"/>
              </a:lnSpc>
            </a:pPr>
            <a:r>
              <a:rPr lang="en-US" altLang="zh-CN" sz="3600">
                <a:latin typeface="隶书" panose="02010509060101010101" pitchFamily="49" charset="-122"/>
                <a:ea typeface="隶书" panose="02010509060101010101" pitchFamily="49" charset="-122"/>
              </a:rPr>
              <a:t> 	 </a:t>
            </a:r>
            <a:endParaRPr lang="zh-CN" altLang="en-US" sz="4400">
              <a:latin typeface="隶书" panose="02010509060101010101" pitchFamily="49" charset="-122"/>
              <a:ea typeface="隶书" panose="02010509060101010101" pitchFamily="49" charset="-122"/>
            </a:endParaRPr>
          </a:p>
        </p:txBody>
      </p:sp>
      <p:sp>
        <p:nvSpPr>
          <p:cNvPr id="26626" name="矩形 4">
            <a:extLst>
              <a:ext uri="{FF2B5EF4-FFF2-40B4-BE49-F238E27FC236}">
                <a16:creationId xmlns:a16="http://schemas.microsoft.com/office/drawing/2014/main" id="{273D4968-90B7-4030-BE8E-D2B5045DF108}"/>
              </a:ext>
            </a:extLst>
          </p:cNvPr>
          <p:cNvSpPr>
            <a:spLocks noChangeArrowheads="1"/>
          </p:cNvSpPr>
          <p:nvPr/>
        </p:nvSpPr>
        <p:spPr bwMode="auto">
          <a:xfrm>
            <a:off x="3143251" y="765176"/>
            <a:ext cx="6048375" cy="787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40000"/>
              </a:lnSpc>
            </a:pPr>
            <a:r>
              <a:rPr lang="zh-CN" altLang="en-US" sz="3600">
                <a:solidFill>
                  <a:srgbClr val="FF0000"/>
                </a:solidFill>
                <a:ea typeface="隶书" panose="02010509060101010101" pitchFamily="49" charset="-122"/>
              </a:rPr>
              <a:t>胜兵先胜而后求战</a:t>
            </a:r>
            <a:endParaRPr lang="zh-CN" altLang="en-US" sz="3200">
              <a:solidFill>
                <a:srgbClr val="FF0000"/>
              </a:solidFil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 Box 4">
            <a:extLst>
              <a:ext uri="{FF2B5EF4-FFF2-40B4-BE49-F238E27FC236}">
                <a16:creationId xmlns:a16="http://schemas.microsoft.com/office/drawing/2014/main" id="{E81B3C3B-0D04-4826-A5C1-0B6398392A8B}"/>
              </a:ext>
            </a:extLst>
          </p:cNvPr>
          <p:cNvSpPr txBox="1">
            <a:spLocks noChangeArrowheads="1"/>
          </p:cNvSpPr>
          <p:nvPr/>
        </p:nvSpPr>
        <p:spPr bwMode="auto">
          <a:xfrm>
            <a:off x="1774825" y="260350"/>
            <a:ext cx="8820150" cy="1309688"/>
          </a:xfrm>
          <a:prstGeom prst="rect">
            <a:avLst/>
          </a:prstGeom>
          <a:noFill/>
          <a:ln>
            <a:noFill/>
          </a:ln>
          <a:effectLst>
            <a:outerShdw dist="45791" dir="2021404" algn="ctr" rotWithShape="0">
              <a:srgbClr val="FFFF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182563" algn="l"/>
              </a:tabLst>
              <a:defRPr sz="4000" b="1">
                <a:solidFill>
                  <a:schemeClr val="tx1"/>
                </a:solidFill>
                <a:latin typeface="Times New Roman" panose="02020603050405020304" pitchFamily="18" charset="0"/>
                <a:ea typeface="文鼎CS长美黑" charset="-122"/>
              </a:defRPr>
            </a:lvl1pPr>
            <a:lvl2pPr>
              <a:tabLst>
                <a:tab pos="182563" algn="l"/>
              </a:tabLst>
              <a:defRPr sz="4000" b="1">
                <a:solidFill>
                  <a:schemeClr val="tx1"/>
                </a:solidFill>
                <a:latin typeface="Times New Roman" panose="02020603050405020304" pitchFamily="18" charset="0"/>
                <a:ea typeface="文鼎CS长美黑" charset="-122"/>
              </a:defRPr>
            </a:lvl2pPr>
            <a:lvl3pPr>
              <a:tabLst>
                <a:tab pos="182563" algn="l"/>
              </a:tabLst>
              <a:defRPr sz="4000" b="1">
                <a:solidFill>
                  <a:schemeClr val="tx1"/>
                </a:solidFill>
                <a:latin typeface="Times New Roman" panose="02020603050405020304" pitchFamily="18" charset="0"/>
                <a:ea typeface="文鼎CS长美黑" charset="-122"/>
              </a:defRPr>
            </a:lvl3pPr>
            <a:lvl4pPr>
              <a:tabLst>
                <a:tab pos="182563" algn="l"/>
              </a:tabLst>
              <a:defRPr sz="4000" b="1">
                <a:solidFill>
                  <a:schemeClr val="tx1"/>
                </a:solidFill>
                <a:latin typeface="Times New Roman" panose="02020603050405020304" pitchFamily="18" charset="0"/>
                <a:ea typeface="文鼎CS长美黑" charset="-122"/>
              </a:defRPr>
            </a:lvl4pPr>
            <a:lvl5pPr>
              <a:tabLst>
                <a:tab pos="182563" algn="l"/>
              </a:tabLst>
              <a:defRPr sz="4000" b="1">
                <a:solidFill>
                  <a:schemeClr val="tx1"/>
                </a:solidFill>
                <a:latin typeface="Times New Roman" panose="02020603050405020304" pitchFamily="18" charset="0"/>
                <a:ea typeface="文鼎CS长美黑" charset="-122"/>
              </a:defRPr>
            </a:lvl5pPr>
            <a:lvl6pPr fontAlgn="base">
              <a:spcBef>
                <a:spcPct val="0"/>
              </a:spcBef>
              <a:spcAft>
                <a:spcPct val="0"/>
              </a:spcAft>
              <a:tabLst>
                <a:tab pos="182563" algn="l"/>
              </a:tabLst>
              <a:defRPr sz="4000" b="1">
                <a:solidFill>
                  <a:schemeClr val="tx1"/>
                </a:solidFill>
                <a:latin typeface="Times New Roman" panose="02020603050405020304" pitchFamily="18" charset="0"/>
                <a:ea typeface="文鼎CS长美黑" charset="-122"/>
              </a:defRPr>
            </a:lvl6pPr>
            <a:lvl7pPr fontAlgn="base">
              <a:spcBef>
                <a:spcPct val="0"/>
              </a:spcBef>
              <a:spcAft>
                <a:spcPct val="0"/>
              </a:spcAft>
              <a:tabLst>
                <a:tab pos="182563" algn="l"/>
              </a:tabLst>
              <a:defRPr sz="4000" b="1">
                <a:solidFill>
                  <a:schemeClr val="tx1"/>
                </a:solidFill>
                <a:latin typeface="Times New Roman" panose="02020603050405020304" pitchFamily="18" charset="0"/>
                <a:ea typeface="文鼎CS长美黑" charset="-122"/>
              </a:defRPr>
            </a:lvl7pPr>
            <a:lvl8pPr fontAlgn="base">
              <a:spcBef>
                <a:spcPct val="0"/>
              </a:spcBef>
              <a:spcAft>
                <a:spcPct val="0"/>
              </a:spcAft>
              <a:tabLst>
                <a:tab pos="182563" algn="l"/>
              </a:tabLst>
              <a:defRPr sz="4000" b="1">
                <a:solidFill>
                  <a:schemeClr val="tx1"/>
                </a:solidFill>
                <a:latin typeface="Times New Roman" panose="02020603050405020304" pitchFamily="18" charset="0"/>
                <a:ea typeface="文鼎CS长美黑" charset="-122"/>
              </a:defRPr>
            </a:lvl8pPr>
            <a:lvl9pPr fontAlgn="base">
              <a:spcBef>
                <a:spcPct val="0"/>
              </a:spcBef>
              <a:spcAft>
                <a:spcPct val="0"/>
              </a:spcAft>
              <a:tabLst>
                <a:tab pos="182563" algn="l"/>
              </a:tabLst>
              <a:defRPr sz="4000" b="1">
                <a:solidFill>
                  <a:schemeClr val="tx1"/>
                </a:solidFill>
                <a:latin typeface="Times New Roman" panose="02020603050405020304" pitchFamily="18" charset="0"/>
                <a:ea typeface="文鼎CS长美黑" charset="-122"/>
              </a:defRPr>
            </a:lvl9pPr>
          </a:lstStyle>
          <a:p>
            <a:pPr>
              <a:lnSpc>
                <a:spcPct val="90000"/>
              </a:lnSpc>
              <a:spcBef>
                <a:spcPct val="50000"/>
              </a:spcBef>
            </a:pPr>
            <a:r>
              <a:rPr lang="zh-CN" altLang="en-US" sz="2800" b="0">
                <a:latin typeface="楷体" panose="02010609060101010101" pitchFamily="49" charset="-122"/>
                <a:ea typeface="楷体" panose="02010609060101010101" pitchFamily="49" charset="-122"/>
              </a:rPr>
              <a:t>企业竞争首先是决策竞争。</a:t>
            </a:r>
            <a:r>
              <a:rPr lang="zh-CN" altLang="en-US" sz="2000" b="0">
                <a:latin typeface="楷体" panose="02010609060101010101" pitchFamily="49" charset="-122"/>
                <a:ea typeface="楷体" panose="02010609060101010101" pitchFamily="49" charset="-122"/>
              </a:rPr>
              <a:t>企业决战在市场，市场的胜负在于决策能力和驾驭市场的能力。决策是企业成功经营的关键。俗话说：“一着不慎，满盘皆输”，“一着好棋，满盘皆活”。在企业竞争中这第一着棋就是决策，这第一着棋下得好不好，决定着企业的命运。</a:t>
            </a:r>
          </a:p>
        </p:txBody>
      </p:sp>
      <p:sp>
        <p:nvSpPr>
          <p:cNvPr id="27650" name="Text Box 4">
            <a:extLst>
              <a:ext uri="{FF2B5EF4-FFF2-40B4-BE49-F238E27FC236}">
                <a16:creationId xmlns:a16="http://schemas.microsoft.com/office/drawing/2014/main" id="{4CC1C014-12BA-479E-89EE-AD13D9A4C9F7}"/>
              </a:ext>
            </a:extLst>
          </p:cNvPr>
          <p:cNvSpPr txBox="1">
            <a:spLocks noChangeArrowheads="1"/>
          </p:cNvSpPr>
          <p:nvPr/>
        </p:nvSpPr>
        <p:spPr bwMode="auto">
          <a:xfrm>
            <a:off x="1774826" y="1700214"/>
            <a:ext cx="8367713" cy="5178425"/>
          </a:xfrm>
          <a:prstGeom prst="rect">
            <a:avLst/>
          </a:prstGeom>
          <a:noFill/>
          <a:ln>
            <a:noFill/>
          </a:ln>
          <a:effectLst>
            <a:outerShdw dist="45791" dir="2021404" algn="ctr" rotWithShape="0">
              <a:srgbClr val="FFFF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a:latin typeface="楷体" panose="02010609060101010101" pitchFamily="49" charset="-122"/>
                <a:ea typeface="楷体" panose="02010609060101010101" pitchFamily="49" charset="-122"/>
              </a:rPr>
              <a:t>企业经营决策</a:t>
            </a:r>
            <a:r>
              <a:rPr lang="zh-CN" altLang="en-US" sz="2000">
                <a:latin typeface="楷体" panose="02010609060101010101" pitchFamily="49" charset="-122"/>
                <a:ea typeface="楷体" panose="02010609060101010101" pitchFamily="49" charset="-122"/>
              </a:rPr>
              <a:t>在企业生产经营活动中，为实现预定的经营目标，或解决新遇到的重大问题，根据对经营要素和经营环境的分析，确立具体决策目标，拟定多种可以相互替代的方案，从中选择一个最适宜的方案，加以实施。</a:t>
            </a:r>
          </a:p>
          <a:p>
            <a:pPr>
              <a:lnSpc>
                <a:spcPct val="140000"/>
              </a:lnSpc>
            </a:pPr>
            <a:r>
              <a:rPr lang="zh-CN" altLang="en-US" sz="2400">
                <a:latin typeface="楷体" panose="02010609060101010101" pitchFamily="49" charset="-122"/>
                <a:ea typeface="楷体" panose="02010609060101010101" pitchFamily="49" charset="-122"/>
              </a:rPr>
              <a:t>决策的内容及分类</a:t>
            </a:r>
          </a:p>
          <a:p>
            <a:pPr>
              <a:lnSpc>
                <a:spcPct val="95000"/>
              </a:lnSpc>
            </a:pPr>
            <a:r>
              <a:rPr lang="zh-CN" altLang="en-US" sz="2000">
                <a:latin typeface="楷体" panose="02010609060101010101" pitchFamily="49" charset="-122"/>
                <a:ea typeface="楷体" panose="02010609060101010101" pitchFamily="49" charset="-122"/>
              </a:rPr>
              <a:t>	企业的决策贯穿企业生产经营管理全部过程</a:t>
            </a:r>
          </a:p>
          <a:p>
            <a:pPr>
              <a:lnSpc>
                <a:spcPct val="95000"/>
              </a:lnSpc>
            </a:pPr>
            <a:r>
              <a:rPr lang="zh-CN" altLang="en-US" sz="2000">
                <a:latin typeface="楷体" panose="02010609060101010101" pitchFamily="49" charset="-122"/>
                <a:ea typeface="楷体" panose="02010609060101010101" pitchFamily="49" charset="-122"/>
              </a:rPr>
              <a:t>	1、经营战略与方针决策；</a:t>
            </a:r>
            <a:r>
              <a:rPr lang="en-US" altLang="zh-CN" sz="2000">
                <a:latin typeface="楷体" panose="02010609060101010101" pitchFamily="49" charset="-122"/>
                <a:ea typeface="楷体" panose="02010609060101010101" pitchFamily="49" charset="-122"/>
              </a:rPr>
              <a:t>  </a:t>
            </a:r>
            <a:r>
              <a:rPr lang="zh-CN" altLang="en-US" sz="2000">
                <a:latin typeface="楷体" panose="02010609060101010101" pitchFamily="49" charset="-122"/>
                <a:ea typeface="楷体" panose="02010609060101010101" pitchFamily="49" charset="-122"/>
                <a:sym typeface="宋体" panose="02010600030101010101" pitchFamily="2" charset="-122"/>
              </a:rPr>
              <a:t>9、市场销售决策；</a:t>
            </a:r>
            <a:endParaRPr lang="zh-CN" altLang="en-US" sz="2000">
              <a:latin typeface="楷体" panose="02010609060101010101" pitchFamily="49" charset="-122"/>
              <a:ea typeface="楷体" panose="02010609060101010101" pitchFamily="49" charset="-122"/>
            </a:endParaRPr>
          </a:p>
          <a:p>
            <a:pPr>
              <a:lnSpc>
                <a:spcPct val="95000"/>
              </a:lnSpc>
            </a:pPr>
            <a:r>
              <a:rPr lang="zh-CN" altLang="en-US" sz="2000">
                <a:latin typeface="楷体" panose="02010609060101010101" pitchFamily="49" charset="-122"/>
                <a:ea typeface="楷体" panose="02010609060101010101" pitchFamily="49" charset="-122"/>
              </a:rPr>
              <a:t>	2、经营目标与计划决策；</a:t>
            </a:r>
            <a:r>
              <a:rPr lang="en-US" altLang="zh-CN" sz="2000">
                <a:latin typeface="楷体" panose="02010609060101010101" pitchFamily="49" charset="-122"/>
                <a:ea typeface="楷体" panose="02010609060101010101" pitchFamily="49" charset="-122"/>
              </a:rPr>
              <a:t>  </a:t>
            </a:r>
            <a:r>
              <a:rPr lang="zh-CN" altLang="en-US" sz="2000">
                <a:latin typeface="楷体" panose="02010609060101010101" pitchFamily="49" charset="-122"/>
                <a:ea typeface="楷体" panose="02010609060101010101" pitchFamily="49" charset="-122"/>
                <a:sym typeface="宋体" panose="02010600030101010101" pitchFamily="2" charset="-122"/>
              </a:rPr>
              <a:t>10、财务决策；</a:t>
            </a:r>
            <a:endParaRPr lang="zh-CN" altLang="en-US" sz="2000">
              <a:latin typeface="楷体" panose="02010609060101010101" pitchFamily="49" charset="-122"/>
              <a:ea typeface="楷体" panose="02010609060101010101" pitchFamily="49" charset="-122"/>
            </a:endParaRPr>
          </a:p>
          <a:p>
            <a:pPr>
              <a:lnSpc>
                <a:spcPct val="95000"/>
              </a:lnSpc>
            </a:pPr>
            <a:r>
              <a:rPr lang="zh-CN" altLang="en-US" sz="2000">
                <a:latin typeface="楷体" panose="02010609060101010101" pitchFamily="49" charset="-122"/>
                <a:ea typeface="楷体" panose="02010609060101010101" pitchFamily="49" charset="-122"/>
              </a:rPr>
              <a:t>	3、新产品开发决策；</a:t>
            </a:r>
            <a:r>
              <a:rPr lang="en-US" altLang="zh-CN" sz="2000">
                <a:latin typeface="楷体" panose="02010609060101010101" pitchFamily="49" charset="-122"/>
                <a:ea typeface="楷体" panose="02010609060101010101" pitchFamily="49" charset="-122"/>
              </a:rPr>
              <a:t>  </a:t>
            </a:r>
            <a:r>
              <a:rPr lang="zh-CN" altLang="en-US" sz="2000">
                <a:latin typeface="楷体" panose="02010609060101010101" pitchFamily="49" charset="-122"/>
                <a:ea typeface="楷体" panose="02010609060101010101" pitchFamily="49" charset="-122"/>
                <a:sym typeface="宋体" panose="02010600030101010101" pitchFamily="2" charset="-122"/>
              </a:rPr>
              <a:t>11、经营组织与人事决策等。</a:t>
            </a:r>
            <a:endParaRPr lang="zh-CN" altLang="en-US" sz="2000">
              <a:latin typeface="楷体" panose="02010609060101010101" pitchFamily="49" charset="-122"/>
              <a:ea typeface="楷体" panose="02010609060101010101" pitchFamily="49" charset="-122"/>
            </a:endParaRPr>
          </a:p>
          <a:p>
            <a:pPr>
              <a:lnSpc>
                <a:spcPct val="95000"/>
              </a:lnSpc>
            </a:pPr>
            <a:r>
              <a:rPr lang="zh-CN" altLang="en-US" sz="2000">
                <a:latin typeface="楷体" panose="02010609060101010101" pitchFamily="49" charset="-122"/>
                <a:ea typeface="楷体" panose="02010609060101010101" pitchFamily="49" charset="-122"/>
              </a:rPr>
              <a:t>	4、技术发展与投资决策；</a:t>
            </a:r>
          </a:p>
          <a:p>
            <a:pPr>
              <a:lnSpc>
                <a:spcPct val="95000"/>
              </a:lnSpc>
            </a:pPr>
            <a:r>
              <a:rPr lang="zh-CN" altLang="en-US" sz="2000">
                <a:latin typeface="楷体" panose="02010609060101010101" pitchFamily="49" charset="-122"/>
                <a:ea typeface="楷体" panose="02010609060101010101" pitchFamily="49" charset="-122"/>
              </a:rPr>
              <a:t>	5、资源开发与利用决策；</a:t>
            </a:r>
          </a:p>
          <a:p>
            <a:pPr>
              <a:lnSpc>
                <a:spcPct val="95000"/>
              </a:lnSpc>
            </a:pPr>
            <a:r>
              <a:rPr lang="zh-CN" altLang="en-US" sz="2000">
                <a:latin typeface="楷体" panose="02010609060101010101" pitchFamily="49" charset="-122"/>
                <a:ea typeface="楷体" panose="02010609060101010101" pitchFamily="49" charset="-122"/>
              </a:rPr>
              <a:t>	6、产品价格决策；</a:t>
            </a:r>
          </a:p>
          <a:p>
            <a:pPr>
              <a:lnSpc>
                <a:spcPct val="95000"/>
              </a:lnSpc>
            </a:pPr>
            <a:r>
              <a:rPr lang="zh-CN" altLang="en-US" sz="2000">
                <a:latin typeface="楷体" panose="02010609060101010101" pitchFamily="49" charset="-122"/>
                <a:ea typeface="楷体" panose="02010609060101010101" pitchFamily="49" charset="-122"/>
              </a:rPr>
              <a:t>	7、成本决策；</a:t>
            </a:r>
          </a:p>
          <a:p>
            <a:pPr>
              <a:lnSpc>
                <a:spcPct val="95000"/>
              </a:lnSpc>
            </a:pPr>
            <a:r>
              <a:rPr lang="zh-CN" altLang="en-US" sz="2000">
                <a:latin typeface="楷体" panose="02010609060101010101" pitchFamily="49" charset="-122"/>
                <a:ea typeface="楷体" panose="02010609060101010101" pitchFamily="49" charset="-122"/>
              </a:rPr>
              <a:t>	8、生产方案决策；</a:t>
            </a:r>
          </a:p>
          <a:p>
            <a:pPr>
              <a:lnSpc>
                <a:spcPct val="95000"/>
              </a:lnSpc>
            </a:pPr>
            <a:r>
              <a:rPr lang="zh-CN" altLang="en-US" sz="2000">
                <a:latin typeface="楷体" panose="02010609060101010101" pitchFamily="49" charset="-122"/>
                <a:ea typeface="楷体" panose="02010609060101010101" pitchFamily="49" charset="-122"/>
              </a:rPr>
              <a:t>			</a:t>
            </a:r>
          </a:p>
          <a:p>
            <a:pPr>
              <a:lnSpc>
                <a:spcPct val="95000"/>
              </a:lnSpc>
            </a:pPr>
            <a:r>
              <a:rPr lang="zh-CN" altLang="en-US" sz="2000">
                <a:latin typeface="楷体" panose="02010609060101010101" pitchFamily="49" charset="-122"/>
                <a:ea typeface="楷体" panose="02010609060101010101" pitchFamily="49" charset="-122"/>
              </a:rPr>
              <a:t>						</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5">
            <a:extLst>
              <a:ext uri="{FF2B5EF4-FFF2-40B4-BE49-F238E27FC236}">
                <a16:creationId xmlns:a16="http://schemas.microsoft.com/office/drawing/2014/main" id="{1EC7D928-9440-4CB2-B3AB-D939373AEDAE}"/>
              </a:ext>
            </a:extLst>
          </p:cNvPr>
          <p:cNvSpPr>
            <a:spLocks noChangeArrowheads="1"/>
          </p:cNvSpPr>
          <p:nvPr/>
        </p:nvSpPr>
        <p:spPr bwMode="auto">
          <a:xfrm>
            <a:off x="1614488" y="247651"/>
            <a:ext cx="8964612"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tabLst>
                <a:tab pos="504825" algn="l"/>
              </a:tabLst>
              <a:defRPr sz="4000" b="1">
                <a:solidFill>
                  <a:schemeClr val="tx1"/>
                </a:solidFill>
                <a:latin typeface="Times New Roman" panose="02020603050405020304" pitchFamily="18" charset="0"/>
                <a:ea typeface="文鼎CS长美黑" charset="-122"/>
              </a:defRPr>
            </a:lvl1pPr>
            <a:lvl2pPr>
              <a:tabLst>
                <a:tab pos="504825" algn="l"/>
              </a:tabLst>
              <a:defRPr sz="4000" b="1">
                <a:solidFill>
                  <a:schemeClr val="tx1"/>
                </a:solidFill>
                <a:latin typeface="Times New Roman" panose="02020603050405020304" pitchFamily="18" charset="0"/>
                <a:ea typeface="文鼎CS长美黑" charset="-122"/>
              </a:defRPr>
            </a:lvl2pPr>
            <a:lvl3pPr>
              <a:tabLst>
                <a:tab pos="504825" algn="l"/>
              </a:tabLst>
              <a:defRPr sz="4000" b="1">
                <a:solidFill>
                  <a:schemeClr val="tx1"/>
                </a:solidFill>
                <a:latin typeface="Times New Roman" panose="02020603050405020304" pitchFamily="18" charset="0"/>
                <a:ea typeface="文鼎CS长美黑" charset="-122"/>
              </a:defRPr>
            </a:lvl3pPr>
            <a:lvl4pPr>
              <a:tabLst>
                <a:tab pos="504825" algn="l"/>
              </a:tabLst>
              <a:defRPr sz="4000" b="1">
                <a:solidFill>
                  <a:schemeClr val="tx1"/>
                </a:solidFill>
                <a:latin typeface="Times New Roman" panose="02020603050405020304" pitchFamily="18" charset="0"/>
                <a:ea typeface="文鼎CS长美黑" charset="-122"/>
              </a:defRPr>
            </a:lvl4pPr>
            <a:lvl5pPr>
              <a:tabLst>
                <a:tab pos="504825" algn="l"/>
              </a:tabLst>
              <a:defRPr sz="4000" b="1">
                <a:solidFill>
                  <a:schemeClr val="tx1"/>
                </a:solidFill>
                <a:latin typeface="Times New Roman" panose="02020603050405020304" pitchFamily="18" charset="0"/>
                <a:ea typeface="文鼎CS长美黑" charset="-122"/>
              </a:defRPr>
            </a:lvl5pPr>
            <a:lvl6pPr fontAlgn="base">
              <a:spcBef>
                <a:spcPct val="0"/>
              </a:spcBef>
              <a:spcAft>
                <a:spcPct val="0"/>
              </a:spcAft>
              <a:tabLst>
                <a:tab pos="504825" algn="l"/>
              </a:tabLst>
              <a:defRPr sz="4000" b="1">
                <a:solidFill>
                  <a:schemeClr val="tx1"/>
                </a:solidFill>
                <a:latin typeface="Times New Roman" panose="02020603050405020304" pitchFamily="18" charset="0"/>
                <a:ea typeface="文鼎CS长美黑" charset="-122"/>
              </a:defRPr>
            </a:lvl6pPr>
            <a:lvl7pPr fontAlgn="base">
              <a:spcBef>
                <a:spcPct val="0"/>
              </a:spcBef>
              <a:spcAft>
                <a:spcPct val="0"/>
              </a:spcAft>
              <a:tabLst>
                <a:tab pos="504825" algn="l"/>
              </a:tabLst>
              <a:defRPr sz="4000" b="1">
                <a:solidFill>
                  <a:schemeClr val="tx1"/>
                </a:solidFill>
                <a:latin typeface="Times New Roman" panose="02020603050405020304" pitchFamily="18" charset="0"/>
                <a:ea typeface="文鼎CS长美黑" charset="-122"/>
              </a:defRPr>
            </a:lvl7pPr>
            <a:lvl8pPr fontAlgn="base">
              <a:spcBef>
                <a:spcPct val="0"/>
              </a:spcBef>
              <a:spcAft>
                <a:spcPct val="0"/>
              </a:spcAft>
              <a:tabLst>
                <a:tab pos="504825" algn="l"/>
              </a:tabLst>
              <a:defRPr sz="4000" b="1">
                <a:solidFill>
                  <a:schemeClr val="tx1"/>
                </a:solidFill>
                <a:latin typeface="Times New Roman" panose="02020603050405020304" pitchFamily="18" charset="0"/>
                <a:ea typeface="文鼎CS长美黑" charset="-122"/>
              </a:defRPr>
            </a:lvl8pPr>
            <a:lvl9pPr fontAlgn="base">
              <a:spcBef>
                <a:spcPct val="0"/>
              </a:spcBef>
              <a:spcAft>
                <a:spcPct val="0"/>
              </a:spcAft>
              <a:tabLst>
                <a:tab pos="504825" algn="l"/>
              </a:tabLst>
              <a:defRPr sz="4000" b="1">
                <a:solidFill>
                  <a:schemeClr val="tx1"/>
                </a:solidFill>
                <a:latin typeface="Times New Roman" panose="02020603050405020304" pitchFamily="18" charset="0"/>
                <a:ea typeface="文鼎CS长美黑" charset="-122"/>
              </a:defRPr>
            </a:lvl9pPr>
          </a:lstStyle>
          <a:p>
            <a:pPr algn="ctr">
              <a:lnSpc>
                <a:spcPct val="140000"/>
              </a:lnSpc>
            </a:pPr>
            <a:r>
              <a:rPr lang="zh-CN" altLang="en-US" sz="2800">
                <a:latin typeface="楷体" panose="02010609060101010101" pitchFamily="49" charset="-122"/>
                <a:ea typeface="楷体" panose="02010609060101010101" pitchFamily="49" charset="-122"/>
              </a:rPr>
              <a:t>按决策的重要程度划分：</a:t>
            </a:r>
          </a:p>
          <a:p>
            <a:pPr>
              <a:lnSpc>
                <a:spcPct val="140000"/>
              </a:lnSpc>
            </a:pPr>
            <a:r>
              <a:rPr lang="zh-CN" altLang="en-US" sz="2000" b="0">
                <a:latin typeface="楷体" panose="02010609060101010101" pitchFamily="49" charset="-122"/>
                <a:ea typeface="楷体" panose="02010609060101010101" pitchFamily="49" charset="-122"/>
              </a:rPr>
              <a:t>1、战略决策：有关企业生存和发展的全局性、长期性、决定性的大政方针决策。</a:t>
            </a:r>
          </a:p>
          <a:p>
            <a:pPr>
              <a:lnSpc>
                <a:spcPct val="140000"/>
              </a:lnSpc>
            </a:pPr>
            <a:r>
              <a:rPr lang="zh-CN" altLang="en-US" sz="2000" b="0">
                <a:latin typeface="楷体" panose="02010609060101010101" pitchFamily="49" charset="-122"/>
                <a:ea typeface="楷体" panose="02010609060101010101" pitchFamily="49" charset="-122"/>
              </a:rPr>
              <a:t>2、管理决策：也称战术性的决策，它是在作出战略性的决策后，执行中的决策。</a:t>
            </a:r>
          </a:p>
          <a:p>
            <a:pPr>
              <a:lnSpc>
                <a:spcPct val="140000"/>
              </a:lnSpc>
            </a:pPr>
            <a:r>
              <a:rPr lang="zh-CN" altLang="en-US" sz="2000" b="0">
                <a:latin typeface="楷体" panose="02010609060101010101" pitchFamily="49" charset="-122"/>
                <a:ea typeface="楷体" panose="02010609060101010101" pitchFamily="49" charset="-122"/>
              </a:rPr>
              <a:t>3、业务决策：日常生产活动中旨在提高生产效率和工作效率所作出的决策。具体包括：生产方案的决策、库存决策、成本决策、销售决策等。</a:t>
            </a:r>
          </a:p>
          <a:p>
            <a:pPr eaLnBrk="0" hangingPunct="0"/>
            <a:endParaRPr lang="zh-CN" altLang="en-US" sz="2800">
              <a:latin typeface="隶书" panose="02010509060101010101" pitchFamily="49" charset="-122"/>
              <a:ea typeface="隶书" panose="02010509060101010101" pitchFamily="49" charset="-122"/>
            </a:endParaRPr>
          </a:p>
        </p:txBody>
      </p:sp>
      <p:sp>
        <p:nvSpPr>
          <p:cNvPr id="28674" name="Rectangle 4">
            <a:extLst>
              <a:ext uri="{FF2B5EF4-FFF2-40B4-BE49-F238E27FC236}">
                <a16:creationId xmlns:a16="http://schemas.microsoft.com/office/drawing/2014/main" id="{86738714-046C-432C-9FCC-8A7628BD92B8}"/>
              </a:ext>
            </a:extLst>
          </p:cNvPr>
          <p:cNvSpPr>
            <a:spLocks noChangeArrowheads="1"/>
          </p:cNvSpPr>
          <p:nvPr/>
        </p:nvSpPr>
        <p:spPr bwMode="auto">
          <a:xfrm>
            <a:off x="1614488" y="2790825"/>
            <a:ext cx="9144000" cy="39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zh-CN" altLang="en-US" sz="2000">
                <a:latin typeface="楷体" panose="02010609060101010101" pitchFamily="49" charset="-122"/>
                <a:ea typeface="楷体" panose="02010609060101010101" pitchFamily="49" charset="-122"/>
              </a:rPr>
              <a:t>   </a:t>
            </a:r>
            <a:r>
              <a:rPr lang="zh-CN" altLang="en-US" sz="3200">
                <a:latin typeface="楷体" panose="02010609060101010101" pitchFamily="49" charset="-122"/>
                <a:ea typeface="楷体" panose="02010609060101010101" pitchFamily="49" charset="-122"/>
              </a:rPr>
              <a:t>一、全胜论---战略决策以全取胜</a:t>
            </a:r>
            <a:endParaRPr lang="zh-CN" altLang="en-US" sz="2400">
              <a:latin typeface="楷体" panose="02010609060101010101" pitchFamily="49" charset="-122"/>
              <a:ea typeface="楷体" panose="02010609060101010101" pitchFamily="49" charset="-122"/>
            </a:endParaRPr>
          </a:p>
          <a:p>
            <a:r>
              <a:rPr lang="zh-CN" altLang="en-US" sz="2000">
                <a:latin typeface="楷体" panose="02010609060101010101" pitchFamily="49" charset="-122"/>
                <a:ea typeface="楷体" panose="02010609060101010101" pitchFamily="49" charset="-122"/>
              </a:rPr>
              <a:t>全胜是指不经直接的或严重的战斗而获得战争的完全胜利。套用经济领域的话来说，就是要注意用兵的效益问题，力争以小的“投入”获得大的“产出”。因此，全胜论就是关于最有效益地使用军事力量的理论。</a:t>
            </a:r>
          </a:p>
          <a:p>
            <a:pPr>
              <a:spcBef>
                <a:spcPct val="20000"/>
              </a:spcBef>
            </a:pPr>
            <a:r>
              <a:rPr lang="zh-CN" altLang="en-US" sz="2000">
                <a:latin typeface="楷体" panose="02010609060101010101" pitchFamily="49" charset="-122"/>
                <a:ea typeface="楷体" panose="02010609060101010101" pitchFamily="49" charset="-122"/>
              </a:rPr>
              <a:t> </a:t>
            </a:r>
            <a:r>
              <a:rPr lang="zh-CN" altLang="en-US" sz="2400">
                <a:latin typeface="楷体" panose="02010609060101010101" pitchFamily="49" charset="-122"/>
                <a:ea typeface="楷体" panose="02010609060101010101" pitchFamily="49" charset="-122"/>
              </a:rPr>
              <a:t>故用兵之法，全国为上，破国次之；全军为上，破军次之；全旅为上，破旅次之；全卒为上，破卒次之；全伍为上，破伍次之。           《谋攻篇》</a:t>
            </a:r>
            <a:endParaRPr lang="zh-CN" altLang="en-US" sz="2000">
              <a:latin typeface="楷体" panose="02010609060101010101" pitchFamily="49" charset="-122"/>
              <a:ea typeface="楷体" panose="02010609060101010101" pitchFamily="49" charset="-122"/>
            </a:endParaRPr>
          </a:p>
          <a:p>
            <a:pPr>
              <a:spcBef>
                <a:spcPct val="20000"/>
              </a:spcBef>
            </a:pPr>
            <a:r>
              <a:rPr lang="zh-CN" altLang="en-US" sz="2000">
                <a:latin typeface="楷体" panose="02010609060101010101" pitchFamily="49" charset="-122"/>
                <a:ea typeface="楷体" panose="02010609060101010101" pitchFamily="49" charset="-122"/>
              </a:rPr>
              <a:t>指导战争的法则是，使敌人全国完整的降服是上策，击破它就次一等；使敌人全军完整的降服是上策，击破它就次一等；使敌人全旅完整的降服是上策，击破它就次一等；使敌人全卒完整的降服是上策，击破它就次一等；使敌人全伍完整的降服是上策，击破它就次一等。</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Box 5">
            <a:extLst>
              <a:ext uri="{FF2B5EF4-FFF2-40B4-BE49-F238E27FC236}">
                <a16:creationId xmlns:a16="http://schemas.microsoft.com/office/drawing/2014/main" id="{15BE0CDC-51DA-4C8D-954F-A2A69FDDE26D}"/>
              </a:ext>
            </a:extLst>
          </p:cNvPr>
          <p:cNvSpPr txBox="1">
            <a:spLocks noChangeArrowheads="1"/>
          </p:cNvSpPr>
          <p:nvPr/>
        </p:nvSpPr>
        <p:spPr bwMode="auto">
          <a:xfrm>
            <a:off x="1703388" y="188914"/>
            <a:ext cx="8769350" cy="569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a:latin typeface="楷体" panose="02010609060101010101" pitchFamily="49" charset="-122"/>
                <a:ea typeface="楷体" panose="02010609060101010101" pitchFamily="49" charset="-122"/>
              </a:rPr>
              <a:t>故善用兵者，屈人之兵而非战也，拔人之城而非攻也，毁人之国非久也，必以全争于天下，故兵不顿而利可全，此谋攻之法也。 《谋攻篇》</a:t>
            </a:r>
          </a:p>
          <a:p>
            <a:pPr>
              <a:spcBef>
                <a:spcPct val="50000"/>
              </a:spcBef>
            </a:pPr>
            <a:r>
              <a:rPr lang="zh-CN" altLang="en-US" sz="2000">
                <a:latin typeface="楷体" panose="02010609060101010101" pitchFamily="49" charset="-122"/>
                <a:ea typeface="楷体" panose="02010609060101010101" pitchFamily="49" charset="-122"/>
              </a:rPr>
              <a:t>   所以，善于用兵的人，使敌军屈服而不靠直接交战，夺取敌人的城堡而不靠硬攻，毁灭敌人的国家不须旷日久战，一定要用全胜的战略争胜于天下，这样，军队不疲惫受挫而胜利却可完满取得，这就是以谋攻取敌人的法则。</a:t>
            </a:r>
          </a:p>
          <a:p>
            <a:pPr>
              <a:spcBef>
                <a:spcPct val="50000"/>
              </a:spcBef>
            </a:pPr>
            <a:endParaRPr lang="zh-CN" altLang="en-US" sz="2000">
              <a:latin typeface="楷体" panose="02010609060101010101" pitchFamily="49" charset="-122"/>
              <a:ea typeface="楷体" panose="02010609060101010101" pitchFamily="49" charset="-122"/>
            </a:endParaRPr>
          </a:p>
          <a:p>
            <a:pPr>
              <a:spcBef>
                <a:spcPct val="50000"/>
              </a:spcBef>
            </a:pPr>
            <a:endParaRPr lang="zh-CN" altLang="en-US" sz="2000">
              <a:latin typeface="楷体" panose="02010609060101010101" pitchFamily="49" charset="-122"/>
              <a:ea typeface="楷体" panose="02010609060101010101" pitchFamily="49" charset="-122"/>
            </a:endParaRPr>
          </a:p>
          <a:p>
            <a:pPr>
              <a:spcBef>
                <a:spcPct val="50000"/>
              </a:spcBef>
            </a:pPr>
            <a:r>
              <a:rPr lang="zh-CN" altLang="en-US" sz="2800">
                <a:latin typeface="楷体" panose="02010609060101010101" pitchFamily="49" charset="-122"/>
                <a:ea typeface="楷体" panose="02010609060101010101" pitchFamily="49" charset="-122"/>
              </a:rPr>
              <a:t>是故百战百胜，非善之善者也；不战而屈人之兵，善之善者也。			《谋攻篇》</a:t>
            </a:r>
          </a:p>
          <a:p>
            <a:pPr>
              <a:spcBef>
                <a:spcPct val="50000"/>
              </a:spcBef>
            </a:pPr>
            <a:r>
              <a:rPr lang="zh-CN" altLang="en-US" sz="2000">
                <a:latin typeface="楷体" panose="02010609060101010101" pitchFamily="49" charset="-122"/>
                <a:ea typeface="楷体" panose="02010609060101010101" pitchFamily="49" charset="-122"/>
              </a:rPr>
              <a:t>因此，百战百胜不算高明中最高明的，不经交战而使敌人屈服，才算是高明中最高明的。</a:t>
            </a:r>
          </a:p>
          <a:p>
            <a:pPr>
              <a:spcBef>
                <a:spcPct val="50000"/>
              </a:spcBef>
            </a:pPr>
            <a:endParaRPr lang="zh-CN" altLang="en-US" sz="2000">
              <a:latin typeface="楷体" panose="02010609060101010101" pitchFamily="49" charset="-122"/>
              <a:ea typeface="楷体" panose="02010609060101010101" pitchFamily="49" charset="-122"/>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6">
            <a:extLst>
              <a:ext uri="{FF2B5EF4-FFF2-40B4-BE49-F238E27FC236}">
                <a16:creationId xmlns:a16="http://schemas.microsoft.com/office/drawing/2014/main" id="{97F78ED9-376F-48A4-BEB8-ED732FB97634}"/>
              </a:ext>
            </a:extLst>
          </p:cNvPr>
          <p:cNvSpPr>
            <a:spLocks noChangeArrowheads="1"/>
          </p:cNvSpPr>
          <p:nvPr/>
        </p:nvSpPr>
        <p:spPr bwMode="auto">
          <a:xfrm>
            <a:off x="1727201" y="427038"/>
            <a:ext cx="4513263"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200">
                <a:latin typeface="华文新魏" panose="02010800040101010101" pitchFamily="2" charset="-122"/>
                <a:ea typeface="华文新魏" panose="02010800040101010101" pitchFamily="2" charset="-122"/>
              </a:rPr>
              <a:t>美国第一旅游公司副董事长尤伯罗斯筹集</a:t>
            </a:r>
            <a:r>
              <a:rPr lang="en-US" altLang="zh-CN" sz="3200">
                <a:latin typeface="华文新魏" panose="02010800040101010101" pitchFamily="2" charset="-122"/>
                <a:ea typeface="华文新魏" panose="02010800040101010101" pitchFamily="2" charset="-122"/>
              </a:rPr>
              <a:t>1984</a:t>
            </a:r>
            <a:r>
              <a:rPr lang="zh-CN" altLang="en-US" sz="3200">
                <a:latin typeface="华文新魏" panose="02010800040101010101" pitchFamily="2" charset="-122"/>
                <a:ea typeface="华文新魏" panose="02010800040101010101" pitchFamily="2" charset="-122"/>
              </a:rPr>
              <a:t>年第23届洛杉矶奥运会经费的战略决策</a:t>
            </a:r>
            <a:r>
              <a:rPr lang="en-US" altLang="zh-CN" sz="3200">
                <a:latin typeface="华文新魏" panose="02010800040101010101" pitchFamily="2" charset="-122"/>
                <a:ea typeface="华文新魏" panose="02010800040101010101" pitchFamily="2" charset="-122"/>
              </a:rPr>
              <a:t>:</a:t>
            </a:r>
          </a:p>
        </p:txBody>
      </p:sp>
      <p:sp>
        <p:nvSpPr>
          <p:cNvPr id="30722" name="矩形 2">
            <a:extLst>
              <a:ext uri="{FF2B5EF4-FFF2-40B4-BE49-F238E27FC236}">
                <a16:creationId xmlns:a16="http://schemas.microsoft.com/office/drawing/2014/main" id="{86EFD79C-C99E-42EE-80A4-EF0E2EBCBFD6}"/>
              </a:ext>
            </a:extLst>
          </p:cNvPr>
          <p:cNvSpPr>
            <a:spLocks noChangeArrowheads="1"/>
          </p:cNvSpPr>
          <p:nvPr/>
        </p:nvSpPr>
        <p:spPr bwMode="auto">
          <a:xfrm>
            <a:off x="6000751" y="4724401"/>
            <a:ext cx="4537075" cy="193992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2000">
                <a:latin typeface="楷体" panose="02010609060101010101" pitchFamily="49" charset="-122"/>
                <a:ea typeface="楷体" panose="02010609060101010101" pitchFamily="49" charset="-122"/>
              </a:rPr>
              <a:t>在没有任何政府资助的情况下，首创了奥运会商业运作的“私营模式”，不仅令该届奥运会扭亏为赢，创造了2.25亿美元的盈利，还促进了奥运经济和体育产业的诞生。因此，被称为“奥运商业之父”、“奥运会企业赞助之父”。</a:t>
            </a:r>
          </a:p>
        </p:txBody>
      </p:sp>
      <p:sp>
        <p:nvSpPr>
          <p:cNvPr id="30723" name="矩形 3">
            <a:extLst>
              <a:ext uri="{FF2B5EF4-FFF2-40B4-BE49-F238E27FC236}">
                <a16:creationId xmlns:a16="http://schemas.microsoft.com/office/drawing/2014/main" id="{23E3E10E-8E44-4B33-84AF-F39A3BA28EB4}"/>
              </a:ext>
            </a:extLst>
          </p:cNvPr>
          <p:cNvSpPr>
            <a:spLocks noChangeArrowheads="1"/>
          </p:cNvSpPr>
          <p:nvPr/>
        </p:nvSpPr>
        <p:spPr bwMode="auto">
          <a:xfrm>
            <a:off x="6000750" y="3368676"/>
            <a:ext cx="4572000" cy="13239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2000">
                <a:latin typeface="楷体" panose="02010609060101010101" pitchFamily="49" charset="-122"/>
                <a:ea typeface="楷体" panose="02010609060101010101" pitchFamily="49" charset="-122"/>
              </a:rPr>
              <a:t>彼得·尤伯罗斯（PeterV.Ueberroth，1937年～ ），现任美国奥林匹克委员会主席。1980年至1984年，担任第23届夏季奥运会组委会主席。</a:t>
            </a:r>
            <a:endParaRPr lang="zh-CN" altLang="en-US" sz="2000"/>
          </a:p>
        </p:txBody>
      </p:sp>
      <p:pic>
        <p:nvPicPr>
          <p:cNvPr id="30724" name="Picture 7" descr="20130712222111-406249784">
            <a:extLst>
              <a:ext uri="{FF2B5EF4-FFF2-40B4-BE49-F238E27FC236}">
                <a16:creationId xmlns:a16="http://schemas.microsoft.com/office/drawing/2014/main" id="{907601DE-B501-46F0-98E3-6B641C7970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0014" y="427039"/>
            <a:ext cx="3673475"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矩形 1">
            <a:extLst>
              <a:ext uri="{FF2B5EF4-FFF2-40B4-BE49-F238E27FC236}">
                <a16:creationId xmlns:a16="http://schemas.microsoft.com/office/drawing/2014/main" id="{0A658904-70D9-4C36-9570-3B099BBF1CE2}"/>
              </a:ext>
            </a:extLst>
          </p:cNvPr>
          <p:cNvSpPr>
            <a:spLocks noChangeArrowheads="1"/>
          </p:cNvSpPr>
          <p:nvPr/>
        </p:nvSpPr>
        <p:spPr bwMode="auto">
          <a:xfrm>
            <a:off x="1524000" y="2781300"/>
            <a:ext cx="4476750" cy="353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a:solidFill>
                  <a:srgbClr val="000000"/>
                </a:solidFill>
                <a:latin typeface="隶书" panose="02010509060101010101" pitchFamily="49" charset="-122"/>
                <a:ea typeface="隶书" panose="02010509060101010101" pitchFamily="49" charset="-122"/>
              </a:rPr>
              <a:t>（1）电视转播专利费</a:t>
            </a:r>
            <a:r>
              <a:rPr lang="en-US" altLang="zh-CN" sz="2800">
                <a:solidFill>
                  <a:srgbClr val="000000"/>
                </a:solidFill>
                <a:latin typeface="隶书" panose="02010509060101010101" pitchFamily="49" charset="-122"/>
                <a:ea typeface="隶书" panose="02010509060101010101" pitchFamily="49" charset="-122"/>
              </a:rPr>
              <a:t>3</a:t>
            </a:r>
            <a:r>
              <a:rPr lang="zh-CN" altLang="en-US" sz="2800">
                <a:solidFill>
                  <a:srgbClr val="000000"/>
                </a:solidFill>
                <a:latin typeface="隶书" panose="02010509060101010101" pitchFamily="49" charset="-122"/>
                <a:ea typeface="隶书" panose="02010509060101010101" pitchFamily="49" charset="-122"/>
              </a:rPr>
              <a:t>.</a:t>
            </a:r>
            <a:r>
              <a:rPr lang="en-US" altLang="zh-CN" sz="2800">
                <a:solidFill>
                  <a:srgbClr val="000000"/>
                </a:solidFill>
                <a:latin typeface="隶书" panose="02010509060101010101" pitchFamily="49" charset="-122"/>
                <a:ea typeface="隶书" panose="02010509060101010101" pitchFamily="49" charset="-122"/>
              </a:rPr>
              <a:t>6</a:t>
            </a:r>
            <a:r>
              <a:rPr lang="zh-CN" altLang="en-US" sz="2800">
                <a:solidFill>
                  <a:srgbClr val="000000"/>
                </a:solidFill>
                <a:latin typeface="隶书" panose="02010509060101010101" pitchFamily="49" charset="-122"/>
                <a:ea typeface="隶书" panose="02010509060101010101" pitchFamily="49" charset="-122"/>
              </a:rPr>
              <a:t>亿美元；</a:t>
            </a:r>
            <a:endParaRPr lang="en-US" altLang="zh-CN" sz="2800">
              <a:solidFill>
                <a:srgbClr val="000000"/>
              </a:solidFill>
              <a:latin typeface="隶书" panose="02010509060101010101" pitchFamily="49" charset="-122"/>
              <a:ea typeface="隶书" panose="02010509060101010101" pitchFamily="49" charset="-122"/>
            </a:endParaRPr>
          </a:p>
          <a:p>
            <a:r>
              <a:rPr lang="zh-CN" altLang="en-US" sz="2800">
                <a:latin typeface="隶书" panose="02010509060101010101" pitchFamily="49" charset="-122"/>
                <a:ea typeface="隶书" panose="02010509060101010101" pitchFamily="49" charset="-122"/>
              </a:rPr>
              <a:t>（2）找30家赞助商，至少400万美元，可获奥运会某项商品专供权，筹资3.85亿美元；</a:t>
            </a:r>
          </a:p>
          <a:p>
            <a:r>
              <a:rPr lang="zh-CN" altLang="en-US" sz="2800">
                <a:latin typeface="隶书" panose="02010509060101010101" pitchFamily="49" charset="-122"/>
                <a:ea typeface="隶书" panose="02010509060101010101" pitchFamily="49" charset="-122"/>
              </a:rPr>
              <a:t>（3）火炬接力费每公里3000美元，全程1.5万公里；</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矩形 1">
            <a:extLst>
              <a:ext uri="{FF2B5EF4-FFF2-40B4-BE49-F238E27FC236}">
                <a16:creationId xmlns:a16="http://schemas.microsoft.com/office/drawing/2014/main" id="{20A4272B-770A-46D3-BE2B-266A45CAE63D}"/>
              </a:ext>
            </a:extLst>
          </p:cNvPr>
          <p:cNvSpPr>
            <a:spLocks noChangeArrowheads="1"/>
          </p:cNvSpPr>
          <p:nvPr/>
        </p:nvSpPr>
        <p:spPr bwMode="auto">
          <a:xfrm>
            <a:off x="1752600" y="260350"/>
            <a:ext cx="83185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solidFill>
                  <a:srgbClr val="000000"/>
                </a:solidFill>
                <a:latin typeface="隶书" panose="02010509060101010101" pitchFamily="49" charset="-122"/>
                <a:ea typeface="隶书" panose="02010509060101010101" pitchFamily="49" charset="-122"/>
              </a:rPr>
              <a:t>（4）设</a:t>
            </a:r>
            <a:r>
              <a:rPr lang="zh-CN" altLang="en-US" sz="2400">
                <a:solidFill>
                  <a:srgbClr val="000000"/>
                </a:solidFill>
                <a:ea typeface="隶书" panose="02010509060101010101" pitchFamily="49" charset="-122"/>
              </a:rPr>
              <a:t>“</a:t>
            </a:r>
            <a:r>
              <a:rPr lang="zh-CN" altLang="en-US" sz="2400">
                <a:solidFill>
                  <a:srgbClr val="000000"/>
                </a:solidFill>
                <a:latin typeface="隶书" panose="02010509060101010101" pitchFamily="49" charset="-122"/>
                <a:ea typeface="隶书" panose="02010509060101010101" pitchFamily="49" charset="-122"/>
              </a:rPr>
              <a:t>赞助人计划票</a:t>
            </a:r>
            <a:r>
              <a:rPr lang="zh-CN" altLang="en-US" sz="2400">
                <a:solidFill>
                  <a:srgbClr val="000000"/>
                </a:solidFill>
                <a:ea typeface="隶书" panose="02010509060101010101" pitchFamily="49" charset="-122"/>
              </a:rPr>
              <a:t>”</a:t>
            </a:r>
            <a:r>
              <a:rPr lang="zh-CN" altLang="en-US" sz="2400">
                <a:solidFill>
                  <a:srgbClr val="000000"/>
                </a:solidFill>
                <a:latin typeface="隶书" panose="02010509060101010101" pitchFamily="49" charset="-122"/>
                <a:ea typeface="隶书" panose="02010509060101010101" pitchFamily="49" charset="-122"/>
              </a:rPr>
              <a:t>，凡赞助2.5万美元者，每天有两张最佳看台票；</a:t>
            </a:r>
            <a:endParaRPr lang="en-US" altLang="zh-CN" sz="2400">
              <a:solidFill>
                <a:srgbClr val="000000"/>
              </a:solidFill>
              <a:latin typeface="隶书" panose="02010509060101010101" pitchFamily="49" charset="-122"/>
              <a:ea typeface="隶书" panose="02010509060101010101" pitchFamily="49" charset="-122"/>
            </a:endParaRPr>
          </a:p>
          <a:p>
            <a:r>
              <a:rPr lang="zh-CN" altLang="en-US" sz="2400">
                <a:latin typeface="隶书" panose="02010509060101010101" pitchFamily="49" charset="-122"/>
                <a:ea typeface="隶书" panose="02010509060101010101" pitchFamily="49" charset="-122"/>
              </a:rPr>
              <a:t>（5）找50家赞助商，每家至少赞助50万美元；</a:t>
            </a:r>
            <a:endParaRPr lang="en-US" altLang="zh-CN" sz="2400">
              <a:latin typeface="隶书" panose="02010509060101010101" pitchFamily="49" charset="-122"/>
              <a:ea typeface="隶书" panose="02010509060101010101" pitchFamily="49" charset="-122"/>
            </a:endParaRPr>
          </a:p>
          <a:p>
            <a:r>
              <a:rPr lang="zh-CN" altLang="en-US" sz="2400">
                <a:latin typeface="隶书" panose="02010509060101010101" pitchFamily="49" charset="-122"/>
                <a:ea typeface="隶书" panose="02010509060101010101" pitchFamily="49" charset="-122"/>
              </a:rPr>
              <a:t>（6）制作大量纪念币和纪念品高价出售；</a:t>
            </a:r>
          </a:p>
        </p:txBody>
      </p:sp>
      <p:sp>
        <p:nvSpPr>
          <p:cNvPr id="31746" name="矩形 1">
            <a:extLst>
              <a:ext uri="{FF2B5EF4-FFF2-40B4-BE49-F238E27FC236}">
                <a16:creationId xmlns:a16="http://schemas.microsoft.com/office/drawing/2014/main" id="{79B8368E-279A-4D3C-B971-4FB4456480BB}"/>
              </a:ext>
            </a:extLst>
          </p:cNvPr>
          <p:cNvSpPr>
            <a:spLocks noChangeArrowheads="1"/>
          </p:cNvSpPr>
          <p:nvPr/>
        </p:nvSpPr>
        <p:spPr bwMode="auto">
          <a:xfrm>
            <a:off x="1847850" y="1844675"/>
            <a:ext cx="84074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10000"/>
              </a:lnSpc>
              <a:spcBef>
                <a:spcPct val="50000"/>
              </a:spcBef>
            </a:pPr>
            <a:r>
              <a:rPr lang="zh-CN" altLang="en-US" sz="2400">
                <a:latin typeface="隶书" panose="02010509060101010101" pitchFamily="49" charset="-122"/>
                <a:ea typeface="隶书" panose="02010509060101010101" pitchFamily="49" charset="-122"/>
              </a:rPr>
              <a:t>（7）利用老场馆进行维修，工作人员一半以上是不领报酬的志愿者。</a:t>
            </a:r>
            <a:endParaRPr lang="en-US" altLang="zh-CN" sz="2400">
              <a:latin typeface="隶书" panose="02010509060101010101" pitchFamily="49" charset="-122"/>
              <a:ea typeface="隶书" panose="02010509060101010101" pitchFamily="49" charset="-122"/>
            </a:endParaRPr>
          </a:p>
          <a:p>
            <a:pPr>
              <a:lnSpc>
                <a:spcPct val="110000"/>
              </a:lnSpc>
              <a:spcBef>
                <a:spcPct val="50000"/>
              </a:spcBef>
            </a:pPr>
            <a:r>
              <a:rPr lang="zh-CN" altLang="en-US" sz="2400">
                <a:latin typeface="隶书" panose="02010509060101010101" pitchFamily="49" charset="-122"/>
                <a:ea typeface="隶书" panose="02010509060101010101" pitchFamily="49" charset="-122"/>
              </a:rPr>
              <a:t>第23届奥运会美国人未交一分钱税，政府未出一分钱。尤伯罗斯还为美国服务业增加收入3.5亿美元，他自己盈余</a:t>
            </a:r>
            <a:r>
              <a:rPr lang="en-US" altLang="zh-CN" sz="2400">
                <a:latin typeface="隶书" panose="02010509060101010101" pitchFamily="49" charset="-122"/>
                <a:ea typeface="隶书" panose="02010509060101010101" pitchFamily="49" charset="-122"/>
              </a:rPr>
              <a:t>2</a:t>
            </a:r>
            <a:r>
              <a:rPr lang="zh-CN" altLang="en-US" sz="2400">
                <a:latin typeface="隶书" panose="02010509060101010101" pitchFamily="49" charset="-122"/>
                <a:ea typeface="隶书" panose="02010509060101010101" pitchFamily="49" charset="-122"/>
              </a:rPr>
              <a:t>.</a:t>
            </a:r>
            <a:r>
              <a:rPr lang="en-US" altLang="zh-CN" sz="2400">
                <a:latin typeface="隶书" panose="02010509060101010101" pitchFamily="49" charset="-122"/>
                <a:ea typeface="隶书" panose="02010509060101010101" pitchFamily="49" charset="-122"/>
              </a:rPr>
              <a:t>2</a:t>
            </a:r>
            <a:r>
              <a:rPr lang="zh-CN" altLang="en-US" sz="2400">
                <a:latin typeface="隶书" panose="02010509060101010101" pitchFamily="49" charset="-122"/>
                <a:ea typeface="隶书" panose="02010509060101010101" pitchFamily="49" charset="-122"/>
              </a:rPr>
              <a:t>5亿美元。</a:t>
            </a:r>
          </a:p>
        </p:txBody>
      </p:sp>
      <p:sp>
        <p:nvSpPr>
          <p:cNvPr id="31747" name="Text Box 3">
            <a:extLst>
              <a:ext uri="{FF2B5EF4-FFF2-40B4-BE49-F238E27FC236}">
                <a16:creationId xmlns:a16="http://schemas.microsoft.com/office/drawing/2014/main" id="{F186CF88-2783-4953-9A20-B167487A838D}"/>
              </a:ext>
            </a:extLst>
          </p:cNvPr>
          <p:cNvSpPr txBox="1">
            <a:spLocks noChangeArrowheads="1"/>
          </p:cNvSpPr>
          <p:nvPr/>
        </p:nvSpPr>
        <p:spPr bwMode="auto">
          <a:xfrm>
            <a:off x="1752600" y="4076701"/>
            <a:ext cx="9144000" cy="384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400">
                <a:solidFill>
                  <a:srgbClr val="FF0000"/>
                </a:solidFill>
                <a:latin typeface="隶书" panose="02010509060101010101" pitchFamily="49" charset="-122"/>
                <a:ea typeface="隶书" panose="02010509060101010101" pitchFamily="49" charset="-122"/>
              </a:rPr>
              <a:t>全程97000多公里、</a:t>
            </a:r>
            <a:r>
              <a:rPr lang="en-US" altLang="zh-CN" sz="2000">
                <a:solidFill>
                  <a:srgbClr val="FF0000"/>
                </a:solidFill>
                <a:latin typeface="隶书" panose="02010509060101010101" pitchFamily="49" charset="-122"/>
                <a:ea typeface="隶书" panose="02010509060101010101" pitchFamily="49" charset="-122"/>
              </a:rPr>
              <a:t>51</a:t>
            </a:r>
            <a:r>
              <a:rPr lang="zh-CN" altLang="en-US" sz="2000">
                <a:solidFill>
                  <a:srgbClr val="FF0000"/>
                </a:solidFill>
                <a:latin typeface="隶书" panose="02010509060101010101" pitchFamily="49" charset="-122"/>
                <a:ea typeface="隶书" panose="02010509060101010101" pitchFamily="49" charset="-122"/>
              </a:rPr>
              <a:t>金、</a:t>
            </a:r>
            <a:r>
              <a:rPr lang="en-US" altLang="zh-CN" sz="2000">
                <a:solidFill>
                  <a:srgbClr val="FF0000"/>
                </a:solidFill>
                <a:latin typeface="隶书" panose="02010509060101010101" pitchFamily="49" charset="-122"/>
                <a:ea typeface="隶书" panose="02010509060101010101" pitchFamily="49" charset="-122"/>
              </a:rPr>
              <a:t>100</a:t>
            </a:r>
            <a:r>
              <a:rPr lang="zh-CN" altLang="en-US" sz="2000">
                <a:solidFill>
                  <a:srgbClr val="FF0000"/>
                </a:solidFill>
                <a:latin typeface="隶书" panose="02010509060101010101" pitchFamily="49" charset="-122"/>
                <a:ea typeface="隶书" panose="02010509060101010101" pitchFamily="49" charset="-122"/>
              </a:rPr>
              <a:t>奖牌</a:t>
            </a:r>
            <a:r>
              <a:rPr lang="zh-CN" altLang="en-US" sz="1200">
                <a:solidFill>
                  <a:srgbClr val="FF0000"/>
                </a:solidFill>
                <a:latin typeface="隶书" panose="02010509060101010101" pitchFamily="49" charset="-122"/>
                <a:ea typeface="隶书" panose="02010509060101010101" pitchFamily="49" charset="-122"/>
              </a:rPr>
              <a:t>	</a:t>
            </a:r>
          </a:p>
          <a:p>
            <a:pPr>
              <a:spcBef>
                <a:spcPct val="50000"/>
              </a:spcBef>
            </a:pPr>
            <a:r>
              <a:rPr lang="zh-CN" altLang="en-US" sz="2400">
                <a:latin typeface="隶书" panose="02010509060101010101" pitchFamily="49" charset="-122"/>
                <a:ea typeface="隶书" panose="02010509060101010101" pitchFamily="49" charset="-122"/>
              </a:rPr>
              <a:t>北京奥组委</a:t>
            </a:r>
            <a:r>
              <a:rPr lang="en-US" altLang="zh-CN" sz="2400">
                <a:latin typeface="隶书" panose="02010509060101010101" pitchFamily="49" charset="-122"/>
                <a:ea typeface="隶书" panose="02010509060101010101" pitchFamily="49" charset="-122"/>
              </a:rPr>
              <a:t>:</a:t>
            </a:r>
            <a:r>
              <a:rPr lang="zh-CN" altLang="en-US" sz="2400">
                <a:latin typeface="隶书" panose="02010509060101010101" pitchFamily="49" charset="-122"/>
                <a:ea typeface="隶书" panose="02010509060101010101" pitchFamily="49" charset="-122"/>
              </a:rPr>
              <a:t>北京奥运会盈余超过</a:t>
            </a:r>
            <a:r>
              <a:rPr lang="en-US" altLang="zh-CN" sz="2400">
                <a:latin typeface="隶书" panose="02010509060101010101" pitchFamily="49" charset="-122"/>
                <a:ea typeface="隶书" panose="02010509060101010101" pitchFamily="49" charset="-122"/>
              </a:rPr>
              <a:t>10</a:t>
            </a:r>
            <a:r>
              <a:rPr lang="zh-CN" altLang="en-US" sz="2400">
                <a:latin typeface="隶书" panose="02010509060101010101" pitchFamily="49" charset="-122"/>
                <a:ea typeface="隶书" panose="02010509060101010101" pitchFamily="49" charset="-122"/>
              </a:rPr>
              <a:t>亿元。</a:t>
            </a:r>
            <a:endParaRPr lang="en-US" altLang="zh-CN" sz="2400">
              <a:latin typeface="隶书" panose="02010509060101010101" pitchFamily="49" charset="-122"/>
              <a:ea typeface="隶书" panose="02010509060101010101" pitchFamily="49" charset="-122"/>
            </a:endParaRPr>
          </a:p>
          <a:p>
            <a:pPr>
              <a:spcBef>
                <a:spcPct val="50000"/>
              </a:spcBef>
            </a:pPr>
            <a:r>
              <a:rPr lang="zh-CN" altLang="en-US" sz="2400">
                <a:latin typeface="隶书" panose="02010509060101010101" pitchFamily="49" charset="-122"/>
                <a:ea typeface="隶书" panose="02010509060101010101" pitchFamily="49" charset="-122"/>
              </a:rPr>
              <a:t>为何中国比西方国家经营得好</a:t>
            </a:r>
            <a:r>
              <a:rPr lang="en-US" altLang="zh-CN" sz="2400">
                <a:latin typeface="隶书" panose="02010509060101010101" pitchFamily="49" charset="-122"/>
                <a:ea typeface="隶书" panose="02010509060101010101" pitchFamily="49" charset="-122"/>
              </a:rPr>
              <a:t>?</a:t>
            </a:r>
          </a:p>
          <a:p>
            <a:pPr>
              <a:spcBef>
                <a:spcPts val="600"/>
              </a:spcBef>
            </a:pPr>
            <a:r>
              <a:rPr lang="zh-CN" altLang="en-US" sz="2400">
                <a:latin typeface="隶书" panose="02010509060101010101" pitchFamily="49" charset="-122"/>
                <a:ea typeface="隶书" panose="02010509060101010101" pitchFamily="49" charset="-122"/>
              </a:rPr>
              <a:t>这要归根中国数千年的三种特性：坚忍不拔的独立性、根深蒂固的务实性、</a:t>
            </a:r>
          </a:p>
          <a:p>
            <a:pPr>
              <a:spcBef>
                <a:spcPts val="600"/>
              </a:spcBef>
            </a:pPr>
            <a:r>
              <a:rPr lang="zh-CN" altLang="en-US" sz="2400">
                <a:latin typeface="隶书" panose="02010509060101010101" pitchFamily="49" charset="-122"/>
                <a:ea typeface="隶书" panose="02010509060101010101" pitchFamily="49" charset="-122"/>
              </a:rPr>
              <a:t>特别</a:t>
            </a:r>
            <a:r>
              <a:rPr lang="zh-CN" altLang="en-US" sz="2400">
                <a:solidFill>
                  <a:srgbClr val="FF0000"/>
                </a:solidFill>
                <a:latin typeface="隶书" panose="02010509060101010101" pitchFamily="49" charset="-122"/>
                <a:ea typeface="隶书" panose="02010509060101010101" pitchFamily="49" charset="-122"/>
              </a:rPr>
              <a:t>强大的决策体系（</a:t>
            </a:r>
            <a:r>
              <a:rPr lang="en-US" altLang="zh-CN" sz="2400">
                <a:solidFill>
                  <a:srgbClr val="FF0000"/>
                </a:solidFill>
                <a:latin typeface="隶书" panose="02010509060101010101" pitchFamily="49" charset="-122"/>
                <a:ea typeface="隶书" panose="02010509060101010101" pitchFamily="49" charset="-122"/>
              </a:rPr>
              <a:t>eg.</a:t>
            </a:r>
            <a:r>
              <a:rPr lang="zh-CN" altLang="en-US" sz="2400">
                <a:solidFill>
                  <a:srgbClr val="FF0000"/>
                </a:solidFill>
                <a:latin typeface="隶书" panose="02010509060101010101" pitchFamily="49" charset="-122"/>
                <a:ea typeface="隶书" panose="02010509060101010101" pitchFamily="49" charset="-122"/>
              </a:rPr>
              <a:t>千年大计，雄安新区）</a:t>
            </a:r>
            <a:endParaRPr lang="en-US" altLang="zh-CN" sz="2400">
              <a:solidFill>
                <a:srgbClr val="FF3300"/>
              </a:solidFill>
              <a:latin typeface="隶书" panose="02010509060101010101" pitchFamily="49" charset="-122"/>
              <a:ea typeface="隶书" panose="02010509060101010101" pitchFamily="49" charset="-122"/>
            </a:endParaRPr>
          </a:p>
          <a:p>
            <a:pPr>
              <a:spcBef>
                <a:spcPct val="50000"/>
              </a:spcBef>
            </a:pPr>
            <a:r>
              <a:rPr lang="zh-CN" altLang="en-US" sz="4400">
                <a:solidFill>
                  <a:srgbClr val="FF0000"/>
                </a:solidFill>
                <a:latin typeface="隶书" panose="02010509060101010101" pitchFamily="49" charset="-122"/>
                <a:ea typeface="隶书" panose="02010509060101010101" pitchFamily="49" charset="-122"/>
              </a:rPr>
              <a:t>　</a:t>
            </a:r>
            <a:r>
              <a:rPr lang="zh-CN" altLang="en-US" sz="4400">
                <a:solidFill>
                  <a:srgbClr val="FF0000"/>
                </a:solidFill>
                <a:ea typeface="华文行楷" panose="02010800040101010101" pitchFamily="2" charset="-122"/>
              </a:rPr>
              <a:t>　</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 Box 4">
            <a:extLst>
              <a:ext uri="{FF2B5EF4-FFF2-40B4-BE49-F238E27FC236}">
                <a16:creationId xmlns:a16="http://schemas.microsoft.com/office/drawing/2014/main" id="{4849C3C1-06D5-43E2-90A3-62A5229A9E19}"/>
              </a:ext>
            </a:extLst>
          </p:cNvPr>
          <p:cNvSpPr txBox="1">
            <a:spLocks noChangeArrowheads="1"/>
          </p:cNvSpPr>
          <p:nvPr/>
        </p:nvSpPr>
        <p:spPr bwMode="auto">
          <a:xfrm>
            <a:off x="1776413" y="61913"/>
            <a:ext cx="8001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5400">
                <a:solidFill>
                  <a:srgbClr val="FF3300"/>
                </a:solidFill>
                <a:latin typeface="宋体" panose="02010600030101010101" pitchFamily="2" charset="-122"/>
                <a:ea typeface="黑体" panose="02010609060101010101" pitchFamily="49" charset="-122"/>
              </a:rPr>
              <a:t> </a:t>
            </a:r>
            <a:r>
              <a:rPr lang="zh-CN" altLang="en-US" sz="2400">
                <a:latin typeface="黑体" panose="02010609060101010101" pitchFamily="49" charset="-122"/>
                <a:ea typeface="黑体" panose="02010609060101010101" pitchFamily="49" charset="-122"/>
              </a:rPr>
              <a:t>二、道胜论</a:t>
            </a:r>
            <a:r>
              <a:rPr lang="en-US" altLang="zh-CN" sz="2400">
                <a:latin typeface="黑体" panose="02010609060101010101" pitchFamily="49" charset="-122"/>
                <a:ea typeface="黑体" panose="02010609060101010101" pitchFamily="49" charset="-122"/>
              </a:rPr>
              <a:t>---</a:t>
            </a:r>
            <a:r>
              <a:rPr lang="zh-CN" altLang="en-US" sz="2400">
                <a:latin typeface="黑体" panose="02010609060101010101" pitchFamily="49" charset="-122"/>
                <a:ea typeface="黑体" panose="02010609060101010101" pitchFamily="49" charset="-122"/>
              </a:rPr>
              <a:t>决策核心顺应民心</a:t>
            </a:r>
          </a:p>
        </p:txBody>
      </p:sp>
      <p:sp>
        <p:nvSpPr>
          <p:cNvPr id="33794" name="Text Box 5">
            <a:extLst>
              <a:ext uri="{FF2B5EF4-FFF2-40B4-BE49-F238E27FC236}">
                <a16:creationId xmlns:a16="http://schemas.microsoft.com/office/drawing/2014/main" id="{DDA6B0AD-A23A-41D4-9DCA-5D652F91BC0B}"/>
              </a:ext>
            </a:extLst>
          </p:cNvPr>
          <p:cNvSpPr txBox="1">
            <a:spLocks noChangeArrowheads="1"/>
          </p:cNvSpPr>
          <p:nvPr/>
        </p:nvSpPr>
        <p:spPr bwMode="auto">
          <a:xfrm>
            <a:off x="1919287" y="904876"/>
            <a:ext cx="8855549"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sz="4400" dirty="0">
                <a:latin typeface="楷体" panose="02010609060101010101" pitchFamily="49" charset="-122"/>
                <a:ea typeface="楷体" panose="02010609060101010101" pitchFamily="49" charset="-122"/>
              </a:rPr>
              <a:t>一曰道,道者令民与上同意也。</a:t>
            </a:r>
          </a:p>
          <a:p>
            <a:pPr>
              <a:spcBef>
                <a:spcPct val="50000"/>
              </a:spcBef>
            </a:pPr>
            <a:r>
              <a:rPr lang="zh-CN" altLang="en-US" sz="4400" dirty="0">
                <a:latin typeface="楷体" panose="02010609060101010101" pitchFamily="49" charset="-122"/>
                <a:ea typeface="楷体" panose="02010609060101010101" pitchFamily="49" charset="-122"/>
              </a:rPr>
              <a:t>主孰有道？……吾以此知胜负矣。						《计篇》</a:t>
            </a:r>
          </a:p>
        </p:txBody>
      </p:sp>
      <p:sp>
        <p:nvSpPr>
          <p:cNvPr id="33795" name="Rectangle 35">
            <a:extLst>
              <a:ext uri="{FF2B5EF4-FFF2-40B4-BE49-F238E27FC236}">
                <a16:creationId xmlns:a16="http://schemas.microsoft.com/office/drawing/2014/main" id="{E7BC6094-FAE7-4C0F-AD85-330CEE69601B}"/>
              </a:ext>
            </a:extLst>
          </p:cNvPr>
          <p:cNvSpPr>
            <a:spLocks noChangeArrowheads="1"/>
          </p:cNvSpPr>
          <p:nvPr/>
        </p:nvSpPr>
        <p:spPr bwMode="auto">
          <a:xfrm>
            <a:off x="1524001" y="-436849"/>
            <a:ext cx="1847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sz="3200">
              <a:ea typeface="宋体" panose="02010600030101010101" pitchFamily="2" charset="-122"/>
            </a:endParaRPr>
          </a:p>
        </p:txBody>
      </p:sp>
      <p:sp>
        <p:nvSpPr>
          <p:cNvPr id="33796" name="Rectangle 120">
            <a:extLst>
              <a:ext uri="{FF2B5EF4-FFF2-40B4-BE49-F238E27FC236}">
                <a16:creationId xmlns:a16="http://schemas.microsoft.com/office/drawing/2014/main" id="{CBCF6B33-A74D-46FA-B3F8-491E84B48B6D}"/>
              </a:ext>
            </a:extLst>
          </p:cNvPr>
          <p:cNvSpPr>
            <a:spLocks noChangeArrowheads="1"/>
          </p:cNvSpPr>
          <p:nvPr/>
        </p:nvSpPr>
        <p:spPr bwMode="auto">
          <a:xfrm>
            <a:off x="1524001" y="-436849"/>
            <a:ext cx="1847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sz="3200">
              <a:ea typeface="宋体" panose="02010600030101010101" pitchFamily="2" charset="-122"/>
            </a:endParaRPr>
          </a:p>
        </p:txBody>
      </p:sp>
      <p:pic>
        <p:nvPicPr>
          <p:cNvPr id="33797" name="Picture 8" descr="blank">
            <a:extLst>
              <a:ext uri="{FF2B5EF4-FFF2-40B4-BE49-F238E27FC236}">
                <a16:creationId xmlns:a16="http://schemas.microsoft.com/office/drawing/2014/main" id="{6716FCA6-A9DF-4D21-84EA-DD3F42F3B8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9614" y="438151"/>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10" descr="blank">
            <a:extLst>
              <a:ext uri="{FF2B5EF4-FFF2-40B4-BE49-F238E27FC236}">
                <a16:creationId xmlns:a16="http://schemas.microsoft.com/office/drawing/2014/main" id="{F5D74B08-49B8-4167-8729-7FD5C8574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9614" y="895351"/>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9" name="矩形 1">
            <a:extLst>
              <a:ext uri="{FF2B5EF4-FFF2-40B4-BE49-F238E27FC236}">
                <a16:creationId xmlns:a16="http://schemas.microsoft.com/office/drawing/2014/main" id="{919ADD21-5384-4C5D-956F-364B1AFCE349}"/>
              </a:ext>
            </a:extLst>
          </p:cNvPr>
          <p:cNvSpPr>
            <a:spLocks noChangeArrowheads="1"/>
          </p:cNvSpPr>
          <p:nvPr/>
        </p:nvSpPr>
        <p:spPr bwMode="auto">
          <a:xfrm>
            <a:off x="1776413" y="3879386"/>
            <a:ext cx="8001000" cy="208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40000"/>
              </a:lnSpc>
            </a:pPr>
            <a:r>
              <a:rPr lang="zh-CN" altLang="en-US" sz="2400">
                <a:latin typeface="楷体" panose="02010609060101010101" pitchFamily="49" charset="-122"/>
                <a:ea typeface="楷体" panose="02010609060101010101" pitchFamily="49" charset="-122"/>
              </a:rPr>
              <a:t>企业也要修好道，营造好气氛。有希望才有信心，才有工作的积极性。</a:t>
            </a:r>
          </a:p>
          <a:p>
            <a:pPr>
              <a:lnSpc>
                <a:spcPct val="140000"/>
              </a:lnSpc>
            </a:pPr>
            <a:r>
              <a:rPr lang="zh-CN" altLang="en-US" sz="2400">
                <a:latin typeface="楷体" panose="02010609060101010101" pitchFamily="49" charset="-122"/>
                <a:ea typeface="楷体" panose="02010609060101010101" pitchFamily="49" charset="-122"/>
              </a:rPr>
              <a:t>《华为基本法》《奋斗着为纲》</a:t>
            </a:r>
          </a:p>
          <a:p>
            <a:pPr>
              <a:lnSpc>
                <a:spcPct val="140000"/>
              </a:lnSpc>
            </a:pPr>
            <a:r>
              <a:rPr lang="zh-CN" altLang="en-US" sz="2400">
                <a:latin typeface="楷体" panose="02010609060101010101" pitchFamily="49" charset="-122"/>
                <a:ea typeface="楷体" panose="02010609060101010101" pitchFamily="49" charset="-122"/>
              </a:rPr>
              <a:t>《以客户为中心》《价值为纲》</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矩形 5">
            <a:extLst>
              <a:ext uri="{FF2B5EF4-FFF2-40B4-BE49-F238E27FC236}">
                <a16:creationId xmlns:a16="http://schemas.microsoft.com/office/drawing/2014/main" id="{D0B17913-A6CC-46A2-9C9D-FF844D13375D}"/>
              </a:ext>
            </a:extLst>
          </p:cNvPr>
          <p:cNvSpPr>
            <a:spLocks noChangeArrowheads="1"/>
          </p:cNvSpPr>
          <p:nvPr/>
        </p:nvSpPr>
        <p:spPr bwMode="auto">
          <a:xfrm>
            <a:off x="1847851" y="414339"/>
            <a:ext cx="8569325" cy="5603875"/>
          </a:xfrm>
          <a:prstGeom prst="rect">
            <a:avLst/>
          </a:prstGeom>
          <a:solidFill>
            <a:schemeClr val="accent5">
              <a:lumMod val="40000"/>
              <a:lumOff val="60000"/>
              <a:alpha val="60000"/>
            </a:schemeClr>
          </a:solidFill>
          <a:ln>
            <a:noFill/>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40000"/>
              </a:lnSpc>
              <a:spcBef>
                <a:spcPct val="0"/>
              </a:spcBef>
              <a:buFontTx/>
              <a:buNone/>
              <a:defRPr/>
            </a:pPr>
            <a:r>
              <a:rPr lang="zh-CN" altLang="zh-CN" sz="4000" dirty="0">
                <a:latin typeface="楷体" panose="02010609060101010101" pitchFamily="49" charset="-122"/>
                <a:ea typeface="楷体" panose="02010609060101010101" pitchFamily="49" charset="-122"/>
              </a:rPr>
              <a:t>十一届三中全会</a:t>
            </a:r>
            <a:r>
              <a:rPr lang="zh-CN" altLang="zh-CN" sz="2400" dirty="0">
                <a:latin typeface="楷体" panose="02010609060101010101" pitchFamily="49" charset="-122"/>
                <a:ea typeface="楷体" panose="02010609060101010101" pitchFamily="49" charset="-122"/>
              </a:rPr>
              <a:t>开启了改革开放历史新时期。</a:t>
            </a:r>
            <a:r>
              <a:rPr lang="en-US" altLang="zh-CN" sz="2400" dirty="0">
                <a:latin typeface="楷体" panose="02010609060101010101" pitchFamily="49" charset="-122"/>
                <a:ea typeface="楷体" panose="02010609060101010101" pitchFamily="49" charset="-122"/>
              </a:rPr>
              <a:t>40</a:t>
            </a:r>
            <a:r>
              <a:rPr lang="zh-CN" altLang="zh-CN" sz="2400" dirty="0">
                <a:latin typeface="楷体" panose="02010609060101010101" pitchFamily="49" charset="-122"/>
                <a:ea typeface="楷体" panose="02010609060101010101" pitchFamily="49" charset="-122"/>
              </a:rPr>
              <a:t>年来，尽管遇到各种困难，但我们创造了二战结束后一个国家经济高速增长持续时间最长的奇迹。</a:t>
            </a:r>
            <a:endParaRPr lang="en-US" altLang="zh-CN" sz="2400" dirty="0">
              <a:latin typeface="楷体" panose="02010609060101010101" pitchFamily="49" charset="-122"/>
              <a:ea typeface="楷体" panose="02010609060101010101" pitchFamily="49" charset="-122"/>
            </a:endParaRPr>
          </a:p>
          <a:p>
            <a:pPr>
              <a:lnSpc>
                <a:spcPct val="140000"/>
              </a:lnSpc>
              <a:spcBef>
                <a:spcPct val="0"/>
              </a:spcBef>
              <a:buFontTx/>
              <a:buNone/>
              <a:defRPr/>
            </a:pPr>
            <a:r>
              <a:rPr lang="zh-CN" altLang="zh-CN" sz="2400" dirty="0">
                <a:latin typeface="楷体" panose="02010609060101010101" pitchFamily="49" charset="-122"/>
                <a:ea typeface="楷体" panose="02010609060101010101" pitchFamily="49" charset="-122"/>
              </a:rPr>
              <a:t>我国经济总量在世界上的排名</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a:lnSpc>
                <a:spcPct val="140000"/>
              </a:lnSpc>
              <a:spcBef>
                <a:spcPct val="0"/>
              </a:spcBef>
              <a:buFontTx/>
              <a:buNone/>
              <a:defRPr/>
            </a:pPr>
            <a:r>
              <a:rPr lang="zh-CN" altLang="zh-CN" sz="2400" dirty="0">
                <a:latin typeface="楷体" panose="02010609060101010101" pitchFamily="49" charset="-122"/>
                <a:ea typeface="楷体" panose="02010609060101010101" pitchFamily="49" charset="-122"/>
              </a:rPr>
              <a:t>改革开放之初是第十</a:t>
            </a:r>
            <a:r>
              <a:rPr lang="zh-CN" altLang="en-US" sz="2400" dirty="0">
                <a:latin typeface="楷体" panose="02010609060101010101" pitchFamily="49" charset="-122"/>
                <a:ea typeface="楷体" panose="02010609060101010101" pitchFamily="49" charset="-122"/>
              </a:rPr>
              <a:t>三</a:t>
            </a:r>
            <a:r>
              <a:rPr lang="zh-CN" altLang="zh-CN"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2005</a:t>
            </a:r>
            <a:r>
              <a:rPr lang="zh-CN" altLang="zh-CN" sz="2400" dirty="0">
                <a:latin typeface="楷体" panose="02010609060101010101" pitchFamily="49" charset="-122"/>
                <a:ea typeface="楷体" panose="02010609060101010101" pitchFamily="49" charset="-122"/>
              </a:rPr>
              <a:t>年超过法国，居第五；</a:t>
            </a:r>
            <a:r>
              <a:rPr lang="en-US" altLang="zh-CN" sz="2400" dirty="0">
                <a:latin typeface="楷体" panose="02010609060101010101" pitchFamily="49" charset="-122"/>
                <a:ea typeface="楷体" panose="02010609060101010101" pitchFamily="49" charset="-122"/>
              </a:rPr>
              <a:t>2006</a:t>
            </a:r>
            <a:r>
              <a:rPr lang="zh-CN" altLang="zh-CN" sz="2400" dirty="0">
                <a:latin typeface="楷体" panose="02010609060101010101" pitchFamily="49" charset="-122"/>
                <a:ea typeface="楷体" panose="02010609060101010101" pitchFamily="49" charset="-122"/>
              </a:rPr>
              <a:t>年超过英国，居第四；</a:t>
            </a:r>
            <a:r>
              <a:rPr lang="en-US" altLang="zh-CN" sz="2400" dirty="0">
                <a:latin typeface="楷体" panose="02010609060101010101" pitchFamily="49" charset="-122"/>
                <a:ea typeface="楷体" panose="02010609060101010101" pitchFamily="49" charset="-122"/>
              </a:rPr>
              <a:t>2007</a:t>
            </a:r>
            <a:r>
              <a:rPr lang="zh-CN" altLang="zh-CN" sz="2400" dirty="0">
                <a:latin typeface="楷体" panose="02010609060101010101" pitchFamily="49" charset="-122"/>
                <a:ea typeface="楷体" panose="02010609060101010101" pitchFamily="49" charset="-122"/>
              </a:rPr>
              <a:t>年超过德国，居第三；</a:t>
            </a:r>
            <a:r>
              <a:rPr lang="en-US" altLang="zh-CN" sz="2400" dirty="0">
                <a:latin typeface="楷体" panose="02010609060101010101" pitchFamily="49" charset="-122"/>
                <a:ea typeface="楷体" panose="02010609060101010101" pitchFamily="49" charset="-122"/>
              </a:rPr>
              <a:t>2010</a:t>
            </a:r>
            <a:r>
              <a:rPr lang="zh-CN" altLang="zh-CN" sz="2400" dirty="0">
                <a:latin typeface="楷体" panose="02010609060101010101" pitchFamily="49" charset="-122"/>
                <a:ea typeface="楷体" panose="02010609060101010101" pitchFamily="49" charset="-122"/>
              </a:rPr>
              <a:t>年超过日本，居第二。</a:t>
            </a:r>
            <a:r>
              <a:rPr lang="en-US" altLang="zh-CN" sz="2400" dirty="0">
                <a:latin typeface="楷体" panose="02010609060101010101" pitchFamily="49" charset="-122"/>
                <a:ea typeface="楷体" panose="02010609060101010101" pitchFamily="49" charset="-122"/>
              </a:rPr>
              <a:t>2010</a:t>
            </a:r>
            <a:r>
              <a:rPr lang="zh-CN" altLang="zh-CN" sz="2400" dirty="0">
                <a:latin typeface="楷体" panose="02010609060101010101" pitchFamily="49" charset="-122"/>
                <a:ea typeface="楷体" panose="02010609060101010101" pitchFamily="49" charset="-122"/>
              </a:rPr>
              <a:t>年，制造业规模超过美国，居世界第一。</a:t>
            </a:r>
          </a:p>
          <a:p>
            <a:pPr>
              <a:lnSpc>
                <a:spcPct val="140000"/>
              </a:lnSpc>
              <a:spcBef>
                <a:spcPct val="0"/>
              </a:spcBef>
              <a:buFontTx/>
              <a:buNone/>
              <a:defRPr/>
            </a:pPr>
            <a:r>
              <a:rPr lang="zh-CN" altLang="en-US" sz="2400" noProof="1">
                <a:latin typeface="楷体" panose="02010609060101010101" pitchFamily="49" charset="-122"/>
                <a:ea typeface="楷体" panose="02010609060101010101" pitchFamily="49" charset="-122"/>
                <a:sym typeface="+mn-ea"/>
              </a:rPr>
              <a:t>工程兔、基建狂魔；超级工程；</a:t>
            </a:r>
            <a:r>
              <a:rPr lang="zh-CN" altLang="zh-CN" sz="2400" noProof="1">
                <a:latin typeface="楷体" panose="02010609060101010101" pitchFamily="49" charset="-122"/>
                <a:ea typeface="楷体" panose="02010609060101010101" pitchFamily="49" charset="-122"/>
                <a:sym typeface="+mn-ea"/>
              </a:rPr>
              <a:t>我们用几十年时间走完了发达国家几百年走过的发展历程，创造了世界发展的奇迹。</a:t>
            </a:r>
            <a:endParaRPr lang="zh-CN" altLang="en-US" sz="2400" noProof="1"/>
          </a:p>
          <a:p>
            <a:pPr>
              <a:lnSpc>
                <a:spcPct val="140000"/>
              </a:lnSpc>
              <a:spcBef>
                <a:spcPct val="0"/>
              </a:spcBef>
              <a:buFontTx/>
              <a:buNone/>
              <a:defRPr/>
            </a:pPr>
            <a:endParaRPr lang="zh-CN" altLang="zh-CN" sz="2400" dirty="0">
              <a:latin typeface="楷体" panose="02010609060101010101" pitchFamily="49" charset="-122"/>
              <a:ea typeface="楷体" panose="02010609060101010101"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2438400" y="635001"/>
            <a:ext cx="7315200" cy="2143125"/>
          </a:xfrm>
          <a:prstGeom prst="rect">
            <a:avLst/>
          </a:prstGeom>
          <a:noFill/>
        </p:spPr>
        <p:txBody>
          <a:bodyPr vert="horz" wrap="square"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以下哪些说法是</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孙子兵法</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的内容？</a:t>
            </a:r>
          </a:p>
        </p:txBody>
      </p:sp>
      <p:sp>
        <p:nvSpPr>
          <p:cNvPr id="4" name="文本框 3"/>
          <p:cNvSpPr txBox="1"/>
          <p:nvPr>
            <p:custDataLst>
              <p:tags r:id="rId3"/>
            </p:custDataLst>
          </p:nvPr>
        </p:nvSpPr>
        <p:spPr>
          <a:xfrm>
            <a:off x="3352800" y="2786063"/>
            <a:ext cx="64008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不战而屈人之兵</a:t>
            </a:r>
          </a:p>
        </p:txBody>
      </p:sp>
      <p:sp>
        <p:nvSpPr>
          <p:cNvPr id="5" name="文本框 4"/>
          <p:cNvSpPr txBox="1"/>
          <p:nvPr>
            <p:custDataLst>
              <p:tags r:id="rId4"/>
            </p:custDataLst>
          </p:nvPr>
        </p:nvSpPr>
        <p:spPr>
          <a:xfrm>
            <a:off x="3352800" y="3643313"/>
            <a:ext cx="64008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知彼知己者，百战不殆</a:t>
            </a:r>
          </a:p>
        </p:txBody>
      </p:sp>
      <p:sp>
        <p:nvSpPr>
          <p:cNvPr id="6" name="文本框 5"/>
          <p:cNvSpPr txBox="1"/>
          <p:nvPr>
            <p:custDataLst>
              <p:tags r:id="rId5"/>
            </p:custDataLst>
          </p:nvPr>
        </p:nvSpPr>
        <p:spPr>
          <a:xfrm>
            <a:off x="3352800" y="4500563"/>
            <a:ext cx="64008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围魏救赵</a:t>
            </a:r>
          </a:p>
        </p:txBody>
      </p:sp>
      <p:sp>
        <p:nvSpPr>
          <p:cNvPr id="7" name="文本框 6"/>
          <p:cNvSpPr txBox="1"/>
          <p:nvPr>
            <p:custDataLst>
              <p:tags r:id="rId6"/>
            </p:custDataLst>
          </p:nvPr>
        </p:nvSpPr>
        <p:spPr>
          <a:xfrm>
            <a:off x="3352800" y="5357813"/>
            <a:ext cx="64008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走为上策</a:t>
            </a:r>
          </a:p>
        </p:txBody>
      </p:sp>
      <p:sp>
        <p:nvSpPr>
          <p:cNvPr id="8" name="矩形 7"/>
          <p:cNvSpPr>
            <a:spLocks noChangeAspect="1"/>
          </p:cNvSpPr>
          <p:nvPr>
            <p:custDataLst>
              <p:tags r:id="rId7"/>
            </p:custDataLst>
          </p:nvPr>
        </p:nvSpPr>
        <p:spPr bwMode="auto">
          <a:xfrm>
            <a:off x="2638425" y="2850356"/>
            <a:ext cx="514350" cy="514350"/>
          </a:xfrm>
          <a:prstGeom prst="rect">
            <a:avLst/>
          </a:prstGeom>
          <a:solidFill>
            <a:srgbClr val="00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lstStyle/>
          <a:p>
            <a:pPr fontAlgn="base">
              <a:spcBef>
                <a:spcPct val="0"/>
              </a:spcBef>
              <a:spcAft>
                <a:spcPct val="0"/>
              </a:spcAft>
            </a:pPr>
            <a:r>
              <a:rPr kumimoji="1" lang="en-US"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矩形 8"/>
          <p:cNvSpPr>
            <a:spLocks noChangeAspect="1"/>
          </p:cNvSpPr>
          <p:nvPr>
            <p:custDataLst>
              <p:tags r:id="rId8"/>
            </p:custDataLst>
          </p:nvPr>
        </p:nvSpPr>
        <p:spPr bwMode="auto">
          <a:xfrm>
            <a:off x="2638425" y="3707606"/>
            <a:ext cx="514350" cy="514350"/>
          </a:xfrm>
          <a:prstGeom prst="rect">
            <a:avLst/>
          </a:prstGeom>
          <a:solidFill>
            <a:srgbClr val="00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lstStyle/>
          <a:p>
            <a:pPr fontAlgn="base">
              <a:spcBef>
                <a:spcPct val="0"/>
              </a:spcBef>
              <a:spcAft>
                <a:spcPct val="0"/>
              </a:spcAft>
            </a:pPr>
            <a:r>
              <a:rPr kumimoji="1" lang="en-US"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p:cNvSpPr>
            <a:spLocks noChangeAspect="1"/>
          </p:cNvSpPr>
          <p:nvPr>
            <p:custDataLst>
              <p:tags r:id="rId9"/>
            </p:custDataLst>
          </p:nvPr>
        </p:nvSpPr>
        <p:spPr bwMode="auto">
          <a:xfrm>
            <a:off x="2638425" y="4564856"/>
            <a:ext cx="514350" cy="514350"/>
          </a:xfrm>
          <a:prstGeom prst="rect">
            <a:avLst/>
          </a:prstGeom>
          <a:solidFill>
            <a:srgbClr val="808080"/>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lstStyle/>
          <a:p>
            <a:pPr fontAlgn="base">
              <a:spcBef>
                <a:spcPct val="0"/>
              </a:spcBef>
              <a:spcAft>
                <a:spcPct val="0"/>
              </a:spcAft>
            </a:pPr>
            <a:r>
              <a:rPr kumimoji="1" lang="en-US"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p:cNvSpPr>
            <a:spLocks noChangeAspect="1"/>
          </p:cNvSpPr>
          <p:nvPr>
            <p:custDataLst>
              <p:tags r:id="rId10"/>
            </p:custDataLst>
          </p:nvPr>
        </p:nvSpPr>
        <p:spPr bwMode="auto">
          <a:xfrm>
            <a:off x="2638425" y="5422106"/>
            <a:ext cx="514350" cy="514350"/>
          </a:xfrm>
          <a:prstGeom prst="rect">
            <a:avLst/>
          </a:prstGeom>
          <a:solidFill>
            <a:srgbClr val="808080"/>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lstStyle/>
          <a:p>
            <a:pPr fontAlgn="base">
              <a:spcBef>
                <a:spcPct val="0"/>
              </a:spcBef>
              <a:spcAft>
                <a:spcPct val="0"/>
              </a:spcAft>
            </a:pPr>
            <a:r>
              <a:rPr kumimoji="1" lang="en-US"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圆角矩形 11"/>
          <p:cNvSpPr/>
          <p:nvPr>
            <p:custDataLst>
              <p:tags r:id="rId11"/>
            </p:custDataLst>
          </p:nvPr>
        </p:nvSpPr>
        <p:spPr bwMode="auto">
          <a:xfrm>
            <a:off x="7696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lstStyle/>
          <a:p>
            <a:pPr fontAlgn="base">
              <a:spcBef>
                <a:spcPct val="0"/>
              </a:spcBef>
              <a:spcAft>
                <a:spcPct val="0"/>
              </a:spcAft>
            </a:pP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p>
        </p:txBody>
      </p:sp>
      <p:grpSp>
        <p:nvGrpSpPr>
          <p:cNvPr id="17" name="组合 16"/>
          <p:cNvGrpSpPr/>
          <p:nvPr>
            <p:custDataLst>
              <p:tags r:id="rId12"/>
            </p:custDataLst>
          </p:nvPr>
        </p:nvGrpSpPr>
        <p:grpSpPr>
          <a:xfrm>
            <a:off x="1524000" y="0"/>
            <a:ext cx="9144000" cy="635000"/>
            <a:chOff x="0" y="0"/>
            <a:chExt cx="9144000" cy="635000"/>
          </a:xfrm>
        </p:grpSpPr>
        <p:sp>
          <p:nvSpPr>
            <p:cNvPr id="13" name="TitleBackground"/>
            <p:cNvSpPr/>
            <p:nvPr>
              <p:custDataLst>
                <p:tags r:id="rId14"/>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fontAlgn="base">
                <a:spcBef>
                  <a:spcPct val="0"/>
                </a:spcBef>
                <a:spcAft>
                  <a:spcPct val="0"/>
                </a:spcAft>
              </a:pPr>
              <a:endParaRPr kumimoji="1" lang="zh-CN" altLang="en-US" sz="2400">
                <a:latin typeface="Times New Roman" panose="02020603050405020304" pitchFamily="18" charset="0"/>
                <a:ea typeface="宋体" panose="02010600030101010101" pitchFamily="2" charset="-122"/>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fontAlgn="base">
                <a:spcBef>
                  <a:spcPct val="0"/>
                </a:spcBef>
                <a:spcAft>
                  <a:spcPct val="0"/>
                </a:spcAft>
              </a:pPr>
              <a:endParaRPr kumimoji="1" lang="zh-CN" altLang="en-US" sz="2400">
                <a:latin typeface="Times New Roman" panose="02020603050405020304" pitchFamily="18" charset="0"/>
                <a:ea typeface="宋体" panose="02010600030101010101" pitchFamily="2" charset="-122"/>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多选题</a:t>
              </a: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2" name="图片 1"/>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9118600" y="63500"/>
            <a:ext cx="1422400" cy="5080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6"/>
          <p:cNvSpPr/>
          <p:nvPr/>
        </p:nvSpPr>
        <p:spPr>
          <a:xfrm>
            <a:off x="1991361" y="189230"/>
            <a:ext cx="8329295" cy="5754370"/>
          </a:xfrm>
          <a:prstGeom prst="rect">
            <a:avLst/>
          </a:prstGeom>
          <a:noFill/>
          <a:ln w="9525">
            <a:noFill/>
          </a:ln>
        </p:spPr>
        <p:txBody>
          <a:bodyPr wrap="square">
            <a:spAutoFit/>
          </a:bodyPr>
          <a:lstStyle>
            <a:lvl1pPr marL="339725" indent="-339725" algn="l" rtl="0" eaLnBrk="0" fontAlgn="base" hangingPunct="0">
              <a:spcBef>
                <a:spcPct val="20000"/>
              </a:spcBef>
              <a:spcAft>
                <a:spcPct val="0"/>
              </a:spcAft>
              <a:buChar char="•"/>
              <a:defRPr kumimoji="1"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kumimoji="1" sz="2800">
                <a:solidFill>
                  <a:schemeClr val="tx1"/>
                </a:solidFill>
                <a:latin typeface="+mn-lt"/>
                <a:ea typeface="+mn-ea"/>
              </a:defRPr>
            </a:lvl2pPr>
            <a:lvl3pPr marL="1139825" indent="-225425" algn="l" rtl="0" eaLnBrk="0" fontAlgn="base" hangingPunct="0">
              <a:spcBef>
                <a:spcPct val="20000"/>
              </a:spcBef>
              <a:spcAft>
                <a:spcPct val="0"/>
              </a:spcAft>
              <a:buChar char="•"/>
              <a:defRPr kumimoji="1" sz="2400">
                <a:solidFill>
                  <a:schemeClr val="tx1"/>
                </a:solidFill>
                <a:latin typeface="+mn-lt"/>
                <a:ea typeface="+mn-ea"/>
              </a:defRPr>
            </a:lvl3pPr>
            <a:lvl4pPr marL="1597025" indent="-225425" algn="l" rtl="0" eaLnBrk="0" fontAlgn="base" hangingPunct="0">
              <a:spcBef>
                <a:spcPct val="20000"/>
              </a:spcBef>
              <a:spcAft>
                <a:spcPct val="0"/>
              </a:spcAft>
              <a:buChar char="–"/>
              <a:defRPr kumimoji="1" sz="2000">
                <a:solidFill>
                  <a:schemeClr val="tx1"/>
                </a:solidFill>
                <a:latin typeface="+mn-lt"/>
                <a:ea typeface="+mn-ea"/>
              </a:defRPr>
            </a:lvl4pPr>
            <a:lvl5pPr marL="2054225" indent="-225425"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2400" b="1" dirty="0">
                <a:solidFill>
                  <a:schemeClr val="tx2"/>
                </a:solidFill>
                <a:latin typeface="等线 Light" panose="02010600030101010101" charset="-122"/>
                <a:ea typeface="等线 Light" panose="02010600030101010101" charset="-122"/>
                <a:cs typeface="等线 Light" panose="02010600030101010101" charset="-122"/>
              </a:rPr>
              <a:t>法国败亡的主要原因----不重视战争</a:t>
            </a:r>
          </a:p>
          <a:p>
            <a:pPr marL="0" indent="0" eaLnBrk="1" hangingPunct="1">
              <a:spcBef>
                <a:spcPct val="0"/>
              </a:spcBef>
              <a:buNone/>
            </a:pPr>
            <a:r>
              <a:rPr lang="en-US" altLang="zh-CN" sz="2000" dirty="0">
                <a:solidFill>
                  <a:schemeClr val="tx2"/>
                </a:solidFill>
                <a:latin typeface="等线 Light" panose="02010600030101010101" charset="-122"/>
                <a:ea typeface="等线 Light" panose="02010600030101010101" charset="-122"/>
                <a:cs typeface="等线 Light" panose="02010600030101010101" charset="-122"/>
              </a:rPr>
              <a:t>   </a:t>
            </a:r>
            <a:r>
              <a:rPr lang="zh-CN" altLang="en-US" sz="2000" dirty="0">
                <a:solidFill>
                  <a:schemeClr val="tx2"/>
                </a:solidFill>
                <a:latin typeface="等线 Light" panose="02010600030101010101" charset="-122"/>
                <a:ea typeface="等线 Light" panose="02010600030101010101" charset="-122"/>
                <a:cs typeface="等线 Light" panose="02010600030101010101" charset="-122"/>
              </a:rPr>
              <a:t>1、</a:t>
            </a:r>
            <a:r>
              <a:rPr lang="en-US" altLang="zh-CN" sz="2000" dirty="0">
                <a:solidFill>
                  <a:schemeClr val="tx2"/>
                </a:solidFill>
                <a:latin typeface="等线 Light" panose="02010600030101010101" charset="-122"/>
                <a:ea typeface="等线 Light" panose="02010600030101010101" charset="-122"/>
                <a:cs typeface="等线 Light" panose="02010600030101010101" charset="-122"/>
              </a:rPr>
              <a:t>1925</a:t>
            </a:r>
            <a:r>
              <a:rPr lang="zh-CN" altLang="en-US" sz="2000" dirty="0">
                <a:solidFill>
                  <a:schemeClr val="tx2"/>
                </a:solidFill>
                <a:latin typeface="等线 Light" panose="02010600030101010101" charset="-122"/>
                <a:ea typeface="等线 Light" panose="02010600030101010101" charset="-122"/>
                <a:cs typeface="等线 Light" panose="02010600030101010101" charset="-122"/>
              </a:rPr>
              <a:t>年至</a:t>
            </a:r>
            <a:r>
              <a:rPr lang="en-US" altLang="zh-CN" sz="2000" dirty="0">
                <a:solidFill>
                  <a:schemeClr val="tx2"/>
                </a:solidFill>
                <a:latin typeface="等线 Light" panose="02010600030101010101" charset="-122"/>
                <a:ea typeface="等线 Light" panose="02010600030101010101" charset="-122"/>
                <a:cs typeface="等线 Light" panose="02010600030101010101" charset="-122"/>
              </a:rPr>
              <a:t>1934</a:t>
            </a:r>
            <a:r>
              <a:rPr lang="zh-CN" altLang="en-US" sz="2000" dirty="0">
                <a:solidFill>
                  <a:schemeClr val="tx2"/>
                </a:solidFill>
                <a:latin typeface="等线 Light" panose="02010600030101010101" charset="-122"/>
                <a:ea typeface="等线 Light" panose="02010600030101010101" charset="-122"/>
                <a:cs typeface="等线 Light" panose="02010600030101010101" charset="-122"/>
              </a:rPr>
              <a:t>年政府换届</a:t>
            </a:r>
            <a:r>
              <a:rPr lang="en-US" altLang="zh-CN" sz="2000" dirty="0">
                <a:solidFill>
                  <a:schemeClr val="tx2"/>
                </a:solidFill>
                <a:latin typeface="等线 Light" panose="02010600030101010101" charset="-122"/>
                <a:ea typeface="等线 Light" panose="02010600030101010101" charset="-122"/>
                <a:cs typeface="等线 Light" panose="02010600030101010101" charset="-122"/>
              </a:rPr>
              <a:t>17</a:t>
            </a:r>
            <a:r>
              <a:rPr lang="zh-CN" altLang="en-US" sz="2000" dirty="0">
                <a:solidFill>
                  <a:schemeClr val="tx2"/>
                </a:solidFill>
                <a:latin typeface="等线 Light" panose="02010600030101010101" charset="-122"/>
                <a:ea typeface="等线 Light" panose="02010600030101010101" charset="-122"/>
                <a:cs typeface="等线 Light" panose="02010600030101010101" charset="-122"/>
              </a:rPr>
              <a:t>次；</a:t>
            </a:r>
            <a:r>
              <a:rPr lang="en-US" altLang="zh-CN" sz="2000" dirty="0">
                <a:solidFill>
                  <a:schemeClr val="tx2"/>
                </a:solidFill>
                <a:latin typeface="等线 Light" panose="02010600030101010101" charset="-122"/>
                <a:ea typeface="等线 Light" panose="02010600030101010101" charset="-122"/>
                <a:cs typeface="等线 Light" panose="02010600030101010101" charset="-122"/>
              </a:rPr>
              <a:t>1937</a:t>
            </a:r>
            <a:r>
              <a:rPr lang="zh-CN" altLang="en-US" sz="2000" dirty="0">
                <a:solidFill>
                  <a:schemeClr val="tx2"/>
                </a:solidFill>
                <a:latin typeface="等线 Light" panose="02010600030101010101" charset="-122"/>
                <a:ea typeface="等线 Light" panose="02010600030101010101" charset="-122"/>
                <a:cs typeface="等线 Light" panose="02010600030101010101" charset="-122"/>
              </a:rPr>
              <a:t>年</a:t>
            </a:r>
            <a:r>
              <a:rPr lang="en-US" altLang="zh-CN" sz="2000" dirty="0">
                <a:solidFill>
                  <a:schemeClr val="tx2"/>
                </a:solidFill>
                <a:latin typeface="等线 Light" panose="02010600030101010101" charset="-122"/>
                <a:ea typeface="等线 Light" panose="02010600030101010101" charset="-122"/>
                <a:cs typeface="等线 Light" panose="02010600030101010101" charset="-122"/>
              </a:rPr>
              <a:t>6</a:t>
            </a:r>
            <a:r>
              <a:rPr lang="zh-CN" altLang="en-US" sz="2000" dirty="0">
                <a:solidFill>
                  <a:schemeClr val="tx2"/>
                </a:solidFill>
                <a:latin typeface="等线 Light" panose="02010600030101010101" charset="-122"/>
                <a:ea typeface="等线 Light" panose="02010600030101010101" charset="-122"/>
                <a:cs typeface="等线 Light" panose="02010600030101010101" charset="-122"/>
              </a:rPr>
              <a:t>月至</a:t>
            </a:r>
            <a:r>
              <a:rPr lang="en-US" altLang="zh-CN" sz="2000" dirty="0">
                <a:solidFill>
                  <a:schemeClr val="tx2"/>
                </a:solidFill>
                <a:latin typeface="等线 Light" panose="02010600030101010101" charset="-122"/>
                <a:ea typeface="等线 Light" panose="02010600030101010101" charset="-122"/>
                <a:cs typeface="等线 Light" panose="02010600030101010101" charset="-122"/>
              </a:rPr>
              <a:t>1938</a:t>
            </a:r>
            <a:r>
              <a:rPr lang="zh-CN" altLang="en-US" sz="2000" dirty="0">
                <a:solidFill>
                  <a:schemeClr val="tx2"/>
                </a:solidFill>
                <a:latin typeface="等线 Light" panose="02010600030101010101" charset="-122"/>
                <a:ea typeface="等线 Light" panose="02010600030101010101" charset="-122"/>
                <a:cs typeface="等线 Light" panose="02010600030101010101" charset="-122"/>
              </a:rPr>
              <a:t>年</a:t>
            </a:r>
            <a:r>
              <a:rPr lang="en-US" altLang="zh-CN" sz="2000" dirty="0">
                <a:solidFill>
                  <a:schemeClr val="tx2"/>
                </a:solidFill>
                <a:latin typeface="等线 Light" panose="02010600030101010101" charset="-122"/>
                <a:ea typeface="等线 Light" panose="02010600030101010101" charset="-122"/>
                <a:cs typeface="等线 Light" panose="02010600030101010101" charset="-122"/>
              </a:rPr>
              <a:t>4</a:t>
            </a:r>
            <a:r>
              <a:rPr lang="zh-CN" altLang="en-US" sz="2000" dirty="0">
                <a:solidFill>
                  <a:schemeClr val="tx2"/>
                </a:solidFill>
                <a:latin typeface="等线 Light" panose="02010600030101010101" charset="-122"/>
                <a:ea typeface="等线 Light" panose="02010600030101010101" charset="-122"/>
                <a:cs typeface="等线 Light" panose="02010600030101010101" charset="-122"/>
              </a:rPr>
              <a:t>月，法国内阁更换</a:t>
            </a:r>
            <a:r>
              <a:rPr lang="en-US" altLang="zh-CN" sz="2000" dirty="0">
                <a:solidFill>
                  <a:schemeClr val="tx2"/>
                </a:solidFill>
                <a:latin typeface="等线 Light" panose="02010600030101010101" charset="-122"/>
                <a:ea typeface="等线 Light" panose="02010600030101010101" charset="-122"/>
                <a:cs typeface="等线 Light" panose="02010600030101010101" charset="-122"/>
              </a:rPr>
              <a:t>4</a:t>
            </a:r>
            <a:r>
              <a:rPr lang="zh-CN" altLang="en-US" sz="2000" dirty="0">
                <a:solidFill>
                  <a:schemeClr val="tx2"/>
                </a:solidFill>
                <a:latin typeface="等线 Light" panose="02010600030101010101" charset="-122"/>
                <a:ea typeface="等线 Light" panose="02010600030101010101" charset="-122"/>
                <a:cs typeface="等线 Light" panose="02010600030101010101" charset="-122"/>
              </a:rPr>
              <a:t>次；</a:t>
            </a:r>
            <a:br>
              <a:rPr lang="zh-CN" altLang="en-US" sz="2000" dirty="0">
                <a:solidFill>
                  <a:schemeClr val="tx2"/>
                </a:solidFill>
                <a:latin typeface="等线 Light" panose="02010600030101010101" charset="-122"/>
                <a:ea typeface="等线 Light" panose="02010600030101010101" charset="-122"/>
                <a:cs typeface="等线 Light" panose="02010600030101010101" charset="-122"/>
              </a:rPr>
            </a:br>
            <a:r>
              <a:rPr lang="zh-CN" altLang="en-US" sz="2000" dirty="0">
                <a:solidFill>
                  <a:schemeClr val="tx2"/>
                </a:solidFill>
                <a:latin typeface="等线 Light" panose="02010600030101010101" charset="-122"/>
                <a:ea typeface="等线 Light" panose="02010600030101010101" charset="-122"/>
                <a:cs typeface="等线 Light" panose="02010600030101010101" charset="-122"/>
              </a:rPr>
              <a:t> </a:t>
            </a:r>
            <a:r>
              <a:rPr lang="en-US" altLang="zh-CN" sz="2000" dirty="0">
                <a:solidFill>
                  <a:schemeClr val="tx2"/>
                </a:solidFill>
                <a:latin typeface="等线 Light" panose="02010600030101010101" charset="-122"/>
                <a:ea typeface="等线 Light" panose="02010600030101010101" charset="-122"/>
                <a:cs typeface="等线 Light" panose="02010600030101010101" charset="-122"/>
              </a:rPr>
              <a:t>  2</a:t>
            </a:r>
            <a:r>
              <a:rPr lang="zh-CN" altLang="en-US" sz="2000" dirty="0">
                <a:solidFill>
                  <a:schemeClr val="tx2"/>
                </a:solidFill>
                <a:latin typeface="等线 Light" panose="02010600030101010101" charset="-122"/>
                <a:ea typeface="等线 Light" panose="02010600030101010101" charset="-122"/>
                <a:cs typeface="等线 Light" panose="02010600030101010101" charset="-122"/>
              </a:rPr>
              <a:t>、法国政府</a:t>
            </a:r>
            <a:r>
              <a:rPr lang="en-US" altLang="zh-CN" sz="2000" dirty="0">
                <a:solidFill>
                  <a:schemeClr val="tx2"/>
                </a:solidFill>
                <a:latin typeface="等线 Light" panose="02010600030101010101" charset="-122"/>
                <a:ea typeface="等线 Light" panose="02010600030101010101" charset="-122"/>
                <a:cs typeface="等线 Light" panose="02010600030101010101" charset="-122"/>
              </a:rPr>
              <a:t>1928</a:t>
            </a:r>
            <a:r>
              <a:rPr lang="zh-CN" altLang="en-US" sz="2000" dirty="0">
                <a:solidFill>
                  <a:schemeClr val="tx2"/>
                </a:solidFill>
                <a:latin typeface="等线 Light" panose="02010600030101010101" charset="-122"/>
                <a:ea typeface="等线 Light" panose="02010600030101010101" charset="-122"/>
                <a:cs typeface="等线 Light" panose="02010600030101010101" charset="-122"/>
              </a:rPr>
              <a:t>年提出的国家动员法案，拖到</a:t>
            </a:r>
            <a:r>
              <a:rPr lang="en-US" altLang="zh-CN" sz="2000" dirty="0">
                <a:solidFill>
                  <a:schemeClr val="tx2"/>
                </a:solidFill>
                <a:latin typeface="等线 Light" panose="02010600030101010101" charset="-122"/>
                <a:ea typeface="等线 Light" panose="02010600030101010101" charset="-122"/>
                <a:cs typeface="等线 Light" panose="02010600030101010101" charset="-122"/>
              </a:rPr>
              <a:t>1938</a:t>
            </a:r>
            <a:r>
              <a:rPr lang="zh-CN" altLang="en-US" sz="2000" dirty="0">
                <a:solidFill>
                  <a:schemeClr val="tx2"/>
                </a:solidFill>
                <a:latin typeface="等线 Light" panose="02010600030101010101" charset="-122"/>
                <a:ea typeface="等线 Light" panose="02010600030101010101" charset="-122"/>
                <a:cs typeface="等线 Light" panose="02010600030101010101" charset="-122"/>
              </a:rPr>
              <a:t>年才通过；</a:t>
            </a:r>
            <a:br>
              <a:rPr lang="zh-CN" altLang="en-US" sz="2000" dirty="0">
                <a:solidFill>
                  <a:schemeClr val="tx2"/>
                </a:solidFill>
                <a:latin typeface="等线 Light" panose="02010600030101010101" charset="-122"/>
                <a:ea typeface="等线 Light" panose="02010600030101010101" charset="-122"/>
                <a:cs typeface="等线 Light" panose="02010600030101010101" charset="-122"/>
              </a:rPr>
            </a:br>
            <a:r>
              <a:rPr lang="zh-CN" altLang="en-US" sz="2000" dirty="0">
                <a:solidFill>
                  <a:schemeClr val="tx2"/>
                </a:solidFill>
                <a:latin typeface="等线 Light" panose="02010600030101010101" charset="-122"/>
                <a:ea typeface="等线 Light" panose="02010600030101010101" charset="-122"/>
                <a:cs typeface="等线 Light" panose="02010600030101010101" charset="-122"/>
              </a:rPr>
              <a:t> </a:t>
            </a:r>
            <a:r>
              <a:rPr lang="en-US" altLang="zh-CN" sz="2000" dirty="0">
                <a:solidFill>
                  <a:schemeClr val="tx2"/>
                </a:solidFill>
                <a:latin typeface="等线 Light" panose="02010600030101010101" charset="-122"/>
                <a:ea typeface="等线 Light" panose="02010600030101010101" charset="-122"/>
                <a:cs typeface="等线 Light" panose="02010600030101010101" charset="-122"/>
              </a:rPr>
              <a:t>  3</a:t>
            </a:r>
            <a:r>
              <a:rPr lang="zh-CN" altLang="en-US" sz="2000" dirty="0">
                <a:solidFill>
                  <a:schemeClr val="tx2"/>
                </a:solidFill>
                <a:latin typeface="等线 Light" panose="02010600030101010101" charset="-122"/>
                <a:ea typeface="等线 Light" panose="02010600030101010101" charset="-122"/>
                <a:cs typeface="等线 Light" panose="02010600030101010101" charset="-122"/>
              </a:rPr>
              <a:t>、法军装备落后，军队缺额，东北前线</a:t>
            </a:r>
            <a:r>
              <a:rPr lang="en-US" altLang="zh-CN" sz="2000" dirty="0">
                <a:solidFill>
                  <a:schemeClr val="tx2"/>
                </a:solidFill>
                <a:latin typeface="等线 Light" panose="02010600030101010101" charset="-122"/>
                <a:ea typeface="等线 Light" panose="02010600030101010101" charset="-122"/>
                <a:cs typeface="等线 Light" panose="02010600030101010101" charset="-122"/>
              </a:rPr>
              <a:t>60</a:t>
            </a:r>
            <a:r>
              <a:rPr lang="zh-CN" altLang="en-US" sz="2000" dirty="0">
                <a:solidFill>
                  <a:schemeClr val="tx2"/>
                </a:solidFill>
                <a:latin typeface="等线 Light" panose="02010600030101010101" charset="-122"/>
                <a:ea typeface="等线 Light" panose="02010600030101010101" charset="-122"/>
                <a:cs typeface="等线 Light" panose="02010600030101010101" charset="-122"/>
              </a:rPr>
              <a:t>个师中只有</a:t>
            </a:r>
            <a:r>
              <a:rPr lang="en-US" altLang="zh-CN" sz="2000" dirty="0">
                <a:solidFill>
                  <a:schemeClr val="tx2"/>
                </a:solidFill>
                <a:latin typeface="等线 Light" panose="02010600030101010101" charset="-122"/>
                <a:ea typeface="等线 Light" panose="02010600030101010101" charset="-122"/>
                <a:cs typeface="等线 Light" panose="02010600030101010101" charset="-122"/>
              </a:rPr>
              <a:t>31</a:t>
            </a:r>
            <a:r>
              <a:rPr lang="zh-CN" altLang="en-US" sz="2000" dirty="0">
                <a:solidFill>
                  <a:schemeClr val="tx2"/>
                </a:solidFill>
                <a:latin typeface="等线 Light" panose="02010600030101010101" charset="-122"/>
                <a:ea typeface="等线 Light" panose="02010600030101010101" charset="-122"/>
                <a:cs typeface="等线 Light" panose="02010600030101010101" charset="-122"/>
              </a:rPr>
              <a:t>个师满员。法国军官不是考虑作战，而是考虑如何组织舞会、音乐会、球类比赛和休假；</a:t>
            </a:r>
            <a:br>
              <a:rPr lang="zh-CN" altLang="en-US" sz="2000" dirty="0">
                <a:solidFill>
                  <a:schemeClr val="tx2"/>
                </a:solidFill>
                <a:latin typeface="等线 Light" panose="02010600030101010101" charset="-122"/>
                <a:ea typeface="等线 Light" panose="02010600030101010101" charset="-122"/>
                <a:cs typeface="等线 Light" panose="02010600030101010101" charset="-122"/>
              </a:rPr>
            </a:br>
            <a:r>
              <a:rPr lang="en-US" altLang="zh-CN" sz="2000" dirty="0">
                <a:solidFill>
                  <a:schemeClr val="tx2"/>
                </a:solidFill>
                <a:latin typeface="等线 Light" panose="02010600030101010101" charset="-122"/>
                <a:ea typeface="等线 Light" panose="02010600030101010101" charset="-122"/>
                <a:cs typeface="等线 Light" panose="02010600030101010101" charset="-122"/>
              </a:rPr>
              <a:t>  </a:t>
            </a:r>
            <a:r>
              <a:rPr lang="zh-CN" altLang="en-US" sz="2000" dirty="0">
                <a:solidFill>
                  <a:schemeClr val="tx2"/>
                </a:solidFill>
                <a:latin typeface="等线 Light" panose="02010600030101010101" charset="-122"/>
                <a:ea typeface="等线 Light" panose="02010600030101010101" charset="-122"/>
                <a:cs typeface="等线 Light" panose="02010600030101010101" charset="-122"/>
              </a:rPr>
              <a:t> </a:t>
            </a:r>
            <a:r>
              <a:rPr lang="en-US" altLang="zh-CN" sz="2000" dirty="0">
                <a:solidFill>
                  <a:schemeClr val="tx2"/>
                </a:solidFill>
                <a:latin typeface="等线 Light" panose="02010600030101010101" charset="-122"/>
                <a:ea typeface="等线 Light" panose="02010600030101010101" charset="-122"/>
                <a:cs typeface="等线 Light" panose="02010600030101010101" charset="-122"/>
              </a:rPr>
              <a:t>4</a:t>
            </a:r>
            <a:r>
              <a:rPr lang="zh-CN" altLang="en-US" sz="2000" dirty="0">
                <a:solidFill>
                  <a:schemeClr val="tx2"/>
                </a:solidFill>
                <a:latin typeface="等线 Light" panose="02010600030101010101" charset="-122"/>
                <a:ea typeface="等线 Light" panose="02010600030101010101" charset="-122"/>
                <a:cs typeface="等线 Light" panose="02010600030101010101" charset="-122"/>
              </a:rPr>
              <a:t>、法国人贪恋和平生活，有一种盲目的安全感，自恃马奇诺防线“坚不可摧”。</a:t>
            </a:r>
          </a:p>
          <a:p>
            <a:pPr marL="0" indent="0" eaLnBrk="1" hangingPunct="1">
              <a:spcBef>
                <a:spcPct val="0"/>
              </a:spcBef>
              <a:buNone/>
            </a:pPr>
            <a:endParaRPr lang="zh-CN" altLang="en-US" sz="2400" b="1" dirty="0">
              <a:solidFill>
                <a:schemeClr val="tx2"/>
              </a:solidFill>
              <a:latin typeface="等线 Light" panose="02010600030101010101" charset="-122"/>
              <a:ea typeface="等线 Light" panose="02010600030101010101" charset="-122"/>
              <a:cs typeface="等线 Light" panose="02010600030101010101" charset="-122"/>
            </a:endParaRPr>
          </a:p>
          <a:p>
            <a:pPr marL="0" indent="0" eaLnBrk="1" hangingPunct="1">
              <a:spcBef>
                <a:spcPct val="0"/>
              </a:spcBef>
              <a:buNone/>
            </a:pPr>
            <a:r>
              <a:rPr lang="zh-CN" altLang="en-US" sz="2000" dirty="0">
                <a:sym typeface="+mn-ea"/>
              </a:rPr>
              <a:t>法国政治的特点是内阁的变换频繁，国会的争吵不休，政客的操守不佳，以及政府的瘫痪无能。二战之前大多数年份，法国军费年年结余。军费结余的最主要原因是武器采购费花得少，甘末林上任头一年甚至才花了不到一半。被砍过之后的军费还花不完的同时，法国的坦克飞机产量都惨不忍睹，因为贝当厌恶坦克飞机。第一次世界大战的经验带来了战争是由预备役人员组成的大军所赢得的观念。于是动员也就成为国防的惟一基础。基于此种观念，平时的陆军根本就不是军队而只是训练预备人员的学校。碉堡修的太多，以至于连正常战斗训练都因为修碉堡而耽误了。</a:t>
            </a:r>
            <a:endParaRPr lang="zh-CN" altLang="en-US" sz="2000" dirty="0"/>
          </a:p>
          <a:p>
            <a:pPr marL="0" indent="0" eaLnBrk="1" hangingPunct="1">
              <a:spcBef>
                <a:spcPct val="0"/>
              </a:spcBef>
              <a:buNone/>
            </a:pPr>
            <a:endParaRPr lang="zh-CN" altLang="en-US" sz="2000" b="1" dirty="0">
              <a:solidFill>
                <a:schemeClr val="tx2"/>
              </a:solidFill>
              <a:latin typeface="等线 Light" panose="02010600030101010101" charset="-122"/>
              <a:ea typeface="等线 Light" panose="02010600030101010101" charset="-122"/>
              <a:cs typeface="等线 Light" panose="02010600030101010101" charset="-122"/>
            </a:endParaRPr>
          </a:p>
        </p:txBody>
      </p:sp>
    </p:spTree>
  </p:cSld>
  <p:clrMapOvr>
    <a:masterClrMapping/>
  </p:clrMapOv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矩形 1">
            <a:extLst>
              <a:ext uri="{FF2B5EF4-FFF2-40B4-BE49-F238E27FC236}">
                <a16:creationId xmlns:a16="http://schemas.microsoft.com/office/drawing/2014/main" id="{B9E92E0F-466A-4BC0-9334-6040B353C3F1}"/>
              </a:ext>
            </a:extLst>
          </p:cNvPr>
          <p:cNvSpPr>
            <a:spLocks noChangeArrowheads="1"/>
          </p:cNvSpPr>
          <p:nvPr/>
        </p:nvSpPr>
        <p:spPr bwMode="auto">
          <a:xfrm>
            <a:off x="1731963" y="1147763"/>
            <a:ext cx="3886200" cy="52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40000"/>
              </a:lnSpc>
            </a:pPr>
            <a:r>
              <a:rPr lang="en-US" altLang="zh-CN" sz="2000">
                <a:latin typeface="楷体" panose="02010609060101010101" pitchFamily="49" charset="-122"/>
                <a:ea typeface="楷体" panose="02010609060101010101" pitchFamily="49" charset="-122"/>
              </a:rPr>
              <a:t>1990</a:t>
            </a:r>
            <a:r>
              <a:rPr lang="zh-CN" altLang="en-US" sz="2000">
                <a:latin typeface="楷体" panose="02010609060101010101" pitchFamily="49" charset="-122"/>
                <a:ea typeface="楷体" panose="02010609060101010101" pitchFamily="49" charset="-122"/>
              </a:rPr>
              <a:t>年世界各国</a:t>
            </a:r>
            <a:r>
              <a:rPr lang="en-US" altLang="zh-CN" sz="2000">
                <a:latin typeface="楷体" panose="02010609060101010101" pitchFamily="49" charset="-122"/>
                <a:ea typeface="楷体" panose="02010609060101010101" pitchFamily="49" charset="-122"/>
              </a:rPr>
              <a:t>GDP</a:t>
            </a:r>
            <a:r>
              <a:rPr lang="zh-CN" altLang="en-US" sz="2000">
                <a:latin typeface="楷体" panose="02010609060101010101" pitchFamily="49" charset="-122"/>
                <a:ea typeface="楷体" panose="02010609060101010101" pitchFamily="49" charset="-122"/>
              </a:rPr>
              <a:t>总值排名</a:t>
            </a:r>
            <a:endParaRPr lang="en-US" altLang="zh-CN" sz="2000">
              <a:latin typeface="楷体" panose="02010609060101010101" pitchFamily="49" charset="-122"/>
              <a:ea typeface="楷体" panose="02010609060101010101" pitchFamily="49" charset="-122"/>
            </a:endParaRPr>
          </a:p>
          <a:p>
            <a:pPr>
              <a:lnSpc>
                <a:spcPct val="140000"/>
              </a:lnSpc>
            </a:pPr>
            <a:r>
              <a:rPr lang="zh-CN" altLang="en-US" sz="2000">
                <a:latin typeface="楷体" panose="02010609060101010101" pitchFamily="49" charset="-122"/>
                <a:ea typeface="楷体" panose="02010609060101010101" pitchFamily="49" charset="-122"/>
              </a:rPr>
              <a:t>（除苏联外，按当时汇率）     </a:t>
            </a:r>
            <a:endParaRPr lang="en-US" altLang="zh-CN" sz="2000">
              <a:latin typeface="楷体" panose="02010609060101010101" pitchFamily="49" charset="-122"/>
              <a:ea typeface="楷体" panose="02010609060101010101" pitchFamily="49" charset="-122"/>
            </a:endParaRPr>
          </a:p>
          <a:p>
            <a:pPr>
              <a:lnSpc>
                <a:spcPct val="140000"/>
              </a:lnSpc>
            </a:pPr>
            <a:r>
              <a:rPr lang="en-US" altLang="zh-CN" sz="2000">
                <a:latin typeface="楷体" panose="02010609060101010101" pitchFamily="49" charset="-122"/>
                <a:ea typeface="楷体" panose="02010609060101010101" pitchFamily="49" charset="-122"/>
              </a:rPr>
              <a:t>01-</a:t>
            </a:r>
            <a:r>
              <a:rPr lang="zh-CN" altLang="en-US" sz="2000">
                <a:latin typeface="楷体" panose="02010609060101010101" pitchFamily="49" charset="-122"/>
                <a:ea typeface="楷体" panose="02010609060101010101" pitchFamily="49" charset="-122"/>
              </a:rPr>
              <a:t>美国</a:t>
            </a:r>
            <a:r>
              <a:rPr lang="en-US" altLang="zh-CN" sz="2000">
                <a:latin typeface="楷体" panose="02010609060101010101" pitchFamily="49" charset="-122"/>
                <a:ea typeface="楷体" panose="02010609060101010101" pitchFamily="49" charset="-122"/>
              </a:rPr>
              <a:t>------5,8033</a:t>
            </a:r>
            <a:r>
              <a:rPr lang="zh-CN" altLang="en-US" sz="2000">
                <a:latin typeface="楷体" panose="02010609060101010101" pitchFamily="49" charset="-122"/>
                <a:ea typeface="楷体" panose="02010609060101010101" pitchFamily="49" charset="-122"/>
              </a:rPr>
              <a:t>亿美元</a:t>
            </a:r>
            <a:endParaRPr lang="en-US" altLang="zh-CN" sz="2000">
              <a:latin typeface="楷体" panose="02010609060101010101" pitchFamily="49" charset="-122"/>
              <a:ea typeface="楷体" panose="02010609060101010101" pitchFamily="49" charset="-122"/>
            </a:endParaRPr>
          </a:p>
          <a:p>
            <a:pPr>
              <a:lnSpc>
                <a:spcPct val="140000"/>
              </a:lnSpc>
            </a:pPr>
            <a:r>
              <a:rPr lang="en-US" altLang="zh-CN" sz="2000">
                <a:latin typeface="楷体" panose="02010609060101010101" pitchFamily="49" charset="-122"/>
                <a:ea typeface="楷体" panose="02010609060101010101" pitchFamily="49" charset="-122"/>
              </a:rPr>
              <a:t>02-</a:t>
            </a:r>
            <a:r>
              <a:rPr lang="zh-CN" altLang="en-US" sz="2000">
                <a:latin typeface="楷体" panose="02010609060101010101" pitchFamily="49" charset="-122"/>
                <a:ea typeface="楷体" panose="02010609060101010101" pitchFamily="49" charset="-122"/>
              </a:rPr>
              <a:t>日本</a:t>
            </a:r>
            <a:r>
              <a:rPr lang="en-US" altLang="zh-CN" sz="2000">
                <a:latin typeface="楷体" panose="02010609060101010101" pitchFamily="49" charset="-122"/>
                <a:ea typeface="楷体" panose="02010609060101010101" pitchFamily="49" charset="-122"/>
              </a:rPr>
              <a:t>------3,0522</a:t>
            </a:r>
            <a:r>
              <a:rPr lang="zh-CN" altLang="en-US" sz="2000">
                <a:latin typeface="楷体" panose="02010609060101010101" pitchFamily="49" charset="-122"/>
                <a:ea typeface="楷体" panose="02010609060101010101" pitchFamily="49" charset="-122"/>
              </a:rPr>
              <a:t>亿美元</a:t>
            </a:r>
            <a:endParaRPr lang="en-US" altLang="zh-CN" sz="2000">
              <a:latin typeface="楷体" panose="02010609060101010101" pitchFamily="49" charset="-122"/>
              <a:ea typeface="楷体" panose="02010609060101010101" pitchFamily="49" charset="-122"/>
            </a:endParaRPr>
          </a:p>
          <a:p>
            <a:pPr>
              <a:lnSpc>
                <a:spcPct val="140000"/>
              </a:lnSpc>
            </a:pPr>
            <a:r>
              <a:rPr lang="en-US" altLang="zh-CN" sz="2000">
                <a:latin typeface="楷体" panose="02010609060101010101" pitchFamily="49" charset="-122"/>
                <a:ea typeface="楷体" panose="02010609060101010101" pitchFamily="49" charset="-122"/>
              </a:rPr>
              <a:t>03-</a:t>
            </a:r>
            <a:r>
              <a:rPr lang="zh-CN" altLang="en-US" sz="2000">
                <a:latin typeface="楷体" panose="02010609060101010101" pitchFamily="49" charset="-122"/>
                <a:ea typeface="楷体" panose="02010609060101010101" pitchFamily="49" charset="-122"/>
              </a:rPr>
              <a:t>德国</a:t>
            </a:r>
            <a:r>
              <a:rPr lang="en-US" altLang="zh-CN" sz="2000">
                <a:latin typeface="楷体" panose="02010609060101010101" pitchFamily="49" charset="-122"/>
                <a:ea typeface="楷体" panose="02010609060101010101" pitchFamily="49" charset="-122"/>
              </a:rPr>
              <a:t>------1,5470</a:t>
            </a:r>
            <a:r>
              <a:rPr lang="zh-CN" altLang="en-US" sz="2000">
                <a:latin typeface="楷体" panose="02010609060101010101" pitchFamily="49" charset="-122"/>
                <a:ea typeface="楷体" panose="02010609060101010101" pitchFamily="49" charset="-122"/>
              </a:rPr>
              <a:t>亿美元</a:t>
            </a:r>
            <a:endParaRPr lang="en-US" altLang="zh-CN" sz="2000">
              <a:latin typeface="楷体" panose="02010609060101010101" pitchFamily="49" charset="-122"/>
              <a:ea typeface="楷体" panose="02010609060101010101" pitchFamily="49" charset="-122"/>
            </a:endParaRPr>
          </a:p>
          <a:p>
            <a:pPr>
              <a:lnSpc>
                <a:spcPct val="140000"/>
              </a:lnSpc>
            </a:pPr>
            <a:r>
              <a:rPr lang="en-US" altLang="zh-CN" sz="2000">
                <a:latin typeface="楷体" panose="02010609060101010101" pitchFamily="49" charset="-122"/>
                <a:ea typeface="楷体" panose="02010609060101010101" pitchFamily="49" charset="-122"/>
              </a:rPr>
              <a:t>04-</a:t>
            </a:r>
            <a:r>
              <a:rPr lang="zh-CN" altLang="en-US" sz="2000">
                <a:latin typeface="楷体" panose="02010609060101010101" pitchFamily="49" charset="-122"/>
                <a:ea typeface="楷体" panose="02010609060101010101" pitchFamily="49" charset="-122"/>
              </a:rPr>
              <a:t>法国</a:t>
            </a:r>
            <a:r>
              <a:rPr lang="en-US" altLang="zh-CN" sz="2000">
                <a:latin typeface="楷体" panose="02010609060101010101" pitchFamily="49" charset="-122"/>
                <a:ea typeface="楷体" panose="02010609060101010101" pitchFamily="49" charset="-122"/>
              </a:rPr>
              <a:t>------1,2198</a:t>
            </a:r>
            <a:r>
              <a:rPr lang="zh-CN" altLang="en-US" sz="2000">
                <a:latin typeface="楷体" panose="02010609060101010101" pitchFamily="49" charset="-122"/>
                <a:ea typeface="楷体" panose="02010609060101010101" pitchFamily="49" charset="-122"/>
              </a:rPr>
              <a:t>亿美元</a:t>
            </a:r>
            <a:endParaRPr lang="en-US" altLang="zh-CN" sz="2000">
              <a:latin typeface="楷体" panose="02010609060101010101" pitchFamily="49" charset="-122"/>
              <a:ea typeface="楷体" panose="02010609060101010101" pitchFamily="49" charset="-122"/>
            </a:endParaRPr>
          </a:p>
          <a:p>
            <a:pPr>
              <a:lnSpc>
                <a:spcPct val="140000"/>
              </a:lnSpc>
            </a:pPr>
            <a:r>
              <a:rPr lang="en-US" altLang="zh-CN" sz="2000">
                <a:latin typeface="楷体" panose="02010609060101010101" pitchFamily="49" charset="-122"/>
                <a:ea typeface="楷体" panose="02010609060101010101" pitchFamily="49" charset="-122"/>
              </a:rPr>
              <a:t>05-</a:t>
            </a:r>
            <a:r>
              <a:rPr lang="zh-CN" altLang="en-US" sz="2000">
                <a:latin typeface="楷体" panose="02010609060101010101" pitchFamily="49" charset="-122"/>
                <a:ea typeface="楷体" panose="02010609060101010101" pitchFamily="49" charset="-122"/>
              </a:rPr>
              <a:t>意大利</a:t>
            </a:r>
            <a:r>
              <a:rPr lang="en-US" altLang="zh-CN" sz="2000">
                <a:latin typeface="楷体" panose="02010609060101010101" pitchFamily="49" charset="-122"/>
                <a:ea typeface="楷体" panose="02010609060101010101" pitchFamily="49" charset="-122"/>
              </a:rPr>
              <a:t>----1,1045</a:t>
            </a:r>
            <a:r>
              <a:rPr lang="zh-CN" altLang="en-US" sz="2000">
                <a:latin typeface="楷体" panose="02010609060101010101" pitchFamily="49" charset="-122"/>
                <a:ea typeface="楷体" panose="02010609060101010101" pitchFamily="49" charset="-122"/>
              </a:rPr>
              <a:t>亿美元</a:t>
            </a:r>
            <a:endParaRPr lang="en-US" altLang="zh-CN" sz="2000">
              <a:latin typeface="楷体" panose="02010609060101010101" pitchFamily="49" charset="-122"/>
              <a:ea typeface="楷体" panose="02010609060101010101" pitchFamily="49" charset="-122"/>
            </a:endParaRPr>
          </a:p>
          <a:p>
            <a:pPr>
              <a:lnSpc>
                <a:spcPct val="140000"/>
              </a:lnSpc>
            </a:pPr>
            <a:r>
              <a:rPr lang="en-US" altLang="zh-CN" sz="2000">
                <a:latin typeface="楷体" panose="02010609060101010101" pitchFamily="49" charset="-122"/>
                <a:ea typeface="楷体" panose="02010609060101010101" pitchFamily="49" charset="-122"/>
              </a:rPr>
              <a:t>06-</a:t>
            </a:r>
            <a:r>
              <a:rPr lang="zh-CN" altLang="en-US" sz="2000">
                <a:latin typeface="楷体" panose="02010609060101010101" pitchFamily="49" charset="-122"/>
                <a:ea typeface="楷体" panose="02010609060101010101" pitchFamily="49" charset="-122"/>
              </a:rPr>
              <a:t>英国</a:t>
            </a:r>
            <a:r>
              <a:rPr lang="en-US" altLang="zh-CN" sz="2000">
                <a:latin typeface="楷体" panose="02010609060101010101" pitchFamily="49" charset="-122"/>
                <a:ea typeface="楷体" panose="02010609060101010101" pitchFamily="49" charset="-122"/>
              </a:rPr>
              <a:t>------- 9946</a:t>
            </a:r>
            <a:r>
              <a:rPr lang="zh-CN" altLang="en-US" sz="2000">
                <a:latin typeface="楷体" panose="02010609060101010101" pitchFamily="49" charset="-122"/>
                <a:ea typeface="楷体" panose="02010609060101010101" pitchFamily="49" charset="-122"/>
              </a:rPr>
              <a:t>亿美元</a:t>
            </a:r>
            <a:endParaRPr lang="en-US" altLang="zh-CN" sz="2000">
              <a:latin typeface="楷体" panose="02010609060101010101" pitchFamily="49" charset="-122"/>
              <a:ea typeface="楷体" panose="02010609060101010101" pitchFamily="49" charset="-122"/>
            </a:endParaRPr>
          </a:p>
          <a:p>
            <a:pPr>
              <a:lnSpc>
                <a:spcPct val="140000"/>
              </a:lnSpc>
            </a:pPr>
            <a:r>
              <a:rPr lang="en-US" altLang="zh-CN" sz="2000">
                <a:latin typeface="楷体" panose="02010609060101010101" pitchFamily="49" charset="-122"/>
                <a:ea typeface="楷体" panose="02010609060101010101" pitchFamily="49" charset="-122"/>
              </a:rPr>
              <a:t>07-</a:t>
            </a:r>
            <a:r>
              <a:rPr lang="zh-CN" altLang="en-US" sz="2000">
                <a:latin typeface="楷体" panose="02010609060101010101" pitchFamily="49" charset="-122"/>
                <a:ea typeface="楷体" panose="02010609060101010101" pitchFamily="49" charset="-122"/>
              </a:rPr>
              <a:t>加拿大</a:t>
            </a:r>
            <a:r>
              <a:rPr lang="en-US" altLang="zh-CN" sz="2000">
                <a:latin typeface="楷体" panose="02010609060101010101" pitchFamily="49" charset="-122"/>
                <a:ea typeface="楷体" panose="02010609060101010101" pitchFamily="49" charset="-122"/>
              </a:rPr>
              <a:t>------5827</a:t>
            </a:r>
            <a:r>
              <a:rPr lang="zh-CN" altLang="en-US" sz="2000">
                <a:latin typeface="楷体" panose="02010609060101010101" pitchFamily="49" charset="-122"/>
                <a:ea typeface="楷体" panose="02010609060101010101" pitchFamily="49" charset="-122"/>
              </a:rPr>
              <a:t>亿美元</a:t>
            </a:r>
            <a:endParaRPr lang="en-US" altLang="zh-CN" sz="2000">
              <a:latin typeface="楷体" panose="02010609060101010101" pitchFamily="49" charset="-122"/>
              <a:ea typeface="楷体" panose="02010609060101010101" pitchFamily="49" charset="-122"/>
            </a:endParaRPr>
          </a:p>
          <a:p>
            <a:pPr>
              <a:lnSpc>
                <a:spcPct val="140000"/>
              </a:lnSpc>
            </a:pPr>
            <a:r>
              <a:rPr lang="en-US" altLang="zh-CN" sz="2000">
                <a:latin typeface="楷体" panose="02010609060101010101" pitchFamily="49" charset="-122"/>
                <a:ea typeface="楷体" panose="02010609060101010101" pitchFamily="49" charset="-122"/>
              </a:rPr>
              <a:t>08-</a:t>
            </a:r>
            <a:r>
              <a:rPr lang="zh-CN" altLang="en-US" sz="2000">
                <a:latin typeface="楷体" panose="02010609060101010101" pitchFamily="49" charset="-122"/>
                <a:ea typeface="楷体" panose="02010609060101010101" pitchFamily="49" charset="-122"/>
              </a:rPr>
              <a:t>西班牙</a:t>
            </a:r>
            <a:r>
              <a:rPr lang="en-US" altLang="zh-CN" sz="2000">
                <a:latin typeface="楷体" panose="02010609060101010101" pitchFamily="49" charset="-122"/>
                <a:ea typeface="楷体" panose="02010609060101010101" pitchFamily="49" charset="-122"/>
              </a:rPr>
              <a:t>------5115</a:t>
            </a:r>
            <a:r>
              <a:rPr lang="zh-CN" altLang="en-US" sz="2000">
                <a:latin typeface="楷体" panose="02010609060101010101" pitchFamily="49" charset="-122"/>
                <a:ea typeface="楷体" panose="02010609060101010101" pitchFamily="49" charset="-122"/>
              </a:rPr>
              <a:t>亿美元</a:t>
            </a:r>
            <a:endParaRPr lang="en-US" altLang="zh-CN" sz="2000">
              <a:latin typeface="楷体" panose="02010609060101010101" pitchFamily="49" charset="-122"/>
              <a:ea typeface="楷体" panose="02010609060101010101" pitchFamily="49" charset="-122"/>
            </a:endParaRPr>
          </a:p>
          <a:p>
            <a:pPr>
              <a:lnSpc>
                <a:spcPct val="140000"/>
              </a:lnSpc>
            </a:pPr>
            <a:r>
              <a:rPr lang="en-US" altLang="zh-CN" sz="2000">
                <a:latin typeface="楷体" panose="02010609060101010101" pitchFamily="49" charset="-122"/>
                <a:ea typeface="楷体" panose="02010609060101010101" pitchFamily="49" charset="-122"/>
              </a:rPr>
              <a:t>09-</a:t>
            </a:r>
            <a:r>
              <a:rPr lang="zh-CN" altLang="en-US" sz="2000">
                <a:latin typeface="楷体" panose="02010609060101010101" pitchFamily="49" charset="-122"/>
                <a:ea typeface="楷体" panose="02010609060101010101" pitchFamily="49" charset="-122"/>
              </a:rPr>
              <a:t>巴西</a:t>
            </a:r>
            <a:r>
              <a:rPr lang="en-US" altLang="zh-CN" sz="2000">
                <a:latin typeface="楷体" panose="02010609060101010101" pitchFamily="49" charset="-122"/>
                <a:ea typeface="楷体" panose="02010609060101010101" pitchFamily="49" charset="-122"/>
              </a:rPr>
              <a:t>--------4650</a:t>
            </a:r>
            <a:r>
              <a:rPr lang="zh-CN" altLang="en-US" sz="2000">
                <a:latin typeface="楷体" panose="02010609060101010101" pitchFamily="49" charset="-122"/>
                <a:ea typeface="楷体" panose="02010609060101010101" pitchFamily="49" charset="-122"/>
              </a:rPr>
              <a:t>亿美元</a:t>
            </a:r>
            <a:endParaRPr lang="en-US" altLang="zh-CN" sz="2000">
              <a:latin typeface="楷体" panose="02010609060101010101" pitchFamily="49" charset="-122"/>
              <a:ea typeface="楷体" panose="02010609060101010101" pitchFamily="49" charset="-122"/>
            </a:endParaRPr>
          </a:p>
          <a:p>
            <a:pPr>
              <a:lnSpc>
                <a:spcPct val="140000"/>
              </a:lnSpc>
            </a:pPr>
            <a:r>
              <a:rPr lang="en-US" altLang="zh-CN" sz="2000">
                <a:latin typeface="楷体" panose="02010609060101010101" pitchFamily="49" charset="-122"/>
                <a:ea typeface="楷体" panose="02010609060101010101" pitchFamily="49" charset="-122"/>
              </a:rPr>
              <a:t>10-</a:t>
            </a:r>
            <a:r>
              <a:rPr lang="zh-CN" altLang="en-US" sz="2000">
                <a:latin typeface="楷体" panose="02010609060101010101" pitchFamily="49" charset="-122"/>
                <a:ea typeface="楷体" panose="02010609060101010101" pitchFamily="49" charset="-122"/>
              </a:rPr>
              <a:t>中国</a:t>
            </a:r>
            <a:r>
              <a:rPr lang="en-US" altLang="zh-CN" sz="2000">
                <a:latin typeface="楷体" panose="02010609060101010101" pitchFamily="49" charset="-122"/>
                <a:ea typeface="楷体" panose="02010609060101010101" pitchFamily="49" charset="-122"/>
              </a:rPr>
              <a:t>--------</a:t>
            </a:r>
            <a:r>
              <a:rPr lang="en-US" altLang="zh-CN" sz="2000">
                <a:solidFill>
                  <a:srgbClr val="FF0000"/>
                </a:solidFill>
                <a:latin typeface="楷体" panose="02010609060101010101" pitchFamily="49" charset="-122"/>
                <a:ea typeface="楷体" panose="02010609060101010101" pitchFamily="49" charset="-122"/>
              </a:rPr>
              <a:t>3878</a:t>
            </a:r>
            <a:r>
              <a:rPr lang="zh-CN" altLang="en-US" sz="2000">
                <a:solidFill>
                  <a:srgbClr val="FF0000"/>
                </a:solidFill>
                <a:latin typeface="楷体" panose="02010609060101010101" pitchFamily="49" charset="-122"/>
                <a:ea typeface="楷体" panose="02010609060101010101" pitchFamily="49" charset="-122"/>
              </a:rPr>
              <a:t>亿美元</a:t>
            </a:r>
          </a:p>
        </p:txBody>
      </p:sp>
      <p:sp>
        <p:nvSpPr>
          <p:cNvPr id="37890" name="矩形 1">
            <a:extLst>
              <a:ext uri="{FF2B5EF4-FFF2-40B4-BE49-F238E27FC236}">
                <a16:creationId xmlns:a16="http://schemas.microsoft.com/office/drawing/2014/main" id="{DDA44584-7A2D-4D22-A27E-D34E5F03ACA0}"/>
              </a:ext>
            </a:extLst>
          </p:cNvPr>
          <p:cNvSpPr>
            <a:spLocks noChangeArrowheads="1"/>
          </p:cNvSpPr>
          <p:nvPr/>
        </p:nvSpPr>
        <p:spPr bwMode="auto">
          <a:xfrm>
            <a:off x="1754188" y="153988"/>
            <a:ext cx="35433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000">
                <a:solidFill>
                  <a:srgbClr val="000000"/>
                </a:solidFill>
                <a:latin typeface="楷体" panose="02010609060101010101" pitchFamily="49" charset="-122"/>
                <a:ea typeface="楷体" panose="02010609060101010101" pitchFamily="49" charset="-122"/>
              </a:rPr>
              <a:t>1980</a:t>
            </a:r>
            <a:r>
              <a:rPr lang="zh-CN" altLang="en-US" sz="2000">
                <a:solidFill>
                  <a:srgbClr val="000000"/>
                </a:solidFill>
                <a:latin typeface="楷体" panose="02010609060101010101" pitchFamily="49" charset="-122"/>
                <a:ea typeface="楷体" panose="02010609060101010101" pitchFamily="49" charset="-122"/>
              </a:rPr>
              <a:t>年世界各国</a:t>
            </a:r>
            <a:r>
              <a:rPr lang="en-US" altLang="zh-CN" sz="2000">
                <a:solidFill>
                  <a:srgbClr val="000000"/>
                </a:solidFill>
                <a:latin typeface="楷体" panose="02010609060101010101" pitchFamily="49" charset="-122"/>
                <a:ea typeface="楷体" panose="02010609060101010101" pitchFamily="49" charset="-122"/>
              </a:rPr>
              <a:t>GDP</a:t>
            </a:r>
            <a:r>
              <a:rPr lang="zh-CN" altLang="en-US" sz="2000">
                <a:solidFill>
                  <a:srgbClr val="000000"/>
                </a:solidFill>
                <a:latin typeface="楷体" panose="02010609060101010101" pitchFamily="49" charset="-122"/>
                <a:ea typeface="楷体" panose="02010609060101010101" pitchFamily="49" charset="-122"/>
              </a:rPr>
              <a:t>总值</a:t>
            </a:r>
            <a:endParaRPr lang="en-US" altLang="zh-CN" sz="2000">
              <a:solidFill>
                <a:srgbClr val="000000"/>
              </a:solidFill>
              <a:latin typeface="楷体" panose="02010609060101010101" pitchFamily="49" charset="-122"/>
              <a:ea typeface="楷体" panose="02010609060101010101" pitchFamily="49" charset="-122"/>
            </a:endParaRPr>
          </a:p>
          <a:p>
            <a:pPr>
              <a:lnSpc>
                <a:spcPct val="140000"/>
              </a:lnSpc>
            </a:pPr>
            <a:r>
              <a:rPr lang="zh-CN" altLang="en-US" sz="2000">
                <a:solidFill>
                  <a:srgbClr val="000000"/>
                </a:solidFill>
                <a:latin typeface="楷体" panose="02010609060101010101" pitchFamily="49" charset="-122"/>
                <a:ea typeface="楷体" panose="02010609060101010101" pitchFamily="49" charset="-122"/>
              </a:rPr>
              <a:t>中国排名</a:t>
            </a:r>
            <a:r>
              <a:rPr lang="en-US" altLang="zh-CN" sz="2000">
                <a:solidFill>
                  <a:srgbClr val="000000"/>
                </a:solidFill>
                <a:latin typeface="楷体" panose="02010609060101010101" pitchFamily="49" charset="-122"/>
                <a:ea typeface="楷体" panose="02010609060101010101" pitchFamily="49" charset="-122"/>
              </a:rPr>
              <a:t>13——</a:t>
            </a:r>
            <a:r>
              <a:rPr lang="en-US" altLang="zh-CN" sz="2400">
                <a:solidFill>
                  <a:srgbClr val="FF0000"/>
                </a:solidFill>
                <a:latin typeface="楷体" panose="02010609060101010101" pitchFamily="49" charset="-122"/>
                <a:ea typeface="楷体" panose="02010609060101010101" pitchFamily="49" charset="-122"/>
              </a:rPr>
              <a:t>1894</a:t>
            </a:r>
            <a:r>
              <a:rPr lang="zh-CN" altLang="en-US" sz="2400">
                <a:solidFill>
                  <a:srgbClr val="FF0000"/>
                </a:solidFill>
                <a:latin typeface="楷体" panose="02010609060101010101" pitchFamily="49" charset="-122"/>
                <a:ea typeface="楷体" panose="02010609060101010101" pitchFamily="49" charset="-122"/>
              </a:rPr>
              <a:t>亿美元</a:t>
            </a:r>
            <a:endParaRPr lang="en-US" altLang="zh-CN" sz="2400">
              <a:solidFill>
                <a:srgbClr val="FF0000"/>
              </a:solidFill>
              <a:latin typeface="楷体" panose="02010609060101010101" pitchFamily="49" charset="-122"/>
              <a:ea typeface="楷体" panose="02010609060101010101" pitchFamily="49" charset="-122"/>
            </a:endParaRPr>
          </a:p>
        </p:txBody>
      </p:sp>
      <p:sp>
        <p:nvSpPr>
          <p:cNvPr id="37891" name="矩形 1">
            <a:extLst>
              <a:ext uri="{FF2B5EF4-FFF2-40B4-BE49-F238E27FC236}">
                <a16:creationId xmlns:a16="http://schemas.microsoft.com/office/drawing/2014/main" id="{1014C111-4E43-4981-857A-E7A71F924584}"/>
              </a:ext>
            </a:extLst>
          </p:cNvPr>
          <p:cNvSpPr>
            <a:spLocks noChangeArrowheads="1"/>
          </p:cNvSpPr>
          <p:nvPr/>
        </p:nvSpPr>
        <p:spPr bwMode="auto">
          <a:xfrm>
            <a:off x="5297489" y="177801"/>
            <a:ext cx="5191125" cy="3478213"/>
          </a:xfrm>
          <a:prstGeom prst="rect">
            <a:avLst/>
          </a:prstGeom>
          <a:gradFill rotWithShape="1">
            <a:gsLst>
              <a:gs pos="0">
                <a:srgbClr val="FFDE80"/>
              </a:gs>
              <a:gs pos="50000">
                <a:srgbClr val="FFE8B3"/>
              </a:gs>
              <a:gs pos="100000">
                <a:srgbClr val="FFF3DA"/>
              </a:gs>
            </a:gsLst>
            <a:lin ang="81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2000">
                <a:latin typeface="楷体" panose="02010609060101010101" pitchFamily="49" charset="-122"/>
                <a:ea typeface="楷体" panose="02010609060101010101" pitchFamily="49" charset="-122"/>
              </a:rPr>
              <a:t>英国</a:t>
            </a:r>
            <a:r>
              <a:rPr lang="zh-CN" altLang="en-US" sz="2000">
                <a:solidFill>
                  <a:srgbClr val="FF0000"/>
                </a:solidFill>
                <a:latin typeface="楷体" panose="02010609060101010101" pitchFamily="49" charset="-122"/>
                <a:ea typeface="楷体" panose="02010609060101010101" pitchFamily="49" charset="-122"/>
              </a:rPr>
              <a:t>路透社</a:t>
            </a:r>
            <a:r>
              <a:rPr lang="zh-CN" altLang="en-US" sz="2000">
                <a:latin typeface="楷体" panose="02010609060101010101" pitchFamily="49" charset="-122"/>
                <a:ea typeface="楷体" panose="02010609060101010101" pitchFamily="49" charset="-122"/>
              </a:rPr>
              <a:t>撰文表示，今年一季度中国取得了</a:t>
            </a:r>
            <a:r>
              <a:rPr lang="en-US" altLang="zh-CN" sz="2000">
                <a:latin typeface="楷体" panose="02010609060101010101" pitchFamily="49" charset="-122"/>
                <a:ea typeface="楷体" panose="02010609060101010101" pitchFamily="49" charset="-122"/>
              </a:rPr>
              <a:t>18.3%</a:t>
            </a:r>
            <a:r>
              <a:rPr lang="zh-CN" altLang="en-US" sz="2000">
                <a:latin typeface="楷体" panose="02010609060101010101" pitchFamily="49" charset="-122"/>
                <a:ea typeface="楷体" panose="02010609060101010101" pitchFamily="49" charset="-122"/>
              </a:rPr>
              <a:t>的同比实际增长，高于路透社经济学家此前的预测。这表明，中国以非常好的状态结束了受新冠肺炎疫情影响的</a:t>
            </a:r>
            <a:r>
              <a:rPr lang="en-US" altLang="zh-CN" sz="2000">
                <a:latin typeface="楷体" panose="02010609060101010101" pitchFamily="49" charset="-122"/>
                <a:ea typeface="楷体" panose="02010609060101010101" pitchFamily="49" charset="-122"/>
              </a:rPr>
              <a:t>2020</a:t>
            </a:r>
            <a:r>
              <a:rPr lang="zh-CN" altLang="en-US" sz="2000">
                <a:latin typeface="楷体" panose="02010609060101010101" pitchFamily="49" charset="-122"/>
                <a:ea typeface="楷体" panose="02010609060101010101" pitchFamily="49" charset="-122"/>
              </a:rPr>
              <a:t>年，并能在</a:t>
            </a:r>
            <a:r>
              <a:rPr lang="en-US" altLang="zh-CN" sz="2000">
                <a:latin typeface="楷体" panose="02010609060101010101" pitchFamily="49" charset="-122"/>
                <a:ea typeface="楷体" panose="02010609060101010101" pitchFamily="49" charset="-122"/>
              </a:rPr>
              <a:t>2021</a:t>
            </a:r>
            <a:r>
              <a:rPr lang="zh-CN" altLang="en-US" sz="2000">
                <a:latin typeface="楷体" panose="02010609060101010101" pitchFamily="49" charset="-122"/>
                <a:ea typeface="楷体" panose="02010609060101010101" pitchFamily="49" charset="-122"/>
              </a:rPr>
              <a:t>年还将继续稳步增长。</a:t>
            </a:r>
            <a:endParaRPr lang="en-US" altLang="zh-CN" sz="2000">
              <a:latin typeface="楷体" panose="02010609060101010101" pitchFamily="49" charset="-122"/>
              <a:ea typeface="楷体" panose="02010609060101010101" pitchFamily="49" charset="-122"/>
            </a:endParaRPr>
          </a:p>
          <a:p>
            <a:pPr eaLnBrk="0" hangingPunct="0"/>
            <a:r>
              <a:rPr lang="zh-CN" altLang="en-US" sz="2000">
                <a:latin typeface="楷体" panose="02010609060101010101" pitchFamily="49" charset="-122"/>
                <a:ea typeface="楷体" panose="02010609060101010101" pitchFamily="49" charset="-122"/>
              </a:rPr>
              <a:t>美国</a:t>
            </a:r>
            <a:r>
              <a:rPr lang="en-US" altLang="zh-CN" sz="2000">
                <a:solidFill>
                  <a:srgbClr val="FF0000"/>
                </a:solidFill>
                <a:latin typeface="楷体" panose="02010609060101010101" pitchFamily="49" charset="-122"/>
                <a:ea typeface="楷体" panose="02010609060101010101" pitchFamily="49" charset="-122"/>
              </a:rPr>
              <a:t>《</a:t>
            </a:r>
            <a:r>
              <a:rPr lang="zh-CN" altLang="en-US" sz="2000">
                <a:solidFill>
                  <a:srgbClr val="FF0000"/>
                </a:solidFill>
                <a:latin typeface="楷体" panose="02010609060101010101" pitchFamily="49" charset="-122"/>
                <a:ea typeface="楷体" panose="02010609060101010101" pitchFamily="49" charset="-122"/>
              </a:rPr>
              <a:t>华尔街日报</a:t>
            </a:r>
            <a:r>
              <a:rPr lang="en-US" altLang="zh-CN" sz="2000">
                <a:solidFill>
                  <a:srgbClr val="FF0000"/>
                </a:solidFill>
                <a:latin typeface="楷体" panose="02010609060101010101" pitchFamily="49" charset="-122"/>
                <a:ea typeface="楷体" panose="02010609060101010101" pitchFamily="49" charset="-122"/>
              </a:rPr>
              <a:t>》</a:t>
            </a:r>
            <a:r>
              <a:rPr lang="zh-CN" altLang="en-US" sz="2000">
                <a:latin typeface="楷体" panose="02010609060101010101" pitchFamily="49" charset="-122"/>
                <a:ea typeface="楷体" panose="02010609060101010101" pitchFamily="49" charset="-122"/>
              </a:rPr>
              <a:t>评论，一季度实际增长</a:t>
            </a:r>
            <a:r>
              <a:rPr lang="en-US" altLang="zh-CN" sz="2000">
                <a:latin typeface="楷体" panose="02010609060101010101" pitchFamily="49" charset="-122"/>
                <a:ea typeface="楷体" panose="02010609060101010101" pitchFamily="49" charset="-122"/>
              </a:rPr>
              <a:t>18.3%</a:t>
            </a:r>
            <a:r>
              <a:rPr lang="zh-CN" altLang="en-US" sz="2000">
                <a:latin typeface="楷体" panose="02010609060101010101" pitchFamily="49" charset="-122"/>
                <a:ea typeface="楷体" panose="02010609060101010101" pitchFamily="49" charset="-122"/>
              </a:rPr>
              <a:t>，这一创纪录的增速反映出“中国经济在</a:t>
            </a:r>
            <a:r>
              <a:rPr lang="en-US" altLang="zh-CN" sz="2000">
                <a:latin typeface="楷体" panose="02010609060101010101" pitchFamily="49" charset="-122"/>
                <a:ea typeface="楷体" panose="02010609060101010101" pitchFamily="49" charset="-122"/>
              </a:rPr>
              <a:t>2020</a:t>
            </a:r>
            <a:r>
              <a:rPr lang="zh-CN" altLang="en-US" sz="2000">
                <a:latin typeface="楷体" panose="02010609060101010101" pitchFamily="49" charset="-122"/>
                <a:ea typeface="楷体" panose="02010609060101010101" pitchFamily="49" charset="-122"/>
              </a:rPr>
              <a:t>年初因新冠疫情而陷入深谷后，已经复苏并且保持增长势头”。不仅如此，“中国消费者已经摆脱疫情的影响，状态甚至好于疫情之前”。</a:t>
            </a:r>
          </a:p>
        </p:txBody>
      </p:sp>
      <p:sp>
        <p:nvSpPr>
          <p:cNvPr id="37892" name="文本框 1">
            <a:extLst>
              <a:ext uri="{FF2B5EF4-FFF2-40B4-BE49-F238E27FC236}">
                <a16:creationId xmlns:a16="http://schemas.microsoft.com/office/drawing/2014/main" id="{81D49933-B66A-4668-89BC-2798F1654623}"/>
              </a:ext>
            </a:extLst>
          </p:cNvPr>
          <p:cNvSpPr txBox="1">
            <a:spLocks noChangeArrowheads="1"/>
          </p:cNvSpPr>
          <p:nvPr/>
        </p:nvSpPr>
        <p:spPr bwMode="auto">
          <a:xfrm>
            <a:off x="5521325" y="3695700"/>
            <a:ext cx="4814888"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40000"/>
              </a:lnSpc>
            </a:pPr>
            <a:r>
              <a:rPr lang="zh-CN" altLang="en-US" sz="1400">
                <a:latin typeface="楷体" panose="02010609060101010101" pitchFamily="49" charset="-122"/>
                <a:ea typeface="楷体" panose="02010609060101010101" pitchFamily="49" charset="-122"/>
              </a:rPr>
              <a:t>经济总量：</a:t>
            </a:r>
            <a:r>
              <a:rPr lang="en-US" altLang="zh-CN" sz="1400">
                <a:latin typeface="楷体" panose="02010609060101010101" pitchFamily="49" charset="-122"/>
                <a:ea typeface="楷体" panose="02010609060101010101" pitchFamily="49" charset="-122"/>
              </a:rPr>
              <a:t>2050</a:t>
            </a:r>
            <a:r>
              <a:rPr lang="zh-CN" altLang="en-US" sz="1400">
                <a:latin typeface="楷体" panose="02010609060101010101" pitchFamily="49" charset="-122"/>
                <a:ea typeface="楷体" panose="02010609060101010101" pitchFamily="49" charset="-122"/>
              </a:rPr>
              <a:t>年居世界首位</a:t>
            </a:r>
          </a:p>
          <a:p>
            <a:pPr>
              <a:lnSpc>
                <a:spcPct val="140000"/>
              </a:lnSpc>
            </a:pPr>
            <a:r>
              <a:rPr lang="zh-CN" altLang="en-US" sz="1400">
                <a:latin typeface="楷体" panose="02010609060101010101" pitchFamily="49" charset="-122"/>
                <a:ea typeface="楷体" panose="02010609060101010101" pitchFamily="49" charset="-122"/>
              </a:rPr>
              <a:t>　　中科院发展路线图预测，</a:t>
            </a:r>
            <a:r>
              <a:rPr lang="en-US" altLang="zh-CN" sz="1400">
                <a:latin typeface="楷体" panose="02010609060101010101" pitchFamily="49" charset="-122"/>
                <a:ea typeface="楷体" panose="02010609060101010101" pitchFamily="49" charset="-122"/>
              </a:rPr>
              <a:t>2050</a:t>
            </a:r>
            <a:r>
              <a:rPr lang="zh-CN" altLang="en-US" sz="1400">
                <a:latin typeface="楷体" panose="02010609060101010101" pitchFamily="49" charset="-122"/>
                <a:ea typeface="楷体" panose="02010609060101010101" pitchFamily="49" charset="-122"/>
              </a:rPr>
              <a:t>年，中国经济总量将达到世界首位。中国目前的经济总量排在美国之后。</a:t>
            </a:r>
          </a:p>
          <a:p>
            <a:pPr>
              <a:lnSpc>
                <a:spcPct val="140000"/>
              </a:lnSpc>
            </a:pPr>
            <a:r>
              <a:rPr lang="zh-CN" altLang="en-US" sz="1400">
                <a:latin typeface="楷体" panose="02010609060101010101" pitchFamily="49" charset="-122"/>
                <a:ea typeface="楷体" panose="02010609060101010101" pitchFamily="49" charset="-122"/>
              </a:rPr>
              <a:t>　　路线图描绘了这样一幅愿景：</a:t>
            </a:r>
            <a:r>
              <a:rPr lang="en-US" altLang="zh-CN" sz="1400">
                <a:latin typeface="楷体" panose="02010609060101010101" pitchFamily="49" charset="-122"/>
                <a:ea typeface="楷体" panose="02010609060101010101" pitchFamily="49" charset="-122"/>
              </a:rPr>
              <a:t>2050</a:t>
            </a:r>
            <a:r>
              <a:rPr lang="zh-CN" altLang="en-US" sz="1400">
                <a:latin typeface="楷体" panose="02010609060101010101" pitchFamily="49" charset="-122"/>
                <a:ea typeface="楷体" panose="02010609060101010101" pitchFamily="49" charset="-122"/>
              </a:rPr>
              <a:t>年中国将进入世界中等发达国家行列，成为政治、物质、社会、精神、生态五大文明高度发达且高度开放的国家。</a:t>
            </a:r>
          </a:p>
          <a:p>
            <a:pPr>
              <a:lnSpc>
                <a:spcPct val="140000"/>
              </a:lnSpc>
            </a:pPr>
            <a:r>
              <a:rPr lang="zh-CN" altLang="en-US" sz="1400">
                <a:latin typeface="楷体" panose="02010609060101010101" pitchFamily="49" charset="-122"/>
                <a:ea typeface="楷体" panose="02010609060101010101" pitchFamily="49" charset="-122"/>
              </a:rPr>
              <a:t>　　</a:t>
            </a:r>
            <a:r>
              <a:rPr lang="en-US" altLang="zh-CN" sz="1400">
                <a:latin typeface="楷体" panose="02010609060101010101" pitchFamily="49" charset="-122"/>
                <a:ea typeface="楷体" panose="02010609060101010101" pitchFamily="49" charset="-122"/>
              </a:rPr>
              <a:t>2050</a:t>
            </a:r>
            <a:r>
              <a:rPr lang="zh-CN" altLang="en-US" sz="1400">
                <a:latin typeface="楷体" panose="02010609060101010101" pitchFamily="49" charset="-122"/>
                <a:ea typeface="楷体" panose="02010609060101010101" pitchFamily="49" charset="-122"/>
              </a:rPr>
              <a:t>年的中国，将是一个政治文明高度发达的国家，社会主义民主和法制高度完善，国家统一，民族团结，社会稳定，人民的政治权利和发展权得到充分保证，国家安全得到可靠保障。</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矩形 1">
            <a:extLst>
              <a:ext uri="{FF2B5EF4-FFF2-40B4-BE49-F238E27FC236}">
                <a16:creationId xmlns:a16="http://schemas.microsoft.com/office/drawing/2014/main" id="{74D06D52-76CA-4C1A-BD20-6E80821DF86B}"/>
              </a:ext>
            </a:extLst>
          </p:cNvPr>
          <p:cNvSpPr>
            <a:spLocks noChangeArrowheads="1"/>
          </p:cNvSpPr>
          <p:nvPr/>
        </p:nvSpPr>
        <p:spPr bwMode="auto">
          <a:xfrm>
            <a:off x="1593850" y="260351"/>
            <a:ext cx="8966200" cy="6124575"/>
          </a:xfrm>
          <a:prstGeom prst="rect">
            <a:avLst/>
          </a:prstGeom>
          <a:solidFill>
            <a:schemeClr val="accent5">
              <a:lumMod val="40000"/>
              <a:lumOff val="60000"/>
              <a:alpha val="60000"/>
            </a:schemeClr>
          </a:solidFill>
          <a:ln>
            <a:noFill/>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lnSpc>
                <a:spcPct val="140000"/>
              </a:lnSpc>
              <a:spcBef>
                <a:spcPct val="0"/>
              </a:spcBef>
              <a:buFontTx/>
              <a:buNone/>
              <a:defRPr/>
            </a:pPr>
            <a:r>
              <a:rPr lang="zh-CN" altLang="en-US" sz="4000" dirty="0">
                <a:solidFill>
                  <a:srgbClr val="FF0000"/>
                </a:solidFill>
                <a:latin typeface="楷体" panose="02010609060101010101" pitchFamily="49" charset="-122"/>
                <a:ea typeface="楷体" panose="02010609060101010101" pitchFamily="49" charset="-122"/>
              </a:rPr>
              <a:t> 改革开放</a:t>
            </a:r>
            <a:r>
              <a:rPr lang="en-US" altLang="zh-CN" sz="4000" dirty="0">
                <a:solidFill>
                  <a:srgbClr val="FF0000"/>
                </a:solidFill>
                <a:latin typeface="楷体" panose="02010609060101010101" pitchFamily="49" charset="-122"/>
                <a:ea typeface="楷体" panose="02010609060101010101" pitchFamily="49" charset="-122"/>
              </a:rPr>
              <a:t>40</a:t>
            </a:r>
            <a:r>
              <a:rPr lang="zh-CN" altLang="en-US" sz="4000" dirty="0">
                <a:solidFill>
                  <a:srgbClr val="FF0000"/>
                </a:solidFill>
                <a:latin typeface="楷体" panose="02010609060101010101" pitchFamily="49" charset="-122"/>
                <a:ea typeface="楷体" panose="02010609060101010101" pitchFamily="49" charset="-122"/>
              </a:rPr>
              <a:t>多年农村取得辉煌成就</a:t>
            </a:r>
            <a:endParaRPr lang="en-US" altLang="zh-CN" sz="4000" dirty="0">
              <a:solidFill>
                <a:srgbClr val="FF0000"/>
              </a:solidFill>
              <a:latin typeface="楷体" panose="02010609060101010101" pitchFamily="49" charset="-122"/>
              <a:ea typeface="楷体" panose="02010609060101010101" pitchFamily="49" charset="-122"/>
            </a:endParaRPr>
          </a:p>
          <a:p>
            <a:pPr>
              <a:lnSpc>
                <a:spcPct val="140000"/>
              </a:lnSpc>
              <a:spcBef>
                <a:spcPct val="0"/>
              </a:spcBef>
              <a:buFontTx/>
              <a:buNone/>
              <a:defRPr/>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我国粮食产量已由</a:t>
            </a:r>
            <a:r>
              <a:rPr lang="en-US" altLang="zh-CN" sz="2400" dirty="0">
                <a:latin typeface="楷体" panose="02010609060101010101" pitchFamily="49" charset="-122"/>
                <a:ea typeface="楷体" panose="02010609060101010101" pitchFamily="49" charset="-122"/>
              </a:rPr>
              <a:t>1978</a:t>
            </a:r>
            <a:r>
              <a:rPr lang="zh-CN" altLang="en-US" sz="2400" dirty="0">
                <a:latin typeface="楷体" panose="02010609060101010101" pitchFamily="49" charset="-122"/>
                <a:ea typeface="楷体" panose="02010609060101010101" pitchFamily="49" charset="-122"/>
              </a:rPr>
              <a:t>年的</a:t>
            </a:r>
            <a:r>
              <a:rPr lang="en-US" altLang="zh-CN" sz="2400" dirty="0">
                <a:latin typeface="楷体" panose="02010609060101010101" pitchFamily="49" charset="-122"/>
                <a:ea typeface="楷体" panose="02010609060101010101" pitchFamily="49" charset="-122"/>
              </a:rPr>
              <a:t>6000</a:t>
            </a:r>
            <a:r>
              <a:rPr lang="zh-CN" altLang="en-US" sz="2400" dirty="0">
                <a:latin typeface="楷体" panose="02010609060101010101" pitchFamily="49" charset="-122"/>
                <a:ea typeface="楷体" panose="02010609060101010101" pitchFamily="49" charset="-122"/>
              </a:rPr>
              <a:t>多亿斤增长到</a:t>
            </a:r>
            <a:r>
              <a:rPr lang="en-US" altLang="zh-CN" sz="2400" dirty="0">
                <a:latin typeface="楷体" panose="02010609060101010101" pitchFamily="49" charset="-122"/>
                <a:ea typeface="楷体" panose="02010609060101010101" pitchFamily="49" charset="-122"/>
              </a:rPr>
              <a:t>2017</a:t>
            </a:r>
            <a:r>
              <a:rPr lang="zh-CN" altLang="en-US" sz="2400" dirty="0">
                <a:latin typeface="楷体" panose="02010609060101010101" pitchFamily="49" charset="-122"/>
                <a:ea typeface="楷体" panose="02010609060101010101" pitchFamily="49" charset="-122"/>
              </a:rPr>
              <a:t>年的</a:t>
            </a:r>
            <a:r>
              <a:rPr lang="en-US" altLang="zh-CN" sz="2400" dirty="0">
                <a:latin typeface="楷体" panose="02010609060101010101" pitchFamily="49" charset="-122"/>
                <a:ea typeface="楷体" panose="02010609060101010101" pitchFamily="49" charset="-122"/>
              </a:rPr>
              <a:t>12358</a:t>
            </a:r>
            <a:r>
              <a:rPr lang="zh-CN" altLang="en-US" sz="2400" dirty="0">
                <a:latin typeface="楷体" panose="02010609060101010101" pitchFamily="49" charset="-122"/>
                <a:ea typeface="楷体" panose="02010609060101010101" pitchFamily="49" charset="-122"/>
              </a:rPr>
              <a:t>亿斤。目前，我国稻谷、小麦、玉米等主要粮食作物完全可以自给，肉蛋菜果鱼等产量稳居世界第一。</a:t>
            </a:r>
            <a:endParaRPr lang="en-US" altLang="zh-CN" sz="2400" dirty="0">
              <a:latin typeface="楷体" panose="02010609060101010101" pitchFamily="49" charset="-122"/>
              <a:ea typeface="楷体" panose="02010609060101010101" pitchFamily="49" charset="-122"/>
            </a:endParaRPr>
          </a:p>
          <a:p>
            <a:pPr>
              <a:lnSpc>
                <a:spcPct val="140000"/>
              </a:lnSpc>
              <a:spcBef>
                <a:spcPct val="0"/>
              </a:spcBef>
              <a:buFontTx/>
              <a:buNone/>
              <a:defRPr/>
            </a:pPr>
            <a:r>
              <a:rPr lang="en-US" altLang="zh-CN" sz="2400" dirty="0">
                <a:latin typeface="楷体" panose="02010609060101010101" pitchFamily="49" charset="-122"/>
                <a:ea typeface="楷体" panose="02010609060101010101" pitchFamily="49" charset="-122"/>
              </a:rPr>
              <a:t>     2017</a:t>
            </a:r>
            <a:r>
              <a:rPr lang="zh-CN" altLang="en-US" sz="2400" dirty="0">
                <a:latin typeface="楷体" panose="02010609060101010101" pitchFamily="49" charset="-122"/>
                <a:ea typeface="楷体" panose="02010609060101010101" pitchFamily="49" charset="-122"/>
              </a:rPr>
              <a:t>年，我国农村居民人均可支配收入达到</a:t>
            </a:r>
            <a:r>
              <a:rPr lang="en-US" altLang="zh-CN" sz="2400" dirty="0">
                <a:latin typeface="楷体" panose="02010609060101010101" pitchFamily="49" charset="-122"/>
                <a:ea typeface="楷体" panose="02010609060101010101" pitchFamily="49" charset="-122"/>
              </a:rPr>
              <a:t>13432</a:t>
            </a:r>
            <a:r>
              <a:rPr lang="zh-CN" altLang="en-US" sz="2400" dirty="0">
                <a:latin typeface="楷体" panose="02010609060101010101" pitchFamily="49" charset="-122"/>
                <a:ea typeface="楷体" panose="02010609060101010101" pitchFamily="49" charset="-122"/>
              </a:rPr>
              <a:t>元，是</a:t>
            </a:r>
            <a:r>
              <a:rPr lang="en-US" altLang="zh-CN" sz="2400" dirty="0">
                <a:latin typeface="楷体" panose="02010609060101010101" pitchFamily="49" charset="-122"/>
                <a:ea typeface="楷体" panose="02010609060101010101" pitchFamily="49" charset="-122"/>
              </a:rPr>
              <a:t>1978</a:t>
            </a:r>
            <a:r>
              <a:rPr lang="zh-CN" altLang="en-US" sz="2400" dirty="0">
                <a:latin typeface="楷体" panose="02010609060101010101" pitchFamily="49" charset="-122"/>
                <a:ea typeface="楷体" panose="02010609060101010101" pitchFamily="49" charset="-122"/>
              </a:rPr>
              <a:t>年的</a:t>
            </a:r>
            <a:r>
              <a:rPr lang="en-US" altLang="zh-CN" sz="2400" dirty="0">
                <a:latin typeface="楷体" panose="02010609060101010101" pitchFamily="49" charset="-122"/>
                <a:ea typeface="楷体" panose="02010609060101010101" pitchFamily="49" charset="-122"/>
              </a:rPr>
              <a:t>100</a:t>
            </a:r>
            <a:r>
              <a:rPr lang="zh-CN" altLang="en-US" sz="2400" dirty="0">
                <a:latin typeface="楷体" panose="02010609060101010101" pitchFamily="49" charset="-122"/>
                <a:ea typeface="楷体" panose="02010609060101010101" pitchFamily="49" charset="-122"/>
              </a:rPr>
              <a:t>倍。</a:t>
            </a:r>
            <a:endParaRPr lang="en-US" altLang="zh-CN" sz="2400" dirty="0">
              <a:latin typeface="楷体" panose="02010609060101010101" pitchFamily="49" charset="-122"/>
              <a:ea typeface="楷体" panose="02010609060101010101" pitchFamily="49" charset="-122"/>
            </a:endParaRPr>
          </a:p>
          <a:p>
            <a:pPr>
              <a:lnSpc>
                <a:spcPct val="140000"/>
              </a:lnSpc>
              <a:spcBef>
                <a:spcPct val="0"/>
              </a:spcBef>
              <a:buFontTx/>
              <a:buNone/>
              <a:defRPr/>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农村贫困人口由</a:t>
            </a:r>
            <a:r>
              <a:rPr lang="en-US" altLang="zh-CN" sz="2400" dirty="0">
                <a:latin typeface="楷体" panose="02010609060101010101" pitchFamily="49" charset="-122"/>
                <a:ea typeface="楷体" panose="02010609060101010101" pitchFamily="49" charset="-122"/>
              </a:rPr>
              <a:t>1978</a:t>
            </a:r>
            <a:r>
              <a:rPr lang="zh-CN" altLang="en-US" sz="2400" dirty="0">
                <a:latin typeface="楷体" panose="02010609060101010101" pitchFamily="49" charset="-122"/>
                <a:ea typeface="楷体" panose="02010609060101010101" pitchFamily="49" charset="-122"/>
              </a:rPr>
              <a:t>年的</a:t>
            </a:r>
            <a:r>
              <a:rPr lang="en-US" altLang="zh-CN" sz="2400" dirty="0">
                <a:latin typeface="楷体" panose="02010609060101010101" pitchFamily="49" charset="-122"/>
                <a:ea typeface="楷体" panose="02010609060101010101" pitchFamily="49" charset="-122"/>
              </a:rPr>
              <a:t>7.7</a:t>
            </a:r>
            <a:r>
              <a:rPr lang="zh-CN" altLang="en-US" sz="2400" dirty="0">
                <a:latin typeface="楷体" panose="02010609060101010101" pitchFamily="49" charset="-122"/>
                <a:ea typeface="楷体" panose="02010609060101010101" pitchFamily="49" charset="-122"/>
              </a:rPr>
              <a:t>亿人减少到</a:t>
            </a:r>
            <a:r>
              <a:rPr lang="en-US" altLang="zh-CN" sz="2400" dirty="0">
                <a:latin typeface="楷体" panose="02010609060101010101" pitchFamily="49" charset="-122"/>
                <a:ea typeface="楷体" panose="02010609060101010101" pitchFamily="49" charset="-122"/>
              </a:rPr>
              <a:t>2017</a:t>
            </a:r>
            <a:r>
              <a:rPr lang="zh-CN" altLang="en-US" sz="2400" dirty="0">
                <a:latin typeface="楷体" panose="02010609060101010101" pitchFamily="49" charset="-122"/>
                <a:ea typeface="楷体" panose="02010609060101010101" pitchFamily="49" charset="-122"/>
              </a:rPr>
              <a:t>年的</a:t>
            </a:r>
            <a:r>
              <a:rPr lang="en-US" altLang="zh-CN" sz="2400" dirty="0">
                <a:latin typeface="楷体" panose="02010609060101010101" pitchFamily="49" charset="-122"/>
                <a:ea typeface="楷体" panose="02010609060101010101" pitchFamily="49" charset="-122"/>
              </a:rPr>
              <a:t>3046</a:t>
            </a:r>
            <a:r>
              <a:rPr lang="zh-CN" altLang="en-US" sz="2400" dirty="0">
                <a:latin typeface="楷体" panose="02010609060101010101" pitchFamily="49" charset="-122"/>
                <a:ea typeface="楷体" panose="02010609060101010101" pitchFamily="49" charset="-122"/>
              </a:rPr>
              <a:t>万人，农村贫困发生率由</a:t>
            </a:r>
            <a:r>
              <a:rPr lang="en-US" altLang="zh-CN" sz="2400" dirty="0">
                <a:latin typeface="楷体" panose="02010609060101010101" pitchFamily="49" charset="-122"/>
                <a:ea typeface="楷体" panose="02010609060101010101" pitchFamily="49" charset="-122"/>
              </a:rPr>
              <a:t>97.5%</a:t>
            </a:r>
            <a:r>
              <a:rPr lang="zh-CN" altLang="en-US" sz="2400" dirty="0">
                <a:latin typeface="楷体" panose="02010609060101010101" pitchFamily="49" charset="-122"/>
                <a:ea typeface="楷体" panose="02010609060101010101" pitchFamily="49" charset="-122"/>
              </a:rPr>
              <a:t>下降至</a:t>
            </a:r>
            <a:r>
              <a:rPr lang="en-US" altLang="zh-CN" sz="2400" dirty="0">
                <a:latin typeface="楷体" panose="02010609060101010101" pitchFamily="49" charset="-122"/>
                <a:ea typeface="楷体" panose="02010609060101010101" pitchFamily="49" charset="-122"/>
              </a:rPr>
              <a:t>3.1%</a:t>
            </a:r>
            <a:r>
              <a:rPr lang="zh-CN" altLang="en-US" sz="2400" dirty="0">
                <a:latin typeface="楷体" panose="02010609060101010101" pitchFamily="49" charset="-122"/>
                <a:ea typeface="楷体" panose="02010609060101010101" pitchFamily="49" charset="-122"/>
              </a:rPr>
              <a:t>，创造了人类减贫史奇迹。</a:t>
            </a:r>
            <a:endParaRPr lang="en-US" altLang="zh-CN" sz="2400" dirty="0">
              <a:latin typeface="楷体" panose="02010609060101010101" pitchFamily="49" charset="-122"/>
              <a:ea typeface="楷体" panose="02010609060101010101" pitchFamily="49" charset="-122"/>
            </a:endParaRPr>
          </a:p>
          <a:p>
            <a:pPr>
              <a:lnSpc>
                <a:spcPct val="140000"/>
              </a:lnSpc>
              <a:spcBef>
                <a:spcPct val="0"/>
              </a:spcBef>
              <a:buFontTx/>
              <a:buNone/>
              <a:defRPr/>
            </a:pPr>
            <a:r>
              <a:rPr lang="zh-CN" altLang="en-US" sz="2400" dirty="0">
                <a:latin typeface="楷体" panose="02010609060101010101" pitchFamily="49" charset="-122"/>
                <a:ea typeface="楷体" panose="02010609060101010101" pitchFamily="49" charset="-122"/>
              </a:rPr>
              <a:t>农村基础设施建设不断加强，超过</a:t>
            </a:r>
            <a:r>
              <a:rPr lang="en-US" altLang="zh-CN" sz="2400" dirty="0">
                <a:latin typeface="楷体" panose="02010609060101010101" pitchFamily="49" charset="-122"/>
                <a:ea typeface="楷体" panose="02010609060101010101" pitchFamily="49" charset="-122"/>
              </a:rPr>
              <a:t>91%</a:t>
            </a:r>
            <a:r>
              <a:rPr lang="zh-CN" altLang="en-US" sz="2400" dirty="0">
                <a:latin typeface="楷体" panose="02010609060101010101" pitchFamily="49" charset="-122"/>
                <a:ea typeface="楷体" panose="02010609060101010101" pitchFamily="49" charset="-122"/>
              </a:rPr>
              <a:t>的乡镇集中或部分集中供水，电力、公路、宽带、有线电视条件显著改善，农村面貌日新月异。</a:t>
            </a:r>
            <a:endParaRPr lang="en-US" altLang="zh-CN" sz="2400" dirty="0">
              <a:latin typeface="楷体" panose="02010609060101010101" pitchFamily="49" charset="-122"/>
              <a:ea typeface="楷体" panose="02010609060101010101" pitchFamily="49" charset="-122"/>
            </a:endParaRPr>
          </a:p>
          <a:p>
            <a:pPr>
              <a:lnSpc>
                <a:spcPct val="140000"/>
              </a:lnSpc>
              <a:spcBef>
                <a:spcPct val="0"/>
              </a:spcBef>
              <a:buFontTx/>
              <a:buNone/>
              <a:defRPr/>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休闲农业和乡村旅游蓬勃发展，</a:t>
            </a:r>
            <a:r>
              <a:rPr lang="en-US" altLang="zh-CN" sz="2400" dirty="0">
                <a:latin typeface="楷体" panose="02010609060101010101" pitchFamily="49" charset="-122"/>
                <a:ea typeface="楷体" panose="02010609060101010101" pitchFamily="49" charset="-122"/>
              </a:rPr>
              <a:t>2017</a:t>
            </a:r>
            <a:r>
              <a:rPr lang="zh-CN" altLang="en-US" sz="2400" dirty="0">
                <a:latin typeface="楷体" panose="02010609060101010101" pitchFamily="49" charset="-122"/>
                <a:ea typeface="楷体" panose="02010609060101010101" pitchFamily="49" charset="-122"/>
              </a:rPr>
              <a:t>年接待游客</a:t>
            </a:r>
            <a:r>
              <a:rPr lang="en-US" altLang="zh-CN" sz="2400" dirty="0">
                <a:latin typeface="楷体" panose="02010609060101010101" pitchFamily="49" charset="-122"/>
                <a:ea typeface="楷体" panose="02010609060101010101" pitchFamily="49" charset="-122"/>
              </a:rPr>
              <a:t>25</a:t>
            </a:r>
            <a:r>
              <a:rPr lang="zh-CN" altLang="en-US" sz="2400" dirty="0">
                <a:latin typeface="楷体" panose="02010609060101010101" pitchFamily="49" charset="-122"/>
                <a:ea typeface="楷体" panose="02010609060101010101" pitchFamily="49" charset="-122"/>
              </a:rPr>
              <a:t>亿多人次。</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2A965F3-9411-4A00-AF70-E947EF96C9F9}"/>
              </a:ext>
            </a:extLst>
          </p:cNvPr>
          <p:cNvSpPr/>
          <p:nvPr/>
        </p:nvSpPr>
        <p:spPr>
          <a:xfrm>
            <a:off x="1774825" y="836614"/>
            <a:ext cx="8674100" cy="5654675"/>
          </a:xfrm>
          <a:prstGeom prst="rect">
            <a:avLst/>
          </a:prstGeom>
        </p:spPr>
        <p:txBody>
          <a:bodyPr>
            <a:spAutoFit/>
          </a:bodyPr>
          <a:lstStyle/>
          <a:p>
            <a:pPr algn="just">
              <a:lnSpc>
                <a:spcPct val="140000"/>
              </a:lnSpc>
              <a:defRPr/>
            </a:pPr>
            <a:r>
              <a:rPr kumimoji="1" lang="zh-CN" altLang="zh-CN" sz="2800" kern="100" dirty="0">
                <a:latin typeface="楷体" panose="02010609060101010101" pitchFamily="49" charset="-122"/>
                <a:ea typeface="楷体" panose="02010609060101010101" pitchFamily="49" charset="-122"/>
                <a:cs typeface="楷体" panose="02010609060101010101" pitchFamily="49" charset="-122"/>
              </a:rPr>
              <a:t>让老百姓过上好日子是我们一切工作的出发点和落脚点</a:t>
            </a:r>
            <a:r>
              <a:rPr kumimoji="1" lang="zh-CN" altLang="en-US" sz="2800" kern="100" dirty="0">
                <a:latin typeface="楷体" panose="02010609060101010101" pitchFamily="49" charset="-122"/>
                <a:ea typeface="楷体" panose="02010609060101010101" pitchFamily="49" charset="-122"/>
                <a:cs typeface="楷体" panose="02010609060101010101" pitchFamily="49" charset="-122"/>
              </a:rPr>
              <a:t>。</a:t>
            </a:r>
            <a:r>
              <a:rPr kumimoji="1" lang="zh-CN" altLang="zh-CN" sz="2800" kern="100" dirty="0">
                <a:latin typeface="楷体" panose="02010609060101010101" pitchFamily="49" charset="-122"/>
                <a:ea typeface="楷体" panose="02010609060101010101" pitchFamily="49" charset="-122"/>
                <a:cs typeface="楷体" panose="02010609060101010101" pitchFamily="49" charset="-122"/>
              </a:rPr>
              <a:t>人民对美好生活的向往，就是我们的奋斗目标。</a:t>
            </a:r>
            <a:r>
              <a:rPr kumimoji="1" lang="en-US" altLang="zh-CN" sz="2400" kern="100" dirty="0">
                <a:latin typeface="楷体" panose="02010609060101010101" pitchFamily="49" charset="-122"/>
                <a:ea typeface="楷体" panose="02010609060101010101" pitchFamily="49" charset="-122"/>
                <a:cs typeface="楷体" panose="02010609060101010101" pitchFamily="49" charset="-122"/>
              </a:rPr>
              <a:t>					        ----</a:t>
            </a:r>
            <a:r>
              <a:rPr kumimoji="1" lang="zh-CN" altLang="en-US" sz="2400" kern="100" dirty="0">
                <a:latin typeface="楷体" panose="02010609060101010101" pitchFamily="49" charset="-122"/>
                <a:ea typeface="楷体" panose="02010609060101010101" pitchFamily="49" charset="-122"/>
                <a:cs typeface="楷体" panose="02010609060101010101" pitchFamily="49" charset="-122"/>
              </a:rPr>
              <a:t>习近平</a:t>
            </a:r>
            <a:endParaRPr kumimoji="1" lang="en-US" altLang="zh-CN" sz="3200" kern="100" dirty="0">
              <a:latin typeface="楷体" panose="02010609060101010101" pitchFamily="49" charset="-122"/>
              <a:ea typeface="楷体" panose="02010609060101010101" pitchFamily="49" charset="-122"/>
              <a:cs typeface="楷体" panose="02010609060101010101" pitchFamily="49" charset="-122"/>
            </a:endParaRPr>
          </a:p>
          <a:p>
            <a:pPr algn="just">
              <a:lnSpc>
                <a:spcPct val="140000"/>
              </a:lnSpc>
              <a:defRPr/>
            </a:pPr>
            <a:r>
              <a:rPr kumimoji="1" lang="zh-CN" altLang="en-US" sz="3200" kern="100" dirty="0">
                <a:solidFill>
                  <a:srgbClr val="FF0000"/>
                </a:solidFill>
                <a:latin typeface="楷体" panose="02010609060101010101" pitchFamily="49" charset="-122"/>
                <a:ea typeface="楷体" panose="02010609060101010101" pitchFamily="49" charset="-122"/>
                <a:cs typeface="楷体" panose="02010609060101010101" pitchFamily="49" charset="-122"/>
              </a:rPr>
              <a:t>造岛、反腐、脱贫、一带一路</a:t>
            </a:r>
          </a:p>
          <a:p>
            <a:pPr>
              <a:spcBef>
                <a:spcPct val="50000"/>
              </a:spcBef>
            </a:pPr>
            <a:r>
              <a:rPr lang="zh-CN" altLang="en-US" sz="3200" noProof="1">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以上这些措施顺应民心</a:t>
            </a:r>
            <a:r>
              <a:rPr lang="en-US" altLang="zh-CN" sz="3200" noProof="1">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3200" noProof="1">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正如孙子所说</a:t>
            </a:r>
            <a:r>
              <a:rPr lang="en-US" altLang="zh-CN" sz="3200" noProof="1">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3200" noProof="1">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一曰道</a:t>
            </a:r>
            <a:r>
              <a:rPr lang="en-US" altLang="zh-CN" sz="3200" noProof="1">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3200" noProof="1">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道者令民与上同意也。</a:t>
            </a:r>
            <a:endParaRPr lang="en-US" altLang="zh-CN" sz="3200" noProof="1">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a:spcBef>
                <a:spcPct val="50000"/>
              </a:spcBef>
            </a:pPr>
            <a:r>
              <a:rPr lang="zh-CN" altLang="en-US" sz="3200" noProof="1">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主孰有道？</a:t>
            </a:r>
            <a:r>
              <a:rPr lang="en-US" altLang="zh-CN" sz="3200" noProof="1">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3200" noProof="1">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吾以此知胜负矣。						</a:t>
            </a:r>
            <a:r>
              <a:rPr lang="en-US" altLang="zh-CN" sz="3200" noProof="1">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3200" noProof="1">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计篇</a:t>
            </a:r>
            <a:r>
              <a:rPr lang="en-US" altLang="zh-CN" sz="3200" noProof="1">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endParaRPr lang="zh-CN" altLang="en-US" sz="3200" noProof="1">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algn="just">
              <a:lnSpc>
                <a:spcPct val="140000"/>
              </a:lnSpc>
              <a:defRPr/>
            </a:pPr>
            <a:endParaRPr kumimoji="1" lang="zh-CN" altLang="en-US" sz="3200" kern="100"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4">
            <a:extLst>
              <a:ext uri="{FF2B5EF4-FFF2-40B4-BE49-F238E27FC236}">
                <a16:creationId xmlns:a16="http://schemas.microsoft.com/office/drawing/2014/main" id="{59CD516B-EF13-4BD2-8069-60C34D9401FE}"/>
              </a:ext>
            </a:extLst>
          </p:cNvPr>
          <p:cNvSpPr>
            <a:spLocks noChangeArrowheads="1"/>
          </p:cNvSpPr>
          <p:nvPr/>
        </p:nvSpPr>
        <p:spPr bwMode="auto">
          <a:xfrm>
            <a:off x="1271588" y="462233"/>
            <a:ext cx="9144001" cy="75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40000"/>
              </a:lnSpc>
            </a:pPr>
            <a:r>
              <a:rPr lang="zh-CN" altLang="en-US" sz="3600">
                <a:latin typeface="黑体" panose="02010609060101010101" pitchFamily="49" charset="-122"/>
                <a:ea typeface="黑体" panose="02010609060101010101" pitchFamily="49" charset="-122"/>
              </a:rPr>
              <a:t> 三、知胜论</a:t>
            </a:r>
            <a:r>
              <a:rPr lang="en-US" altLang="zh-CN" sz="3600">
                <a:latin typeface="黑体" panose="02010609060101010101" pitchFamily="49" charset="-122"/>
                <a:ea typeface="黑体" panose="02010609060101010101" pitchFamily="49" charset="-122"/>
              </a:rPr>
              <a:t>---</a:t>
            </a:r>
            <a:r>
              <a:rPr lang="zh-CN" altLang="en-US" sz="3600">
                <a:latin typeface="黑体" panose="02010609060101010101" pitchFamily="49" charset="-122"/>
                <a:ea typeface="黑体" panose="02010609060101010101" pitchFamily="49" charset="-122"/>
              </a:rPr>
              <a:t>决策要求知彼知己</a:t>
            </a:r>
          </a:p>
        </p:txBody>
      </p:sp>
      <p:sp>
        <p:nvSpPr>
          <p:cNvPr id="44034" name="Rectangle 5">
            <a:extLst>
              <a:ext uri="{FF2B5EF4-FFF2-40B4-BE49-F238E27FC236}">
                <a16:creationId xmlns:a16="http://schemas.microsoft.com/office/drawing/2014/main" id="{369703C5-3D67-4B37-A286-67472454DC20}"/>
              </a:ext>
            </a:extLst>
          </p:cNvPr>
          <p:cNvSpPr>
            <a:spLocks noChangeArrowheads="1"/>
          </p:cNvSpPr>
          <p:nvPr/>
        </p:nvSpPr>
        <p:spPr bwMode="auto">
          <a:xfrm>
            <a:off x="1600200" y="1052513"/>
            <a:ext cx="8807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4400">
                <a:solidFill>
                  <a:srgbClr val="FF0000"/>
                </a:solidFill>
                <a:latin typeface="黑体" panose="02010609060101010101" pitchFamily="49" charset="-122"/>
                <a:ea typeface="黑体" panose="02010609060101010101" pitchFamily="49" charset="-122"/>
              </a:rPr>
              <a:t> </a:t>
            </a:r>
            <a:r>
              <a:rPr lang="zh-CN" altLang="en-US" sz="2000">
                <a:solidFill>
                  <a:srgbClr val="FF0000"/>
                </a:solidFill>
                <a:latin typeface="楷体" panose="02010609060101010101" pitchFamily="49" charset="-122"/>
                <a:ea typeface="楷体" panose="02010609060101010101" pitchFamily="49" charset="-122"/>
              </a:rPr>
              <a:t>天地孰得？……,吾以此知胜负矣。《计篇》</a:t>
            </a:r>
          </a:p>
        </p:txBody>
      </p:sp>
      <p:sp>
        <p:nvSpPr>
          <p:cNvPr id="44035" name="Text Box 5">
            <a:extLst>
              <a:ext uri="{FF2B5EF4-FFF2-40B4-BE49-F238E27FC236}">
                <a16:creationId xmlns:a16="http://schemas.microsoft.com/office/drawing/2014/main" id="{799C9E88-810E-4E48-BF30-D3A884B1370D}"/>
              </a:ext>
            </a:extLst>
          </p:cNvPr>
          <p:cNvSpPr txBox="1">
            <a:spLocks noChangeArrowheads="1"/>
          </p:cNvSpPr>
          <p:nvPr/>
        </p:nvSpPr>
        <p:spPr bwMode="auto">
          <a:xfrm>
            <a:off x="1774826" y="1820863"/>
            <a:ext cx="8888413" cy="621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000">
                <a:solidFill>
                  <a:srgbClr val="FF0000"/>
                </a:solidFill>
                <a:latin typeface="楷体" panose="02010609060101010101" pitchFamily="49" charset="-122"/>
                <a:ea typeface="楷体" panose="02010609060101010101" pitchFamily="49" charset="-122"/>
              </a:rPr>
              <a:t>知彼知己,百战不殆；不知彼而知己，一胜一负；不知彼，不知己，每战必殆。  《谋攻篇》</a:t>
            </a:r>
          </a:p>
          <a:p>
            <a:pPr>
              <a:spcBef>
                <a:spcPct val="50000"/>
              </a:spcBef>
            </a:pPr>
            <a:r>
              <a:rPr lang="zh-CN" altLang="en-US" sz="2000">
                <a:solidFill>
                  <a:srgbClr val="FF0000"/>
                </a:solidFill>
                <a:latin typeface="楷体" panose="02010609060101010101" pitchFamily="49" charset="-122"/>
                <a:ea typeface="楷体" panose="02010609060101010101" pitchFamily="49" charset="-122"/>
              </a:rPr>
              <a:t>知吾卒之可以击，而不知敌之不可击，胜之半也；知敌之可击吾卒之可以击，而不知地形之不可以战，胜之半也……故曰，知彼知己，胜乃可殆；知天知地，胜乃不穷。     	                《地形篇》</a:t>
            </a:r>
          </a:p>
          <a:p>
            <a:pPr>
              <a:spcBef>
                <a:spcPct val="50000"/>
              </a:spcBef>
            </a:pPr>
            <a:r>
              <a:rPr lang="zh-CN" altLang="en-US" sz="2000">
                <a:solidFill>
                  <a:srgbClr val="FF0000"/>
                </a:solidFill>
                <a:latin typeface="楷体" panose="02010609060101010101" pitchFamily="49" charset="-122"/>
                <a:ea typeface="楷体" panose="02010609060101010101" pitchFamily="49" charset="-122"/>
              </a:rPr>
              <a:t>故明君贤将，所以动而胜人，成功出于众者，先知也。《用间篇》</a:t>
            </a:r>
            <a:br>
              <a:rPr lang="en-US" altLang="zh-CN" sz="2000">
                <a:solidFill>
                  <a:srgbClr val="FF0000"/>
                </a:solidFill>
                <a:latin typeface="黑体" panose="02010609060101010101" pitchFamily="49" charset="-122"/>
                <a:ea typeface="黑体" panose="02010609060101010101" pitchFamily="49" charset="-122"/>
              </a:rPr>
            </a:br>
            <a:r>
              <a:rPr lang="zh-CN" altLang="en-US" sz="2000">
                <a:solidFill>
                  <a:schemeClr val="accent2"/>
                </a:solidFill>
                <a:ea typeface="华文新魏" panose="02010800040101010101" pitchFamily="2" charset="-122"/>
              </a:rPr>
              <a:t>贤明的君主，优秀的将军之所以  一出动就能战胜敌人，成功超出众人之上，就在于事先了解敌情。</a:t>
            </a:r>
          </a:p>
          <a:p>
            <a:pPr>
              <a:spcBef>
                <a:spcPct val="50000"/>
              </a:spcBef>
            </a:pPr>
            <a:r>
              <a:rPr lang="zh-CN" altLang="en-US" sz="2000">
                <a:solidFill>
                  <a:srgbClr val="FF0000"/>
                </a:solidFill>
                <a:latin typeface="楷体" panose="02010609060101010101" pitchFamily="49" charset="-122"/>
                <a:ea typeface="楷体" panose="02010609060101010101" pitchFamily="49" charset="-122"/>
              </a:rPr>
              <a:t>故知胜有五：知可以战与不可以战者胜，识众寡之用者胜，上下同欲者胜，以虞待不虞者胜，将能而君不御者胜。此五者，知胜之道也。</a:t>
            </a:r>
            <a:r>
              <a:rPr lang="en-US" altLang="zh-CN" sz="2000">
                <a:solidFill>
                  <a:srgbClr val="FF0000"/>
                </a:solidFill>
                <a:latin typeface="楷体" panose="02010609060101010101" pitchFamily="49" charset="-122"/>
                <a:ea typeface="楷体" panose="02010609060101010101" pitchFamily="49" charset="-122"/>
              </a:rPr>
              <a:t>《</a:t>
            </a:r>
            <a:r>
              <a:rPr lang="zh-CN" altLang="en-US" sz="2000">
                <a:solidFill>
                  <a:srgbClr val="FF0000"/>
                </a:solidFill>
                <a:latin typeface="楷体" panose="02010609060101010101" pitchFamily="49" charset="-122"/>
                <a:ea typeface="楷体" panose="02010609060101010101" pitchFamily="49" charset="-122"/>
              </a:rPr>
              <a:t>谋攻篇</a:t>
            </a:r>
            <a:r>
              <a:rPr lang="en-US" altLang="zh-CN" sz="2000">
                <a:solidFill>
                  <a:srgbClr val="FF0000"/>
                </a:solidFill>
                <a:latin typeface="楷体" panose="02010609060101010101" pitchFamily="49" charset="-122"/>
                <a:ea typeface="楷体" panose="02010609060101010101" pitchFamily="49" charset="-122"/>
              </a:rPr>
              <a:t>》</a:t>
            </a:r>
            <a:br>
              <a:rPr lang="en-US" altLang="zh-CN" sz="2000">
                <a:solidFill>
                  <a:srgbClr val="FF0000"/>
                </a:solidFill>
                <a:latin typeface="楷体" panose="02010609060101010101" pitchFamily="49" charset="-122"/>
                <a:ea typeface="楷体" panose="02010609060101010101" pitchFamily="49" charset="-122"/>
              </a:rPr>
            </a:br>
            <a:r>
              <a:rPr lang="zh-CN" altLang="en-US" sz="2000">
                <a:solidFill>
                  <a:schemeClr val="accent2"/>
                </a:solidFill>
                <a:latin typeface="楷体" panose="02010609060101010101" pitchFamily="49" charset="-122"/>
                <a:ea typeface="楷体" panose="02010609060101010101" pitchFamily="49" charset="-122"/>
              </a:rPr>
              <a:t>预知胜利有五个方面：知道可以打或不可以打的能胜利；懂得多兵与少兵不同用法的能胜利；军队上下意愿一致的能胜利；以有准备对待无准备的能胜利；将帅有指挥能力而国君不加牵制的能胜利。</a:t>
            </a:r>
          </a:p>
          <a:p>
            <a:pPr>
              <a:spcBef>
                <a:spcPct val="50000"/>
              </a:spcBef>
            </a:pPr>
            <a:endParaRPr lang="zh-CN" altLang="en-US" sz="2400">
              <a:solidFill>
                <a:schemeClr val="accent2"/>
              </a:solidFill>
              <a:ea typeface="华文新魏" panose="02010800040101010101" pitchFamily="2" charset="-122"/>
            </a:endParaRPr>
          </a:p>
          <a:p>
            <a:pPr>
              <a:spcBef>
                <a:spcPct val="50000"/>
              </a:spcBef>
            </a:pPr>
            <a:endParaRPr lang="zh-CN" altLang="en-US" sz="2400">
              <a:solidFill>
                <a:srgbClr val="FF0000"/>
              </a:solidFill>
              <a:latin typeface="楷体" panose="02010609060101010101" pitchFamily="49" charset="-122"/>
              <a:ea typeface="楷体" panose="02010609060101010101" pitchFamily="49" charset="-122"/>
            </a:endParaRPr>
          </a:p>
          <a:p>
            <a:pPr>
              <a:spcBef>
                <a:spcPct val="50000"/>
              </a:spcBef>
            </a:pPr>
            <a:endParaRPr lang="zh-CN" altLang="en-US" sz="2400">
              <a:solidFill>
                <a:srgbClr val="FF0000"/>
              </a:solidFill>
              <a:latin typeface="楷体" panose="02010609060101010101" pitchFamily="49" charset="-122"/>
              <a:ea typeface="楷体" panose="02010609060101010101" pitchFamily="49" charset="-122"/>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 Box 2">
            <a:extLst>
              <a:ext uri="{FF2B5EF4-FFF2-40B4-BE49-F238E27FC236}">
                <a16:creationId xmlns:a16="http://schemas.microsoft.com/office/drawing/2014/main" id="{34FB00F7-5097-451F-9E42-CD26640109A0}"/>
              </a:ext>
            </a:extLst>
          </p:cNvPr>
          <p:cNvSpPr txBox="1">
            <a:spLocks noChangeArrowheads="1"/>
          </p:cNvSpPr>
          <p:nvPr/>
        </p:nvSpPr>
        <p:spPr bwMode="auto">
          <a:xfrm>
            <a:off x="1703388" y="188913"/>
            <a:ext cx="7848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a:latin typeface="黑体" panose="02010609060101010101" pitchFamily="49" charset="-122"/>
                <a:ea typeface="黑体" panose="02010609060101010101" pitchFamily="49" charset="-122"/>
              </a:rPr>
              <a:t>四、算胜论</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目标决策先计先算</a:t>
            </a:r>
            <a:endParaRPr lang="zh-CN" altLang="en-US" sz="4800">
              <a:latin typeface="黑体" panose="02010609060101010101" pitchFamily="49" charset="-122"/>
              <a:ea typeface="黑体" panose="02010609060101010101" pitchFamily="49" charset="-122"/>
            </a:endParaRPr>
          </a:p>
        </p:txBody>
      </p:sp>
      <p:sp>
        <p:nvSpPr>
          <p:cNvPr id="46082" name="文本框 1">
            <a:extLst>
              <a:ext uri="{FF2B5EF4-FFF2-40B4-BE49-F238E27FC236}">
                <a16:creationId xmlns:a16="http://schemas.microsoft.com/office/drawing/2014/main" id="{ADC23B76-9F92-49BE-A1EA-AC5B5B956598}"/>
              </a:ext>
            </a:extLst>
          </p:cNvPr>
          <p:cNvSpPr txBox="1">
            <a:spLocks noChangeArrowheads="1"/>
          </p:cNvSpPr>
          <p:nvPr/>
        </p:nvSpPr>
        <p:spPr bwMode="auto">
          <a:xfrm>
            <a:off x="1703388" y="1125539"/>
            <a:ext cx="9010650" cy="485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solidFill>
                  <a:srgbClr val="FF0000"/>
                </a:solidFill>
                <a:latin typeface="楷体" panose="02010609060101010101" pitchFamily="49" charset="-122"/>
                <a:ea typeface="楷体" panose="02010609060101010101" pitchFamily="49" charset="-122"/>
              </a:rPr>
              <a:t>只有未战先算，才能最大限度地避免失败。</a:t>
            </a:r>
          </a:p>
          <a:p>
            <a:pPr>
              <a:lnSpc>
                <a:spcPct val="140000"/>
              </a:lnSpc>
            </a:pPr>
            <a:r>
              <a:rPr lang="zh-CN" altLang="en-US" sz="2800">
                <a:solidFill>
                  <a:srgbClr val="FF0000"/>
                </a:solidFill>
                <a:latin typeface="楷体" panose="02010609060101010101" pitchFamily="49" charset="-122"/>
                <a:ea typeface="楷体" panose="02010609060101010101" pitchFamily="49" charset="-122"/>
              </a:rPr>
              <a:t>夫未战而庙算胜者，得算多也，未战而庙算不胜者，得算少也。多算胜，少算不胜，而况无算乎!吾以此观知，胜负见矣。《计篇》</a:t>
            </a:r>
            <a:endParaRPr lang="zh-CN" altLang="en-US" sz="2400">
              <a:solidFill>
                <a:srgbClr val="FF0000"/>
              </a:solidFill>
              <a:latin typeface="楷体" panose="02010609060101010101" pitchFamily="49" charset="-122"/>
              <a:ea typeface="楷体" panose="02010609060101010101" pitchFamily="49" charset="-122"/>
            </a:endParaRPr>
          </a:p>
          <a:p>
            <a:pPr>
              <a:lnSpc>
                <a:spcPct val="140000"/>
              </a:lnSpc>
            </a:pPr>
            <a:r>
              <a:rPr lang="zh-CN" altLang="en-US" sz="2400">
                <a:solidFill>
                  <a:srgbClr val="FF0000"/>
                </a:solidFill>
                <a:latin typeface="楷体" panose="02010609060101010101" pitchFamily="49" charset="-122"/>
                <a:ea typeface="楷体" panose="02010609060101010101" pitchFamily="49" charset="-122"/>
              </a:rPr>
              <a:t>      开战之前就预计能够取得胜利的，是因为胜利的条件充分；开战之前就预计不能取得胜利的，是因为胜利的条件不充分。筹划周密就能胜利；筹划疏漏就不能胜利，何况不作筹划呢？我们根据这些来进行观察，谁胜谁败就端倪可见了。</a:t>
            </a:r>
            <a:br>
              <a:rPr lang="zh-CN" altLang="en-US" sz="2400">
                <a:solidFill>
                  <a:srgbClr val="FF0000"/>
                </a:solidFill>
                <a:latin typeface="楷体" panose="02010609060101010101" pitchFamily="49" charset="-122"/>
                <a:ea typeface="楷体" panose="02010609060101010101" pitchFamily="49" charset="-122"/>
              </a:rPr>
            </a:br>
            <a:endParaRPr lang="zh-CN" altLang="en-US" sz="2400">
              <a:solidFill>
                <a:srgbClr val="FF0000"/>
              </a:solidFill>
              <a:latin typeface="楷体" panose="02010609060101010101" pitchFamily="49" charset="-122"/>
              <a:ea typeface="楷体" panose="02010609060101010101" pitchFamily="49" charset="-122"/>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ext Box 5">
            <a:extLst>
              <a:ext uri="{FF2B5EF4-FFF2-40B4-BE49-F238E27FC236}">
                <a16:creationId xmlns:a16="http://schemas.microsoft.com/office/drawing/2014/main" id="{140021E5-AB5B-499C-B365-EE2D1C1A613D}"/>
              </a:ext>
            </a:extLst>
          </p:cNvPr>
          <p:cNvSpPr txBox="1">
            <a:spLocks noChangeArrowheads="1"/>
          </p:cNvSpPr>
          <p:nvPr/>
        </p:nvSpPr>
        <p:spPr bwMode="auto">
          <a:xfrm>
            <a:off x="1631950" y="260351"/>
            <a:ext cx="9144000" cy="714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4800">
                <a:latin typeface="楷体" panose="02010609060101010101" pitchFamily="49" charset="-122"/>
                <a:ea typeface="楷体" panose="02010609060101010101" pitchFamily="49" charset="-122"/>
              </a:rPr>
              <a:t>算“五事”</a:t>
            </a:r>
          </a:p>
          <a:p>
            <a:r>
              <a:rPr lang="zh-CN" altLang="en-US" sz="2800">
                <a:solidFill>
                  <a:srgbClr val="FF0000"/>
                </a:solidFill>
                <a:latin typeface="楷体" panose="02010609060101010101" pitchFamily="49" charset="-122"/>
                <a:ea typeface="楷体" panose="02010609060101010101" pitchFamily="49" charset="-122"/>
              </a:rPr>
              <a:t>故经之以五事，校之以计而索其情：一曰道，二曰天，三曰地，四曰将，五曰法。</a:t>
            </a:r>
            <a:r>
              <a:rPr lang="en-US" altLang="zh-CN" sz="2800">
                <a:solidFill>
                  <a:srgbClr val="FF0000"/>
                </a:solidFill>
                <a:latin typeface="楷体" panose="02010609060101010101" pitchFamily="49" charset="-122"/>
                <a:ea typeface="楷体" panose="02010609060101010101" pitchFamily="49" charset="-122"/>
              </a:rPr>
              <a:t>《</a:t>
            </a:r>
            <a:r>
              <a:rPr lang="zh-CN" altLang="en-US" sz="2800">
                <a:solidFill>
                  <a:srgbClr val="FF0000"/>
                </a:solidFill>
                <a:latin typeface="楷体" panose="02010609060101010101" pitchFamily="49" charset="-122"/>
                <a:ea typeface="楷体" panose="02010609060101010101" pitchFamily="49" charset="-122"/>
              </a:rPr>
              <a:t>计篇</a:t>
            </a:r>
            <a:r>
              <a:rPr lang="en-US" altLang="zh-CN" sz="2800">
                <a:solidFill>
                  <a:srgbClr val="FF0000"/>
                </a:solidFill>
                <a:latin typeface="楷体" panose="02010609060101010101" pitchFamily="49" charset="-122"/>
                <a:ea typeface="楷体" panose="02010609060101010101" pitchFamily="49" charset="-122"/>
              </a:rPr>
              <a:t>》</a:t>
            </a:r>
          </a:p>
          <a:p>
            <a:r>
              <a:rPr lang="zh-CN" altLang="en-US" sz="2800">
                <a:latin typeface="楷体" panose="02010609060101010101" pitchFamily="49" charset="-122"/>
                <a:ea typeface="楷体" panose="02010609060101010101" pitchFamily="49" charset="-122"/>
              </a:rPr>
              <a:t>所以，要从以下五个方面来谋划它，以探索战争的情势。一是道，二是天，三是地，四是将，五是法。</a:t>
            </a:r>
          </a:p>
          <a:p>
            <a:pPr eaLnBrk="0" hangingPunct="0"/>
            <a:endParaRPr lang="zh-CN" altLang="en-US" sz="4400">
              <a:latin typeface="楷体" panose="02010609060101010101" pitchFamily="49" charset="-122"/>
              <a:ea typeface="楷体" panose="02010609060101010101" pitchFamily="49" charset="-122"/>
            </a:endParaRPr>
          </a:p>
          <a:p>
            <a:pPr eaLnBrk="0" hangingPunct="0"/>
            <a:r>
              <a:rPr lang="zh-CN" altLang="en-US" sz="4400">
                <a:latin typeface="楷体" panose="02010609060101010101" pitchFamily="49" charset="-122"/>
                <a:ea typeface="楷体" panose="02010609060101010101" pitchFamily="49" charset="-122"/>
              </a:rPr>
              <a:t>算“七计”</a:t>
            </a:r>
          </a:p>
          <a:p>
            <a:pPr eaLnBrk="0" hangingPunct="0"/>
            <a:r>
              <a:rPr lang="zh-CN" altLang="en-US" sz="2800">
                <a:solidFill>
                  <a:srgbClr val="FF0000"/>
                </a:solidFill>
                <a:latin typeface="楷体" panose="02010609060101010101" pitchFamily="49" charset="-122"/>
                <a:ea typeface="楷体" panose="02010609060101010101" pitchFamily="49" charset="-122"/>
              </a:rPr>
              <a:t>主孰有道？将孰有能？天地孰得？法令孰行？兵众孰强？士卒孰练？赏罚孰明？吾以此知胜负矣。《计篇》</a:t>
            </a:r>
            <a:endParaRPr lang="zh-CN" altLang="en-US" sz="2800">
              <a:latin typeface="楷体" panose="02010609060101010101" pitchFamily="49" charset="-122"/>
              <a:ea typeface="楷体" panose="02010609060101010101" pitchFamily="49" charset="-122"/>
            </a:endParaRPr>
          </a:p>
          <a:p>
            <a:pPr eaLnBrk="0" hangingPunct="0"/>
            <a:r>
              <a:rPr lang="zh-CN" altLang="en-US" sz="2800">
                <a:latin typeface="楷体" panose="02010609060101010101" pitchFamily="49" charset="-122"/>
                <a:ea typeface="楷体" panose="02010609060101010101" pitchFamily="49" charset="-122"/>
              </a:rPr>
              <a:t>哪一方君主的政治开明？哪一方的将帅更有才能？哪一方天时地理有利？哪一方的法令能贯彻执行？哪一方的兵卒训练有素？哪一方赏罚严明？我根据这些就可以判断谁胜谁负了。</a:t>
            </a:r>
            <a:r>
              <a:rPr lang="zh-CN" altLang="en-US" sz="2800">
                <a:latin typeface="隶书" panose="02010509060101010101" pitchFamily="49" charset="-122"/>
                <a:ea typeface="隶书" panose="02010509060101010101" pitchFamily="49" charset="-122"/>
              </a:rPr>
              <a:t> </a:t>
            </a:r>
          </a:p>
          <a:p>
            <a:pPr>
              <a:spcBef>
                <a:spcPct val="50000"/>
              </a:spcBef>
            </a:pPr>
            <a:endParaRPr lang="zh-CN" altLang="en-US" sz="2800">
              <a:latin typeface="楷体" panose="02010609060101010101" pitchFamily="49" charset="-122"/>
              <a:ea typeface="楷体" panose="02010609060101010101" pitchFamily="49" charset="-122"/>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矩形 1">
            <a:extLst>
              <a:ext uri="{FF2B5EF4-FFF2-40B4-BE49-F238E27FC236}">
                <a16:creationId xmlns:a16="http://schemas.microsoft.com/office/drawing/2014/main" id="{64EB251D-6499-43D0-829B-AD1F3580AC2A}"/>
              </a:ext>
            </a:extLst>
          </p:cNvPr>
          <p:cNvSpPr>
            <a:spLocks noChangeArrowheads="1"/>
          </p:cNvSpPr>
          <p:nvPr/>
        </p:nvSpPr>
        <p:spPr bwMode="auto">
          <a:xfrm>
            <a:off x="2208213" y="1989139"/>
            <a:ext cx="7848600" cy="4314825"/>
          </a:xfrm>
          <a:prstGeom prst="rect">
            <a:avLst/>
          </a:prstGeom>
          <a:solidFill>
            <a:srgbClr val="CCFF99">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40000"/>
              </a:lnSpc>
            </a:pPr>
            <a:r>
              <a:rPr lang="zh-CN" altLang="en-US" sz="2800">
                <a:solidFill>
                  <a:srgbClr val="000000"/>
                </a:solidFill>
                <a:latin typeface="楷体" panose="02010609060101010101" pitchFamily="49" charset="-122"/>
                <a:ea typeface="楷体" panose="02010609060101010101" pitchFamily="49" charset="-122"/>
              </a:rPr>
              <a:t>“利”和“危”的两面性同样适合于市场竞争中，企业能否准确把握竞争的利害关系，并根据利害关系采取相应的措施，扬利避危是能否在竞争中占领主动权的关键。为了解决这个问题，仅仅靠领导者是不够的，企业通常会聘用智囊团，针对利害关系进行全方面分析，通过调整经营结构等方式化利为经济利益，转危为利。</a:t>
            </a:r>
          </a:p>
        </p:txBody>
      </p:sp>
      <p:sp>
        <p:nvSpPr>
          <p:cNvPr id="48130" name="矩形 2">
            <a:extLst>
              <a:ext uri="{FF2B5EF4-FFF2-40B4-BE49-F238E27FC236}">
                <a16:creationId xmlns:a16="http://schemas.microsoft.com/office/drawing/2014/main" id="{5A77291C-1BEE-42D9-A11B-1D02D70B493E}"/>
              </a:ext>
            </a:extLst>
          </p:cNvPr>
          <p:cNvSpPr>
            <a:spLocks noChangeArrowheads="1"/>
          </p:cNvSpPr>
          <p:nvPr/>
        </p:nvSpPr>
        <p:spPr bwMode="auto">
          <a:xfrm>
            <a:off x="1992314" y="411164"/>
            <a:ext cx="8351837"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4400">
                <a:solidFill>
                  <a:srgbClr val="FF0000"/>
                </a:solidFill>
                <a:latin typeface="隶书" panose="02010509060101010101" pitchFamily="49" charset="-122"/>
                <a:ea typeface="隶书" panose="02010509060101010101" pitchFamily="49" charset="-122"/>
              </a:rPr>
              <a:t>军争为利，军争为危</a:t>
            </a:r>
            <a:r>
              <a:rPr lang="en-US" altLang="zh-CN" sz="4400">
                <a:solidFill>
                  <a:srgbClr val="FF0000"/>
                </a:solidFill>
                <a:latin typeface="隶书" panose="02010509060101010101" pitchFamily="49" charset="-122"/>
                <a:ea typeface="隶书" panose="02010509060101010101" pitchFamily="49" charset="-122"/>
              </a:rPr>
              <a:t>《</a:t>
            </a:r>
            <a:r>
              <a:rPr lang="zh-CN" altLang="en-US" sz="4400">
                <a:solidFill>
                  <a:srgbClr val="FF0000"/>
                </a:solidFill>
                <a:latin typeface="隶书" panose="02010509060101010101" pitchFamily="49" charset="-122"/>
                <a:ea typeface="隶书" panose="02010509060101010101" pitchFamily="49" charset="-122"/>
              </a:rPr>
              <a:t>军争篇</a:t>
            </a:r>
            <a:r>
              <a:rPr lang="en-US" altLang="zh-CN" sz="4400">
                <a:solidFill>
                  <a:srgbClr val="FF0000"/>
                </a:solidFill>
                <a:latin typeface="隶书" panose="02010509060101010101" pitchFamily="49" charset="-122"/>
                <a:ea typeface="隶书" panose="02010509060101010101" pitchFamily="49" charset="-122"/>
              </a:rPr>
              <a:t>》</a:t>
            </a:r>
          </a:p>
          <a:p>
            <a:r>
              <a:rPr lang="zh-CN" altLang="en-US" sz="3600">
                <a:solidFill>
                  <a:srgbClr val="000000"/>
                </a:solidFill>
                <a:latin typeface="隶书" panose="02010509060101010101" pitchFamily="49" charset="-122"/>
                <a:ea typeface="隶书" panose="02010509060101010101" pitchFamily="49" charset="-122"/>
              </a:rPr>
              <a:t>军争既有有利的一面，也有不利的一面</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ext Box 6">
            <a:extLst>
              <a:ext uri="{FF2B5EF4-FFF2-40B4-BE49-F238E27FC236}">
                <a16:creationId xmlns:a16="http://schemas.microsoft.com/office/drawing/2014/main" id="{60760A38-ADB6-45E4-82CD-F787B4531E57}"/>
              </a:ext>
            </a:extLst>
          </p:cNvPr>
          <p:cNvSpPr txBox="1">
            <a:spLocks noChangeArrowheads="1"/>
          </p:cNvSpPr>
          <p:nvPr/>
        </p:nvSpPr>
        <p:spPr bwMode="auto">
          <a:xfrm>
            <a:off x="1828800" y="188913"/>
            <a:ext cx="8839200" cy="3662541"/>
          </a:xfrm>
          <a:prstGeom prst="rect">
            <a:avLst/>
          </a:prstGeom>
          <a:noFill/>
          <a:ln>
            <a:noFill/>
          </a:ln>
          <a:effectLst>
            <a:outerShdw dist="45791" dir="2021404" algn="ctr" rotWithShape="0">
              <a:srgbClr val="FFFF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dirty="0">
                <a:solidFill>
                  <a:schemeClr val="tx2"/>
                </a:solidFill>
                <a:latin typeface="宋体" panose="02010600030101010101" pitchFamily="2" charset="-122"/>
                <a:ea typeface="宋体" panose="02010600030101010101" pitchFamily="2" charset="-122"/>
              </a:rPr>
              <a:t>	</a:t>
            </a:r>
            <a:r>
              <a:rPr lang="zh-CN" altLang="en-US" sz="2800" dirty="0">
                <a:solidFill>
                  <a:schemeClr val="tx2"/>
                </a:solidFill>
                <a:latin typeface="宋体" panose="02010600030101010101" pitchFamily="2" charset="-122"/>
                <a:ea typeface="宋体" panose="02010600030101010101" pitchFamily="2" charset="-122"/>
              </a:rPr>
              <a:t>优选最佳方案，做到杂于利害</a:t>
            </a:r>
          </a:p>
          <a:p>
            <a:r>
              <a:rPr lang="zh-CN" altLang="en-US" sz="3600" dirty="0">
                <a:solidFill>
                  <a:schemeClr val="tx2"/>
                </a:solidFill>
                <a:latin typeface="宋体" panose="02010600030101010101" pitchFamily="2" charset="-122"/>
                <a:ea typeface="宋体" panose="02010600030101010101" pitchFamily="2" charset="-122"/>
              </a:rPr>
              <a:t>           </a:t>
            </a:r>
            <a:endParaRPr lang="en-US" altLang="zh-CN" sz="3600" dirty="0">
              <a:solidFill>
                <a:schemeClr val="tx2"/>
              </a:solidFill>
              <a:latin typeface="宋体" panose="02010600030101010101" pitchFamily="2" charset="-122"/>
              <a:ea typeface="宋体" panose="02010600030101010101" pitchFamily="2" charset="-122"/>
            </a:endParaRPr>
          </a:p>
          <a:p>
            <a:r>
              <a:rPr lang="zh-CN" altLang="en-US" sz="2800" dirty="0">
                <a:solidFill>
                  <a:srgbClr val="FF0000"/>
                </a:solidFill>
                <a:latin typeface="宋体" panose="02010600030101010101" pitchFamily="2" charset="-122"/>
                <a:ea typeface="宋体" panose="02010600030101010101" pitchFamily="2" charset="-122"/>
              </a:rPr>
              <a:t>是故智者之虑，必杂于利害。杂于利，而务可信也；杂于害，而患可解也。</a:t>
            </a:r>
            <a:r>
              <a:rPr lang="en-US" altLang="zh-CN" sz="2800" dirty="0">
                <a:solidFill>
                  <a:srgbClr val="FF0000"/>
                </a:solidFill>
                <a:latin typeface="宋体" panose="02010600030101010101" pitchFamily="2" charset="-122"/>
                <a:ea typeface="宋体" panose="02010600030101010101" pitchFamily="2" charset="-122"/>
              </a:rPr>
              <a:t> 《</a:t>
            </a:r>
            <a:r>
              <a:rPr lang="zh-CN" altLang="en-US" sz="2800" dirty="0">
                <a:solidFill>
                  <a:srgbClr val="FF0000"/>
                </a:solidFill>
                <a:latin typeface="宋体" panose="02010600030101010101" pitchFamily="2" charset="-122"/>
                <a:ea typeface="宋体" panose="02010600030101010101" pitchFamily="2" charset="-122"/>
              </a:rPr>
              <a:t>九变篇</a:t>
            </a:r>
            <a:r>
              <a:rPr lang="en-US" altLang="zh-CN" sz="2800" dirty="0">
                <a:solidFill>
                  <a:srgbClr val="FF0000"/>
                </a:solidFill>
                <a:latin typeface="宋体" panose="02010600030101010101" pitchFamily="2" charset="-122"/>
                <a:ea typeface="宋体" panose="02010600030101010101" pitchFamily="2" charset="-122"/>
              </a:rPr>
              <a:t>》</a:t>
            </a:r>
          </a:p>
          <a:p>
            <a:endParaRPr lang="en-US" altLang="zh-CN" sz="2800" dirty="0">
              <a:solidFill>
                <a:srgbClr val="FF0000"/>
              </a:solidFill>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聪明的将帅考虑问题，必须兼顾到利害两个方面。在不利的条件下要看到有利因素，大事才可顺利完成；在顺利条件下要看到不利的因素，祸患才能解除。</a:t>
            </a:r>
            <a:endParaRPr lang="zh-CN" altLang="en-US" sz="2800" dirty="0">
              <a:solidFill>
                <a:schemeClr val="tx2"/>
              </a:solidFill>
              <a:latin typeface="宋体" panose="02010600030101010101" pitchFamily="2" charset="-122"/>
              <a:ea typeface="宋体" panose="02010600030101010101" pitchFamily="2" charset="-122"/>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文本框 1">
            <a:extLst>
              <a:ext uri="{FF2B5EF4-FFF2-40B4-BE49-F238E27FC236}">
                <a16:creationId xmlns:a16="http://schemas.microsoft.com/office/drawing/2014/main" id="{82D85F9A-B0A8-4FE8-BEF6-6F32F4B47C13}"/>
              </a:ext>
            </a:extLst>
          </p:cNvPr>
          <p:cNvSpPr txBox="1">
            <a:spLocks noChangeArrowheads="1"/>
          </p:cNvSpPr>
          <p:nvPr/>
        </p:nvSpPr>
        <p:spPr bwMode="auto">
          <a:xfrm>
            <a:off x="2135188" y="404813"/>
            <a:ext cx="22621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latin typeface="微软雅黑" panose="020B0503020204020204" pitchFamily="34" charset="-122"/>
                <a:ea typeface="微软雅黑" panose="020B0503020204020204" pitchFamily="34" charset="-122"/>
              </a:rPr>
              <a:t>美国罐头大王的发迹</a:t>
            </a:r>
          </a:p>
        </p:txBody>
      </p:sp>
      <p:sp>
        <p:nvSpPr>
          <p:cNvPr id="50178" name="文本框 2">
            <a:extLst>
              <a:ext uri="{FF2B5EF4-FFF2-40B4-BE49-F238E27FC236}">
                <a16:creationId xmlns:a16="http://schemas.microsoft.com/office/drawing/2014/main" id="{CAD918F3-4853-420C-B888-B82F6255AA47}"/>
              </a:ext>
            </a:extLst>
          </p:cNvPr>
          <p:cNvSpPr txBox="1">
            <a:spLocks noChangeArrowheads="1"/>
          </p:cNvSpPr>
          <p:nvPr/>
        </p:nvSpPr>
        <p:spPr bwMode="auto">
          <a:xfrm>
            <a:off x="1847850" y="1341438"/>
            <a:ext cx="8496300" cy="4830762"/>
          </a:xfrm>
          <a:prstGeom prst="rect">
            <a:avLst/>
          </a:prstGeom>
          <a:solidFill>
            <a:srgbClr val="CCFF99">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2800">
                <a:latin typeface="微软雅黑" panose="020B0503020204020204" pitchFamily="34" charset="-122"/>
                <a:ea typeface="微软雅黑" panose="020B0503020204020204" pitchFamily="34" charset="-122"/>
              </a:rPr>
              <a:t>1875</a:t>
            </a:r>
            <a:r>
              <a:rPr lang="zh-CN" altLang="en-US" sz="2800">
                <a:latin typeface="微软雅黑" panose="020B0503020204020204" pitchFamily="34" charset="-122"/>
                <a:ea typeface="微软雅黑" panose="020B0503020204020204" pitchFamily="34" charset="-122"/>
              </a:rPr>
              <a:t>年，美国“罐头大王”亚默尔在报纸上看到一条“豆腐块新闻”，说的是墨西哥牧群里发现了病畜，有些专家怀疑是一种传染性很强的瘟疫。亚默尔立即想到了毗邻墨西哥的美国加利福尼亚、德克萨斯肉类供应基地。如果瘟疫传染到这里，政府一定会禁止那里的牲畜及肉类进入其他地区，这样将造成全国肉类供应紧张，价格上涨。于是亚默尔独具慧眼的倾其所有，从其他州采购经过检疫的牲畜和牛肉，迅速运往东部地区。不出所料，政府果然对这两个地区的牲畜及肉类进行禁运，美国肉价由此上扬，亚默尔如愿以偿，猛赚一把。</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5">
            <a:extLst>
              <a:ext uri="{FF2B5EF4-FFF2-40B4-BE49-F238E27FC236}">
                <a16:creationId xmlns:a16="http://schemas.microsoft.com/office/drawing/2014/main" id="{05D8E143-2689-42E9-9B30-EC8A6CB72141}"/>
              </a:ext>
            </a:extLst>
          </p:cNvPr>
          <p:cNvSpPr>
            <a:spLocks noChangeArrowheads="1"/>
          </p:cNvSpPr>
          <p:nvPr/>
        </p:nvSpPr>
        <p:spPr bwMode="auto">
          <a:xfrm>
            <a:off x="1631951" y="1341439"/>
            <a:ext cx="8893175" cy="150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4800">
                <a:solidFill>
                  <a:schemeClr val="tx2"/>
                </a:solidFill>
                <a:latin typeface="华文新魏" panose="02010800040101010101" pitchFamily="2" charset="-122"/>
                <a:ea typeface="华文新魏" panose="02010800040101010101" pitchFamily="2" charset="-122"/>
              </a:rPr>
              <a:t>	</a:t>
            </a:r>
            <a:r>
              <a:rPr lang="zh-CN" altLang="en-US" sz="4400">
                <a:solidFill>
                  <a:srgbClr val="FF0000"/>
                </a:solidFill>
                <a:latin typeface="华文新魏" panose="02010800040101010101" pitchFamily="2" charset="-122"/>
                <a:ea typeface="华文新魏" panose="02010800040101010101" pitchFamily="2" charset="-122"/>
              </a:rPr>
              <a:t>自古不谋万世者</a:t>
            </a:r>
            <a:r>
              <a:rPr lang="en-US" altLang="zh-CN" sz="4400">
                <a:solidFill>
                  <a:srgbClr val="FF0000"/>
                </a:solidFill>
                <a:latin typeface="华文新魏" panose="02010800040101010101" pitchFamily="2" charset="-122"/>
                <a:ea typeface="华文新魏" panose="02010800040101010101" pitchFamily="2" charset="-122"/>
              </a:rPr>
              <a:t>,</a:t>
            </a:r>
            <a:r>
              <a:rPr lang="zh-CN" altLang="en-US" sz="4400">
                <a:solidFill>
                  <a:srgbClr val="FF0000"/>
                </a:solidFill>
                <a:latin typeface="华文新魏" panose="02010800040101010101" pitchFamily="2" charset="-122"/>
                <a:ea typeface="华文新魏" panose="02010800040101010101" pitchFamily="2" charset="-122"/>
              </a:rPr>
              <a:t>不足谋一时</a:t>
            </a:r>
            <a:r>
              <a:rPr lang="en-US" altLang="zh-CN" sz="4400">
                <a:solidFill>
                  <a:srgbClr val="FF0000"/>
                </a:solidFill>
                <a:latin typeface="华文新魏" panose="02010800040101010101" pitchFamily="2" charset="-122"/>
                <a:ea typeface="华文新魏" panose="02010800040101010101" pitchFamily="2" charset="-122"/>
              </a:rPr>
              <a:t>;</a:t>
            </a:r>
            <a:r>
              <a:rPr lang="zh-CN" altLang="en-US" sz="4400">
                <a:solidFill>
                  <a:srgbClr val="FF0000"/>
                </a:solidFill>
                <a:latin typeface="华文新魏" panose="02010800040101010101" pitchFamily="2" charset="-122"/>
                <a:ea typeface="华文新魏" panose="02010800040101010101" pitchFamily="2" charset="-122"/>
              </a:rPr>
              <a:t>不谋全局者</a:t>
            </a:r>
            <a:r>
              <a:rPr lang="en-US" altLang="zh-CN" sz="4400">
                <a:solidFill>
                  <a:srgbClr val="FF0000"/>
                </a:solidFill>
                <a:latin typeface="华文新魏" panose="02010800040101010101" pitchFamily="2" charset="-122"/>
                <a:ea typeface="华文新魏" panose="02010800040101010101" pitchFamily="2" charset="-122"/>
              </a:rPr>
              <a:t>,</a:t>
            </a:r>
            <a:r>
              <a:rPr lang="zh-CN" altLang="en-US" sz="4400">
                <a:solidFill>
                  <a:srgbClr val="FF0000"/>
                </a:solidFill>
                <a:latin typeface="华文新魏" panose="02010800040101010101" pitchFamily="2" charset="-122"/>
                <a:ea typeface="华文新魏" panose="02010800040101010101" pitchFamily="2" charset="-122"/>
              </a:rPr>
              <a:t>不足谋一域。　</a:t>
            </a:r>
          </a:p>
        </p:txBody>
      </p:sp>
      <p:sp>
        <p:nvSpPr>
          <p:cNvPr id="51202" name="文本框 1">
            <a:extLst>
              <a:ext uri="{FF2B5EF4-FFF2-40B4-BE49-F238E27FC236}">
                <a16:creationId xmlns:a16="http://schemas.microsoft.com/office/drawing/2014/main" id="{E86C8668-BD43-4A61-818E-B0FE1535FD93}"/>
              </a:ext>
            </a:extLst>
          </p:cNvPr>
          <p:cNvSpPr txBox="1">
            <a:spLocks noChangeArrowheads="1"/>
          </p:cNvSpPr>
          <p:nvPr/>
        </p:nvSpPr>
        <p:spPr bwMode="auto">
          <a:xfrm>
            <a:off x="1774826" y="2781300"/>
            <a:ext cx="8697913"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2800">
                <a:solidFill>
                  <a:srgbClr val="FF0000"/>
                </a:solidFill>
                <a:latin typeface="隶书" panose="02010509060101010101" pitchFamily="49" charset="-122"/>
                <a:ea typeface="隶书" panose="02010509060101010101" pitchFamily="49" charset="-122"/>
              </a:rPr>
              <a:t>故上兵伐谋，其次伐交，其次伐兵，其下攻城。</a:t>
            </a:r>
            <a:endParaRPr lang="en-US" altLang="zh-CN" sz="2800">
              <a:solidFill>
                <a:srgbClr val="FF0000"/>
              </a:solidFill>
              <a:latin typeface="隶书" panose="02010509060101010101" pitchFamily="49" charset="-122"/>
              <a:ea typeface="隶书" panose="02010509060101010101" pitchFamily="49" charset="-122"/>
            </a:endParaRPr>
          </a:p>
          <a:p>
            <a:pPr eaLnBrk="0" hangingPunct="0"/>
            <a:r>
              <a:rPr lang="zh-CN" altLang="en-US" sz="2400">
                <a:latin typeface="隶书" panose="02010509060101010101" pitchFamily="49" charset="-122"/>
                <a:ea typeface="隶书" panose="02010509060101010101" pitchFamily="49" charset="-122"/>
              </a:rPr>
              <a:t>所以，上策是挫败敌人的战略计谋，其次是挫败敌人的外交，再次是挫败敌人的军队，下策是攻占敌人的城池。</a:t>
            </a:r>
          </a:p>
          <a:p>
            <a:pPr eaLnBrk="0" hangingPunct="0"/>
            <a:endParaRPr lang="zh-CN" altLang="en-US" sz="2400">
              <a:latin typeface="隶书" panose="02010509060101010101" pitchFamily="49" charset="-122"/>
              <a:ea typeface="隶书" panose="02010509060101010101" pitchFamily="49" charset="-122"/>
            </a:endParaRPr>
          </a:p>
          <a:p>
            <a:pPr>
              <a:lnSpc>
                <a:spcPct val="140000"/>
              </a:lnSpc>
            </a:pPr>
            <a:r>
              <a:rPr lang="zh-CN" altLang="en-US" sz="2400">
                <a:solidFill>
                  <a:schemeClr val="tx2"/>
                </a:solidFill>
                <a:latin typeface="楷体" panose="02010609060101010101" pitchFamily="49" charset="-122"/>
                <a:ea typeface="楷体" panose="02010609060101010101" pitchFamily="49" charset="-122"/>
              </a:rPr>
              <a:t>从</a:t>
            </a:r>
            <a:r>
              <a:rPr lang="zh-CN" altLang="en-US" sz="3600">
                <a:solidFill>
                  <a:schemeClr val="tx2"/>
                </a:solidFill>
                <a:latin typeface="楷体" panose="02010609060101010101" pitchFamily="49" charset="-122"/>
                <a:ea typeface="楷体" panose="02010609060101010101" pitchFamily="49" charset="-122"/>
              </a:rPr>
              <a:t>课前录像</a:t>
            </a:r>
            <a:r>
              <a:rPr lang="zh-CN" altLang="en-US" sz="2400">
                <a:solidFill>
                  <a:schemeClr val="tx2"/>
                </a:solidFill>
                <a:latin typeface="楷体" panose="02010609060101010101" pitchFamily="49" charset="-122"/>
                <a:ea typeface="楷体" panose="02010609060101010101" pitchFamily="49" charset="-122"/>
              </a:rPr>
              <a:t>中我们可以看出</a:t>
            </a:r>
            <a:r>
              <a:rPr lang="en-US" altLang="zh-CN" sz="2400">
                <a:solidFill>
                  <a:schemeClr val="tx2"/>
                </a:solidFill>
                <a:latin typeface="楷体" panose="02010609060101010101" pitchFamily="49" charset="-122"/>
                <a:ea typeface="楷体" panose="02010609060101010101" pitchFamily="49" charset="-122"/>
              </a:rPr>
              <a:t>,</a:t>
            </a:r>
            <a:r>
              <a:rPr lang="zh-CN" altLang="en-US" sz="2400">
                <a:solidFill>
                  <a:schemeClr val="tx2"/>
                </a:solidFill>
                <a:latin typeface="楷体" panose="02010609060101010101" pitchFamily="49" charset="-122"/>
                <a:ea typeface="楷体" panose="02010609060101010101" pitchFamily="49" charset="-122"/>
              </a:rPr>
              <a:t>由于正大集团、美尔雅的决策者善于谋划，所以他们取得了成功</a:t>
            </a:r>
            <a:r>
              <a:rPr lang="en-US" altLang="zh-CN" sz="2400">
                <a:solidFill>
                  <a:schemeClr val="tx2"/>
                </a:solidFill>
                <a:latin typeface="楷体" panose="02010609060101010101" pitchFamily="49" charset="-122"/>
                <a:ea typeface="楷体" panose="02010609060101010101" pitchFamily="49" charset="-122"/>
              </a:rPr>
              <a:t>.</a:t>
            </a:r>
          </a:p>
          <a:p>
            <a:pPr>
              <a:lnSpc>
                <a:spcPct val="140000"/>
              </a:lnSpc>
            </a:pPr>
            <a:r>
              <a:rPr lang="en-US" altLang="zh-CN" sz="2400">
                <a:solidFill>
                  <a:schemeClr val="tx2"/>
                </a:solidFill>
                <a:latin typeface="楷体" panose="02010609060101010101" pitchFamily="49" charset="-122"/>
                <a:ea typeface="楷体" panose="02010609060101010101" pitchFamily="49" charset="-122"/>
              </a:rPr>
              <a:t>	</a:t>
            </a:r>
            <a:r>
              <a:rPr lang="zh-CN" altLang="en-US" sz="2400">
                <a:solidFill>
                  <a:srgbClr val="FF0000"/>
                </a:solidFill>
                <a:latin typeface="楷体" panose="02010609060101010101" pitchFamily="49" charset="-122"/>
                <a:ea typeface="楷体" panose="02010609060101010101" pitchFamily="49" charset="-122"/>
              </a:rPr>
              <a:t>美尔雅：孙子</a:t>
            </a:r>
            <a:r>
              <a:rPr lang="en-US" altLang="zh-CN" sz="2400">
                <a:solidFill>
                  <a:srgbClr val="FF0000"/>
                </a:solidFill>
                <a:latin typeface="楷体" panose="02010609060101010101" pitchFamily="49" charset="-122"/>
                <a:ea typeface="楷体" panose="02010609060101010101" pitchFamily="49" charset="-122"/>
              </a:rPr>
              <a:t>—</a:t>
            </a:r>
            <a:r>
              <a:rPr lang="zh-CN" altLang="en-US" sz="2400">
                <a:solidFill>
                  <a:srgbClr val="FF0000"/>
                </a:solidFill>
                <a:latin typeface="楷体" panose="02010609060101010101" pitchFamily="49" charset="-122"/>
                <a:ea typeface="楷体" panose="02010609060101010101" pitchFamily="49" charset="-122"/>
              </a:rPr>
              <a:t>儿子</a:t>
            </a:r>
            <a:r>
              <a:rPr lang="en-US" altLang="zh-CN" sz="2400">
                <a:solidFill>
                  <a:srgbClr val="FF0000"/>
                </a:solidFill>
                <a:latin typeface="楷体" panose="02010609060101010101" pitchFamily="49" charset="-122"/>
                <a:ea typeface="楷体" panose="02010609060101010101" pitchFamily="49" charset="-122"/>
              </a:rPr>
              <a:t>—</a:t>
            </a:r>
            <a:r>
              <a:rPr lang="zh-CN" altLang="en-US" sz="2400">
                <a:solidFill>
                  <a:srgbClr val="FF0000"/>
                </a:solidFill>
                <a:latin typeface="楷体" panose="02010609060101010101" pitchFamily="49" charset="-122"/>
                <a:ea typeface="楷体" panose="02010609060101010101" pitchFamily="49" charset="-122"/>
              </a:rPr>
              <a:t>老子</a:t>
            </a:r>
          </a:p>
          <a:p>
            <a:pPr>
              <a:lnSpc>
                <a:spcPct val="140000"/>
              </a:lnSpc>
            </a:pPr>
            <a:r>
              <a:rPr lang="en-US" altLang="zh-CN" sz="2400">
                <a:solidFill>
                  <a:srgbClr val="FF0000"/>
                </a:solidFill>
                <a:latin typeface="楷体" panose="02010609060101010101" pitchFamily="49" charset="-122"/>
                <a:ea typeface="楷体" panose="02010609060101010101" pitchFamily="49" charset="-122"/>
              </a:rPr>
              <a:t>	</a:t>
            </a:r>
            <a:r>
              <a:rPr lang="zh-CN" altLang="en-US" sz="2400">
                <a:solidFill>
                  <a:srgbClr val="FF0000"/>
                </a:solidFill>
                <a:latin typeface="楷体" panose="02010609060101010101" pitchFamily="49" charset="-122"/>
                <a:ea typeface="楷体" panose="02010609060101010101" pitchFamily="49" charset="-122"/>
              </a:rPr>
              <a:t>正大集团：增加</a:t>
            </a:r>
            <a:r>
              <a:rPr lang="en-US" altLang="zh-CN" sz="2400">
                <a:solidFill>
                  <a:srgbClr val="FF0000"/>
                </a:solidFill>
                <a:latin typeface="楷体" panose="02010609060101010101" pitchFamily="49" charset="-122"/>
                <a:ea typeface="楷体" panose="02010609060101010101" pitchFamily="49" charset="-122"/>
              </a:rPr>
              <a:t>12</a:t>
            </a:r>
            <a:r>
              <a:rPr lang="zh-CN" altLang="en-US" sz="2400">
                <a:solidFill>
                  <a:srgbClr val="FF0000"/>
                </a:solidFill>
                <a:latin typeface="楷体" panose="02010609060101010101" pitchFamily="49" charset="-122"/>
                <a:ea typeface="楷体" panose="02010609060101010101" pitchFamily="49" charset="-122"/>
              </a:rPr>
              <a:t>亿只鸡</a:t>
            </a:r>
          </a:p>
          <a:p>
            <a:pPr eaLnBrk="0" hangingPunct="0"/>
            <a:endParaRPr lang="zh-CN" altLang="en-US" sz="2400">
              <a:latin typeface="楷体" panose="02010609060101010101" pitchFamily="49" charset="-122"/>
              <a:ea typeface="楷体" panose="02010609060101010101" pitchFamily="49" charset="-122"/>
            </a:endParaRPr>
          </a:p>
        </p:txBody>
      </p:sp>
      <p:sp>
        <p:nvSpPr>
          <p:cNvPr id="51203" name="矩形 1">
            <a:extLst>
              <a:ext uri="{FF2B5EF4-FFF2-40B4-BE49-F238E27FC236}">
                <a16:creationId xmlns:a16="http://schemas.microsoft.com/office/drawing/2014/main" id="{B1E615CA-686B-45B0-B4BA-325D99DD7C36}"/>
              </a:ext>
            </a:extLst>
          </p:cNvPr>
          <p:cNvSpPr>
            <a:spLocks noChangeArrowheads="1"/>
          </p:cNvSpPr>
          <p:nvPr/>
        </p:nvSpPr>
        <p:spPr bwMode="auto">
          <a:xfrm>
            <a:off x="2532063" y="333376"/>
            <a:ext cx="7885112" cy="42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40000"/>
              </a:lnSpc>
            </a:pPr>
            <a:r>
              <a:rPr lang="zh-CN" altLang="en-US">
                <a:latin typeface="黑体" panose="02010609060101010101" pitchFamily="49" charset="-122"/>
                <a:ea typeface="黑体" panose="02010609060101010101" pitchFamily="49" charset="-122"/>
              </a:rPr>
              <a:t>五、谋胜论</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方案决策全局筹划</a:t>
            </a:r>
            <a:endParaRPr lang="en-US" altLang="zh-CN">
              <a:latin typeface="黑体" panose="02010609060101010101" pitchFamily="49" charset="-122"/>
              <a:ea typeface="黑体" panose="02010609060101010101"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1030"/>
          <p:cNvSpPr txBox="1"/>
          <p:nvPr/>
        </p:nvSpPr>
        <p:spPr>
          <a:xfrm>
            <a:off x="337820" y="288925"/>
            <a:ext cx="8036923" cy="7171194"/>
          </a:xfrm>
          <a:prstGeom prst="rect">
            <a:avLst/>
          </a:prstGeom>
          <a:noFill/>
          <a:ln w="9525">
            <a:noFill/>
          </a:ln>
        </p:spPr>
        <p:txBody>
          <a:bodyPr wrap="square">
            <a:spAutoFit/>
          </a:bodyPr>
          <a:lstStyle>
            <a:lvl1pPr marL="339725" indent="-339725" algn="l" rtl="0" eaLnBrk="0" fontAlgn="base" hangingPunct="0">
              <a:spcBef>
                <a:spcPct val="20000"/>
              </a:spcBef>
              <a:spcAft>
                <a:spcPct val="0"/>
              </a:spcAft>
              <a:buChar char="•"/>
              <a:defRPr kumimoji="1"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kumimoji="1" sz="2800">
                <a:solidFill>
                  <a:schemeClr val="tx1"/>
                </a:solidFill>
                <a:latin typeface="+mn-lt"/>
                <a:ea typeface="+mn-ea"/>
              </a:defRPr>
            </a:lvl2pPr>
            <a:lvl3pPr marL="1139825" indent="-225425" algn="l" rtl="0" eaLnBrk="0" fontAlgn="base" hangingPunct="0">
              <a:spcBef>
                <a:spcPct val="20000"/>
              </a:spcBef>
              <a:spcAft>
                <a:spcPct val="0"/>
              </a:spcAft>
              <a:buChar char="•"/>
              <a:defRPr kumimoji="1" sz="2400">
                <a:solidFill>
                  <a:schemeClr val="tx1"/>
                </a:solidFill>
                <a:latin typeface="+mn-lt"/>
                <a:ea typeface="+mn-ea"/>
              </a:defRPr>
            </a:lvl3pPr>
            <a:lvl4pPr marL="1597025" indent="-225425" algn="l" rtl="0" eaLnBrk="0" fontAlgn="base" hangingPunct="0">
              <a:spcBef>
                <a:spcPct val="20000"/>
              </a:spcBef>
              <a:spcAft>
                <a:spcPct val="0"/>
              </a:spcAft>
              <a:buChar char="–"/>
              <a:defRPr kumimoji="1" sz="2000">
                <a:solidFill>
                  <a:schemeClr val="tx1"/>
                </a:solidFill>
                <a:latin typeface="+mn-lt"/>
                <a:ea typeface="+mn-ea"/>
              </a:defRPr>
            </a:lvl4pPr>
            <a:lvl5pPr marL="2054225" indent="-225425" algn="l" rtl="0" eaLnBrk="0" fontAlgn="base" hangingPunct="0">
              <a:spcBef>
                <a:spcPct val="20000"/>
              </a:spcBef>
              <a:spcAft>
                <a:spcPct val="0"/>
              </a:spcAft>
              <a:buChar char="»"/>
              <a:defRPr kumimoji="1" sz="2000">
                <a:solidFill>
                  <a:schemeClr val="tx1"/>
                </a:solidFill>
                <a:latin typeface="+mn-lt"/>
                <a:ea typeface="+mn-ea"/>
              </a:defRPr>
            </a:lvl5pPr>
          </a:lstStyle>
          <a:p>
            <a:pPr marL="0" indent="0" algn="l" eaLnBrk="1" hangingPunct="1">
              <a:spcBef>
                <a:spcPct val="50000"/>
              </a:spcBef>
              <a:buNone/>
            </a:pPr>
            <a:r>
              <a:rPr lang="zh-CN" altLang="en-US" sz="3600" b="1" dirty="0">
                <a:latin typeface="等线 Light" panose="02010600030101010101" charset="-122"/>
                <a:ea typeface="等线 Light" panose="02010600030101010101" charset="-122"/>
                <a:cs typeface="等线 Light" panose="02010600030101010101" charset="-122"/>
              </a:rPr>
              <a:t>二、慎战思想</a:t>
            </a:r>
          </a:p>
          <a:p>
            <a:pPr marL="0" indent="0" eaLnBrk="1" hangingPunct="1">
              <a:spcBef>
                <a:spcPct val="50000"/>
              </a:spcBef>
              <a:buNone/>
            </a:pPr>
            <a:r>
              <a:rPr lang="zh-CN" altLang="en-US" sz="2400" b="1" dirty="0">
                <a:latin typeface="等线 Light" panose="02010600030101010101" charset="-122"/>
                <a:ea typeface="等线 Light" panose="02010600030101010101" charset="-122"/>
                <a:cs typeface="等线 Light" panose="02010600030101010101" charset="-122"/>
              </a:rPr>
              <a:t>亡国不可以复存，死者不可以复生。故明君慎之，良将警之。  </a:t>
            </a:r>
            <a:r>
              <a:rPr lang="en-US" altLang="zh-CN" sz="2400" b="1" dirty="0">
                <a:latin typeface="等线 Light" panose="02010600030101010101" charset="-122"/>
                <a:ea typeface="等线 Light" panose="02010600030101010101" charset="-122"/>
                <a:cs typeface="等线 Light" panose="02010600030101010101" charset="-122"/>
                <a:sym typeface="+mn-ea"/>
              </a:rPr>
              <a:t>《</a:t>
            </a:r>
            <a:r>
              <a:rPr lang="zh-CN" altLang="en-US" sz="2400" b="1" dirty="0">
                <a:latin typeface="等线 Light" panose="02010600030101010101" charset="-122"/>
                <a:ea typeface="等线 Light" panose="02010600030101010101" charset="-122"/>
                <a:cs typeface="等线 Light" panose="02010600030101010101" charset="-122"/>
                <a:sym typeface="+mn-ea"/>
              </a:rPr>
              <a:t>火攻篇</a:t>
            </a:r>
            <a:r>
              <a:rPr lang="en-US" altLang="zh-CN" sz="2400" b="1" dirty="0">
                <a:latin typeface="等线 Light" panose="02010600030101010101" charset="-122"/>
                <a:ea typeface="等线 Light" panose="02010600030101010101" charset="-122"/>
                <a:cs typeface="等线 Light" panose="02010600030101010101" charset="-122"/>
                <a:sym typeface="+mn-ea"/>
              </a:rPr>
              <a:t>》</a:t>
            </a:r>
            <a:r>
              <a:rPr lang="zh-CN" altLang="en-US" sz="2400" b="1" dirty="0">
                <a:latin typeface="等线 Light" panose="02010600030101010101" charset="-122"/>
                <a:ea typeface="等线 Light" panose="02010600030101010101" charset="-122"/>
                <a:cs typeface="等线 Light" panose="02010600030101010101" charset="-122"/>
              </a:rPr>
              <a:t>         </a:t>
            </a:r>
            <a:r>
              <a:rPr lang="zh-CN" altLang="en-US" sz="2800" b="1" dirty="0">
                <a:latin typeface="等线 Light" panose="02010600030101010101" charset="-122"/>
                <a:ea typeface="等线 Light" panose="02010600030101010101" charset="-122"/>
                <a:cs typeface="等线 Light" panose="02010600030101010101" charset="-122"/>
              </a:rPr>
              <a:t>                         </a:t>
            </a:r>
            <a:r>
              <a:rPr lang="zh-CN" altLang="en-US" sz="2400" dirty="0">
                <a:latin typeface="等线 Light" panose="02010600030101010101" charset="-122"/>
                <a:ea typeface="等线 Light" panose="02010600030101010101" charset="-122"/>
                <a:cs typeface="等线 Light" panose="02010600030101010101" charset="-122"/>
              </a:rPr>
              <a:t>国家灭亡了就不能存在，人死了就不能再活，所以明智的国君对待战争问题要慎重，贤良的将帅要警惕。</a:t>
            </a:r>
          </a:p>
          <a:p>
            <a:pPr marL="0" indent="0" eaLnBrk="1" hangingPunct="1">
              <a:spcBef>
                <a:spcPct val="50000"/>
              </a:spcBef>
              <a:buNone/>
            </a:pPr>
            <a:r>
              <a:rPr lang="zh-CN" altLang="en-US" sz="2400" b="1" dirty="0">
                <a:latin typeface="等线 Light" panose="02010600030101010101" charset="-122"/>
                <a:ea typeface="等线 Light" panose="02010600030101010101" charset="-122"/>
                <a:sym typeface="+mn-ea"/>
              </a:rPr>
              <a:t>主不可怒而兴师，将不可愠而致战</a:t>
            </a:r>
            <a:r>
              <a:rPr lang="zh-CN" altLang="en-US" sz="2400" dirty="0">
                <a:latin typeface="等线 Light" panose="02010600030101010101" charset="-122"/>
                <a:ea typeface="等线 Light" panose="02010600030101010101" charset="-122"/>
                <a:sym typeface="+mn-ea"/>
              </a:rPr>
              <a:t>。</a:t>
            </a:r>
            <a:r>
              <a:rPr lang="en-US" altLang="zh-CN" sz="2400" dirty="0">
                <a:latin typeface="等线 Light" panose="02010600030101010101" charset="-122"/>
                <a:ea typeface="等线 Light" panose="02010600030101010101" charset="-122"/>
                <a:sym typeface="+mn-ea"/>
              </a:rPr>
              <a:t>《</a:t>
            </a:r>
            <a:r>
              <a:rPr lang="zh-CN" altLang="en-US" sz="2400" dirty="0">
                <a:latin typeface="等线 Light" panose="02010600030101010101" charset="-122"/>
                <a:ea typeface="等线 Light" panose="02010600030101010101" charset="-122"/>
                <a:sym typeface="+mn-ea"/>
              </a:rPr>
              <a:t>火攻篇</a:t>
            </a:r>
            <a:r>
              <a:rPr lang="en-US" altLang="zh-CN" sz="2400" dirty="0">
                <a:latin typeface="等线 Light" panose="02010600030101010101" charset="-122"/>
                <a:ea typeface="等线 Light" panose="02010600030101010101" charset="-122"/>
                <a:sym typeface="+mn-ea"/>
              </a:rPr>
              <a:t>》</a:t>
            </a:r>
            <a:endParaRPr lang="zh-CN" altLang="en-US" sz="2400" dirty="0">
              <a:latin typeface="等线 Light" panose="02010600030101010101" charset="-122"/>
              <a:ea typeface="等线 Light" panose="02010600030101010101" charset="-122"/>
            </a:endParaRPr>
          </a:p>
          <a:p>
            <a:pPr marL="0" indent="0" eaLnBrk="1" hangingPunct="1">
              <a:spcBef>
                <a:spcPct val="0"/>
              </a:spcBef>
              <a:buNone/>
            </a:pPr>
            <a:r>
              <a:rPr lang="zh-CN" altLang="en-US" sz="2400" dirty="0">
                <a:latin typeface="等线 Light" panose="02010600030101010101" charset="-122"/>
                <a:ea typeface="等线 Light" panose="02010600030101010101" charset="-122"/>
                <a:sym typeface="+mn-ea"/>
              </a:rPr>
              <a:t>国君不可因一时之怒而发动战争，将帅不可因气忿而出阵求战。</a:t>
            </a:r>
            <a:endParaRPr lang="en-US" altLang="zh-CN" sz="2400" dirty="0">
              <a:latin typeface="等线 Light" panose="02010600030101010101" charset="-122"/>
              <a:ea typeface="等线 Light" panose="02010600030101010101" charset="-122"/>
              <a:sym typeface="+mn-ea"/>
            </a:endParaRPr>
          </a:p>
          <a:p>
            <a:pPr marL="0" indent="0" eaLnBrk="1" hangingPunct="1">
              <a:spcBef>
                <a:spcPct val="0"/>
              </a:spcBef>
              <a:buNone/>
            </a:pPr>
            <a:r>
              <a:rPr lang="zh-CN" altLang="en-US" sz="2400" dirty="0">
                <a:latin typeface="楷体" panose="02010609060101010101" pitchFamily="49" charset="-122"/>
                <a:ea typeface="楷体" panose="02010609060101010101" pitchFamily="49" charset="-122"/>
                <a:cs typeface="楷体" panose="02010609060101010101" pitchFamily="49" charset="-122"/>
              </a:rPr>
              <a:t>合于</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rPr>
              <a:t>利</a:t>
            </a:r>
            <a:r>
              <a:rPr lang="zh-CN" altLang="en-US" sz="2400" dirty="0">
                <a:latin typeface="楷体" panose="02010609060101010101" pitchFamily="49" charset="-122"/>
                <a:ea typeface="楷体" panose="02010609060101010101" pitchFamily="49" charset="-122"/>
                <a:cs typeface="楷体" panose="02010609060101010101" pitchFamily="49" charset="-122"/>
              </a:rPr>
              <a:t>而动，不合于</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rPr>
              <a:t>利</a:t>
            </a:r>
            <a:r>
              <a:rPr lang="zh-CN" altLang="en-US" sz="2400" dirty="0">
                <a:latin typeface="楷体" panose="02010609060101010101" pitchFamily="49" charset="-122"/>
                <a:ea typeface="楷体" panose="02010609060101010101" pitchFamily="49" charset="-122"/>
                <a:cs typeface="楷体" panose="02010609060101010101" pitchFamily="49" charset="-122"/>
              </a:rPr>
              <a:t>而止。怒</a:t>
            </a:r>
            <a:r>
              <a:rPr lang="zh-CN" altLang="en-US" sz="2400" spc="-200" dirty="0">
                <a:solidFill>
                  <a:schemeClr val="tx1"/>
                </a:solidFill>
                <a:uFillTx/>
                <a:latin typeface="楷体" panose="02010609060101010101" pitchFamily="49" charset="-122"/>
                <a:ea typeface="楷体" panose="02010609060101010101" pitchFamily="49" charset="-122"/>
                <a:cs typeface="楷体" panose="02010609060101010101" pitchFamily="49" charset="-122"/>
              </a:rPr>
              <a:t>可以复喜，愠可以复悦，亡国不可以复存，死者不可以复生。</a:t>
            </a:r>
            <a:endParaRPr lang="zh-CN" altLang="en-US" sz="2400" dirty="0">
              <a:latin typeface="等线 Light" panose="02010600030101010101" charset="-122"/>
              <a:ea typeface="等线 Light" panose="02010600030101010101" charset="-122"/>
            </a:endParaRPr>
          </a:p>
          <a:p>
            <a:pPr marL="0" indent="0" eaLnBrk="1" hangingPunct="1">
              <a:spcBef>
                <a:spcPct val="0"/>
              </a:spcBef>
              <a:buNone/>
            </a:pPr>
            <a:endParaRPr lang="zh-CN" altLang="en-US" sz="2400" b="1" dirty="0">
              <a:latin typeface="等线 Light" panose="02010600030101010101" charset="-122"/>
              <a:ea typeface="等线 Light" panose="02010600030101010101" charset="-122"/>
              <a:sym typeface="+mn-ea"/>
            </a:endParaRPr>
          </a:p>
          <a:p>
            <a:pPr marL="0" indent="0" eaLnBrk="1" hangingPunct="1">
              <a:spcBef>
                <a:spcPct val="0"/>
              </a:spcBef>
              <a:buNone/>
            </a:pPr>
            <a:r>
              <a:rPr lang="zh-CN" altLang="en-US" sz="2400" b="1" dirty="0">
                <a:latin typeface="等线 Light" panose="02010600030101010101" charset="-122"/>
                <a:ea typeface="等线 Light" panose="02010600030101010101" charset="-122"/>
                <a:sym typeface="+mn-ea"/>
              </a:rPr>
              <a:t>兴师十万，出征千里,百姓之费,公家之奉,日费千金; 内外骚动,怠于道路,不得操事者,七十万家。 《用间篇》</a:t>
            </a:r>
            <a:endParaRPr lang="en-US" altLang="zh-CN" sz="2400" dirty="0">
              <a:latin typeface="隶书" panose="02010509060101010101" pitchFamily="49" charset="-122"/>
              <a:ea typeface="隶书" panose="02010509060101010101" pitchFamily="49" charset="-122"/>
            </a:endParaRPr>
          </a:p>
          <a:p>
            <a:pPr marL="0" indent="0" eaLnBrk="1" hangingPunct="1">
              <a:spcBef>
                <a:spcPct val="0"/>
              </a:spcBef>
              <a:buNone/>
            </a:pPr>
            <a:r>
              <a:rPr lang="zh-CN" altLang="en-US" sz="2400" dirty="0">
                <a:latin typeface="等线 Light" panose="02010600030101010101" charset="-122"/>
                <a:ea typeface="等线 Light" panose="02010600030101010101" charset="-122"/>
                <a:sym typeface="+mn-ea"/>
              </a:rPr>
              <a:t>凡是兴兵十万,出征千里,百姓的耗费,公室的开支,每天要花费千金;国内外一片骚动,为运输物资疲于道路而不能耕作的有七十万家。</a:t>
            </a:r>
            <a:endParaRPr lang="zh-CN" altLang="en-US" sz="2400" dirty="0">
              <a:latin typeface="等线 Light" panose="02010600030101010101" charset="-122"/>
              <a:ea typeface="等线 Light" panose="02010600030101010101" charset="-122"/>
            </a:endParaRPr>
          </a:p>
          <a:p>
            <a:pPr marL="0" indent="0" eaLnBrk="1" hangingPunct="1">
              <a:spcBef>
                <a:spcPct val="50000"/>
              </a:spcBef>
              <a:buNone/>
            </a:pPr>
            <a:endParaRPr lang="zh-CN" altLang="en-US" sz="2400" dirty="0">
              <a:latin typeface="等线 Light" panose="02010600030101010101" charset="-122"/>
              <a:ea typeface="等线 Light" panose="02010600030101010101" charset="-122"/>
              <a:cs typeface="等线 Light" panose="02010600030101010101" charset="-122"/>
            </a:endParaRPr>
          </a:p>
        </p:txBody>
      </p:sp>
      <p:pic>
        <p:nvPicPr>
          <p:cNvPr id="3" name="图片 2">
            <a:extLst>
              <a:ext uri="{FF2B5EF4-FFF2-40B4-BE49-F238E27FC236}">
                <a16:creationId xmlns:a16="http://schemas.microsoft.com/office/drawing/2014/main" id="{C5BF0C97-79D5-B617-01D1-072128719FE9}"/>
              </a:ext>
            </a:extLst>
          </p:cNvPr>
          <p:cNvPicPr>
            <a:picLocks noChangeAspect="1"/>
          </p:cNvPicPr>
          <p:nvPr/>
        </p:nvPicPr>
        <p:blipFill>
          <a:blip r:embed="rId2"/>
          <a:stretch>
            <a:fillRect/>
          </a:stretch>
        </p:blipFill>
        <p:spPr>
          <a:xfrm>
            <a:off x="8374743" y="574123"/>
            <a:ext cx="3671887" cy="2931067"/>
          </a:xfrm>
          <a:prstGeom prst="rect">
            <a:avLst/>
          </a:prstGeom>
        </p:spPr>
      </p:pic>
      <p:sp>
        <p:nvSpPr>
          <p:cNvPr id="4" name="文本框 3">
            <a:extLst>
              <a:ext uri="{FF2B5EF4-FFF2-40B4-BE49-F238E27FC236}">
                <a16:creationId xmlns:a16="http://schemas.microsoft.com/office/drawing/2014/main" id="{8678862E-B31E-17BA-00C8-E9777FDDE50A}"/>
              </a:ext>
            </a:extLst>
          </p:cNvPr>
          <p:cNvSpPr txBox="1"/>
          <p:nvPr/>
        </p:nvSpPr>
        <p:spPr>
          <a:xfrm>
            <a:off x="8093257" y="3790388"/>
            <a:ext cx="5523865" cy="2406813"/>
          </a:xfrm>
          <a:prstGeom prst="rect">
            <a:avLst/>
          </a:prstGeom>
          <a:noFill/>
        </p:spPr>
        <p:txBody>
          <a:bodyPr wrap="square" rtlCol="0">
            <a:spAutoFit/>
          </a:bodyPr>
          <a:lstStyle/>
          <a:p>
            <a:pPr marL="571500" indent="-571500" algn="l" eaLnBrk="1" hangingPunct="1">
              <a:lnSpc>
                <a:spcPct val="80000"/>
              </a:lnSpc>
              <a:spcBef>
                <a:spcPct val="50000"/>
              </a:spcBef>
              <a:buFont typeface="Wingdings" panose="05000000000000000000" charset="0"/>
              <a:buChar char="n"/>
            </a:pPr>
            <a:r>
              <a:rPr lang="zh-CN" sz="3200" b="1" dirty="0">
                <a:solidFill>
                  <a:srgbClr val="FF0000"/>
                </a:solidFill>
                <a:latin typeface="隶书" panose="02010509060101010101" pitchFamily="49" charset="-122"/>
                <a:ea typeface="隶书" panose="02010509060101010101" pitchFamily="49" charset="-122"/>
                <a:sym typeface="+mn-ea"/>
              </a:rPr>
              <a:t>战略环境极其复杂</a:t>
            </a:r>
          </a:p>
          <a:p>
            <a:pPr marL="571500" indent="-571500" algn="l" eaLnBrk="1" hangingPunct="1">
              <a:lnSpc>
                <a:spcPct val="80000"/>
              </a:lnSpc>
              <a:spcBef>
                <a:spcPct val="50000"/>
              </a:spcBef>
              <a:buFont typeface="Wingdings" panose="05000000000000000000" charset="0"/>
              <a:buChar char="n"/>
            </a:pPr>
            <a:r>
              <a:rPr lang="zh-CN" sz="3200" b="1" dirty="0">
                <a:latin typeface="隶书" panose="02010509060101010101" pitchFamily="49" charset="-122"/>
                <a:ea typeface="隶书" panose="02010509060101010101" pitchFamily="49" charset="-122"/>
                <a:sym typeface="+mn-ea"/>
              </a:rPr>
              <a:t>战争消耗非常巨大</a:t>
            </a:r>
            <a:endParaRPr lang="zh-CN" sz="3200" b="1" dirty="0">
              <a:solidFill>
                <a:schemeClr val="tx1"/>
              </a:solidFill>
              <a:latin typeface="隶书" panose="02010509060101010101" pitchFamily="49" charset="-122"/>
              <a:ea typeface="隶书" panose="02010509060101010101" pitchFamily="49" charset="-122"/>
              <a:sym typeface="+mn-ea"/>
            </a:endParaRPr>
          </a:p>
          <a:p>
            <a:pPr marL="571500" indent="-571500" algn="l" eaLnBrk="1" hangingPunct="1">
              <a:lnSpc>
                <a:spcPct val="80000"/>
              </a:lnSpc>
              <a:spcBef>
                <a:spcPct val="50000"/>
              </a:spcBef>
              <a:buFont typeface="Wingdings" panose="05000000000000000000" charset="0"/>
              <a:buChar char="n"/>
            </a:pPr>
            <a:r>
              <a:rPr lang="zh-CN" sz="3200" b="1" dirty="0">
                <a:latin typeface="隶书" panose="02010509060101010101" pitchFamily="49" charset="-122"/>
                <a:ea typeface="隶书" panose="02010509060101010101" pitchFamily="49" charset="-122"/>
                <a:sym typeface="+mn-ea"/>
              </a:rPr>
              <a:t>战争胜负难以预测</a:t>
            </a:r>
          </a:p>
          <a:p>
            <a:pPr marL="571500" indent="-571500" algn="l" eaLnBrk="1" hangingPunct="1">
              <a:lnSpc>
                <a:spcPct val="80000"/>
              </a:lnSpc>
              <a:spcBef>
                <a:spcPct val="50000"/>
              </a:spcBef>
              <a:buFont typeface="Wingdings" panose="05000000000000000000" charset="0"/>
              <a:buChar char="n"/>
            </a:pPr>
            <a:r>
              <a:rPr lang="zh-CN" sz="3200" b="1" dirty="0">
                <a:solidFill>
                  <a:schemeClr val="tx1"/>
                </a:solidFill>
                <a:latin typeface="隶书" panose="02010509060101010101" pitchFamily="49" charset="-122"/>
                <a:ea typeface="隶书" panose="02010509060101010101" pitchFamily="49" charset="-122"/>
                <a:sym typeface="+mn-ea"/>
              </a:rPr>
              <a:t>战败后果非常严重</a:t>
            </a:r>
            <a:endParaRPr lang="zh-CN" altLang="zh-CN" sz="3200" b="1" dirty="0">
              <a:solidFill>
                <a:schemeClr val="tx1"/>
              </a:solidFill>
              <a:latin typeface="隶书" panose="02010509060101010101" pitchFamily="49" charset="-122"/>
              <a:ea typeface="隶书" panose="02010509060101010101" pitchFamily="49" charset="-122"/>
              <a:sym typeface="+mn-ea"/>
            </a:endParaRP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6">
            <a:extLst>
              <a:ext uri="{FF2B5EF4-FFF2-40B4-BE49-F238E27FC236}">
                <a16:creationId xmlns:a16="http://schemas.microsoft.com/office/drawing/2014/main" id="{8A2FBA1E-5D50-4D55-97C8-E004C0F7DEDC}"/>
              </a:ext>
            </a:extLst>
          </p:cNvPr>
          <p:cNvSpPr>
            <a:spLocks noChangeArrowheads="1"/>
          </p:cNvSpPr>
          <p:nvPr/>
        </p:nvSpPr>
        <p:spPr bwMode="auto">
          <a:xfrm>
            <a:off x="1558925" y="33338"/>
            <a:ext cx="8675688" cy="778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zh-CN" altLang="en-US" sz="3200">
                <a:latin typeface="楷体" panose="02010609060101010101" pitchFamily="49" charset="-122"/>
                <a:ea typeface="楷体" panose="02010609060101010101" pitchFamily="49" charset="-122"/>
              </a:rPr>
              <a:t>美尔雅公司是以</a:t>
            </a:r>
            <a:r>
              <a:rPr lang="zh-CN" altLang="en-US" sz="3200">
                <a:solidFill>
                  <a:srgbClr val="FF0000"/>
                </a:solidFill>
                <a:latin typeface="楷体" panose="02010609060101010101" pitchFamily="49" charset="-122"/>
                <a:ea typeface="楷体" panose="02010609060101010101" pitchFamily="49" charset="-122"/>
              </a:rPr>
              <a:t>外贸</a:t>
            </a:r>
            <a:r>
              <a:rPr lang="zh-CN" altLang="en-US" sz="2000">
                <a:latin typeface="楷体" panose="02010609060101010101" pitchFamily="49" charset="-122"/>
                <a:ea typeface="楷体" panose="02010609060101010101" pitchFamily="49" charset="-122"/>
              </a:rPr>
              <a:t>为主的纺织服装企业，主要从事精毛纺织制品、服装及辅料制造、加工和销售。公司主营产品享誉海内外，在日本市场占有较高份额，其中主营产品美尔雅西服被评为”中国十大名牌服装”、” 中国十大名牌西服”，并荣获欧洲质量金奖。目前，公司资产总额达</a:t>
            </a:r>
            <a:r>
              <a:rPr lang="en-US" altLang="zh-CN" sz="2000">
                <a:latin typeface="楷体" panose="02010609060101010101" pitchFamily="49" charset="-122"/>
                <a:ea typeface="楷体" panose="02010609060101010101" pitchFamily="49" charset="-122"/>
              </a:rPr>
              <a:t>8</a:t>
            </a:r>
            <a:r>
              <a:rPr lang="zh-CN" altLang="en-US" sz="2000">
                <a:latin typeface="楷体" panose="02010609060101010101" pitchFamily="49" charset="-122"/>
                <a:ea typeface="楷体" panose="02010609060101010101" pitchFamily="49" charset="-122"/>
              </a:rPr>
              <a:t>亿元，其中固定资产达</a:t>
            </a:r>
            <a:r>
              <a:rPr lang="en-US" altLang="zh-CN" sz="2000">
                <a:latin typeface="楷体" panose="02010609060101010101" pitchFamily="49" charset="-122"/>
                <a:ea typeface="楷体" panose="02010609060101010101" pitchFamily="49" charset="-122"/>
              </a:rPr>
              <a:t>2.3</a:t>
            </a:r>
            <a:r>
              <a:rPr lang="zh-CN" altLang="en-US" sz="2000">
                <a:latin typeface="楷体" panose="02010609060101010101" pitchFamily="49" charset="-122"/>
                <a:ea typeface="楷体" panose="02010609060101010101" pitchFamily="49" charset="-122"/>
              </a:rPr>
              <a:t>亿元，年创外汇近</a:t>
            </a:r>
            <a:r>
              <a:rPr lang="en-US" altLang="zh-CN" sz="2000">
                <a:latin typeface="楷体" panose="02010609060101010101" pitchFamily="49" charset="-122"/>
                <a:ea typeface="楷体" panose="02010609060101010101" pitchFamily="49" charset="-122"/>
              </a:rPr>
              <a:t>8000</a:t>
            </a:r>
            <a:r>
              <a:rPr lang="zh-CN" altLang="en-US" sz="2000">
                <a:latin typeface="楷体" panose="02010609060101010101" pitchFamily="49" charset="-122"/>
                <a:ea typeface="楷体" panose="02010609060101010101" pitchFamily="49" charset="-122"/>
              </a:rPr>
              <a:t>万美元，公司拥有年产西服</a:t>
            </a:r>
            <a:r>
              <a:rPr lang="en-US" altLang="zh-CN" sz="2000">
                <a:latin typeface="楷体" panose="02010609060101010101" pitchFamily="49" charset="-122"/>
                <a:ea typeface="楷体" panose="02010609060101010101" pitchFamily="49" charset="-122"/>
              </a:rPr>
              <a:t>140</a:t>
            </a:r>
            <a:r>
              <a:rPr lang="zh-CN" altLang="en-US" sz="2000">
                <a:latin typeface="楷体" panose="02010609060101010101" pitchFamily="49" charset="-122"/>
                <a:ea typeface="楷体" panose="02010609060101010101" pitchFamily="49" charset="-122"/>
              </a:rPr>
              <a:t>万套，时装</a:t>
            </a:r>
            <a:r>
              <a:rPr lang="en-US" altLang="zh-CN" sz="2000">
                <a:latin typeface="楷体" panose="02010609060101010101" pitchFamily="49" charset="-122"/>
                <a:ea typeface="楷体" panose="02010609060101010101" pitchFamily="49" charset="-122"/>
              </a:rPr>
              <a:t>400</a:t>
            </a:r>
            <a:r>
              <a:rPr lang="zh-CN" altLang="en-US" sz="2000">
                <a:latin typeface="楷体" panose="02010609060101010101" pitchFamily="49" charset="-122"/>
                <a:ea typeface="楷体" panose="02010609060101010101" pitchFamily="49" charset="-122"/>
              </a:rPr>
              <a:t>万套的生产能力，是构建湖北”鄂东服装走廊”的龙头企业，也是国内规模最大的西服和时装生产企业之一</a:t>
            </a:r>
            <a:endParaRPr lang="zh-CN" altLang="en-US" sz="2400">
              <a:latin typeface="楷体" panose="02010609060101010101" pitchFamily="49" charset="-122"/>
              <a:ea typeface="楷体" panose="02010609060101010101" pitchFamily="49" charset="-122"/>
            </a:endParaRPr>
          </a:p>
          <a:p>
            <a:r>
              <a:rPr lang="zh-CN" altLang="en-US" sz="2400">
                <a:latin typeface="楷体" panose="02010609060101010101" pitchFamily="49" charset="-122"/>
                <a:ea typeface="楷体" panose="02010609060101010101" pitchFamily="49" charset="-122"/>
              </a:rPr>
              <a:t> </a:t>
            </a:r>
            <a:r>
              <a:rPr lang="en-US" altLang="zh-CN" sz="2400">
                <a:latin typeface="楷体" panose="02010609060101010101" pitchFamily="49" charset="-122"/>
                <a:ea typeface="楷体" panose="02010609060101010101" pitchFamily="49" charset="-122"/>
              </a:rPr>
              <a:t>                </a:t>
            </a:r>
            <a:r>
              <a:rPr lang="en-US" altLang="zh-CN"/>
              <a:t> </a:t>
            </a:r>
            <a:r>
              <a:rPr lang="zh-CN" altLang="en-US" sz="2400">
                <a:solidFill>
                  <a:srgbClr val="000000"/>
                </a:solidFill>
                <a:latin typeface="楷体" panose="02010609060101010101" pitchFamily="49" charset="-122"/>
                <a:ea typeface="楷体" panose="02010609060101010101" pitchFamily="49" charset="-122"/>
              </a:rPr>
              <a:t>正大集团</a:t>
            </a:r>
            <a:r>
              <a:rPr lang="zh-CN" altLang="en-US" sz="2400">
                <a:latin typeface="楷体" panose="02010609060101010101" pitchFamily="49" charset="-122"/>
                <a:ea typeface="楷体" panose="02010609060101010101" pitchFamily="49" charset="-122"/>
              </a:rPr>
              <a:t>看好未来</a:t>
            </a:r>
          </a:p>
          <a:p>
            <a:r>
              <a:rPr lang="zh-CN" altLang="en-US" sz="2000">
                <a:latin typeface="楷体" panose="02010609060101010101" pitchFamily="49" charset="-122"/>
                <a:ea typeface="楷体" panose="02010609060101010101" pitchFamily="49" charset="-122"/>
              </a:rPr>
              <a:t>正大集团是世界上最大的华人跨国公司之一，由华裔实业家谢易初、谢少飞兄弟于</a:t>
            </a:r>
            <a:r>
              <a:rPr lang="en-US" altLang="zh-CN" sz="2000">
                <a:latin typeface="楷体" panose="02010609060101010101" pitchFamily="49" charset="-122"/>
                <a:ea typeface="楷体" panose="02010609060101010101" pitchFamily="49" charset="-122"/>
              </a:rPr>
              <a:t>1921</a:t>
            </a:r>
            <a:r>
              <a:rPr lang="zh-CN" altLang="en-US" sz="2000">
                <a:latin typeface="楷体" panose="02010609060101010101" pitchFamily="49" charset="-122"/>
                <a:ea typeface="楷体" panose="02010609060101010101" pitchFamily="49" charset="-122"/>
              </a:rPr>
              <a:t>年在泰国曼谷创办。 </a:t>
            </a:r>
            <a:endParaRPr lang="en-US" altLang="zh-CN" sz="2000">
              <a:latin typeface="楷体" panose="02010609060101010101" pitchFamily="49" charset="-122"/>
              <a:ea typeface="楷体" panose="02010609060101010101" pitchFamily="49" charset="-122"/>
            </a:endParaRPr>
          </a:p>
          <a:p>
            <a:r>
              <a:rPr lang="zh-CN" altLang="en-US" sz="2000">
                <a:latin typeface="楷体" panose="02010609060101010101" pitchFamily="49" charset="-122"/>
                <a:ea typeface="楷体" panose="02010609060101010101" pitchFamily="49" charset="-122"/>
              </a:rPr>
              <a:t>集团创立了正大饲料、双大鸡肉、大阳摩托、正大综艺等知名品牌，建成了易初摩托车、</a:t>
            </a:r>
            <a:r>
              <a:rPr lang="zh-CN" altLang="en-US" sz="2000">
                <a:solidFill>
                  <a:srgbClr val="FF0000"/>
                </a:solidFill>
                <a:latin typeface="楷体" panose="02010609060101010101" pitchFamily="49" charset="-122"/>
                <a:ea typeface="楷体" panose="02010609060101010101" pitchFamily="49" charset="-122"/>
              </a:rPr>
              <a:t>易初莲花（卜蜂莲花）</a:t>
            </a:r>
            <a:r>
              <a:rPr lang="zh-CN" altLang="en-US" sz="2000">
                <a:latin typeface="楷体" panose="02010609060101010101" pitchFamily="49" charset="-122"/>
                <a:ea typeface="楷体" panose="02010609060101010101" pitchFamily="49" charset="-122"/>
              </a:rPr>
              <a:t>超市、正大康地、吉林德大、正大广场、正大制药集团、正大国际财务公司和德富泰国银行等一批知名企业。</a:t>
            </a:r>
          </a:p>
          <a:p>
            <a:endParaRPr lang="zh-CN" altLang="en-US" sz="2000">
              <a:latin typeface="楷体" panose="02010609060101010101" pitchFamily="49" charset="-122"/>
              <a:ea typeface="楷体" panose="02010609060101010101" pitchFamily="49" charset="-122"/>
            </a:endParaRPr>
          </a:p>
          <a:p>
            <a:endParaRPr lang="zh-CN" altLang="en-US" sz="2800">
              <a:latin typeface="楷体" panose="02010609060101010101" pitchFamily="49" charset="-122"/>
              <a:ea typeface="楷体" panose="02010609060101010101" pitchFamily="49" charset="-122"/>
            </a:endParaRPr>
          </a:p>
          <a:p>
            <a:r>
              <a:rPr lang="zh-CN" altLang="en-US" sz="2800">
                <a:latin typeface="楷体" panose="02010609060101010101" pitchFamily="49" charset="-122"/>
                <a:ea typeface="楷体" panose="02010609060101010101" pitchFamily="49" charset="-122"/>
              </a:rPr>
              <a:t>谋胜论</a:t>
            </a:r>
            <a:r>
              <a:rPr lang="en-US" altLang="zh-CN" sz="2800">
                <a:latin typeface="楷体" panose="02010609060101010101" pitchFamily="49" charset="-122"/>
                <a:ea typeface="楷体" panose="02010609060101010101" pitchFamily="49" charset="-122"/>
              </a:rPr>
              <a:t>---</a:t>
            </a:r>
            <a:r>
              <a:rPr lang="zh-CN" altLang="en-US" sz="2800">
                <a:latin typeface="楷体" panose="02010609060101010101" pitchFamily="49" charset="-122"/>
                <a:ea typeface="楷体" panose="02010609060101010101" pitchFamily="49" charset="-122"/>
              </a:rPr>
              <a:t>方案决策一定要全局筹划</a:t>
            </a:r>
          </a:p>
          <a:p>
            <a:endParaRPr lang="zh-CN" altLang="en-US" sz="2000">
              <a:latin typeface="楷体" panose="02010609060101010101" pitchFamily="49" charset="-122"/>
              <a:ea typeface="楷体" panose="02010609060101010101" pitchFamily="49" charset="-122"/>
            </a:endParaRPr>
          </a:p>
          <a:p>
            <a:endParaRPr lang="zh-CN" altLang="en-US" sz="2000">
              <a:latin typeface="楷体" panose="02010609060101010101" pitchFamily="49" charset="-122"/>
              <a:ea typeface="楷体" panose="02010609060101010101" pitchFamily="49" charset="-122"/>
            </a:endParaRPr>
          </a:p>
          <a:p>
            <a:endParaRPr lang="en-US" altLang="zh-CN" sz="2000">
              <a:latin typeface="楷体" panose="02010609060101010101" pitchFamily="49" charset="-122"/>
              <a:ea typeface="楷体" panose="02010609060101010101" pitchFamily="49" charset="-122"/>
            </a:endParaRPr>
          </a:p>
          <a:p>
            <a:endParaRPr lang="en-US" altLang="zh-CN" sz="2400">
              <a:latin typeface="楷体" panose="02010609060101010101" pitchFamily="49" charset="-122"/>
              <a:ea typeface="楷体" panose="02010609060101010101" pitchFamily="49" charset="-122"/>
            </a:endParaRPr>
          </a:p>
          <a:p>
            <a:br>
              <a:rPr lang="zh-CN" altLang="en-US" sz="2400">
                <a:latin typeface="楷体" panose="02010609060101010101" pitchFamily="49" charset="-122"/>
                <a:ea typeface="楷体" panose="02010609060101010101" pitchFamily="49" charset="-122"/>
              </a:rPr>
            </a:br>
            <a:endParaRPr lang="zh-CN" altLang="en-US" sz="2400">
              <a:latin typeface="楷体" panose="02010609060101010101" pitchFamily="49" charset="-122"/>
              <a:ea typeface="楷体" panose="02010609060101010101" pitchFamily="49" charset="-122"/>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D0E30117-1930-40A8-A3FB-8AA557070D51}"/>
              </a:ext>
            </a:extLst>
          </p:cNvPr>
          <p:cNvSpPr>
            <a:spLocks noGrp="1" noChangeArrowheads="1"/>
          </p:cNvSpPr>
          <p:nvPr>
            <p:ph idx="1"/>
          </p:nvPr>
        </p:nvSpPr>
        <p:spPr>
          <a:xfrm>
            <a:off x="1847850" y="692151"/>
            <a:ext cx="8243888" cy="836613"/>
          </a:xfrm>
        </p:spPr>
        <p:txBody>
          <a:bodyPr>
            <a:normAutofit lnSpcReduction="10000"/>
          </a:bodyPr>
          <a:lstStyle/>
          <a:p>
            <a:pPr eaLnBrk="1" hangingPunct="1">
              <a:lnSpc>
                <a:spcPct val="80000"/>
              </a:lnSpc>
              <a:buFontTx/>
              <a:buNone/>
            </a:pPr>
            <a:r>
              <a:rPr lang="zh-CN" altLang="en-US" sz="900" b="1">
                <a:solidFill>
                  <a:schemeClr val="hlink"/>
                </a:solidFill>
                <a:ea typeface="隶书" panose="02010509060101010101" pitchFamily="49" charset="-122"/>
              </a:rPr>
              <a:t>     </a:t>
            </a:r>
            <a:r>
              <a:rPr lang="zh-CN" altLang="en-US" sz="4000" b="1">
                <a:latin typeface="黑体" panose="02010609060101010101" pitchFamily="49" charset="-122"/>
                <a:ea typeface="黑体" panose="02010609060101010101" pitchFamily="49" charset="-122"/>
              </a:rPr>
              <a:t>六、交胜论</a:t>
            </a:r>
            <a:r>
              <a:rPr lang="en-US" altLang="zh-CN" sz="4000" b="1">
                <a:latin typeface="黑体" panose="02010609060101010101" pitchFamily="49" charset="-122"/>
                <a:ea typeface="黑体" panose="02010609060101010101" pitchFamily="49" charset="-122"/>
              </a:rPr>
              <a:t>---</a:t>
            </a:r>
            <a:r>
              <a:rPr lang="zh-CN" altLang="en-US" sz="4000" b="1">
                <a:ea typeface="黑体" panose="02010609060101010101" pitchFamily="49" charset="-122"/>
              </a:rPr>
              <a:t>合作决策实现双赢</a:t>
            </a:r>
            <a:endParaRPr lang="en-US" altLang="zh-CN" sz="4000" b="1">
              <a:ea typeface="黑体" panose="02010609060101010101" pitchFamily="49" charset="-122"/>
            </a:endParaRPr>
          </a:p>
          <a:p>
            <a:pPr eaLnBrk="1" hangingPunct="1">
              <a:lnSpc>
                <a:spcPct val="80000"/>
              </a:lnSpc>
              <a:buFontTx/>
              <a:buNone/>
            </a:pPr>
            <a:r>
              <a:rPr lang="en-US" altLang="zh-CN" sz="1600" b="1">
                <a:ea typeface="隶书" panose="02010509060101010101" pitchFamily="49" charset="-122"/>
              </a:rPr>
              <a:t>		</a:t>
            </a:r>
            <a:endParaRPr lang="zh-CN" altLang="en-US" sz="1600" b="1">
              <a:ea typeface="隶书" panose="02010509060101010101" pitchFamily="49" charset="-122"/>
            </a:endParaRPr>
          </a:p>
        </p:txBody>
      </p:sp>
      <p:sp>
        <p:nvSpPr>
          <p:cNvPr id="54274" name="Rectangle 3">
            <a:extLst>
              <a:ext uri="{FF2B5EF4-FFF2-40B4-BE49-F238E27FC236}">
                <a16:creationId xmlns:a16="http://schemas.microsoft.com/office/drawing/2014/main" id="{7335AD4E-6A2E-4AEF-AE8B-3AC2DF11B60A}"/>
              </a:ext>
            </a:extLst>
          </p:cNvPr>
          <p:cNvSpPr>
            <a:spLocks noChangeArrowheads="1"/>
          </p:cNvSpPr>
          <p:nvPr/>
        </p:nvSpPr>
        <p:spPr bwMode="auto">
          <a:xfrm>
            <a:off x="1631950" y="1341439"/>
            <a:ext cx="8985250" cy="713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latin typeface="楷体" panose="02010609060101010101" pitchFamily="49" charset="-122"/>
                <a:ea typeface="楷体" panose="02010609060101010101" pitchFamily="49" charset="-122"/>
              </a:rPr>
              <a:t>衢地则合交。《九地篇》</a:t>
            </a:r>
          </a:p>
          <a:p>
            <a:r>
              <a:rPr lang="zh-CN" altLang="en-US" sz="2000">
                <a:solidFill>
                  <a:srgbClr val="0000FF"/>
                </a:solidFill>
                <a:latin typeface="楷体" panose="02010609060101010101" pitchFamily="49" charset="-122"/>
                <a:ea typeface="楷体" panose="02010609060101010101" pitchFamily="49" charset="-122"/>
              </a:rPr>
              <a:t>可以得到诸候列国援助的地区，是衢地。 “衢地”，则应结交诸候。</a:t>
            </a:r>
          </a:p>
          <a:p>
            <a:pPr>
              <a:spcBef>
                <a:spcPct val="50000"/>
              </a:spcBef>
            </a:pPr>
            <a:r>
              <a:rPr lang="zh-CN" altLang="en-US" sz="2400">
                <a:latin typeface="楷体" panose="02010609060101010101" pitchFamily="49" charset="-122"/>
                <a:ea typeface="楷体" panose="02010609060101010101" pitchFamily="49" charset="-122"/>
              </a:rPr>
              <a:t>衢地，吾将固其结《九地篇》</a:t>
            </a:r>
          </a:p>
          <a:p>
            <a:pPr>
              <a:spcBef>
                <a:spcPct val="50000"/>
              </a:spcBef>
            </a:pPr>
            <a:r>
              <a:rPr lang="zh-CN" altLang="en-US" sz="2000">
                <a:solidFill>
                  <a:srgbClr val="0000FF"/>
                </a:solidFill>
                <a:latin typeface="楷体" panose="02010609060101010101" pitchFamily="49" charset="-122"/>
                <a:ea typeface="楷体" panose="02010609060101010101" pitchFamily="49" charset="-122"/>
              </a:rPr>
              <a:t>衢地，我就要巩固与邻国的交往</a:t>
            </a:r>
          </a:p>
          <a:p>
            <a:pPr>
              <a:lnSpc>
                <a:spcPct val="150000"/>
              </a:lnSpc>
              <a:spcBef>
                <a:spcPct val="50000"/>
              </a:spcBef>
            </a:pPr>
            <a:r>
              <a:rPr lang="zh-CN" altLang="en-US" sz="2400">
                <a:solidFill>
                  <a:schemeClr val="tx2"/>
                </a:solidFill>
                <a:latin typeface="微软雅黑" panose="020B0503020204020204" pitchFamily="34" charset="-122"/>
                <a:ea typeface="微软雅黑" panose="020B0503020204020204" pitchFamily="34" charset="-122"/>
              </a:rPr>
              <a:t>随着世界经济一体化的发展</a:t>
            </a:r>
            <a:r>
              <a:rPr lang="en-US" altLang="zh-CN" sz="2400">
                <a:solidFill>
                  <a:schemeClr val="tx2"/>
                </a:solidFill>
                <a:latin typeface="微软雅黑" panose="020B0503020204020204" pitchFamily="34" charset="-122"/>
                <a:ea typeface="微软雅黑" panose="020B0503020204020204" pitchFamily="34" charset="-122"/>
              </a:rPr>
              <a:t>,</a:t>
            </a:r>
            <a:r>
              <a:rPr lang="zh-CN" altLang="en-US" sz="2400">
                <a:solidFill>
                  <a:schemeClr val="tx2"/>
                </a:solidFill>
                <a:latin typeface="微软雅黑" panose="020B0503020204020204" pitchFamily="34" charset="-122"/>
                <a:ea typeface="微软雅黑" panose="020B0503020204020204" pitchFamily="34" charset="-122"/>
              </a:rPr>
              <a:t>许多大公司都在组建跨国公司; 许多大公司在世界各地建立分销机构和连锁店。</a:t>
            </a:r>
          </a:p>
          <a:p>
            <a:pPr>
              <a:lnSpc>
                <a:spcPct val="150000"/>
              </a:lnSpc>
              <a:spcBef>
                <a:spcPct val="50000"/>
              </a:spcBef>
            </a:pPr>
            <a:r>
              <a:rPr lang="zh-CN" altLang="en-US" sz="2400">
                <a:solidFill>
                  <a:srgbClr val="FF0000"/>
                </a:solidFill>
                <a:latin typeface="楷体" panose="02010609060101010101" pitchFamily="49" charset="-122"/>
                <a:ea typeface="楷体" panose="02010609060101010101" pitchFamily="49" charset="-122"/>
              </a:rPr>
              <a:t>解决中美贸易摩擦的四点办法</a:t>
            </a:r>
          </a:p>
          <a:p>
            <a:pPr>
              <a:lnSpc>
                <a:spcPct val="150000"/>
              </a:lnSpc>
              <a:spcBef>
                <a:spcPct val="50000"/>
              </a:spcBef>
            </a:pPr>
            <a:r>
              <a:rPr lang="en-US" altLang="zh-CN" sz="2400">
                <a:solidFill>
                  <a:srgbClr val="FF0000"/>
                </a:solidFill>
                <a:latin typeface="华文新魏" panose="02010800040101010101" pitchFamily="2" charset="-122"/>
                <a:ea typeface="华文新魏" panose="02010800040101010101" pitchFamily="2" charset="-122"/>
              </a:rPr>
              <a:t>1</a:t>
            </a:r>
            <a:r>
              <a:rPr lang="zh-CN" altLang="en-US" sz="2400">
                <a:solidFill>
                  <a:srgbClr val="FF0000"/>
                </a:solidFill>
                <a:latin typeface="华文新魏" panose="02010800040101010101" pitchFamily="2" charset="-122"/>
                <a:ea typeface="华文新魏" panose="02010800040101010101" pitchFamily="2" charset="-122"/>
              </a:rPr>
              <a:t>、以政促经；</a:t>
            </a:r>
            <a:r>
              <a:rPr lang="en-US" altLang="zh-CN" sz="2400">
                <a:solidFill>
                  <a:srgbClr val="FF0000"/>
                </a:solidFill>
                <a:latin typeface="华文新魏" panose="02010800040101010101" pitchFamily="2" charset="-122"/>
                <a:ea typeface="华文新魏" panose="02010800040101010101" pitchFamily="2" charset="-122"/>
              </a:rPr>
              <a:t>  </a:t>
            </a:r>
            <a:r>
              <a:rPr lang="en-US" altLang="zh-CN" sz="2400">
                <a:solidFill>
                  <a:srgbClr val="FF0000"/>
                </a:solidFill>
                <a:latin typeface="华文新魏" panose="02010800040101010101" pitchFamily="2" charset="-122"/>
                <a:ea typeface="华文新魏" panose="02010800040101010101" pitchFamily="2" charset="-122"/>
                <a:sym typeface="宋体" panose="02010600030101010101" pitchFamily="2" charset="-122"/>
              </a:rPr>
              <a:t>3</a:t>
            </a:r>
            <a:r>
              <a:rPr lang="zh-CN" altLang="en-US" sz="2400">
                <a:solidFill>
                  <a:srgbClr val="FF0000"/>
                </a:solidFill>
                <a:latin typeface="华文新魏" panose="02010800040101010101" pitchFamily="2" charset="-122"/>
                <a:ea typeface="华文新魏" panose="02010800040101010101" pitchFamily="2" charset="-122"/>
                <a:sym typeface="宋体" panose="02010600030101010101" pitchFamily="2" charset="-122"/>
              </a:rPr>
              <a:t>、以众压单；</a:t>
            </a:r>
            <a:endParaRPr lang="en-US" altLang="zh-CN" sz="2400">
              <a:solidFill>
                <a:srgbClr val="FF0000"/>
              </a:solidFill>
              <a:latin typeface="华文新魏" panose="02010800040101010101" pitchFamily="2" charset="-122"/>
              <a:ea typeface="华文新魏" panose="02010800040101010101" pitchFamily="2" charset="-122"/>
            </a:endParaRPr>
          </a:p>
          <a:p>
            <a:pPr>
              <a:lnSpc>
                <a:spcPct val="150000"/>
              </a:lnSpc>
              <a:spcBef>
                <a:spcPct val="50000"/>
              </a:spcBef>
            </a:pPr>
            <a:r>
              <a:rPr lang="en-US" altLang="zh-CN" sz="2400">
                <a:solidFill>
                  <a:srgbClr val="FF0000"/>
                </a:solidFill>
                <a:latin typeface="华文新魏" panose="02010800040101010101" pitchFamily="2" charset="-122"/>
                <a:ea typeface="华文新魏" panose="02010800040101010101" pitchFamily="2" charset="-122"/>
              </a:rPr>
              <a:t>2</a:t>
            </a:r>
            <a:r>
              <a:rPr lang="zh-CN" altLang="en-US" sz="2400">
                <a:solidFill>
                  <a:srgbClr val="FF0000"/>
                </a:solidFill>
                <a:latin typeface="华文新魏" panose="02010800040101010101" pitchFamily="2" charset="-122"/>
                <a:ea typeface="华文新魏" panose="02010800040101010101" pitchFamily="2" charset="-122"/>
              </a:rPr>
              <a:t>、以正压邪；</a:t>
            </a:r>
            <a:r>
              <a:rPr lang="en-US" altLang="zh-CN" sz="2400">
                <a:solidFill>
                  <a:srgbClr val="FF0000"/>
                </a:solidFill>
                <a:latin typeface="华文新魏" panose="02010800040101010101" pitchFamily="2" charset="-122"/>
                <a:ea typeface="华文新魏" panose="02010800040101010101" pitchFamily="2" charset="-122"/>
                <a:sym typeface="宋体" panose="02010600030101010101" pitchFamily="2" charset="-122"/>
              </a:rPr>
              <a:t>4</a:t>
            </a:r>
            <a:r>
              <a:rPr lang="zh-CN" altLang="en-US" sz="2400">
                <a:solidFill>
                  <a:srgbClr val="FF0000"/>
                </a:solidFill>
                <a:latin typeface="华文新魏" panose="02010800040101010101" pitchFamily="2" charset="-122"/>
                <a:ea typeface="华文新魏" panose="02010800040101010101" pitchFamily="2" charset="-122"/>
                <a:sym typeface="宋体" panose="02010600030101010101" pitchFamily="2" charset="-122"/>
              </a:rPr>
              <a:t>、以柔克刚。</a:t>
            </a:r>
            <a:endParaRPr lang="en-US" altLang="zh-CN" sz="2400">
              <a:solidFill>
                <a:srgbClr val="FF0000"/>
              </a:solidFill>
              <a:latin typeface="华文新魏" panose="02010800040101010101" pitchFamily="2" charset="-122"/>
              <a:ea typeface="华文新魏" panose="02010800040101010101" pitchFamily="2" charset="-122"/>
            </a:endParaRPr>
          </a:p>
          <a:p>
            <a:pPr>
              <a:lnSpc>
                <a:spcPct val="150000"/>
              </a:lnSpc>
              <a:spcBef>
                <a:spcPct val="50000"/>
              </a:spcBef>
            </a:pPr>
            <a:endParaRPr lang="en-US" altLang="zh-CN" sz="2400">
              <a:solidFill>
                <a:srgbClr val="FF0000"/>
              </a:solidFill>
              <a:latin typeface="华文新魏" panose="02010800040101010101" pitchFamily="2" charset="-122"/>
              <a:ea typeface="华文新魏" panose="02010800040101010101" pitchFamily="2" charset="-122"/>
            </a:endParaRPr>
          </a:p>
          <a:p>
            <a:pPr>
              <a:lnSpc>
                <a:spcPct val="150000"/>
              </a:lnSpc>
              <a:spcBef>
                <a:spcPct val="50000"/>
              </a:spcBef>
            </a:pPr>
            <a:r>
              <a:rPr lang="en-US" altLang="zh-CN" sz="2400">
                <a:solidFill>
                  <a:srgbClr val="FF0000"/>
                </a:solidFill>
                <a:latin typeface="华文新魏" panose="02010800040101010101" pitchFamily="2" charset="-122"/>
                <a:ea typeface="华文新魏" panose="02010800040101010101" pitchFamily="2" charset="-122"/>
              </a:rPr>
              <a:t>				</a:t>
            </a:r>
            <a:endParaRPr lang="zh-CN" altLang="en-US" sz="2400">
              <a:solidFill>
                <a:srgbClr val="FF0000"/>
              </a:solidFill>
              <a:latin typeface="微软雅黑" panose="020B0503020204020204" pitchFamily="34" charset="-122"/>
              <a:ea typeface="微软雅黑" panose="020B0503020204020204" pitchFamily="34" charset="-122"/>
            </a:endParaRPr>
          </a:p>
          <a:p>
            <a:r>
              <a:rPr lang="zh-CN" altLang="en-US" sz="2400"/>
              <a:t>　</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BB92B29-BCB1-F9B1-5991-5846D084336C}"/>
              </a:ext>
            </a:extLst>
          </p:cNvPr>
          <p:cNvPicPr>
            <a:picLocks noChangeAspect="1"/>
          </p:cNvPicPr>
          <p:nvPr/>
        </p:nvPicPr>
        <p:blipFill>
          <a:blip r:embed="rId2"/>
          <a:stretch>
            <a:fillRect/>
          </a:stretch>
        </p:blipFill>
        <p:spPr>
          <a:xfrm>
            <a:off x="0" y="1011491"/>
            <a:ext cx="4575226" cy="4835018"/>
          </a:xfrm>
          <a:prstGeom prst="rect">
            <a:avLst/>
          </a:prstGeom>
        </p:spPr>
      </p:pic>
      <p:pic>
        <p:nvPicPr>
          <p:cNvPr id="7" name="图片 6">
            <a:extLst>
              <a:ext uri="{FF2B5EF4-FFF2-40B4-BE49-F238E27FC236}">
                <a16:creationId xmlns:a16="http://schemas.microsoft.com/office/drawing/2014/main" id="{DA301514-E24B-1029-BFB1-967C92C8A741}"/>
              </a:ext>
            </a:extLst>
          </p:cNvPr>
          <p:cNvPicPr>
            <a:picLocks noChangeAspect="1"/>
          </p:cNvPicPr>
          <p:nvPr/>
        </p:nvPicPr>
        <p:blipFill>
          <a:blip r:embed="rId3"/>
          <a:stretch>
            <a:fillRect/>
          </a:stretch>
        </p:blipFill>
        <p:spPr>
          <a:xfrm>
            <a:off x="4725130" y="190470"/>
            <a:ext cx="7375713" cy="1854230"/>
          </a:xfrm>
          <a:prstGeom prst="rect">
            <a:avLst/>
          </a:prstGeom>
        </p:spPr>
      </p:pic>
      <p:pic>
        <p:nvPicPr>
          <p:cNvPr id="9" name="图片 8">
            <a:extLst>
              <a:ext uri="{FF2B5EF4-FFF2-40B4-BE49-F238E27FC236}">
                <a16:creationId xmlns:a16="http://schemas.microsoft.com/office/drawing/2014/main" id="{9B6AF5CD-3E52-8394-CA26-F52AC60700F0}"/>
              </a:ext>
            </a:extLst>
          </p:cNvPr>
          <p:cNvPicPr>
            <a:picLocks noChangeAspect="1"/>
          </p:cNvPicPr>
          <p:nvPr/>
        </p:nvPicPr>
        <p:blipFill>
          <a:blip r:embed="rId4"/>
          <a:stretch>
            <a:fillRect/>
          </a:stretch>
        </p:blipFill>
        <p:spPr>
          <a:xfrm>
            <a:off x="4692578" y="2727288"/>
            <a:ext cx="6610422" cy="3305211"/>
          </a:xfrm>
          <a:prstGeom prst="rect">
            <a:avLst/>
          </a:prstGeom>
        </p:spPr>
      </p:pic>
    </p:spTree>
    <p:extLst>
      <p:ext uri="{BB962C8B-B14F-4D97-AF65-F5344CB8AC3E}">
        <p14:creationId xmlns:p14="http://schemas.microsoft.com/office/powerpoint/2010/main" val="33042837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1F2D03A-4B2E-49E5-8C53-97EC05FEC582}"/>
              </a:ext>
            </a:extLst>
          </p:cNvPr>
          <p:cNvSpPr/>
          <p:nvPr/>
        </p:nvSpPr>
        <p:spPr>
          <a:xfrm>
            <a:off x="1816101" y="801688"/>
            <a:ext cx="8329613" cy="5016758"/>
          </a:xfrm>
          <a:prstGeom prst="rect">
            <a:avLst/>
          </a:prstGeom>
          <a:solidFill>
            <a:schemeClr val="accent5">
              <a:lumMod val="20000"/>
              <a:lumOff val="80000"/>
              <a:alpha val="50000"/>
            </a:schemeClr>
          </a:solidFill>
        </p:spPr>
        <p:txBody>
          <a:bodyPr>
            <a:spAutoFit/>
          </a:bodyPr>
          <a:lstStyle/>
          <a:p>
            <a:r>
              <a:rPr lang="en-US" altLang="zh-CN" sz="2000">
                <a:solidFill>
                  <a:srgbClr val="000000"/>
                </a:solidFill>
                <a:latin typeface="楷体" panose="02010609060101010101" pitchFamily="49" charset="-122"/>
                <a:ea typeface="楷体" panose="02010609060101010101" pitchFamily="49" charset="-122"/>
              </a:rPr>
              <a:t>2013</a:t>
            </a:r>
            <a:r>
              <a:rPr lang="zh-CN" altLang="en-US" sz="2000">
                <a:solidFill>
                  <a:srgbClr val="000000"/>
                </a:solidFill>
                <a:latin typeface="楷体" panose="02010609060101010101" pitchFamily="49" charset="-122"/>
                <a:ea typeface="楷体" panose="02010609060101010101" pitchFamily="49" charset="-122"/>
              </a:rPr>
              <a:t>年</a:t>
            </a:r>
            <a:r>
              <a:rPr lang="en-US" altLang="zh-CN" sz="2000">
                <a:solidFill>
                  <a:srgbClr val="000000"/>
                </a:solidFill>
                <a:latin typeface="楷体" panose="02010609060101010101" pitchFamily="49" charset="-122"/>
                <a:ea typeface="楷体" panose="02010609060101010101" pitchFamily="49" charset="-122"/>
              </a:rPr>
              <a:t>9</a:t>
            </a:r>
            <a:r>
              <a:rPr lang="zh-CN" altLang="en-US" sz="2000">
                <a:solidFill>
                  <a:srgbClr val="000000"/>
                </a:solidFill>
                <a:latin typeface="楷体" panose="02010609060101010101" pitchFamily="49" charset="-122"/>
                <a:ea typeface="楷体" panose="02010609060101010101" pitchFamily="49" charset="-122"/>
              </a:rPr>
              <a:t>月</a:t>
            </a:r>
            <a:r>
              <a:rPr lang="en-US" altLang="zh-CN" sz="2000">
                <a:solidFill>
                  <a:srgbClr val="000000"/>
                </a:solidFill>
                <a:latin typeface="楷体" panose="02010609060101010101" pitchFamily="49" charset="-122"/>
                <a:ea typeface="楷体" panose="02010609060101010101" pitchFamily="49" charset="-122"/>
              </a:rPr>
              <a:t>7</a:t>
            </a:r>
            <a:r>
              <a:rPr lang="zh-CN" altLang="en-US" sz="2000">
                <a:solidFill>
                  <a:srgbClr val="000000"/>
                </a:solidFill>
                <a:latin typeface="楷体" panose="02010609060101010101" pitchFamily="49" charset="-122"/>
                <a:ea typeface="楷体" panose="02010609060101010101" pitchFamily="49" charset="-122"/>
              </a:rPr>
              <a:t>日，习近平在哈萨克斯坦最高学府纳扎尔巴耶夫大学发表了题为</a:t>
            </a:r>
            <a:r>
              <a:rPr lang="en-US" altLang="zh-CN" sz="2000">
                <a:solidFill>
                  <a:srgbClr val="000000"/>
                </a:solidFill>
                <a:latin typeface="楷体" panose="02010609060101010101" pitchFamily="49" charset="-122"/>
                <a:ea typeface="楷体" panose="02010609060101010101" pitchFamily="49" charset="-122"/>
              </a:rPr>
              <a:t>《</a:t>
            </a:r>
            <a:r>
              <a:rPr lang="zh-CN" altLang="en-US" sz="2000">
                <a:solidFill>
                  <a:srgbClr val="000000"/>
                </a:solidFill>
                <a:latin typeface="楷体" panose="02010609060101010101" pitchFamily="49" charset="-122"/>
                <a:ea typeface="楷体" panose="02010609060101010101" pitchFamily="49" charset="-122"/>
              </a:rPr>
              <a:t>弘扬人民友谊，共创美好未来</a:t>
            </a:r>
            <a:r>
              <a:rPr lang="en-US" altLang="zh-CN" sz="2000">
                <a:solidFill>
                  <a:srgbClr val="000000"/>
                </a:solidFill>
                <a:latin typeface="楷体" panose="02010609060101010101" pitchFamily="49" charset="-122"/>
                <a:ea typeface="楷体" panose="02010609060101010101" pitchFamily="49" charset="-122"/>
              </a:rPr>
              <a:t>》</a:t>
            </a:r>
            <a:r>
              <a:rPr lang="zh-CN" altLang="en-US" sz="2000">
                <a:solidFill>
                  <a:srgbClr val="000000"/>
                </a:solidFill>
                <a:latin typeface="楷体" panose="02010609060101010101" pitchFamily="49" charset="-122"/>
                <a:ea typeface="楷体" panose="02010609060101010101" pitchFamily="49" charset="-122"/>
              </a:rPr>
              <a:t>的演讲。树立了政策沟通、设施联通、贸易畅通、资金融通、民心相通的“五通”全新路标。由此基础上所建立的属于整个欧亚大陆的丝绸之路经济带，将事关</a:t>
            </a:r>
            <a:r>
              <a:rPr lang="en-US" altLang="zh-CN" sz="2000">
                <a:solidFill>
                  <a:srgbClr val="000000"/>
                </a:solidFill>
                <a:latin typeface="楷体" panose="02010609060101010101" pitchFamily="49" charset="-122"/>
                <a:ea typeface="楷体" panose="02010609060101010101" pitchFamily="49" charset="-122"/>
              </a:rPr>
              <a:t>30</a:t>
            </a:r>
            <a:r>
              <a:rPr lang="zh-CN" altLang="en-US" sz="2000">
                <a:solidFill>
                  <a:srgbClr val="000000"/>
                </a:solidFill>
                <a:latin typeface="楷体" panose="02010609060101010101" pitchFamily="49" charset="-122"/>
                <a:ea typeface="楷体" panose="02010609060101010101" pitchFamily="49" charset="-122"/>
              </a:rPr>
              <a:t>多亿人的福祉。</a:t>
            </a:r>
            <a:r>
              <a:rPr lang="zh-CN" altLang="zh-CN" sz="2000">
                <a:solidFill>
                  <a:srgbClr val="000000"/>
                </a:solidFill>
                <a:latin typeface="楷体" panose="02010609060101010101" pitchFamily="49" charset="-122"/>
                <a:ea typeface="楷体" panose="02010609060101010101" pitchFamily="49" charset="-122"/>
              </a:rPr>
              <a:t>目前，已经有</a:t>
            </a:r>
            <a:r>
              <a:rPr lang="en-US" altLang="zh-CN" sz="2000">
                <a:solidFill>
                  <a:srgbClr val="000000"/>
                </a:solidFill>
                <a:latin typeface="楷体" panose="02010609060101010101" pitchFamily="49" charset="-122"/>
                <a:ea typeface="楷体" panose="02010609060101010101" pitchFamily="49" charset="-122"/>
              </a:rPr>
              <a:t>100</a:t>
            </a:r>
            <a:r>
              <a:rPr lang="zh-CN" altLang="zh-CN" sz="2000">
                <a:solidFill>
                  <a:srgbClr val="000000"/>
                </a:solidFill>
                <a:latin typeface="楷体" panose="02010609060101010101" pitchFamily="49" charset="-122"/>
                <a:ea typeface="楷体" panose="02010609060101010101" pitchFamily="49" charset="-122"/>
              </a:rPr>
              <a:t>多个国家和国际组织参与其中，我们同</a:t>
            </a:r>
            <a:r>
              <a:rPr lang="en-US" altLang="zh-CN" sz="2000">
                <a:solidFill>
                  <a:srgbClr val="000000"/>
                </a:solidFill>
                <a:latin typeface="楷体" panose="02010609060101010101" pitchFamily="49" charset="-122"/>
                <a:ea typeface="楷体" panose="02010609060101010101" pitchFamily="49" charset="-122"/>
              </a:rPr>
              <a:t>40</a:t>
            </a:r>
            <a:r>
              <a:rPr lang="zh-CN" altLang="zh-CN" sz="2000">
                <a:solidFill>
                  <a:srgbClr val="000000"/>
                </a:solidFill>
                <a:latin typeface="楷体" panose="02010609060101010101" pitchFamily="49" charset="-122"/>
                <a:ea typeface="楷体" panose="02010609060101010101" pitchFamily="49" charset="-122"/>
              </a:rPr>
              <a:t>多个沿线国家签署了共建‘一带一路’合作协议、同</a:t>
            </a:r>
            <a:r>
              <a:rPr lang="en-US" altLang="zh-CN" sz="2000">
                <a:solidFill>
                  <a:srgbClr val="000000"/>
                </a:solidFill>
                <a:latin typeface="楷体" panose="02010609060101010101" pitchFamily="49" charset="-122"/>
                <a:ea typeface="楷体" panose="02010609060101010101" pitchFamily="49" charset="-122"/>
              </a:rPr>
              <a:t>20</a:t>
            </a:r>
            <a:r>
              <a:rPr lang="zh-CN" altLang="zh-CN" sz="2000">
                <a:solidFill>
                  <a:srgbClr val="000000"/>
                </a:solidFill>
                <a:latin typeface="楷体" panose="02010609060101010101" pitchFamily="49" charset="-122"/>
                <a:ea typeface="楷体" panose="02010609060101010101" pitchFamily="49" charset="-122"/>
              </a:rPr>
              <a:t>多个国家开展国际产能合作，联合国等国际组织也态度积极，以亚投行、丝路基金为代表的金融合作不断深入，一批有影响力的标志性项目逐步落地。”</a:t>
            </a:r>
            <a:endParaRPr lang="zh-CN" altLang="en-US" sz="2000">
              <a:solidFill>
                <a:srgbClr val="000000"/>
              </a:solidFill>
              <a:latin typeface="楷体" panose="02010609060101010101" pitchFamily="49" charset="-122"/>
              <a:ea typeface="楷体" panose="02010609060101010101" pitchFamily="49" charset="-122"/>
            </a:endParaRPr>
          </a:p>
          <a:p>
            <a:endParaRPr lang="zh-CN" altLang="en-US" sz="2000">
              <a:solidFill>
                <a:srgbClr val="000000"/>
              </a:solidFill>
              <a:latin typeface="楷体" panose="02010609060101010101" pitchFamily="49" charset="-122"/>
              <a:ea typeface="楷体" panose="02010609060101010101" pitchFamily="49" charset="-122"/>
            </a:endParaRPr>
          </a:p>
          <a:p>
            <a:r>
              <a:rPr lang="zh-CN" altLang="en-US" sz="2000">
                <a:solidFill>
                  <a:srgbClr val="002060"/>
                </a:solidFill>
                <a:latin typeface="楷体" panose="02010609060101010101" pitchFamily="49" charset="-122"/>
                <a:ea typeface="楷体" panose="02010609060101010101" pitchFamily="49" charset="-122"/>
              </a:rPr>
              <a:t>是我国对外开放战略</a:t>
            </a:r>
            <a:r>
              <a:rPr lang="en-US" altLang="zh-CN" sz="2000">
                <a:solidFill>
                  <a:srgbClr val="002060"/>
                </a:solidFill>
                <a:latin typeface="楷体" panose="02010609060101010101" pitchFamily="49" charset="-122"/>
                <a:ea typeface="楷体" panose="02010609060101010101" pitchFamily="49" charset="-122"/>
              </a:rPr>
              <a:t>2.0</a:t>
            </a:r>
            <a:r>
              <a:rPr lang="zh-CN" altLang="en-US" sz="2000">
                <a:solidFill>
                  <a:srgbClr val="002060"/>
                </a:solidFill>
                <a:latin typeface="楷体" panose="02010609060101010101" pitchFamily="49" charset="-122"/>
                <a:ea typeface="楷体" panose="02010609060101010101" pitchFamily="49" charset="-122"/>
              </a:rPr>
              <a:t>版本。</a:t>
            </a:r>
            <a:r>
              <a:rPr lang="zh-CN" altLang="en-US" sz="2000">
                <a:solidFill>
                  <a:srgbClr val="FF0000"/>
                </a:solidFill>
                <a:latin typeface="楷体" panose="02010609060101010101" pitchFamily="49" charset="-122"/>
                <a:ea typeface="楷体" panose="02010609060101010101" pitchFamily="49" charset="-122"/>
              </a:rPr>
              <a:t>“一带一路”有望构筑全球经济贸易新的大循环，成为继大西洋、太平洋之后的第三大经济发展空间。“一带一路”地区覆盖总人口约</a:t>
            </a:r>
            <a:r>
              <a:rPr lang="en-US" altLang="zh-CN" sz="2000">
                <a:solidFill>
                  <a:srgbClr val="FF0000"/>
                </a:solidFill>
                <a:latin typeface="楷体" panose="02010609060101010101" pitchFamily="49" charset="-122"/>
                <a:ea typeface="楷体" panose="02010609060101010101" pitchFamily="49" charset="-122"/>
              </a:rPr>
              <a:t>46 </a:t>
            </a:r>
            <a:r>
              <a:rPr lang="zh-CN" altLang="en-US" sz="2000">
                <a:solidFill>
                  <a:srgbClr val="FF0000"/>
                </a:solidFill>
                <a:latin typeface="楷体" panose="02010609060101010101" pitchFamily="49" charset="-122"/>
                <a:ea typeface="楷体" panose="02010609060101010101" pitchFamily="49" charset="-122"/>
              </a:rPr>
              <a:t>亿（超过世界人口</a:t>
            </a:r>
            <a:r>
              <a:rPr lang="en-US" altLang="zh-CN" sz="2000">
                <a:solidFill>
                  <a:srgbClr val="FF0000"/>
                </a:solidFill>
                <a:latin typeface="楷体" panose="02010609060101010101" pitchFamily="49" charset="-122"/>
                <a:ea typeface="楷体" panose="02010609060101010101" pitchFamily="49" charset="-122"/>
              </a:rPr>
              <a:t>60%</a:t>
            </a:r>
            <a:r>
              <a:rPr lang="zh-CN" altLang="en-US" sz="2000">
                <a:solidFill>
                  <a:srgbClr val="FF0000"/>
                </a:solidFill>
                <a:latin typeface="楷体" panose="02010609060101010101" pitchFamily="49" charset="-122"/>
                <a:ea typeface="楷体" panose="02010609060101010101" pitchFamily="49" charset="-122"/>
              </a:rPr>
              <a:t>），</a:t>
            </a:r>
            <a:r>
              <a:rPr lang="en-US" altLang="zh-CN" sz="2000">
                <a:solidFill>
                  <a:srgbClr val="FF0000"/>
                </a:solidFill>
                <a:latin typeface="楷体" panose="02010609060101010101" pitchFamily="49" charset="-122"/>
                <a:ea typeface="楷体" panose="02010609060101010101" pitchFamily="49" charset="-122"/>
              </a:rPr>
              <a:t>GDP </a:t>
            </a:r>
            <a:r>
              <a:rPr lang="zh-CN" altLang="en-US" sz="2000">
                <a:solidFill>
                  <a:srgbClr val="FF0000"/>
                </a:solidFill>
                <a:latin typeface="楷体" panose="02010609060101010101" pitchFamily="49" charset="-122"/>
                <a:ea typeface="楷体" panose="02010609060101010101" pitchFamily="49" charset="-122"/>
              </a:rPr>
              <a:t>总量约占全球</a:t>
            </a:r>
            <a:r>
              <a:rPr lang="en-US" altLang="zh-CN" sz="2000">
                <a:solidFill>
                  <a:srgbClr val="FF0000"/>
                </a:solidFill>
                <a:latin typeface="楷体" panose="02010609060101010101" pitchFamily="49" charset="-122"/>
                <a:ea typeface="楷体" panose="02010609060101010101" pitchFamily="49" charset="-122"/>
              </a:rPr>
              <a:t>1/3</a:t>
            </a:r>
            <a:r>
              <a:rPr lang="zh-CN" altLang="en-US" sz="2000">
                <a:solidFill>
                  <a:srgbClr val="FF0000"/>
                </a:solidFill>
                <a:latin typeface="楷体" panose="02010609060101010101" pitchFamily="49" charset="-122"/>
                <a:ea typeface="楷体" panose="02010609060101010101" pitchFamily="49" charset="-122"/>
              </a:rPr>
              <a:t>。</a:t>
            </a:r>
            <a:endParaRPr lang="en-US" altLang="zh-CN" sz="2000">
              <a:solidFill>
                <a:srgbClr val="FF0000"/>
              </a:solidFill>
              <a:latin typeface="楷体" panose="02010609060101010101" pitchFamily="49" charset="-122"/>
              <a:ea typeface="楷体" panose="02010609060101010101" pitchFamily="49" charset="-122"/>
            </a:endParaRPr>
          </a:p>
          <a:p>
            <a:r>
              <a:rPr lang="zh-CN" altLang="en-US" sz="2000">
                <a:solidFill>
                  <a:srgbClr val="002060"/>
                </a:solidFill>
                <a:latin typeface="楷体" panose="02010609060101010101" pitchFamily="49" charset="-122"/>
                <a:ea typeface="楷体" panose="02010609060101010101" pitchFamily="49" charset="-122"/>
              </a:rPr>
              <a:t>是我国成为世界强国的重要路径，是建立大同世界的民心工程：</a:t>
            </a:r>
            <a:r>
              <a:rPr lang="zh-CN" altLang="en-US" sz="2000">
                <a:solidFill>
                  <a:srgbClr val="FF0000"/>
                </a:solidFill>
                <a:latin typeface="楷体" panose="02010609060101010101" pitchFamily="49" charset="-122"/>
                <a:ea typeface="楷体" panose="02010609060101010101" pitchFamily="49" charset="-122"/>
              </a:rPr>
              <a:t>大同世界是孔子为我们描绘的关于未来世界的美好蓝图。</a:t>
            </a:r>
            <a:endParaRPr lang="en-US" altLang="zh-CN" sz="2000">
              <a:solidFill>
                <a:srgbClr val="FF0000"/>
              </a:solidFill>
              <a:latin typeface="楷体" panose="02010609060101010101" pitchFamily="49" charset="-122"/>
              <a:ea typeface="楷体" panose="02010609060101010101" pitchFamily="49" charset="-122"/>
            </a:endParaRPr>
          </a:p>
          <a:p>
            <a:endParaRPr lang="en-US" altLang="zh-CN" sz="2000">
              <a:solidFill>
                <a:srgbClr val="FF0000"/>
              </a:solidFill>
              <a:latin typeface="楷体" panose="02010609060101010101" pitchFamily="49" charset="-122"/>
              <a:ea typeface="楷体" panose="02010609060101010101" pitchFamily="49" charset="-122"/>
            </a:endParaRPr>
          </a:p>
          <a:p>
            <a:endParaRPr lang="zh-CN" altLang="en-US" sz="2000">
              <a:solidFill>
                <a:srgbClr val="000000"/>
              </a:solidFill>
              <a:latin typeface="楷体" panose="02010609060101010101" pitchFamily="49" charset="-122"/>
              <a:ea typeface="楷体" panose="02010609060101010101" pitchFamily="49" charset="-122"/>
            </a:endParaRPr>
          </a:p>
        </p:txBody>
      </p:sp>
      <p:sp>
        <p:nvSpPr>
          <p:cNvPr id="55298" name="矩形 3">
            <a:extLst>
              <a:ext uri="{FF2B5EF4-FFF2-40B4-BE49-F238E27FC236}">
                <a16:creationId xmlns:a16="http://schemas.microsoft.com/office/drawing/2014/main" id="{891F2AD1-22D7-49A2-8594-10AE9D4F4884}"/>
              </a:ext>
            </a:extLst>
          </p:cNvPr>
          <p:cNvSpPr>
            <a:spLocks noChangeArrowheads="1"/>
          </p:cNvSpPr>
          <p:nvPr/>
        </p:nvSpPr>
        <p:spPr bwMode="auto">
          <a:xfrm>
            <a:off x="2640014" y="-46038"/>
            <a:ext cx="2031325" cy="447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zh-CN" altLang="en-US">
                <a:solidFill>
                  <a:srgbClr val="FF0000"/>
                </a:solidFill>
                <a:latin typeface="华文楷体" panose="02010600040101010101" pitchFamily="2" charset="-122"/>
                <a:ea typeface="华文楷体" panose="02010600040101010101" pitchFamily="2" charset="-122"/>
              </a:rPr>
              <a:t>一带一路战略决策</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6" descr="1435624708700">
            <a:extLst>
              <a:ext uri="{FF2B5EF4-FFF2-40B4-BE49-F238E27FC236}">
                <a16:creationId xmlns:a16="http://schemas.microsoft.com/office/drawing/2014/main" id="{1BA1A975-6870-463E-A059-823C74F7BF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0076" y="44451"/>
            <a:ext cx="8569325" cy="370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2" name="Picture 7" descr="t01138dadd47e6b148c">
            <a:extLst>
              <a:ext uri="{FF2B5EF4-FFF2-40B4-BE49-F238E27FC236}">
                <a16:creationId xmlns:a16="http://schemas.microsoft.com/office/drawing/2014/main" id="{F3092629-CC29-4A73-894B-C6C19791F1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1338" y="3814764"/>
            <a:ext cx="4392612"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3" name="Picture 8" descr="A166419AC14E4BCC1587FC273E7E92BE">
            <a:extLst>
              <a:ext uri="{FF2B5EF4-FFF2-40B4-BE49-F238E27FC236}">
                <a16:creationId xmlns:a16="http://schemas.microsoft.com/office/drawing/2014/main" id="{390B5BE7-E6BE-4B34-ADBF-72ABE127B4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3800" y="3849688"/>
            <a:ext cx="4248150"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7" name="Rectangle 6">
            <a:extLst>
              <a:ext uri="{FF2B5EF4-FFF2-40B4-BE49-F238E27FC236}">
                <a16:creationId xmlns:a16="http://schemas.microsoft.com/office/drawing/2014/main" id="{66D9E499-38F2-485A-972E-A40AD054F9D8}"/>
              </a:ext>
            </a:extLst>
          </p:cNvPr>
          <p:cNvSpPr>
            <a:spLocks noChangeArrowheads="1"/>
          </p:cNvSpPr>
          <p:nvPr/>
        </p:nvSpPr>
        <p:spPr bwMode="auto">
          <a:xfrm>
            <a:off x="1524000" y="60326"/>
            <a:ext cx="9144000" cy="6638925"/>
          </a:xfrm>
          <a:prstGeom prst="rect">
            <a:avLst/>
          </a:prstGeom>
          <a:solidFill>
            <a:schemeClr val="accent5">
              <a:lumMod val="40000"/>
              <a:lumOff val="60000"/>
            </a:schemeClr>
          </a:solidFill>
          <a:ln>
            <a:noFill/>
          </a:ln>
        </p:spPr>
        <p:txBody>
          <a:bodyPr anchor="ctr">
            <a:spAutoFit/>
          </a:bodyPr>
          <a:lstStyle>
            <a:lvl1pPr indent="2667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indent="0" eaLnBrk="0" hangingPunct="0">
              <a:lnSpc>
                <a:spcPct val="140000"/>
              </a:lnSpc>
              <a:spcBef>
                <a:spcPct val="0"/>
              </a:spcBef>
              <a:buNone/>
              <a:defRPr/>
            </a:pPr>
            <a:r>
              <a:rPr lang="zh-CN" altLang="en-US" sz="2400" dirty="0">
                <a:latin typeface="+mn-ea"/>
                <a:ea typeface="+mn-ea"/>
              </a:rPr>
              <a:t>亚投行意向创始成员国增至</a:t>
            </a:r>
            <a:r>
              <a:rPr lang="en-US" altLang="zh-CN" sz="4000" dirty="0">
                <a:solidFill>
                  <a:srgbClr val="FF0000"/>
                </a:solidFill>
                <a:latin typeface="+mn-ea"/>
                <a:ea typeface="+mn-ea"/>
              </a:rPr>
              <a:t>57</a:t>
            </a:r>
            <a:r>
              <a:rPr lang="zh-CN" altLang="en-US" sz="2400" dirty="0">
                <a:latin typeface="+mn-ea"/>
                <a:ea typeface="+mn-ea"/>
              </a:rPr>
              <a:t>个，包括奥地利、澳大利亚、阿塞拜疆、孟加拉国、巴西、文莱、柬埔寨、中国、丹麦、埃及、法国、芬兰、格鲁吉亚、德国、冰岛、印度、印度尼西亚、伊朗、以色列、意大利、约旦、哈萨克斯坦、韩国、科威特、吉尔吉斯斯坦、老挝、卢森堡、马来西亚、马尔代夫、马耳他、蒙古、缅甸、尼泊尔、荷兰、新西兰、挪威、阿曼、巴基斯坦、菲律宾、波兰、葡萄牙、卡塔尔、俄罗斯、沙特阿拉伯、新加坡、南非、西班牙、斯里兰卡、瑞典、瑞士、塔吉克斯坦、泰国、土耳其、阿联酋、英国、乌兹别克斯坦和越南。</a:t>
            </a:r>
          </a:p>
          <a:p>
            <a:pPr indent="0" eaLnBrk="0" hangingPunct="0">
              <a:lnSpc>
                <a:spcPct val="140000"/>
              </a:lnSpc>
              <a:spcBef>
                <a:spcPct val="0"/>
              </a:spcBef>
              <a:buNone/>
              <a:defRPr/>
            </a:pPr>
            <a:r>
              <a:rPr lang="en-US" altLang="zh-CN" sz="2400" noProof="1">
                <a:sym typeface="+mn-ea"/>
              </a:rPr>
              <a:t>2020</a:t>
            </a:r>
            <a:r>
              <a:rPr lang="zh-CN" altLang="en-US" sz="2400" noProof="1">
                <a:sym typeface="+mn-ea"/>
              </a:rPr>
              <a:t>年</a:t>
            </a:r>
            <a:r>
              <a:rPr lang="en-US" altLang="zh-CN" sz="2400" noProof="1">
                <a:sym typeface="+mn-ea"/>
              </a:rPr>
              <a:t>7</a:t>
            </a:r>
            <a:r>
              <a:rPr lang="zh-CN" altLang="en-US" sz="2400" noProof="1">
                <a:sym typeface="+mn-ea"/>
              </a:rPr>
              <a:t>月，利比里亚的成员国申请获得通过，成为亚投行第</a:t>
            </a:r>
            <a:r>
              <a:rPr lang="en-US" altLang="zh-CN" sz="2400" noProof="1">
                <a:sym typeface="+mn-ea"/>
              </a:rPr>
              <a:t>103</a:t>
            </a:r>
            <a:r>
              <a:rPr lang="zh-CN" altLang="en-US" sz="2400" noProof="1">
                <a:sym typeface="+mn-ea"/>
              </a:rPr>
              <a:t>个成员。</a:t>
            </a:r>
            <a:endParaRPr lang="zh-CN" altLang="en-US" sz="2400" noProof="1"/>
          </a:p>
          <a:p>
            <a:pPr indent="0" eaLnBrk="0" hangingPunct="0">
              <a:lnSpc>
                <a:spcPct val="140000"/>
              </a:lnSpc>
              <a:spcBef>
                <a:spcPct val="0"/>
              </a:spcBef>
              <a:buNone/>
              <a:defRPr/>
            </a:pPr>
            <a:endParaRPr lang="zh-CN" altLang="en-US" sz="2400"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0117"/>
                                        </p:tgtEl>
                                        <p:attrNameLst>
                                          <p:attrName>style.visibility</p:attrName>
                                        </p:attrNameLst>
                                      </p:cBhvr>
                                      <p:to>
                                        <p:strVal val="visible"/>
                                      </p:to>
                                    </p:set>
                                    <p:anim calcmode="lin" valueType="num">
                                      <p:cBhvr additive="base">
                                        <p:cTn id="7" dur="500" fill="hold"/>
                                        <p:tgtEl>
                                          <p:spTgt spid="90117"/>
                                        </p:tgtEl>
                                        <p:attrNameLst>
                                          <p:attrName>ppt_x</p:attrName>
                                        </p:attrNameLst>
                                      </p:cBhvr>
                                      <p:tavLst>
                                        <p:tav tm="0">
                                          <p:val>
                                            <p:strVal val="#ppt_x"/>
                                          </p:val>
                                        </p:tav>
                                        <p:tav tm="100000">
                                          <p:val>
                                            <p:strVal val="#ppt_x"/>
                                          </p:val>
                                        </p:tav>
                                      </p:tavLst>
                                    </p:anim>
                                    <p:anim calcmode="lin" valueType="num">
                                      <p:cBhvr additive="base">
                                        <p:cTn id="8" dur="500" fill="hold"/>
                                        <p:tgtEl>
                                          <p:spTgt spid="90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7" grpId="0" bldLvl="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CAE21A8-83CC-42EB-B5DF-E887CB7E017C}"/>
              </a:ext>
            </a:extLst>
          </p:cNvPr>
          <p:cNvSpPr/>
          <p:nvPr/>
        </p:nvSpPr>
        <p:spPr>
          <a:xfrm>
            <a:off x="1649414" y="260350"/>
            <a:ext cx="8910637" cy="2160588"/>
          </a:xfrm>
          <a:prstGeom prst="rect">
            <a:avLst/>
          </a:prstGeom>
        </p:spPr>
        <p:txBody>
          <a:bodyPr>
            <a:spAutoFit/>
          </a:bodyPr>
          <a:lstStyle/>
          <a:p>
            <a:pPr>
              <a:lnSpc>
                <a:spcPts val="4050"/>
              </a:lnSpc>
              <a:defRPr/>
            </a:pPr>
            <a:r>
              <a:rPr kumimoji="1" lang="zh-CN" altLang="zh-CN" sz="2400" kern="100" dirty="0">
                <a:solidFill>
                  <a:srgbClr val="FF0000"/>
                </a:solidFill>
                <a:latin typeface="楷体" panose="02010609060101010101" pitchFamily="49" charset="-122"/>
                <a:ea typeface="楷体" panose="02010609060101010101" pitchFamily="49" charset="-122"/>
                <a:cs typeface="楷体" panose="02010609060101010101" pitchFamily="49" charset="-122"/>
              </a:rPr>
              <a:t>中国国际进口博览会</a:t>
            </a:r>
          </a:p>
          <a:p>
            <a:pPr>
              <a:lnSpc>
                <a:spcPct val="140000"/>
              </a:lnSpc>
              <a:defRPr/>
            </a:pPr>
            <a:r>
              <a:rPr kumimoji="1" lang="zh-CN" altLang="en-US" sz="2400" dirty="0">
                <a:latin typeface="楷体" panose="02010609060101010101" pitchFamily="49" charset="-122"/>
                <a:ea typeface="楷体" panose="02010609060101010101" pitchFamily="49" charset="-122"/>
                <a:cs typeface="楷体" panose="02010609060101010101" pitchFamily="49" charset="-122"/>
              </a:rPr>
              <a:t>首届进博会，</a:t>
            </a:r>
            <a:r>
              <a:rPr kumimoji="1" lang="en-US" altLang="zh-CN" sz="2400" dirty="0">
                <a:latin typeface="楷体" panose="02010609060101010101" pitchFamily="49" charset="-122"/>
                <a:ea typeface="楷体" panose="02010609060101010101" pitchFamily="49" charset="-122"/>
                <a:cs typeface="楷体" panose="02010609060101010101" pitchFamily="49" charset="-122"/>
              </a:rPr>
              <a:t>172</a:t>
            </a:r>
            <a:r>
              <a:rPr kumimoji="1" lang="zh-CN" altLang="zh-CN" sz="2400" dirty="0">
                <a:latin typeface="楷体" panose="02010609060101010101" pitchFamily="49" charset="-122"/>
                <a:ea typeface="楷体" panose="02010609060101010101" pitchFamily="49" charset="-122"/>
                <a:cs typeface="楷体" panose="02010609060101010101" pitchFamily="49" charset="-122"/>
              </a:rPr>
              <a:t>个国家、地区和国际组织参会</a:t>
            </a:r>
            <a:r>
              <a:rPr kumimoji="1" lang="en-US" altLang="zh-CN" sz="2400" dirty="0">
                <a:latin typeface="楷体" panose="02010609060101010101" pitchFamily="49" charset="-122"/>
                <a:ea typeface="楷体" panose="02010609060101010101" pitchFamily="49" charset="-122"/>
                <a:cs typeface="楷体" panose="02010609060101010101" pitchFamily="49" charset="-122"/>
              </a:rPr>
              <a:t>3600</a:t>
            </a:r>
            <a:r>
              <a:rPr kumimoji="1" lang="zh-CN" altLang="zh-CN" sz="2400" dirty="0">
                <a:latin typeface="楷体" panose="02010609060101010101" pitchFamily="49" charset="-122"/>
                <a:ea typeface="楷体" panose="02010609060101010101" pitchFamily="49" charset="-122"/>
                <a:cs typeface="楷体" panose="02010609060101010101" pitchFamily="49" charset="-122"/>
              </a:rPr>
              <a:t>多家企业参展，超过</a:t>
            </a:r>
            <a:r>
              <a:rPr kumimoji="1" lang="en-US" altLang="zh-CN" sz="2400" dirty="0">
                <a:latin typeface="楷体" panose="02010609060101010101" pitchFamily="49" charset="-122"/>
                <a:ea typeface="楷体" panose="02010609060101010101" pitchFamily="49" charset="-122"/>
                <a:cs typeface="楷体" panose="02010609060101010101" pitchFamily="49" charset="-122"/>
              </a:rPr>
              <a:t>40</a:t>
            </a:r>
            <a:r>
              <a:rPr kumimoji="1" lang="zh-CN" altLang="zh-CN" sz="2400" dirty="0">
                <a:latin typeface="楷体" panose="02010609060101010101" pitchFamily="49" charset="-122"/>
                <a:ea typeface="楷体" panose="02010609060101010101" pitchFamily="49" charset="-122"/>
                <a:cs typeface="楷体" panose="02010609060101010101" pitchFamily="49" charset="-122"/>
              </a:rPr>
              <a:t>万名境内外采购商到会洽谈采购，成交</a:t>
            </a:r>
            <a:r>
              <a:rPr kumimoji="1" lang="en-US" altLang="zh-CN" sz="2400" dirty="0">
                <a:latin typeface="楷体" panose="02010609060101010101" pitchFamily="49" charset="-122"/>
                <a:ea typeface="楷体" panose="02010609060101010101" pitchFamily="49" charset="-122"/>
                <a:cs typeface="楷体" panose="02010609060101010101" pitchFamily="49" charset="-122"/>
              </a:rPr>
              <a:t>578.3</a:t>
            </a:r>
            <a:r>
              <a:rPr kumimoji="1" lang="zh-CN" altLang="zh-CN" sz="2400" dirty="0">
                <a:latin typeface="楷体" panose="02010609060101010101" pitchFamily="49" charset="-122"/>
                <a:ea typeface="楷体" panose="02010609060101010101" pitchFamily="49" charset="-122"/>
                <a:cs typeface="楷体" panose="02010609060101010101" pitchFamily="49" charset="-122"/>
              </a:rPr>
              <a:t>亿美元</a:t>
            </a:r>
            <a:r>
              <a:rPr kumimoji="1" lang="zh-CN" altLang="en-US" sz="2400" dirty="0">
                <a:latin typeface="楷体" panose="02010609060101010101" pitchFamily="49" charset="-122"/>
                <a:ea typeface="楷体" panose="02010609060101010101" pitchFamily="49" charset="-122"/>
                <a:cs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cs typeface="楷体" panose="02010609060101010101" pitchFamily="49" charset="-122"/>
            </a:endParaRPr>
          </a:p>
          <a:p>
            <a:pPr>
              <a:lnSpc>
                <a:spcPct val="140000"/>
              </a:lnSpc>
              <a:defRPr/>
            </a:pPr>
            <a:r>
              <a:rPr kumimoji="1" lang="zh-CN" altLang="en-US" sz="2400" dirty="0">
                <a:latin typeface="楷体" panose="02010609060101010101" pitchFamily="49" charset="-122"/>
                <a:ea typeface="楷体" panose="02010609060101010101" pitchFamily="49" charset="-122"/>
                <a:cs typeface="楷体" panose="02010609060101010101" pitchFamily="49" charset="-122"/>
              </a:rPr>
              <a:t>第二届累计成交</a:t>
            </a:r>
            <a:r>
              <a:rPr kumimoji="1" lang="en-US" altLang="zh-CN" sz="2400" dirty="0">
                <a:latin typeface="楷体" panose="02010609060101010101" pitchFamily="49" charset="-122"/>
                <a:ea typeface="楷体" panose="02010609060101010101" pitchFamily="49" charset="-122"/>
                <a:cs typeface="楷体" panose="02010609060101010101" pitchFamily="49" charset="-122"/>
              </a:rPr>
              <a:t>711.3</a:t>
            </a:r>
            <a:r>
              <a:rPr kumimoji="1" lang="zh-CN" altLang="en-US" sz="2400" dirty="0">
                <a:latin typeface="楷体" panose="02010609060101010101" pitchFamily="49" charset="-122"/>
                <a:ea typeface="楷体" panose="02010609060101010101" pitchFamily="49" charset="-122"/>
                <a:cs typeface="楷体" panose="02010609060101010101" pitchFamily="49" charset="-122"/>
              </a:rPr>
              <a:t>亿美元，比首届增</a:t>
            </a:r>
            <a:r>
              <a:rPr kumimoji="1" lang="en-US" altLang="zh-CN" sz="2400" dirty="0">
                <a:latin typeface="楷体" panose="02010609060101010101" pitchFamily="49" charset="-122"/>
                <a:ea typeface="楷体" panose="02010609060101010101" pitchFamily="49" charset="-122"/>
                <a:cs typeface="楷体" panose="02010609060101010101" pitchFamily="49" charset="-122"/>
              </a:rPr>
              <a:t>23%</a:t>
            </a:r>
            <a:endParaRPr kumimoji="1" lang="zh-CN" altLang="en-US" sz="2400" dirty="0">
              <a:latin typeface="楷体" panose="02010609060101010101" pitchFamily="49" charset="-122"/>
              <a:ea typeface="楷体" panose="02010609060101010101" pitchFamily="49" charset="-122"/>
              <a:cs typeface="楷体" panose="02010609060101010101" pitchFamily="49" charset="-122"/>
            </a:endParaRPr>
          </a:p>
        </p:txBody>
      </p:sp>
      <p:sp>
        <p:nvSpPr>
          <p:cNvPr id="99331" name="矩形 2">
            <a:extLst>
              <a:ext uri="{FF2B5EF4-FFF2-40B4-BE49-F238E27FC236}">
                <a16:creationId xmlns:a16="http://schemas.microsoft.com/office/drawing/2014/main" id="{FC53C5F8-6D6E-4B3E-BF76-9A293E11DE73}"/>
              </a:ext>
            </a:extLst>
          </p:cNvPr>
          <p:cNvSpPr/>
          <p:nvPr/>
        </p:nvSpPr>
        <p:spPr>
          <a:xfrm>
            <a:off x="1774825" y="2420938"/>
            <a:ext cx="8231188" cy="3600450"/>
          </a:xfrm>
          <a:prstGeom prst="rect">
            <a:avLst/>
          </a:prstGeom>
          <a:noFill/>
          <a:ln w="9525">
            <a:noFill/>
          </a:ln>
        </p:spPr>
        <p:txBody>
          <a:bodyPr>
            <a:spAutoFit/>
          </a:bodyPr>
          <a:lstStyle/>
          <a:p>
            <a:pPr eaLnBrk="0" hangingPunct="0"/>
            <a:r>
              <a:rPr kumimoji="1" lang="zh-CN" altLang="zh-CN" sz="2400" dirty="0">
                <a:latin typeface="楷体" panose="02010609060101010101" pitchFamily="49" charset="-122"/>
                <a:ea typeface="楷体" panose="02010609060101010101" pitchFamily="49" charset="-122"/>
                <a:cs typeface="楷体" panose="02010609060101010101" pitchFamily="49" charset="-122"/>
              </a:rPr>
              <a:t>第三届进博会，是2020年世界上最大规模的线下国际性综合展会。累计意向成交726.2亿美元，比上届增长2.1%。</a:t>
            </a:r>
          </a:p>
          <a:p>
            <a:pPr eaLnBrk="0" hangingPunct="0"/>
            <a:endParaRPr kumimoji="1" lang="zh-CN" altLang="zh-CN" sz="2400" dirty="0">
              <a:latin typeface="楷体" panose="02010609060101010101" pitchFamily="49" charset="-122"/>
              <a:ea typeface="楷体" panose="02010609060101010101" pitchFamily="49" charset="-122"/>
              <a:cs typeface="楷体" panose="02010609060101010101" pitchFamily="49" charset="-122"/>
            </a:endParaRPr>
          </a:p>
          <a:p>
            <a:pPr eaLnBrk="0" hangingPunct="0"/>
            <a:r>
              <a:rPr lang="zh-CN" altLang="en-US" sz="2400" noProof="1">
                <a:solidFill>
                  <a:srgbClr val="000000"/>
                </a:solidFill>
                <a:ea typeface="宋体" panose="02010600030101010101" pitchFamily="2" charset="-122"/>
                <a:sym typeface="+mn-ea"/>
              </a:rPr>
              <a:t> </a:t>
            </a:r>
            <a:r>
              <a:rPr kumimoji="1" lang="zh-CN" altLang="zh-CN" sz="2400" dirty="0">
                <a:latin typeface="楷体" panose="02010609060101010101" pitchFamily="49" charset="-122"/>
                <a:ea typeface="楷体" panose="02010609060101010101" pitchFamily="49" charset="-122"/>
                <a:cs typeface="楷体" panose="02010609060101010101" pitchFamily="49" charset="-122"/>
                <a:sym typeface="+mn-ea"/>
              </a:rPr>
              <a:t>一个企业家=三分之一个政治家+三分之一个外交家+三分之一个企业管理家</a:t>
            </a:r>
          </a:p>
          <a:p>
            <a:pPr eaLnBrk="0" hangingPunct="0"/>
            <a:endParaRPr kumimoji="1" lang="zh-CN" altLang="zh-CN" sz="2400" dirty="0">
              <a:latin typeface="楷体" panose="02010609060101010101" pitchFamily="49" charset="-122"/>
              <a:ea typeface="楷体" panose="02010609060101010101" pitchFamily="49" charset="-122"/>
              <a:cs typeface="楷体" panose="02010609060101010101" pitchFamily="49" charset="-122"/>
              <a:sym typeface="+mn-ea"/>
            </a:endParaRPr>
          </a:p>
          <a:p>
            <a:pPr eaLnBrk="0" hangingPunct="0"/>
            <a:r>
              <a:rPr kumimoji="1" lang="zh-CN" altLang="zh-CN" sz="3600" dirty="0">
                <a:latin typeface="楷体" panose="02010609060101010101" pitchFamily="49" charset="-122"/>
                <a:ea typeface="楷体" panose="02010609060101010101" pitchFamily="49" charset="-122"/>
                <a:cs typeface="楷体" panose="02010609060101010101" pitchFamily="49" charset="-122"/>
                <a:sym typeface="+mn-ea"/>
              </a:rPr>
              <a:t>交胜论---合作决策实现双赢</a:t>
            </a:r>
            <a:endParaRPr kumimoji="1" lang="zh-CN" altLang="zh-CN" sz="3600" dirty="0">
              <a:latin typeface="楷体" panose="02010609060101010101" pitchFamily="49" charset="-122"/>
              <a:ea typeface="楷体" panose="02010609060101010101" pitchFamily="49" charset="-122"/>
              <a:cs typeface="楷体" panose="02010609060101010101" pitchFamily="49" charset="-122"/>
            </a:endParaRPr>
          </a:p>
          <a:p>
            <a:pPr eaLnBrk="0" hangingPunct="0"/>
            <a:endParaRPr kumimoji="1" lang="zh-CN" altLang="zh-CN" sz="2400" dirty="0">
              <a:latin typeface="楷体" panose="02010609060101010101" pitchFamily="49" charset="-122"/>
              <a:ea typeface="楷体" panose="02010609060101010101" pitchFamily="49" charset="-122"/>
              <a:cs typeface="楷体" panose="02010609060101010101" pitchFamily="49" charset="-122"/>
            </a:endParaRPr>
          </a:p>
          <a:p>
            <a:pPr eaLnBrk="0" hangingPunct="0"/>
            <a:endParaRPr kumimoji="1" lang="zh-CN" altLang="zh-CN" sz="2400"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5">
            <a:extLst>
              <a:ext uri="{FF2B5EF4-FFF2-40B4-BE49-F238E27FC236}">
                <a16:creationId xmlns:a16="http://schemas.microsoft.com/office/drawing/2014/main" id="{A176F733-F0AC-42F5-A421-937B22106DBD}"/>
              </a:ext>
            </a:extLst>
          </p:cNvPr>
          <p:cNvSpPr/>
          <p:nvPr/>
        </p:nvSpPr>
        <p:spPr>
          <a:xfrm>
            <a:off x="1649414" y="1196976"/>
            <a:ext cx="9018587" cy="5040313"/>
          </a:xfrm>
          <a:prstGeom prst="rect">
            <a:avLst/>
          </a:prstGeom>
          <a:noFill/>
          <a:ln w="9525">
            <a:noFill/>
          </a:ln>
        </p:spPr>
        <p:txBody>
          <a:bodyPr>
            <a:spAutoFit/>
          </a:bodyPr>
          <a:lstStyle/>
          <a:p>
            <a:pPr>
              <a:lnSpc>
                <a:spcPct val="150000"/>
              </a:lnSpc>
            </a:pPr>
            <a:r>
              <a:rPr lang="zh-CN" altLang="zh-CN" sz="2400">
                <a:latin typeface="楷体" panose="02010609060101010101" pitchFamily="49" charset="-122"/>
                <a:ea typeface="楷体" panose="02010609060101010101" pitchFamily="49" charset="-122"/>
              </a:rPr>
              <a:t>水因地而制流，兵因敌而制胜。《虚实篇》</a:t>
            </a:r>
            <a:br>
              <a:rPr lang="zh-CN" altLang="zh-CN" sz="2400">
                <a:latin typeface="楷体" panose="02010609060101010101" pitchFamily="49" charset="-122"/>
                <a:ea typeface="楷体" panose="02010609060101010101" pitchFamily="49" charset="-122"/>
              </a:rPr>
            </a:br>
            <a:r>
              <a:rPr lang="zh-CN" altLang="zh-CN" sz="2400">
                <a:latin typeface="楷体" panose="02010609060101010101" pitchFamily="49" charset="-122"/>
                <a:ea typeface="楷体" panose="02010609060101010101" pitchFamily="49" charset="-122"/>
              </a:rPr>
              <a:t>水因地势的高低而制约流向，作战则根据敌人的变化而夺取胜利。</a:t>
            </a:r>
          </a:p>
          <a:p>
            <a:pPr>
              <a:spcBef>
                <a:spcPct val="50000"/>
              </a:spcBef>
            </a:pPr>
            <a:r>
              <a:rPr lang="zh-CN" altLang="zh-CN" sz="2400">
                <a:latin typeface="楷体" panose="02010609060101010101" pitchFamily="49" charset="-122"/>
                <a:ea typeface="楷体" panose="02010609060101010101" pitchFamily="49" charset="-122"/>
              </a:rPr>
              <a:t>故兵无常势，水无常形；能因敌变化而取胜者，谓之神《虚实篇》</a:t>
            </a:r>
            <a:br>
              <a:rPr lang="zh-CN" altLang="zh-CN" sz="2400">
                <a:latin typeface="楷体" panose="02010609060101010101" pitchFamily="49" charset="-122"/>
                <a:ea typeface="楷体" panose="02010609060101010101" pitchFamily="49" charset="-122"/>
              </a:rPr>
            </a:br>
            <a:r>
              <a:rPr lang="zh-CN" altLang="zh-CN" sz="2400">
                <a:latin typeface="楷体" panose="02010609060101010101" pitchFamily="49" charset="-122"/>
                <a:ea typeface="楷体" panose="02010609060101010101" pitchFamily="49" charset="-122"/>
              </a:rPr>
              <a:t>战争没有固定的态势，水没有不变的形态。能根据敌情的变化而夺取胜利的，就叫做用兵如神。</a:t>
            </a:r>
          </a:p>
          <a:p>
            <a:pPr>
              <a:lnSpc>
                <a:spcPct val="140000"/>
              </a:lnSpc>
            </a:pPr>
            <a:r>
              <a:rPr lang="zh-CN" altLang="zh-CN" sz="2400">
                <a:latin typeface="楷体" panose="02010609060101010101" pitchFamily="49" charset="-122"/>
                <a:ea typeface="楷体" panose="02010609060101010101" pitchFamily="49" charset="-122"/>
              </a:rPr>
              <a:t>“无邀正正之旗，勿击堂堂之陈，此治变者也。”</a:t>
            </a:r>
          </a:p>
          <a:p>
            <a:r>
              <a:rPr lang="zh-CN" altLang="zh-CN" sz="2400">
                <a:latin typeface="楷体" panose="02010609060101010101" pitchFamily="49" charset="-122"/>
                <a:ea typeface="楷体" panose="02010609060101010101" pitchFamily="49" charset="-122"/>
              </a:rPr>
              <a:t>治变要求我们针对敌情的变化而变化，掌握什么时候能战，什么时候不能战。不能明知不可为而偏偏为之。要像孙子所说的，对那些形成作战优势的敌人不要形成正面交锋，要根据环境调整，要巧妙作战</a:t>
            </a:r>
            <a:r>
              <a:rPr lang="zh-CN" altLang="en-US" sz="2400">
                <a:latin typeface="楷体" panose="02010609060101010101" pitchFamily="49" charset="-122"/>
                <a:ea typeface="楷体" panose="02010609060101010101" pitchFamily="49" charset="-122"/>
              </a:rPr>
              <a:t>。</a:t>
            </a:r>
          </a:p>
          <a:p>
            <a:pPr>
              <a:lnSpc>
                <a:spcPct val="150000"/>
              </a:lnSpc>
            </a:pPr>
            <a:endParaRPr lang="zh-CN" altLang="zh-CN" sz="2400">
              <a:latin typeface="楷体" panose="02010609060101010101" pitchFamily="49" charset="-122"/>
              <a:ea typeface="楷体" panose="02010609060101010101" pitchFamily="49" charset="-122"/>
            </a:endParaRPr>
          </a:p>
        </p:txBody>
      </p:sp>
      <p:sp>
        <p:nvSpPr>
          <p:cNvPr id="60418" name="Rectangle 5">
            <a:extLst>
              <a:ext uri="{FF2B5EF4-FFF2-40B4-BE49-F238E27FC236}">
                <a16:creationId xmlns:a16="http://schemas.microsoft.com/office/drawing/2014/main" id="{58A6D494-A392-4D1D-9EF4-6E4EE2B5EA73}"/>
              </a:ext>
            </a:extLst>
          </p:cNvPr>
          <p:cNvSpPr>
            <a:spLocks noChangeArrowheads="1"/>
          </p:cNvSpPr>
          <p:nvPr/>
        </p:nvSpPr>
        <p:spPr bwMode="auto">
          <a:xfrm>
            <a:off x="1774826" y="0"/>
            <a:ext cx="8893175" cy="89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40000"/>
              </a:lnSpc>
            </a:pPr>
            <a:r>
              <a:rPr lang="zh-CN" altLang="en-US" sz="4400">
                <a:latin typeface="黑体" panose="02010609060101010101" pitchFamily="49" charset="-122"/>
                <a:ea typeface="黑体" panose="02010609060101010101" pitchFamily="49" charset="-122"/>
              </a:rPr>
              <a:t>七、因胜论</a:t>
            </a:r>
            <a:r>
              <a:rPr lang="en-US" altLang="zh-CN" sz="4400">
                <a:latin typeface="黑体" panose="02010609060101010101" pitchFamily="49" charset="-122"/>
                <a:ea typeface="黑体" panose="02010609060101010101" pitchFamily="49" charset="-122"/>
              </a:rPr>
              <a:t>---</a:t>
            </a:r>
            <a:r>
              <a:rPr lang="zh-CN" altLang="en-US" sz="4400">
                <a:latin typeface="黑体" panose="02010609060101010101" pitchFamily="49" charset="-122"/>
                <a:ea typeface="黑体" panose="02010609060101010101" pitchFamily="49" charset="-122"/>
              </a:rPr>
              <a:t>产品决策适应市场</a:t>
            </a: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矩形 1">
            <a:extLst>
              <a:ext uri="{FF2B5EF4-FFF2-40B4-BE49-F238E27FC236}">
                <a16:creationId xmlns:a16="http://schemas.microsoft.com/office/drawing/2014/main" id="{BD4F9449-6FF6-45AE-8744-82F9B9BF2787}"/>
              </a:ext>
            </a:extLst>
          </p:cNvPr>
          <p:cNvSpPr>
            <a:spLocks noChangeArrowheads="1"/>
          </p:cNvSpPr>
          <p:nvPr/>
        </p:nvSpPr>
        <p:spPr bwMode="auto">
          <a:xfrm>
            <a:off x="1963738" y="1120775"/>
            <a:ext cx="8407400" cy="4321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dirty="0">
                <a:latin typeface="楷体" panose="02010609060101010101" pitchFamily="49" charset="-122"/>
                <a:ea typeface="楷体" panose="02010609060101010101" pitchFamily="49" charset="-122"/>
              </a:rPr>
              <a:t>两个厂都产茉莉花茶，但是发现茉莉花茶在欧美畅销，在东南亚却推销不了。其中一个觉得保住欧美市场就行，另一家认为得扩大销路。于是开展调研，发现东南亚受中国文化影响大，中上层社会相当一部分是华人后裔。</a:t>
            </a:r>
            <a:r>
              <a:rPr lang="zh-CN" altLang="en-US" sz="1600" dirty="0">
                <a:solidFill>
                  <a:srgbClr val="FF0000"/>
                </a:solidFill>
                <a:latin typeface="楷体" panose="02010609060101010101" pitchFamily="49" charset="-122"/>
                <a:ea typeface="楷体" panose="02010609060101010101" pitchFamily="49" charset="-122"/>
              </a:rPr>
              <a:t>看到</a:t>
            </a:r>
            <a:r>
              <a:rPr lang="zh-CN" altLang="en-US" sz="2800" dirty="0">
                <a:latin typeface="楷体" panose="02010609060101010101" pitchFamily="49" charset="-122"/>
                <a:ea typeface="楷体" panose="02010609060101010101" pitchFamily="49" charset="-122"/>
              </a:rPr>
              <a:t>茉莉</a:t>
            </a:r>
            <a:r>
              <a:rPr lang="zh-CN" altLang="en-US" sz="1600" dirty="0">
                <a:solidFill>
                  <a:srgbClr val="FF0000"/>
                </a:solidFill>
                <a:latin typeface="楷体" panose="02010609060101010101" pitchFamily="49" charset="-122"/>
                <a:ea typeface="楷体" panose="02010609060101010101" pitchFamily="49" charset="-122"/>
              </a:rPr>
              <a:t>花，就琢磨没利没利，太不吉利了。所以不愿买。</a:t>
            </a:r>
            <a:r>
              <a:rPr lang="zh-CN" altLang="en-US" sz="1600" dirty="0">
                <a:latin typeface="楷体" panose="02010609060101010101" pitchFamily="49" charset="-122"/>
                <a:ea typeface="楷体" panose="02010609060101010101" pitchFamily="49" charset="-122"/>
              </a:rPr>
              <a:t>于是，公司把茉莉花茶的品牌改为</a:t>
            </a:r>
            <a:r>
              <a:rPr lang="zh-CN" altLang="en-US" sz="2800" dirty="0">
                <a:solidFill>
                  <a:srgbClr val="FF0000"/>
                </a:solidFill>
                <a:latin typeface="楷体" panose="02010609060101010101" pitchFamily="49" charset="-122"/>
                <a:ea typeface="楷体" panose="02010609060101010101" pitchFamily="49" charset="-122"/>
              </a:rPr>
              <a:t>莱莉</a:t>
            </a:r>
            <a:r>
              <a:rPr lang="zh-CN" altLang="en-US" sz="1600" dirty="0">
                <a:latin typeface="楷体" panose="02010609060101010101" pitchFamily="49" charset="-122"/>
                <a:ea typeface="楷体" panose="02010609060101010101" pitchFamily="49" charset="-122"/>
              </a:rPr>
              <a:t>，于是在东南亚打开了销路。另一厂家在欧美经济风暴来临时，基本破产了。</a:t>
            </a:r>
            <a:endParaRPr lang="en-US" altLang="zh-CN" sz="1600" dirty="0">
              <a:latin typeface="楷体" panose="02010609060101010101" pitchFamily="49" charset="-122"/>
              <a:ea typeface="楷体" panose="02010609060101010101" pitchFamily="49" charset="-122"/>
            </a:endParaRPr>
          </a:p>
          <a:p>
            <a:r>
              <a:rPr lang="zh-CN" altLang="en-US" sz="2400" dirty="0">
                <a:solidFill>
                  <a:srgbClr val="FF0000"/>
                </a:solidFill>
                <a:latin typeface="楷体" panose="02010609060101010101" pitchFamily="49" charset="-122"/>
                <a:ea typeface="楷体" panose="02010609060101010101" pitchFamily="49" charset="-122"/>
              </a:rPr>
              <a:t>因此企业决策做到知彼知己非常重要</a:t>
            </a:r>
          </a:p>
          <a:p>
            <a:endParaRPr lang="zh-CN" altLang="en-US" sz="2400" dirty="0">
              <a:solidFill>
                <a:srgbClr val="FF0000"/>
              </a:solidFill>
              <a:latin typeface="楷体" panose="02010609060101010101" pitchFamily="49" charset="-122"/>
              <a:ea typeface="楷体" panose="02010609060101010101" pitchFamily="49" charset="-122"/>
            </a:endParaRPr>
          </a:p>
          <a:p>
            <a:pPr algn="just" eaLnBrk="0" hangingPunct="0">
              <a:lnSpc>
                <a:spcPct val="120000"/>
              </a:lnSpc>
            </a:pPr>
            <a:r>
              <a:rPr lang="zh-CN" altLang="en-US" sz="1400" dirty="0">
                <a:solidFill>
                  <a:srgbClr val="333333"/>
                </a:solidFill>
                <a:latin typeface="微软雅黑" panose="020B0503020204020204" pitchFamily="34" charset="-122"/>
                <a:ea typeface="微软雅黑" panose="020B0503020204020204" pitchFamily="34" charset="-122"/>
              </a:rPr>
              <a:t> </a:t>
            </a:r>
            <a:r>
              <a:rPr lang="zh-CN" altLang="en-US" sz="1050" dirty="0">
                <a:solidFill>
                  <a:srgbClr val="333333"/>
                </a:solidFill>
                <a:latin typeface="微软雅黑" panose="020B0503020204020204" pitchFamily="34" charset="-122"/>
                <a:ea typeface="微软雅黑" panose="020B0503020204020204" pitchFamily="34" charset="-122"/>
              </a:rPr>
              <a:t>  </a:t>
            </a:r>
            <a:r>
              <a:rPr lang="zh-CN" altLang="en-US" dirty="0">
                <a:solidFill>
                  <a:srgbClr val="FF0000"/>
                </a:solidFill>
                <a:latin typeface="微软雅黑" panose="020B0503020204020204" pitchFamily="34" charset="-122"/>
                <a:ea typeface="微软雅黑" panose="020B0503020204020204" pitchFamily="34" charset="-122"/>
              </a:rPr>
              <a:t>阿尔迪集团</a:t>
            </a:r>
            <a:r>
              <a:rPr lang="zh-CN" altLang="en-US" sz="1050" dirty="0">
                <a:solidFill>
                  <a:srgbClr val="333333"/>
                </a:solidFill>
                <a:latin typeface="微软雅黑" panose="020B0503020204020204" pitchFamily="34" charset="-122"/>
                <a:ea typeface="微软雅黑" panose="020B0503020204020204" pitchFamily="34" charset="-122"/>
              </a:rPr>
              <a:t>的历史最早可以追溯到</a:t>
            </a:r>
            <a:r>
              <a:rPr lang="en-US" altLang="zh-CN" sz="1050" dirty="0">
                <a:solidFill>
                  <a:srgbClr val="333333"/>
                </a:solidFill>
                <a:latin typeface="微软雅黑" panose="020B0503020204020204" pitchFamily="34" charset="-122"/>
                <a:ea typeface="微软雅黑" panose="020B0503020204020204" pitchFamily="34" charset="-122"/>
              </a:rPr>
              <a:t>1913</a:t>
            </a:r>
            <a:r>
              <a:rPr lang="zh-CN" altLang="en-US" sz="1050" dirty="0">
                <a:solidFill>
                  <a:srgbClr val="333333"/>
                </a:solidFill>
                <a:latin typeface="微软雅黑" panose="020B0503020204020204" pitchFamily="34" charset="-122"/>
                <a:ea typeface="微软雅黑" panose="020B0503020204020204" pitchFamily="34" charset="-122"/>
              </a:rPr>
              <a:t>年，其创始人为德国的阿尔布莱希特兄弟的父母，不过当时的店铺不叫阿尔迪，只是一家简单的以销售食品生鲜等产品为主的杂货店，店铺面积也仅</a:t>
            </a:r>
            <a:r>
              <a:rPr lang="en-US" altLang="zh-CN" sz="1050" dirty="0">
                <a:solidFill>
                  <a:srgbClr val="333333"/>
                </a:solidFill>
                <a:latin typeface="微软雅黑" panose="020B0503020204020204" pitchFamily="34" charset="-122"/>
                <a:ea typeface="微软雅黑" panose="020B0503020204020204" pitchFamily="34" charset="-122"/>
              </a:rPr>
              <a:t>35</a:t>
            </a:r>
            <a:r>
              <a:rPr lang="zh-CN" altLang="en-US" sz="1050" dirty="0">
                <a:solidFill>
                  <a:srgbClr val="333333"/>
                </a:solidFill>
                <a:latin typeface="微软雅黑" panose="020B0503020204020204" pitchFamily="34" charset="-122"/>
                <a:ea typeface="微软雅黑" panose="020B0503020204020204" pitchFamily="34" charset="-122"/>
              </a:rPr>
              <a:t>平方米。而阿尔迪集团正式起源则是在</a:t>
            </a:r>
            <a:r>
              <a:rPr lang="en-US" altLang="zh-CN" sz="1050" dirty="0">
                <a:solidFill>
                  <a:srgbClr val="333333"/>
                </a:solidFill>
                <a:latin typeface="微软雅黑" panose="020B0503020204020204" pitchFamily="34" charset="-122"/>
                <a:ea typeface="微软雅黑" panose="020B0503020204020204" pitchFamily="34" charset="-122"/>
              </a:rPr>
              <a:t>1946</a:t>
            </a:r>
            <a:r>
              <a:rPr lang="zh-CN" altLang="en-US" sz="1050" dirty="0">
                <a:solidFill>
                  <a:srgbClr val="333333"/>
                </a:solidFill>
                <a:latin typeface="微软雅黑" panose="020B0503020204020204" pitchFamily="34" charset="-122"/>
                <a:ea typeface="微软雅黑" panose="020B0503020204020204" pitchFamily="34" charset="-122"/>
              </a:rPr>
              <a:t>年，阿尔布莱希特兄弟开业了一家</a:t>
            </a:r>
            <a:r>
              <a:rPr lang="en-US" altLang="zh-CN" sz="1050" dirty="0">
                <a:solidFill>
                  <a:srgbClr val="333333"/>
                </a:solidFill>
                <a:latin typeface="微软雅黑" panose="020B0503020204020204" pitchFamily="34" charset="-122"/>
                <a:ea typeface="微软雅黑" panose="020B0503020204020204" pitchFamily="34" charset="-122"/>
              </a:rPr>
              <a:t>100</a:t>
            </a:r>
            <a:r>
              <a:rPr lang="zh-CN" altLang="en-US" sz="1050" dirty="0">
                <a:solidFill>
                  <a:srgbClr val="333333"/>
                </a:solidFill>
                <a:latin typeface="微软雅黑" panose="020B0503020204020204" pitchFamily="34" charset="-122"/>
                <a:ea typeface="微软雅黑" panose="020B0503020204020204" pitchFamily="34" charset="-122"/>
              </a:rPr>
              <a:t>平米的食品超市，取名为阿尔迪（</a:t>
            </a:r>
            <a:r>
              <a:rPr lang="en-US" altLang="zh-CN" sz="1050" dirty="0">
                <a:solidFill>
                  <a:srgbClr val="333333"/>
                </a:solidFill>
                <a:latin typeface="微软雅黑" panose="020B0503020204020204" pitchFamily="34" charset="-122"/>
                <a:ea typeface="微软雅黑" panose="020B0503020204020204" pitchFamily="34" charset="-122"/>
              </a:rPr>
              <a:t>ALDI</a:t>
            </a:r>
            <a:r>
              <a:rPr lang="zh-CN" altLang="en-US" sz="1050" dirty="0">
                <a:solidFill>
                  <a:srgbClr val="333333"/>
                </a:solidFill>
                <a:latin typeface="微软雅黑" panose="020B0503020204020204" pitchFamily="34" charset="-122"/>
                <a:ea typeface="微软雅黑" panose="020B0503020204020204" pitchFamily="34" charset="-122"/>
              </a:rPr>
              <a:t>），至此，阿尔迪品牌正式诞生。</a:t>
            </a:r>
          </a:p>
          <a:p>
            <a:pPr algn="just" eaLnBrk="0" hangingPunct="0">
              <a:lnSpc>
                <a:spcPct val="120000"/>
              </a:lnSpc>
            </a:pPr>
            <a:r>
              <a:rPr lang="zh-CN" altLang="en-US" sz="1050" dirty="0">
                <a:solidFill>
                  <a:srgbClr val="333333"/>
                </a:solidFill>
                <a:latin typeface="微软雅黑" panose="020B0503020204020204" pitchFamily="34" charset="-122"/>
                <a:ea typeface="微软雅黑" panose="020B0503020204020204" pitchFamily="34" charset="-122"/>
              </a:rPr>
              <a:t>       超市的原则“最低的价格”，而这也成为了阿尔迪集团赖以发展的基础。凭借的“最低的价格”，阿尔迪食品超市很快就在周边打开了口碑，到</a:t>
            </a:r>
            <a:r>
              <a:rPr lang="en-US" altLang="zh-CN" sz="1050" dirty="0">
                <a:solidFill>
                  <a:srgbClr val="333333"/>
                </a:solidFill>
                <a:latin typeface="微软雅黑" panose="020B0503020204020204" pitchFamily="34" charset="-122"/>
                <a:ea typeface="微软雅黑" panose="020B0503020204020204" pitchFamily="34" charset="-122"/>
              </a:rPr>
              <a:t>1950</a:t>
            </a:r>
            <a:r>
              <a:rPr lang="zh-CN" altLang="en-US" sz="1050" dirty="0">
                <a:solidFill>
                  <a:srgbClr val="333333"/>
                </a:solidFill>
                <a:latin typeface="微软雅黑" panose="020B0503020204020204" pitchFamily="34" charset="-122"/>
                <a:ea typeface="微软雅黑" panose="020B0503020204020204" pitchFamily="34" charset="-122"/>
              </a:rPr>
              <a:t>年，阿尔迪集团在德国就开业了</a:t>
            </a:r>
            <a:r>
              <a:rPr lang="en-US" altLang="zh-CN" sz="1050" dirty="0">
                <a:solidFill>
                  <a:srgbClr val="333333"/>
                </a:solidFill>
                <a:latin typeface="微软雅黑" panose="020B0503020204020204" pitchFamily="34" charset="-122"/>
                <a:ea typeface="微软雅黑" panose="020B0503020204020204" pitchFamily="34" charset="-122"/>
              </a:rPr>
              <a:t>13</a:t>
            </a:r>
            <a:r>
              <a:rPr lang="zh-CN" altLang="en-US" sz="1050" dirty="0">
                <a:solidFill>
                  <a:srgbClr val="333333"/>
                </a:solidFill>
                <a:latin typeface="微软雅黑" panose="020B0503020204020204" pitchFamily="34" charset="-122"/>
                <a:ea typeface="微软雅黑" panose="020B0503020204020204" pitchFamily="34" charset="-122"/>
              </a:rPr>
              <a:t>家食品超市。</a:t>
            </a:r>
            <a:r>
              <a:rPr lang="en-US" altLang="zh-CN" sz="1050" dirty="0">
                <a:solidFill>
                  <a:srgbClr val="333333"/>
                </a:solidFill>
                <a:latin typeface="微软雅黑" panose="020B0503020204020204" pitchFamily="34" charset="-122"/>
                <a:ea typeface="微软雅黑" panose="020B0503020204020204" pitchFamily="34" charset="-122"/>
              </a:rPr>
              <a:t>1955</a:t>
            </a:r>
            <a:r>
              <a:rPr lang="zh-CN" altLang="en-US" sz="1050" dirty="0">
                <a:solidFill>
                  <a:srgbClr val="333333"/>
                </a:solidFill>
                <a:latin typeface="微软雅黑" panose="020B0503020204020204" pitchFamily="34" charset="-122"/>
                <a:ea typeface="微软雅黑" panose="020B0503020204020204" pitchFamily="34" charset="-122"/>
              </a:rPr>
              <a:t>年，阿尔迪食品超市数量达到</a:t>
            </a:r>
            <a:r>
              <a:rPr lang="en-US" altLang="zh-CN" sz="1050" dirty="0">
                <a:solidFill>
                  <a:srgbClr val="333333"/>
                </a:solidFill>
                <a:latin typeface="微软雅黑" panose="020B0503020204020204" pitchFamily="34" charset="-122"/>
                <a:ea typeface="微软雅黑" panose="020B0503020204020204" pitchFamily="34" charset="-122"/>
              </a:rPr>
              <a:t>100</a:t>
            </a:r>
            <a:r>
              <a:rPr lang="zh-CN" altLang="en-US" sz="1050" dirty="0">
                <a:solidFill>
                  <a:srgbClr val="333333"/>
                </a:solidFill>
                <a:latin typeface="微软雅黑" panose="020B0503020204020204" pitchFamily="34" charset="-122"/>
                <a:ea typeface="微软雅黑" panose="020B0503020204020204" pitchFamily="34" charset="-122"/>
              </a:rPr>
              <a:t>家，一举成为了当时德国规模最大的食品超市。</a:t>
            </a:r>
          </a:p>
          <a:p>
            <a:pPr algn="just" eaLnBrk="0" hangingPunct="0">
              <a:lnSpc>
                <a:spcPct val="120000"/>
              </a:lnSpc>
            </a:pPr>
            <a:endParaRPr lang="zh-CN" altLang="en-US" sz="1600" dirty="0">
              <a:solidFill>
                <a:srgbClr val="333333"/>
              </a:solidFill>
              <a:latin typeface="微软雅黑" panose="020B0503020204020204" pitchFamily="34" charset="-122"/>
              <a:ea typeface="微软雅黑" panose="020B0503020204020204" pitchFamily="34" charset="-122"/>
            </a:endParaRPr>
          </a:p>
          <a:p>
            <a:endParaRPr lang="zh-CN" altLang="en-US" sz="1600" dirty="0">
              <a:solidFill>
                <a:srgbClr val="333333"/>
              </a:solidFill>
              <a:latin typeface="微软雅黑" panose="020B0503020204020204" pitchFamily="34" charset="-122"/>
              <a:ea typeface="微软雅黑" panose="020B0503020204020204" pitchFamily="34" charset="-122"/>
            </a:endParaRPr>
          </a:p>
        </p:txBody>
      </p:sp>
      <p:sp>
        <p:nvSpPr>
          <p:cNvPr id="45058" name="矩形 2">
            <a:extLst>
              <a:ext uri="{FF2B5EF4-FFF2-40B4-BE49-F238E27FC236}">
                <a16:creationId xmlns:a16="http://schemas.microsoft.com/office/drawing/2014/main" id="{8EC477AE-825B-418B-8CD8-AD1E1D189BA9}"/>
              </a:ext>
            </a:extLst>
          </p:cNvPr>
          <p:cNvSpPr>
            <a:spLocks noChangeArrowheads="1"/>
          </p:cNvSpPr>
          <p:nvPr/>
        </p:nvSpPr>
        <p:spPr bwMode="auto">
          <a:xfrm>
            <a:off x="4078288" y="115888"/>
            <a:ext cx="4178300" cy="971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40000"/>
              </a:lnSpc>
            </a:pPr>
            <a:r>
              <a:rPr lang="zh-CN" altLang="en-US" sz="4800">
                <a:solidFill>
                  <a:srgbClr val="FF0000"/>
                </a:solidFill>
                <a:latin typeface="楷体" panose="02010609060101010101" pitchFamily="49" charset="-122"/>
                <a:ea typeface="楷体" panose="02010609060101010101" pitchFamily="49" charset="-122"/>
              </a:rPr>
              <a:t>茉莉花茶</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矩形 1">
            <a:extLst>
              <a:ext uri="{FF2B5EF4-FFF2-40B4-BE49-F238E27FC236}">
                <a16:creationId xmlns:a16="http://schemas.microsoft.com/office/drawing/2014/main" id="{BC145957-516F-4EC3-8B93-C84CEF302B4C}"/>
              </a:ext>
            </a:extLst>
          </p:cNvPr>
          <p:cNvSpPr>
            <a:spLocks noChangeArrowheads="1"/>
          </p:cNvSpPr>
          <p:nvPr/>
        </p:nvSpPr>
        <p:spPr bwMode="auto">
          <a:xfrm>
            <a:off x="1847850" y="260350"/>
            <a:ext cx="8732838" cy="3785652"/>
          </a:xfrm>
          <a:prstGeom prst="rect">
            <a:avLst/>
          </a:prstGeom>
          <a:solidFill>
            <a:srgbClr val="CCFF99">
              <a:alpha val="4705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rgbClr val="FF0000"/>
                </a:solidFill>
                <a:latin typeface="黑体" panose="02010609060101010101" pitchFamily="49" charset="-122"/>
                <a:ea typeface="黑体" panose="02010609060101010101" pitchFamily="49" charset="-122"/>
              </a:rPr>
              <a:t>因胜论</a:t>
            </a:r>
            <a:r>
              <a:rPr lang="zh-CN" altLang="en-US" sz="2000">
                <a:solidFill>
                  <a:srgbClr val="000000"/>
                </a:solidFill>
                <a:latin typeface="楷体" panose="02010609060101010101" pitchFamily="49" charset="-122"/>
                <a:ea typeface="楷体" panose="02010609060101010101" pitchFamily="49" charset="-122"/>
              </a:rPr>
              <a:t>现代产品经营也要学会治变。</a:t>
            </a:r>
            <a:r>
              <a:rPr lang="zh-CN" altLang="en-US" sz="2000">
                <a:solidFill>
                  <a:srgbClr val="FF0000"/>
                </a:solidFill>
                <a:latin typeface="楷体" panose="02010609060101010101" pitchFamily="49" charset="-122"/>
                <a:ea typeface="楷体" panose="02010609060101010101" pitchFamily="49" charset="-122"/>
              </a:rPr>
              <a:t>牛仔裤就是治变的产物</a:t>
            </a:r>
            <a:r>
              <a:rPr lang="zh-CN" altLang="en-US" sz="2000">
                <a:solidFill>
                  <a:srgbClr val="000000"/>
                </a:solidFill>
                <a:latin typeface="楷体" panose="02010609060101010101" pitchFamily="49" charset="-122"/>
                <a:ea typeface="楷体" panose="02010609060101010101" pitchFamily="49" charset="-122"/>
              </a:rPr>
              <a:t>。最早出现在</a:t>
            </a:r>
            <a:r>
              <a:rPr lang="en-US" altLang="zh-CN" sz="2000">
                <a:solidFill>
                  <a:srgbClr val="000000"/>
                </a:solidFill>
                <a:latin typeface="楷体" panose="02010609060101010101" pitchFamily="49" charset="-122"/>
                <a:ea typeface="楷体" panose="02010609060101010101" pitchFamily="49" charset="-122"/>
              </a:rPr>
              <a:t>1567</a:t>
            </a:r>
            <a:r>
              <a:rPr lang="zh-CN" altLang="en-US" sz="2000">
                <a:solidFill>
                  <a:srgbClr val="000000"/>
                </a:solidFill>
                <a:latin typeface="楷体" panose="02010609060101010101" pitchFamily="49" charset="-122"/>
                <a:ea typeface="楷体" panose="02010609060101010101" pitchFamily="49" charset="-122"/>
              </a:rPr>
              <a:t>年，是水手穿的工装裤，来自意大利，成熟于美国。</a:t>
            </a:r>
            <a:r>
              <a:rPr lang="zh-CN" altLang="en-US" sz="2000">
                <a:solidFill>
                  <a:srgbClr val="FF0000"/>
                </a:solidFill>
                <a:latin typeface="楷体" panose="02010609060101010101" pitchFamily="49" charset="-122"/>
                <a:ea typeface="楷体" panose="02010609060101010101" pitchFamily="49" charset="-122"/>
              </a:rPr>
              <a:t>莱维</a:t>
            </a:r>
            <a:r>
              <a:rPr lang="en-US" altLang="zh-CN" sz="2000">
                <a:solidFill>
                  <a:srgbClr val="FF0000"/>
                </a:solidFill>
                <a:latin typeface="楷体" panose="02010609060101010101" pitchFamily="49" charset="-122"/>
                <a:ea typeface="楷体" panose="02010609060101010101" pitchFamily="49" charset="-122"/>
              </a:rPr>
              <a:t>-</a:t>
            </a:r>
            <a:r>
              <a:rPr lang="zh-CN" altLang="en-US" sz="2000">
                <a:solidFill>
                  <a:srgbClr val="FF0000"/>
                </a:solidFill>
                <a:latin typeface="楷体" panose="02010609060101010101" pitchFamily="49" charset="-122"/>
                <a:ea typeface="楷体" panose="02010609060101010101" pitchFamily="49" charset="-122"/>
              </a:rPr>
              <a:t>施特劳斯</a:t>
            </a:r>
            <a:r>
              <a:rPr lang="zh-CN" altLang="en-US" sz="2000">
                <a:solidFill>
                  <a:srgbClr val="000000"/>
                </a:solidFill>
                <a:latin typeface="楷体" panose="02010609060101010101" pitchFamily="49" charset="-122"/>
                <a:ea typeface="楷体" panose="02010609060101010101" pitchFamily="49" charset="-122"/>
              </a:rPr>
              <a:t>与此有关。许多欧洲人来到美国西部参加淘金，其中就有德国的犹太人莱维</a:t>
            </a:r>
            <a:r>
              <a:rPr lang="en-US" altLang="zh-CN" sz="2000">
                <a:solidFill>
                  <a:srgbClr val="000000"/>
                </a:solidFill>
                <a:latin typeface="楷体" panose="02010609060101010101" pitchFamily="49" charset="-122"/>
                <a:ea typeface="楷体" panose="02010609060101010101" pitchFamily="49" charset="-122"/>
              </a:rPr>
              <a:t>-</a:t>
            </a:r>
            <a:r>
              <a:rPr lang="zh-CN" altLang="en-US" sz="2000">
                <a:solidFill>
                  <a:srgbClr val="000000"/>
                </a:solidFill>
                <a:latin typeface="楷体" panose="02010609060101010101" pitchFamily="49" charset="-122"/>
                <a:ea typeface="楷体" panose="02010609060101010101" pitchFamily="49" charset="-122"/>
              </a:rPr>
              <a:t>施特劳斯。他来到旧金山，一看人比金子都多，上哪挣钱去？他找不到合适的工作，先开了杂货铺看看再说。一天，他与店里的顾客聊天。矿工跟他说，你的帆布包真好用，用了半年，还完好无损。莱维说，谢谢，你的裤子怎么这样？屁股都要破了，那么省呀？矿工说，不是省，是太不结实了，一个月准坏。莱维摸摸料子，发现是棉布的，确实容易破。莱维发现所有矿工都这样。当时这个矿工走的时候说，如果像帆布一样结实就好了。他有了主意，马上拿着帆布到裁缝店制作工装裤。找到那个矿工，试穿，挺好，实用耐久舒适。不过是短裤，他后来改成长裤。淘金工人都爱上了这种裤子，莱维一下子发家了。</a:t>
            </a:r>
            <a:endParaRPr lang="zh-CN" altLang="en-US" sz="2800">
              <a:solidFill>
                <a:srgbClr val="FF0000"/>
              </a:solidFill>
              <a:latin typeface="楷体" panose="02010609060101010101" pitchFamily="49" charset="-122"/>
              <a:ea typeface="楷体" panose="02010609060101010101" pitchFamily="49" charset="-122"/>
            </a:endParaRPr>
          </a:p>
        </p:txBody>
      </p:sp>
      <p:sp>
        <p:nvSpPr>
          <p:cNvPr id="109569" name="Text Box 3">
            <a:extLst>
              <a:ext uri="{FF2B5EF4-FFF2-40B4-BE49-F238E27FC236}">
                <a16:creationId xmlns:a16="http://schemas.microsoft.com/office/drawing/2014/main" id="{936FC52A-1720-455D-8C46-7914B5204AC7}"/>
              </a:ext>
            </a:extLst>
          </p:cNvPr>
          <p:cNvSpPr txBox="1"/>
          <p:nvPr/>
        </p:nvSpPr>
        <p:spPr>
          <a:xfrm>
            <a:off x="1919289" y="4508501"/>
            <a:ext cx="8478837" cy="1384995"/>
          </a:xfrm>
          <a:prstGeom prst="rect">
            <a:avLst/>
          </a:prstGeom>
          <a:noFill/>
          <a:ln w="9525">
            <a:noFill/>
          </a:ln>
        </p:spPr>
        <p:txBody>
          <a:bodyPr>
            <a:spAutoFit/>
          </a:bodyPr>
          <a:lstStyle/>
          <a:p>
            <a:r>
              <a:rPr lang="zh-CN" altLang="en-US" noProof="1">
                <a:latin typeface="微软雅黑" panose="020B0503020204020204" pitchFamily="34" charset="-122"/>
                <a:ea typeface="微软雅黑" panose="020B0503020204020204" pitchFamily="34" charset="-122"/>
              </a:rPr>
              <a:t>长虹生产半匹空调，并延长售后服务</a:t>
            </a:r>
          </a:p>
          <a:p>
            <a:endParaRPr lang="zh-CN" altLang="en-US" noProof="1">
              <a:latin typeface="微软雅黑" panose="020B0503020204020204" pitchFamily="34" charset="-122"/>
              <a:ea typeface="微软雅黑" panose="020B0503020204020204" pitchFamily="34" charset="-122"/>
            </a:endParaRPr>
          </a:p>
          <a:p>
            <a:r>
              <a:rPr kumimoji="1" lang="zh-CN" altLang="zh-CN" sz="2400" dirty="0">
                <a:latin typeface="楷体" panose="02010609060101010101" pitchFamily="49" charset="-122"/>
                <a:ea typeface="楷体" panose="02010609060101010101" pitchFamily="49" charset="-122"/>
                <a:cs typeface="楷体" panose="02010609060101010101" pitchFamily="49" charset="-122"/>
                <a:sym typeface="+mn-ea"/>
              </a:rPr>
              <a:t>因此，在产品决策中一定要搞好全局筹划，适应市场，能达到孙子的因敌(市场)致胜就神了。</a:t>
            </a:r>
          </a:p>
        </p:txBody>
      </p:sp>
      <p:sp>
        <p:nvSpPr>
          <p:cNvPr id="2" name="文本框 1">
            <a:extLst>
              <a:ext uri="{FF2B5EF4-FFF2-40B4-BE49-F238E27FC236}">
                <a16:creationId xmlns:a16="http://schemas.microsoft.com/office/drawing/2014/main" id="{0865277A-B033-BF71-68FB-3A4B4157B0E6}"/>
              </a:ext>
            </a:extLst>
          </p:cNvPr>
          <p:cNvSpPr txBox="1"/>
          <p:nvPr/>
        </p:nvSpPr>
        <p:spPr>
          <a:xfrm>
            <a:off x="2501900" y="5971274"/>
            <a:ext cx="6391493" cy="769441"/>
          </a:xfrm>
          <a:prstGeom prst="rect">
            <a:avLst/>
          </a:prstGeom>
          <a:noFill/>
        </p:spPr>
        <p:txBody>
          <a:bodyPr wrap="none" rtlCol="0">
            <a:spAutoFit/>
          </a:bodyPr>
          <a:lstStyle/>
          <a:p>
            <a:r>
              <a:rPr lang="zh-CN" altLang="en-US" sz="4400" b="1" i="1" dirty="0"/>
              <a:t>比亚迪疫情生产口罩视频</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3">
            <a:extLst>
              <a:ext uri="{FF2B5EF4-FFF2-40B4-BE49-F238E27FC236}">
                <a16:creationId xmlns:a16="http://schemas.microsoft.com/office/drawing/2014/main" id="{5A7DB72D-A132-4B75-87CC-303E0AF9BBBF}"/>
              </a:ext>
            </a:extLst>
          </p:cNvPr>
          <p:cNvSpPr/>
          <p:nvPr/>
        </p:nvSpPr>
        <p:spPr>
          <a:xfrm>
            <a:off x="1879600" y="260351"/>
            <a:ext cx="6878806" cy="751937"/>
          </a:xfrm>
          <a:prstGeom prst="rect">
            <a:avLst/>
          </a:prstGeom>
          <a:noFill/>
          <a:ln w="9525">
            <a:noFill/>
          </a:ln>
        </p:spPr>
        <p:txBody>
          <a:bodyPr wrap="none">
            <a:spAutoFit/>
          </a:bodyPr>
          <a:lstStyle/>
          <a:p>
            <a:pPr>
              <a:lnSpc>
                <a:spcPct val="140000"/>
              </a:lnSpc>
            </a:pPr>
            <a:r>
              <a:rPr kumimoji="1" lang="zh-CN" altLang="zh-CN" sz="3600" dirty="0">
                <a:latin typeface="楷体" panose="02010609060101010101" pitchFamily="49" charset="-122"/>
                <a:ea typeface="楷体" panose="02010609060101010101" pitchFamily="49" charset="-122"/>
                <a:cs typeface="楷体" panose="02010609060101010101" pitchFamily="49" charset="-122"/>
              </a:rPr>
              <a:t>八、势胜论---销售决策势不可挡</a:t>
            </a:r>
          </a:p>
        </p:txBody>
      </p:sp>
      <p:sp>
        <p:nvSpPr>
          <p:cNvPr id="111618" name="Text Box 4">
            <a:extLst>
              <a:ext uri="{FF2B5EF4-FFF2-40B4-BE49-F238E27FC236}">
                <a16:creationId xmlns:a16="http://schemas.microsoft.com/office/drawing/2014/main" id="{AEFB65CC-0261-481F-8431-77E65DDB709D}"/>
              </a:ext>
            </a:extLst>
          </p:cNvPr>
          <p:cNvSpPr txBox="1"/>
          <p:nvPr/>
        </p:nvSpPr>
        <p:spPr>
          <a:xfrm>
            <a:off x="1712914" y="1125538"/>
            <a:ext cx="8937625" cy="6564312"/>
          </a:xfrm>
          <a:prstGeom prst="rect">
            <a:avLst/>
          </a:prstGeom>
          <a:noFill/>
          <a:ln w="9525">
            <a:noFill/>
          </a:ln>
        </p:spPr>
        <p:txBody>
          <a:bodyPr>
            <a:spAutoFit/>
          </a:bodyPr>
          <a:lstStyle/>
          <a:p>
            <a:pPr algn="just">
              <a:spcBef>
                <a:spcPct val="50000"/>
              </a:spcBef>
            </a:pPr>
            <a:r>
              <a:rPr kumimoji="1" lang="zh-CN" altLang="zh-CN" sz="3200" dirty="0">
                <a:latin typeface="楷体" panose="02010609060101010101" pitchFamily="49" charset="-122"/>
                <a:ea typeface="楷体" panose="02010609060101010101" pitchFamily="49" charset="-122"/>
                <a:cs typeface="楷体" panose="02010609060101010101" pitchFamily="49" charset="-122"/>
              </a:rPr>
              <a:t>激水之疾，至于漂石者，势也。——势篇</a:t>
            </a:r>
          </a:p>
          <a:p>
            <a:pPr algn="just">
              <a:spcBef>
                <a:spcPct val="50000"/>
              </a:spcBef>
            </a:pPr>
            <a:r>
              <a:rPr kumimoji="1" lang="zh-CN" altLang="zh-CN" sz="2000" dirty="0">
                <a:latin typeface="楷体" panose="02010609060101010101" pitchFamily="49" charset="-122"/>
                <a:ea typeface="楷体" panose="02010609060101010101" pitchFamily="49" charset="-122"/>
                <a:cs typeface="楷体" panose="02010609060101010101" pitchFamily="49" charset="-122"/>
              </a:rPr>
              <a:t>湍急的流水飞快地奔泻，以致能漂移石头，这就是“势”。</a:t>
            </a:r>
          </a:p>
          <a:p>
            <a:pPr>
              <a:spcBef>
                <a:spcPct val="50000"/>
              </a:spcBef>
            </a:pPr>
            <a:r>
              <a:rPr kumimoji="1" lang="zh-CN" altLang="zh-CN" sz="2800" dirty="0">
                <a:latin typeface="楷体" panose="02010609060101010101" pitchFamily="49" charset="-122"/>
                <a:ea typeface="楷体" panose="02010609060101010101" pitchFamily="49" charset="-122"/>
                <a:cs typeface="楷体" panose="02010609060101010101" pitchFamily="49" charset="-122"/>
                <a:sym typeface="+mn-ea"/>
              </a:rPr>
              <a:t>故善战人之势，如转圆石于千仞之山者，势也。《势篇》</a:t>
            </a:r>
            <a:endParaRPr lang="en-US" altLang="zh-CN" sz="2800" noProof="1">
              <a:latin typeface="黑体" panose="02010609060101010101" charset="-122"/>
              <a:ea typeface="华文行楷" panose="02010800040101010101" pitchFamily="2" charset="-122"/>
            </a:endParaRPr>
          </a:p>
          <a:p>
            <a:pPr>
              <a:spcBef>
                <a:spcPct val="50000"/>
              </a:spcBef>
            </a:pPr>
            <a:r>
              <a:rPr kumimoji="1" lang="zh-CN" altLang="zh-CN" sz="2000" dirty="0">
                <a:latin typeface="楷体" panose="02010609060101010101" pitchFamily="49" charset="-122"/>
                <a:ea typeface="楷体" panose="02010609060101010101" pitchFamily="49" charset="-122"/>
                <a:cs typeface="楷体" panose="02010609060101010101" pitchFamily="49" charset="-122"/>
                <a:sym typeface="+mn-ea"/>
              </a:rPr>
              <a:t>所以，善于指挥作战的人所造成的有利态势，就象转动圆石从八百丈的高山上滚下来一样。这就是势。</a:t>
            </a:r>
          </a:p>
          <a:p>
            <a:pPr>
              <a:spcBef>
                <a:spcPct val="50000"/>
              </a:spcBef>
            </a:pPr>
            <a:r>
              <a:rPr kumimoji="1" lang="zh-CN" altLang="zh-CN" sz="2000" dirty="0">
                <a:latin typeface="楷体" panose="02010609060101010101" pitchFamily="49" charset="-122"/>
                <a:ea typeface="楷体" panose="02010609060101010101" pitchFamily="49" charset="-122"/>
                <a:cs typeface="楷体" panose="02010609060101010101" pitchFamily="49" charset="-122"/>
                <a:sym typeface="+mn-ea"/>
              </a:rPr>
              <a:t>势，在作战中，能够使固有的物质条件发挥最大的效能。这种效能的产生既可以来是物质层面的，也可以来是精神层面的。</a:t>
            </a:r>
            <a:endParaRPr kumimoji="1" lang="zh-CN" altLang="zh-CN" sz="2000" dirty="0">
              <a:latin typeface="楷体" panose="02010609060101010101" pitchFamily="49" charset="-122"/>
              <a:ea typeface="楷体" panose="02010609060101010101" pitchFamily="49" charset="-122"/>
              <a:cs typeface="楷体" panose="02010609060101010101" pitchFamily="49" charset="-122"/>
            </a:endParaRPr>
          </a:p>
          <a:p>
            <a:pPr>
              <a:lnSpc>
                <a:spcPct val="140000"/>
              </a:lnSpc>
            </a:pPr>
            <a:r>
              <a:rPr kumimoji="1" lang="zh-CN" altLang="zh-CN" sz="1600" dirty="0">
                <a:latin typeface="楷体" panose="02010609060101010101" pitchFamily="49" charset="-122"/>
                <a:ea typeface="楷体" panose="02010609060101010101" pitchFamily="49" charset="-122"/>
                <a:cs typeface="楷体" panose="02010609060101010101" pitchFamily="49" charset="-122"/>
                <a:sym typeface="+mn-ea"/>
              </a:rPr>
              <a:t>例：杭州娃哈哈集团有限公司</a:t>
            </a:r>
            <a:endParaRPr kumimoji="1" lang="zh-CN" altLang="zh-CN" sz="1600" dirty="0">
              <a:latin typeface="楷体" panose="02010609060101010101" pitchFamily="49" charset="-122"/>
              <a:ea typeface="楷体" panose="02010609060101010101" pitchFamily="49" charset="-122"/>
              <a:cs typeface="楷体" panose="02010609060101010101" pitchFamily="49" charset="-122"/>
            </a:endParaRPr>
          </a:p>
          <a:p>
            <a:pPr>
              <a:lnSpc>
                <a:spcPct val="140000"/>
              </a:lnSpc>
            </a:pPr>
            <a:r>
              <a:rPr kumimoji="1" lang="zh-CN" altLang="zh-CN" sz="1600" dirty="0">
                <a:latin typeface="楷体" panose="02010609060101010101" pitchFamily="49" charset="-122"/>
                <a:ea typeface="楷体" panose="02010609060101010101" pitchFamily="49" charset="-122"/>
                <a:cs typeface="楷体" panose="02010609060101010101" pitchFamily="49" charset="-122"/>
                <a:sym typeface="+mn-ea"/>
              </a:rPr>
              <a:t>创建于1987年，前身为杭州市上城区校办企业经销部，公司从3个人、14万元借款起家，现已发展成为中国规模最大、效益最好的饮料企业。在全国29省市建有58个基地150余家分公司，拥有总资产300亿元，员工30000人。30多年来，公司以一流的技术、一流的设备，一流的服务，打造出一流的品质，先后投资100多亿元从美国、法国、德国、日本、意大利等国引进360余条世界一流的自动化生产线，主要生产含乳饮料、饮用水、碳酸饮料、果汁饮料、茶饮料、保健食品、罐头食品、休闲食品等8大类100多个品种的产品。</a:t>
            </a:r>
            <a:endParaRPr kumimoji="1" lang="zh-CN" altLang="zh-CN" sz="2000" dirty="0">
              <a:latin typeface="楷体" panose="02010609060101010101" pitchFamily="49" charset="-122"/>
              <a:ea typeface="楷体" panose="02010609060101010101" pitchFamily="49" charset="-122"/>
              <a:cs typeface="楷体" panose="02010609060101010101" pitchFamily="49" charset="-122"/>
            </a:endParaRPr>
          </a:p>
          <a:p>
            <a:pPr>
              <a:spcBef>
                <a:spcPct val="50000"/>
              </a:spcBef>
            </a:pPr>
            <a:endParaRPr lang="zh-CN" altLang="en-US" sz="2000" noProof="1">
              <a:ea typeface="华文行楷" panose="02010800040101010101" pitchFamily="2" charset="-122"/>
            </a:endParaRPr>
          </a:p>
          <a:p>
            <a:pPr algn="just">
              <a:spcBef>
                <a:spcPct val="50000"/>
              </a:spcBef>
            </a:pPr>
            <a:endParaRPr kumimoji="1" lang="zh-CN" altLang="zh-CN" sz="2000"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9BD5AF2-343E-892D-73DB-B95E538FC6F4}"/>
              </a:ext>
            </a:extLst>
          </p:cNvPr>
          <p:cNvPicPr>
            <a:picLocks noChangeAspect="1"/>
          </p:cNvPicPr>
          <p:nvPr/>
        </p:nvPicPr>
        <p:blipFill>
          <a:blip r:embed="rId2"/>
          <a:stretch>
            <a:fillRect/>
          </a:stretch>
        </p:blipFill>
        <p:spPr>
          <a:xfrm>
            <a:off x="279316" y="301572"/>
            <a:ext cx="4761872" cy="2962328"/>
          </a:xfrm>
          <a:prstGeom prst="rect">
            <a:avLst/>
          </a:prstGeom>
        </p:spPr>
      </p:pic>
      <p:pic>
        <p:nvPicPr>
          <p:cNvPr id="5" name="图片 4">
            <a:extLst>
              <a:ext uri="{FF2B5EF4-FFF2-40B4-BE49-F238E27FC236}">
                <a16:creationId xmlns:a16="http://schemas.microsoft.com/office/drawing/2014/main" id="{07F6E04E-5559-EF2D-3A6D-888EA3CAD0FC}"/>
              </a:ext>
            </a:extLst>
          </p:cNvPr>
          <p:cNvPicPr>
            <a:picLocks noChangeAspect="1"/>
          </p:cNvPicPr>
          <p:nvPr/>
        </p:nvPicPr>
        <p:blipFill>
          <a:blip r:embed="rId3"/>
          <a:stretch>
            <a:fillRect/>
          </a:stretch>
        </p:blipFill>
        <p:spPr>
          <a:xfrm>
            <a:off x="374596" y="3302000"/>
            <a:ext cx="3498903" cy="1406002"/>
          </a:xfrm>
          <a:prstGeom prst="rect">
            <a:avLst/>
          </a:prstGeom>
        </p:spPr>
      </p:pic>
      <p:pic>
        <p:nvPicPr>
          <p:cNvPr id="7" name="图片 6">
            <a:extLst>
              <a:ext uri="{FF2B5EF4-FFF2-40B4-BE49-F238E27FC236}">
                <a16:creationId xmlns:a16="http://schemas.microsoft.com/office/drawing/2014/main" id="{C58E85B5-F696-9E41-0875-BD2D941B44AC}"/>
              </a:ext>
            </a:extLst>
          </p:cNvPr>
          <p:cNvPicPr>
            <a:picLocks noChangeAspect="1"/>
          </p:cNvPicPr>
          <p:nvPr/>
        </p:nvPicPr>
        <p:blipFill>
          <a:blip r:embed="rId4"/>
          <a:stretch>
            <a:fillRect/>
          </a:stretch>
        </p:blipFill>
        <p:spPr>
          <a:xfrm>
            <a:off x="6007101" y="190442"/>
            <a:ext cx="4949930" cy="2693007"/>
          </a:xfrm>
          <a:prstGeom prst="rect">
            <a:avLst/>
          </a:prstGeom>
        </p:spPr>
      </p:pic>
      <p:pic>
        <p:nvPicPr>
          <p:cNvPr id="9" name="图片 8">
            <a:extLst>
              <a:ext uri="{FF2B5EF4-FFF2-40B4-BE49-F238E27FC236}">
                <a16:creationId xmlns:a16="http://schemas.microsoft.com/office/drawing/2014/main" id="{D75DEF60-FF8B-9987-505C-6D3BA62C5033}"/>
              </a:ext>
            </a:extLst>
          </p:cNvPr>
          <p:cNvPicPr>
            <a:picLocks noChangeAspect="1"/>
          </p:cNvPicPr>
          <p:nvPr/>
        </p:nvPicPr>
        <p:blipFill>
          <a:blip r:embed="rId5"/>
          <a:stretch>
            <a:fillRect/>
          </a:stretch>
        </p:blipFill>
        <p:spPr>
          <a:xfrm>
            <a:off x="6095999" y="3141356"/>
            <a:ext cx="4949929" cy="1373857"/>
          </a:xfrm>
          <a:prstGeom prst="rect">
            <a:avLst/>
          </a:prstGeom>
        </p:spPr>
      </p:pic>
      <p:pic>
        <p:nvPicPr>
          <p:cNvPr id="11" name="图片 10">
            <a:extLst>
              <a:ext uri="{FF2B5EF4-FFF2-40B4-BE49-F238E27FC236}">
                <a16:creationId xmlns:a16="http://schemas.microsoft.com/office/drawing/2014/main" id="{2AA4C07A-A6B0-36C7-B52F-4B66A09357B9}"/>
              </a:ext>
            </a:extLst>
          </p:cNvPr>
          <p:cNvPicPr>
            <a:picLocks noChangeAspect="1"/>
          </p:cNvPicPr>
          <p:nvPr/>
        </p:nvPicPr>
        <p:blipFill>
          <a:blip r:embed="rId6"/>
          <a:stretch>
            <a:fillRect/>
          </a:stretch>
        </p:blipFill>
        <p:spPr>
          <a:xfrm>
            <a:off x="6095999" y="4419561"/>
            <a:ext cx="4447290" cy="2070139"/>
          </a:xfrm>
          <a:prstGeom prst="rect">
            <a:avLst/>
          </a:prstGeom>
        </p:spPr>
      </p:pic>
    </p:spTree>
    <p:extLst>
      <p:ext uri="{BB962C8B-B14F-4D97-AF65-F5344CB8AC3E}">
        <p14:creationId xmlns:p14="http://schemas.microsoft.com/office/powerpoint/2010/main" val="270284626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ext Box 4">
            <a:extLst>
              <a:ext uri="{FF2B5EF4-FFF2-40B4-BE49-F238E27FC236}">
                <a16:creationId xmlns:a16="http://schemas.microsoft.com/office/drawing/2014/main" id="{8A46D554-EB28-4087-8C2C-6D02CEA27F0A}"/>
              </a:ext>
            </a:extLst>
          </p:cNvPr>
          <p:cNvSpPr txBox="1"/>
          <p:nvPr/>
        </p:nvSpPr>
        <p:spPr>
          <a:xfrm>
            <a:off x="1774825" y="117476"/>
            <a:ext cx="8674100" cy="906463"/>
          </a:xfrm>
          <a:prstGeom prst="rect">
            <a:avLst/>
          </a:prstGeom>
          <a:noFill/>
          <a:ln w="9525">
            <a:noFill/>
          </a:ln>
        </p:spPr>
        <p:txBody>
          <a:bodyPr>
            <a:spAutoFit/>
          </a:bodyPr>
          <a:lstStyle/>
          <a:p>
            <a:pPr>
              <a:spcBef>
                <a:spcPts val="600"/>
              </a:spcBef>
            </a:pPr>
            <a:r>
              <a:rPr lang="zh-CN" altLang="zh-CN" sz="2000">
                <a:latin typeface="楷体" panose="02010609060101010101" pitchFamily="49" charset="-122"/>
                <a:ea typeface="楷体" panose="02010609060101010101" pitchFamily="49" charset="-122"/>
              </a:rPr>
              <a:t>80年代后期,</a:t>
            </a:r>
            <a:r>
              <a:rPr lang="zh-CN" altLang="zh-CN" sz="2800">
                <a:latin typeface="楷体" panose="02010609060101010101" pitchFamily="49" charset="-122"/>
                <a:ea typeface="楷体" panose="02010609060101010101" pitchFamily="49" charset="-122"/>
              </a:rPr>
              <a:t>娃哈哈</a:t>
            </a:r>
            <a:r>
              <a:rPr lang="zh-CN" altLang="zh-CN" sz="2000">
                <a:latin typeface="楷体" panose="02010609060101010101" pitchFamily="49" charset="-122"/>
                <a:ea typeface="楷体" panose="02010609060101010101" pitchFamily="49" charset="-122"/>
              </a:rPr>
              <a:t>集团给郑州市小学生每人发一顶小黄帽,</a:t>
            </a:r>
          </a:p>
          <a:p>
            <a:pPr>
              <a:spcBef>
                <a:spcPts val="600"/>
              </a:spcBef>
            </a:pPr>
            <a:r>
              <a:rPr lang="zh-CN" altLang="zh-CN" sz="2000">
                <a:latin typeface="楷体" panose="02010609060101010101" pitchFamily="49" charset="-122"/>
                <a:ea typeface="楷体" panose="02010609060101010101" pitchFamily="49" charset="-122"/>
              </a:rPr>
              <a:t>引起广大市民的关注和乐于接受产品,达到了造势的效果。</a:t>
            </a:r>
          </a:p>
        </p:txBody>
      </p:sp>
      <p:sp>
        <p:nvSpPr>
          <p:cNvPr id="115714" name="Text Box 4">
            <a:extLst>
              <a:ext uri="{FF2B5EF4-FFF2-40B4-BE49-F238E27FC236}">
                <a16:creationId xmlns:a16="http://schemas.microsoft.com/office/drawing/2014/main" id="{C8259D07-3446-41CB-95B8-DAC722C3180E}"/>
              </a:ext>
            </a:extLst>
          </p:cNvPr>
          <p:cNvSpPr txBox="1"/>
          <p:nvPr/>
        </p:nvSpPr>
        <p:spPr>
          <a:xfrm>
            <a:off x="1774825" y="908050"/>
            <a:ext cx="8674100" cy="6800850"/>
          </a:xfrm>
          <a:prstGeom prst="rect">
            <a:avLst/>
          </a:prstGeom>
          <a:noFill/>
          <a:ln w="9525">
            <a:noFill/>
          </a:ln>
        </p:spPr>
        <p:txBody>
          <a:bodyPr>
            <a:spAutoFit/>
          </a:bodyPr>
          <a:lstStyle/>
          <a:p>
            <a:pPr>
              <a:spcBef>
                <a:spcPts val="600"/>
              </a:spcBef>
            </a:pPr>
            <a:r>
              <a:rPr kumimoji="1" lang="zh-CN" altLang="zh-CN" sz="2000" dirty="0">
                <a:latin typeface="楷体" panose="02010609060101010101" pitchFamily="49" charset="-122"/>
                <a:ea typeface="楷体" panose="02010609060101010101" pitchFamily="49" charset="-122"/>
                <a:cs typeface="楷体" panose="02010609060101010101" pitchFamily="49" charset="-122"/>
              </a:rPr>
              <a:t>1990年把娃哈哈与哈娃娃、娃娃哈等40多个类似品牌都一并注册，避免了不正当竞争。</a:t>
            </a:r>
          </a:p>
          <a:p>
            <a:pPr>
              <a:spcBef>
                <a:spcPts val="600"/>
              </a:spcBef>
            </a:pPr>
            <a:r>
              <a:rPr kumimoji="1" lang="zh-CN" altLang="zh-CN" sz="2000" dirty="0">
                <a:latin typeface="楷体" panose="02010609060101010101" pitchFamily="49" charset="-122"/>
                <a:ea typeface="楷体" panose="02010609060101010101" pitchFamily="49" charset="-122"/>
                <a:cs typeface="楷体" panose="02010609060101010101" pitchFamily="49" charset="-122"/>
              </a:rPr>
              <a:t>1990年－2000年，广告费5亿元，“喝了娃哈哈，吃饭就是香。”、“妈妈我要喝”，小孩子都知道。</a:t>
            </a:r>
          </a:p>
          <a:p>
            <a:pPr>
              <a:spcBef>
                <a:spcPts val="600"/>
              </a:spcBef>
            </a:pPr>
            <a:r>
              <a:rPr kumimoji="1" lang="zh-CN" altLang="zh-CN" sz="2000" dirty="0">
                <a:latin typeface="楷体" panose="02010609060101010101" pitchFamily="49" charset="-122"/>
                <a:ea typeface="楷体" panose="02010609060101010101" pitchFamily="49" charset="-122"/>
                <a:cs typeface="楷体" panose="02010609060101010101" pitchFamily="49" charset="-122"/>
                <a:sym typeface="+mn-ea"/>
              </a:rPr>
              <a:t>1995年在全国招收400名大学生派到生源所在地去当产品推销员，户口在当地，编制在公司、福利待遇在公司，工资报酬与销售挂钩。</a:t>
            </a:r>
            <a:endParaRPr kumimoji="1" lang="zh-CN" altLang="zh-CN" sz="2000" dirty="0">
              <a:latin typeface="楷体" panose="02010609060101010101" pitchFamily="49" charset="-122"/>
              <a:ea typeface="楷体" panose="02010609060101010101" pitchFamily="49" charset="-122"/>
              <a:cs typeface="楷体" panose="02010609060101010101" pitchFamily="49" charset="-122"/>
            </a:endParaRPr>
          </a:p>
          <a:p>
            <a:pPr>
              <a:spcBef>
                <a:spcPts val="600"/>
              </a:spcBef>
            </a:pPr>
            <a:r>
              <a:rPr kumimoji="1" lang="zh-CN" altLang="zh-CN" sz="2000" dirty="0">
                <a:latin typeface="楷体" panose="02010609060101010101" pitchFamily="49" charset="-122"/>
                <a:ea typeface="楷体" panose="02010609060101010101" pitchFamily="49" charset="-122"/>
                <a:cs typeface="楷体" panose="02010609060101010101" pitchFamily="49" charset="-122"/>
                <a:sym typeface="+mn-ea"/>
              </a:rPr>
              <a:t>产品品种多、广告多、推销人员多、效益好。</a:t>
            </a:r>
          </a:p>
          <a:p>
            <a:pPr>
              <a:spcBef>
                <a:spcPts val="600"/>
              </a:spcBef>
            </a:pPr>
            <a:r>
              <a:rPr kumimoji="1" lang="zh-CN" altLang="zh-CN" sz="2000" dirty="0">
                <a:latin typeface="楷体" panose="02010609060101010101" pitchFamily="49" charset="-122"/>
                <a:ea typeface="楷体" panose="02010609060101010101" pitchFamily="49" charset="-122"/>
                <a:cs typeface="楷体" panose="02010609060101010101" pitchFamily="49" charset="-122"/>
                <a:sym typeface="+mn-ea"/>
              </a:rPr>
              <a:t>娃哈哈集团为中国最大，全球第五的食品饮料生产企业。在销售收入、利润、利税等指标上已连续11年位居中国饮料行业首位，成为目前中国最大、效益最好、最具发展潜力的食品饮料企业。</a:t>
            </a:r>
          </a:p>
          <a:p>
            <a:pPr>
              <a:spcBef>
                <a:spcPts val="600"/>
              </a:spcBef>
            </a:pPr>
            <a:r>
              <a:rPr kumimoji="1" lang="zh-CN" altLang="zh-CN" sz="2000" dirty="0">
                <a:latin typeface="楷体" panose="02010609060101010101" pitchFamily="49" charset="-122"/>
                <a:ea typeface="楷体" panose="02010609060101010101" pitchFamily="49" charset="-122"/>
                <a:cs typeface="楷体" panose="02010609060101010101" pitchFamily="49" charset="-122"/>
                <a:sym typeface="+mn-ea"/>
              </a:rPr>
              <a:t>董事长兼总经理</a:t>
            </a:r>
            <a:r>
              <a:rPr kumimoji="1" lang="zh-CN" altLang="zh-CN" sz="2800" dirty="0">
                <a:latin typeface="楷体" panose="02010609060101010101" pitchFamily="49" charset="-122"/>
                <a:ea typeface="楷体" panose="02010609060101010101" pitchFamily="49" charset="-122"/>
                <a:cs typeface="楷体" panose="02010609060101010101" pitchFamily="49" charset="-122"/>
                <a:sym typeface="+mn-ea"/>
              </a:rPr>
              <a:t>宗庆后</a:t>
            </a:r>
            <a:endParaRPr kumimoji="1" lang="zh-CN" altLang="zh-CN" sz="2000" dirty="0">
              <a:latin typeface="楷体" panose="02010609060101010101" pitchFamily="49" charset="-122"/>
              <a:ea typeface="楷体" panose="02010609060101010101" pitchFamily="49" charset="-122"/>
              <a:cs typeface="楷体" panose="02010609060101010101" pitchFamily="49" charset="-122"/>
            </a:endParaRPr>
          </a:p>
          <a:p>
            <a:pPr>
              <a:spcBef>
                <a:spcPts val="600"/>
              </a:spcBef>
            </a:pPr>
            <a:r>
              <a:rPr kumimoji="1" lang="zh-CN" altLang="zh-CN" sz="2000" dirty="0">
                <a:latin typeface="楷体" panose="02010609060101010101" pitchFamily="49" charset="-122"/>
                <a:ea typeface="楷体" panose="02010609060101010101" pitchFamily="49" charset="-122"/>
                <a:cs typeface="楷体" panose="02010609060101010101" pitchFamily="49" charset="-122"/>
                <a:sym typeface="+mn-ea"/>
              </a:rPr>
              <a:t>第十届、十一届全国人大代表，因其卓越的领导才能和经营能力，先后荣获全国劳动模范、“五一”劳动奖章、全国优秀企业家、中国经营大师、2002CCTV中国经济年度人物、袁宝华企业管理金奖、优秀中国特色社会主义建设者、中国经济百人榜共和国60年影响中国经济60人等荣誉。2010年福布斯全球富豪排行榜， 娃哈哈集团董事长宗庆后，以70亿美元身价位列榜单第103位，中国内地排行第一位。</a:t>
            </a:r>
            <a:endParaRPr kumimoji="1" lang="zh-CN" altLang="zh-CN" sz="2000" dirty="0">
              <a:latin typeface="楷体" panose="02010609060101010101" pitchFamily="49" charset="-122"/>
              <a:ea typeface="楷体" panose="02010609060101010101" pitchFamily="49" charset="-122"/>
              <a:cs typeface="楷体" panose="02010609060101010101" pitchFamily="49" charset="-122"/>
            </a:endParaRPr>
          </a:p>
          <a:p>
            <a:pPr>
              <a:spcBef>
                <a:spcPts val="600"/>
              </a:spcBef>
            </a:pPr>
            <a:endParaRPr kumimoji="1" lang="zh-CN" altLang="zh-CN" sz="2400" dirty="0">
              <a:latin typeface="楷体" panose="02010609060101010101" pitchFamily="49" charset="-122"/>
              <a:ea typeface="楷体" panose="02010609060101010101" pitchFamily="49" charset="-122"/>
              <a:cs typeface="楷体" panose="02010609060101010101" pitchFamily="49" charset="-122"/>
            </a:endParaRPr>
          </a:p>
          <a:p>
            <a:pPr>
              <a:spcBef>
                <a:spcPts val="600"/>
              </a:spcBef>
            </a:pPr>
            <a:endParaRPr kumimoji="1" lang="zh-CN" altLang="zh-CN" sz="2400"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ext Box 2">
            <a:extLst>
              <a:ext uri="{FF2B5EF4-FFF2-40B4-BE49-F238E27FC236}">
                <a16:creationId xmlns:a16="http://schemas.microsoft.com/office/drawing/2014/main" id="{036547E1-B2D2-41CE-8FFA-7F3A013DD2DA}"/>
              </a:ext>
            </a:extLst>
          </p:cNvPr>
          <p:cNvSpPr txBox="1">
            <a:spLocks noChangeArrowheads="1"/>
          </p:cNvSpPr>
          <p:nvPr/>
        </p:nvSpPr>
        <p:spPr bwMode="auto">
          <a:xfrm flipH="1">
            <a:off x="668676" y="3733800"/>
            <a:ext cx="1015663" cy="2667000"/>
          </a:xfrm>
          <a:prstGeom prst="rect">
            <a:avLst/>
          </a:prstGeom>
          <a:noFill/>
          <a:ln>
            <a:noFill/>
          </a:ln>
          <a:effectLst>
            <a:outerShdw dist="35921" dir="2700000" algn="ctr" rotWithShape="0">
              <a:schemeClr val="bg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pPr>
              <a:spcBef>
                <a:spcPct val="50000"/>
              </a:spcBef>
            </a:pPr>
            <a:endParaRPr lang="zh-CN" altLang="en-US" sz="5400">
              <a:solidFill>
                <a:srgbClr val="FF3300"/>
              </a:solidFill>
              <a:ea typeface="黑体" panose="02010609060101010101" pitchFamily="49" charset="-122"/>
            </a:endParaRPr>
          </a:p>
        </p:txBody>
      </p:sp>
      <p:sp>
        <p:nvSpPr>
          <p:cNvPr id="65538" name="Rectangle 4">
            <a:extLst>
              <a:ext uri="{FF2B5EF4-FFF2-40B4-BE49-F238E27FC236}">
                <a16:creationId xmlns:a16="http://schemas.microsoft.com/office/drawing/2014/main" id="{7728496B-487B-4538-B011-77D5CCFD4FC2}"/>
              </a:ext>
            </a:extLst>
          </p:cNvPr>
          <p:cNvSpPr>
            <a:spLocks noChangeArrowheads="1"/>
          </p:cNvSpPr>
          <p:nvPr/>
        </p:nvSpPr>
        <p:spPr bwMode="auto">
          <a:xfrm>
            <a:off x="2274445" y="514874"/>
            <a:ext cx="7812235" cy="307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800" dirty="0">
                <a:solidFill>
                  <a:srgbClr val="000000"/>
                </a:solidFill>
                <a:latin typeface="隶书" panose="02010509060101010101" pitchFamily="49" charset="-122"/>
                <a:ea typeface="隶书" panose="02010509060101010101" pitchFamily="49" charset="-122"/>
              </a:rPr>
              <a:t>          小  结</a:t>
            </a:r>
            <a:endParaRPr lang="en-US" altLang="zh-CN" sz="4800" dirty="0">
              <a:solidFill>
                <a:srgbClr val="000000"/>
              </a:solidFill>
              <a:latin typeface="隶书" panose="02010509060101010101" pitchFamily="49" charset="-122"/>
              <a:ea typeface="隶书" panose="02010509060101010101" pitchFamily="49" charset="-122"/>
            </a:endParaRPr>
          </a:p>
          <a:p>
            <a:pPr algn="ctr"/>
            <a:r>
              <a:rPr lang="zh-CN" altLang="en-US" sz="3200" dirty="0">
                <a:solidFill>
                  <a:srgbClr val="000000"/>
                </a:solidFill>
                <a:latin typeface="隶书" panose="02010509060101010101" pitchFamily="49" charset="-122"/>
                <a:ea typeface="隶书" panose="02010509060101010101" pitchFamily="49" charset="-122"/>
              </a:rPr>
              <a:t>孙子的先胜论即：</a:t>
            </a:r>
          </a:p>
          <a:p>
            <a:r>
              <a:rPr lang="zh-CN" altLang="en-US" sz="3200" dirty="0">
                <a:solidFill>
                  <a:srgbClr val="000000"/>
                </a:solidFill>
                <a:latin typeface="隶书" panose="02010509060101010101" pitchFamily="49" charset="-122"/>
                <a:ea typeface="隶书" panose="02010509060101010101" pitchFamily="49" charset="-122"/>
              </a:rPr>
              <a:t>全胜论、知胜论 、道胜论 、算胜论、谋胜论 、交胜论、因胜论 、势胜论、在企业经营决策中有很强的指导意义。</a:t>
            </a:r>
          </a:p>
          <a:p>
            <a:pPr algn="ctr"/>
            <a:endParaRPr lang="zh-CN" altLang="en-US" dirty="0">
              <a:solidFill>
                <a:srgbClr val="000000"/>
              </a:solidFill>
              <a:latin typeface="隶书" panose="02010509060101010101" pitchFamily="49" charset="-122"/>
              <a:ea typeface="隶书" panose="02010509060101010101" pitchFamily="49" charset="-122"/>
            </a:endParaRPr>
          </a:p>
        </p:txBody>
      </p:sp>
      <p:sp>
        <p:nvSpPr>
          <p:cNvPr id="65539" name="矩形 1">
            <a:extLst>
              <a:ext uri="{FF2B5EF4-FFF2-40B4-BE49-F238E27FC236}">
                <a16:creationId xmlns:a16="http://schemas.microsoft.com/office/drawing/2014/main" id="{1096B5EA-82C5-402E-9D11-100E65C21C41}"/>
              </a:ext>
            </a:extLst>
          </p:cNvPr>
          <p:cNvSpPr>
            <a:spLocks noChangeArrowheads="1"/>
          </p:cNvSpPr>
          <p:nvPr/>
        </p:nvSpPr>
        <p:spPr bwMode="auto">
          <a:xfrm>
            <a:off x="2274445" y="3733800"/>
            <a:ext cx="7300731"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4800" dirty="0">
                <a:solidFill>
                  <a:srgbClr val="FF0000"/>
                </a:solidFill>
                <a:latin typeface="隶书" panose="02010509060101010101" pitchFamily="49" charset="-122"/>
                <a:ea typeface="隶书" panose="02010509060101010101" pitchFamily="49" charset="-122"/>
              </a:rPr>
              <a:t> </a:t>
            </a:r>
            <a:r>
              <a:rPr lang="zh-CN" altLang="en-US" sz="2800" dirty="0">
                <a:solidFill>
                  <a:srgbClr val="FF0000"/>
                </a:solidFill>
                <a:latin typeface="隶书" panose="02010509060101010101" pitchFamily="49" charset="-122"/>
                <a:ea typeface="隶书" panose="02010509060101010101" pitchFamily="49" charset="-122"/>
              </a:rPr>
              <a:t>思考题</a:t>
            </a:r>
            <a:endParaRPr lang="en-US" altLang="zh-CN" sz="2800" dirty="0">
              <a:solidFill>
                <a:srgbClr val="FF0000"/>
              </a:solidFill>
              <a:latin typeface="隶书" panose="02010509060101010101" pitchFamily="49" charset="-122"/>
              <a:ea typeface="隶书" panose="02010509060101010101" pitchFamily="49" charset="-122"/>
            </a:endParaRPr>
          </a:p>
          <a:p>
            <a:pPr algn="ctr"/>
            <a:r>
              <a:rPr lang="zh-CN" altLang="en-US" sz="2800" dirty="0">
                <a:solidFill>
                  <a:srgbClr val="FF0000"/>
                </a:solidFill>
                <a:latin typeface="隶书" panose="02010509060101010101" pitchFamily="49" charset="-122"/>
                <a:ea typeface="隶书" panose="02010509060101010101" pitchFamily="49" charset="-122"/>
              </a:rPr>
              <a:t>你如何运用孙子的先胜论为企业经营决策？</a:t>
            </a:r>
            <a:endParaRPr lang="zh-CN" altLang="en-US" sz="2800" dirty="0">
              <a:solidFill>
                <a:srgbClr val="FF0000"/>
              </a:solidFill>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5"/>
          <p:cNvSpPr/>
          <p:nvPr/>
        </p:nvSpPr>
        <p:spPr>
          <a:xfrm>
            <a:off x="1524000" y="908051"/>
            <a:ext cx="9144000" cy="20621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eaLnBrk="1" hangingPunct="1">
              <a:spcBef>
                <a:spcPct val="50000"/>
              </a:spcBef>
              <a:buNone/>
            </a:pPr>
            <a:r>
              <a:rPr lang="zh-CN" altLang="en-US" sz="4400" b="1" dirty="0">
                <a:ea typeface="隶书" panose="02010509060101010101" pitchFamily="49" charset="-122"/>
              </a:rPr>
              <a:t>第三章《孙子兵法》企业经营瑰宝</a:t>
            </a:r>
            <a:br>
              <a:rPr lang="zh-CN" altLang="en-US" sz="4400" b="1" dirty="0">
                <a:ea typeface="隶书" panose="02010509060101010101" pitchFamily="49" charset="-122"/>
              </a:rPr>
            </a:br>
            <a:r>
              <a:rPr lang="zh-CN" altLang="en-US" sz="4400" b="1" dirty="0">
                <a:ea typeface="隶书" panose="02010509060101010101" pitchFamily="49" charset="-122"/>
              </a:rPr>
              <a:t>  </a:t>
            </a:r>
            <a:br>
              <a:rPr lang="zh-CN" altLang="en-US" sz="4400" b="1" dirty="0">
                <a:ea typeface="隶书" panose="02010509060101010101" pitchFamily="49" charset="-122"/>
              </a:rPr>
            </a:br>
            <a:r>
              <a:rPr lang="zh-CN" altLang="en-US" sz="4000" b="1" dirty="0">
                <a:ea typeface="隶书" panose="02010509060101010101" pitchFamily="49" charset="-122"/>
              </a:rPr>
              <a:t>第二节     孙子的治军论与企业管理</a:t>
            </a:r>
          </a:p>
        </p:txBody>
      </p:sp>
      <p:sp>
        <p:nvSpPr>
          <p:cNvPr id="4099" name="文本框 1"/>
          <p:cNvSpPr txBox="1"/>
          <p:nvPr/>
        </p:nvSpPr>
        <p:spPr>
          <a:xfrm>
            <a:off x="2603500" y="4797425"/>
            <a:ext cx="6985000" cy="1200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eaLnBrk="1" hangingPunct="1">
              <a:spcBef>
                <a:spcPct val="0"/>
              </a:spcBef>
              <a:buNone/>
            </a:pPr>
            <a:r>
              <a:rPr lang="zh-CN" altLang="en-US" sz="3600" b="1" dirty="0">
                <a:solidFill>
                  <a:srgbClr val="FF0000"/>
                </a:solidFill>
                <a:ea typeface="隶书" panose="02010509060101010101" pitchFamily="49" charset="-122"/>
              </a:rPr>
              <a:t>思考题：如果你是老板，你如何选用管理者？</a:t>
            </a:r>
          </a:p>
        </p:txBody>
      </p:sp>
    </p:spTree>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052"/>
          <p:cNvSpPr txBox="1"/>
          <p:nvPr/>
        </p:nvSpPr>
        <p:spPr>
          <a:xfrm>
            <a:off x="1714500" y="332740"/>
            <a:ext cx="8763000" cy="57035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just" eaLnBrk="1" hangingPunct="1">
              <a:spcBef>
                <a:spcPct val="0"/>
              </a:spcBef>
              <a:buNone/>
            </a:pPr>
            <a:r>
              <a:rPr lang="zh-CN" altLang="en-US" sz="3600" b="1" dirty="0">
                <a:solidFill>
                  <a:schemeClr val="tx2"/>
                </a:solidFill>
                <a:ea typeface="隶书" panose="02010509060101010101" pitchFamily="49" charset="-122"/>
              </a:rPr>
              <a:t>什么叫企业管理？</a:t>
            </a:r>
          </a:p>
          <a:p>
            <a:pPr marL="0" indent="0" eaLnBrk="1" hangingPunct="1">
              <a:spcBef>
                <a:spcPct val="50000"/>
              </a:spcBef>
              <a:buNone/>
            </a:pPr>
            <a:r>
              <a:rPr lang="zh-CN" altLang="en-US" sz="2400" b="1" dirty="0">
                <a:latin typeface="华文新魏" panose="02010800040101010101" pitchFamily="2" charset="-122"/>
                <a:ea typeface="华文新魏" panose="02010800040101010101" pitchFamily="2" charset="-122"/>
              </a:rPr>
              <a:t>企业管理（</a:t>
            </a:r>
            <a:r>
              <a:rPr lang="en-US" altLang="zh-CN" sz="2400" b="1" dirty="0">
                <a:latin typeface="华文新魏" panose="02010800040101010101" pitchFamily="2" charset="-122"/>
                <a:ea typeface="华文新魏" panose="02010800040101010101" pitchFamily="2" charset="-122"/>
              </a:rPr>
              <a:t>Business Management</a:t>
            </a:r>
            <a:r>
              <a:rPr lang="zh-CN" altLang="en-US" sz="2400" b="1" dirty="0">
                <a:latin typeface="华文新魏" panose="02010800040101010101" pitchFamily="2" charset="-122"/>
                <a:ea typeface="华文新魏" panose="02010800040101010101" pitchFamily="2" charset="-122"/>
              </a:rPr>
              <a:t>）是对企业的生产经营活动进行</a:t>
            </a:r>
            <a:r>
              <a:rPr lang="zh-CN" altLang="en-US" sz="2400" b="1" dirty="0">
                <a:solidFill>
                  <a:srgbClr val="FF0000"/>
                </a:solidFill>
                <a:latin typeface="华文新魏" panose="02010800040101010101" pitchFamily="2" charset="-122"/>
                <a:ea typeface="华文新魏" panose="02010800040101010101" pitchFamily="2" charset="-122"/>
              </a:rPr>
              <a:t>组织、计划、指挥、监督和调节</a:t>
            </a:r>
            <a:r>
              <a:rPr lang="zh-CN" altLang="en-US" sz="2400" b="1" dirty="0">
                <a:latin typeface="华文新魏" panose="02010800040101010101" pitchFamily="2" charset="-122"/>
                <a:ea typeface="华文新魏" panose="02010800040101010101" pitchFamily="2" charset="-122"/>
              </a:rPr>
              <a:t>等一系列职能的总称。</a:t>
            </a:r>
            <a:endParaRPr lang="en-US" altLang="zh-CN" sz="2400" b="1" dirty="0"/>
          </a:p>
          <a:p>
            <a:pPr marL="0" indent="0" eaLnBrk="1" hangingPunct="1">
              <a:spcBef>
                <a:spcPct val="50000"/>
              </a:spcBef>
              <a:buNone/>
            </a:pPr>
            <a:r>
              <a:rPr lang="zh-CN" altLang="en-US" sz="2400" b="1" dirty="0">
                <a:latin typeface="华文新魏" panose="02010800040101010101" pitchFamily="2" charset="-122"/>
                <a:ea typeface="华文新魏" panose="02010800040101010101" pitchFamily="2" charset="-122"/>
              </a:rPr>
              <a:t>企业管理是根据企业的特性及其生产经营规律，按照市场反映出来的社会需求，市场变化，满足社会需求，同时求得企业自身的发展和职工利益满足的一系列活动。</a:t>
            </a:r>
          </a:p>
          <a:p>
            <a:pPr marL="0" indent="0" eaLnBrk="1" hangingPunct="1">
              <a:lnSpc>
                <a:spcPct val="110000"/>
              </a:lnSpc>
              <a:spcBef>
                <a:spcPct val="50000"/>
              </a:spcBef>
              <a:buNone/>
              <a:defRPr/>
            </a:pPr>
            <a:r>
              <a:rPr lang="zh-CN" altLang="en-US" sz="2400" b="1" dirty="0">
                <a:solidFill>
                  <a:schemeClr val="tx2"/>
                </a:solidFill>
                <a:latin typeface="Times New Roman" panose="02020603050405020304" pitchFamily="18" charset="0"/>
                <a:ea typeface="隶书" panose="02010509060101010101" pitchFamily="49" charset="-122"/>
                <a:sym typeface="+mn-ea"/>
              </a:rPr>
              <a:t>   </a:t>
            </a:r>
          </a:p>
          <a:p>
            <a:pPr marL="0" indent="0" eaLnBrk="1" hangingPunct="1">
              <a:lnSpc>
                <a:spcPct val="110000"/>
              </a:lnSpc>
              <a:spcBef>
                <a:spcPct val="50000"/>
              </a:spcBef>
              <a:buNone/>
              <a:defRPr/>
            </a:pPr>
            <a:r>
              <a:rPr lang="zh-CN" altLang="en-US" sz="2400" b="1" dirty="0">
                <a:solidFill>
                  <a:schemeClr val="tx2"/>
                </a:solidFill>
                <a:latin typeface="Times New Roman" panose="02020603050405020304" pitchFamily="18" charset="0"/>
                <a:ea typeface="隶书" panose="02010509060101010101" pitchFamily="49" charset="-122"/>
                <a:sym typeface="+mn-ea"/>
              </a:rPr>
              <a:t>从这个概念中说明三个含义：</a:t>
            </a:r>
          </a:p>
          <a:p>
            <a:pPr marL="0" indent="0" eaLnBrk="1" hangingPunct="1">
              <a:lnSpc>
                <a:spcPct val="110000"/>
              </a:lnSpc>
              <a:spcBef>
                <a:spcPct val="50000"/>
              </a:spcBef>
              <a:buNone/>
              <a:defRPr/>
            </a:pPr>
            <a:r>
              <a:rPr lang="zh-CN" altLang="en-US" sz="2400" b="1" dirty="0">
                <a:latin typeface="华文新魏" panose="02010800040101010101" pitchFamily="2" charset="-122"/>
                <a:ea typeface="华文新魏" panose="02010800040101010101" pitchFamily="2" charset="-122"/>
                <a:sym typeface="+mn-ea"/>
              </a:rPr>
              <a:t>一是管理的</a:t>
            </a:r>
            <a:r>
              <a:rPr lang="zh-CN" altLang="en-US" sz="2400" b="1" dirty="0">
                <a:solidFill>
                  <a:srgbClr val="FF0000"/>
                </a:solidFill>
                <a:latin typeface="华文新魏" panose="02010800040101010101" pitchFamily="2" charset="-122"/>
                <a:ea typeface="华文新魏" panose="02010800040101010101" pitchFamily="2" charset="-122"/>
                <a:sym typeface="+mn-ea"/>
              </a:rPr>
              <a:t>主体是管理者</a:t>
            </a:r>
            <a:r>
              <a:rPr lang="zh-CN" altLang="en-US" sz="2400" b="1" dirty="0">
                <a:latin typeface="华文新魏" panose="02010800040101010101" pitchFamily="2" charset="-122"/>
                <a:ea typeface="华文新魏" panose="02010800040101010101" pitchFamily="2" charset="-122"/>
                <a:sym typeface="+mn-ea"/>
              </a:rPr>
              <a:t>；二是管理的</a:t>
            </a:r>
            <a:r>
              <a:rPr lang="zh-CN" altLang="en-US" sz="2400" b="1" dirty="0">
                <a:solidFill>
                  <a:srgbClr val="FF0000"/>
                </a:solidFill>
                <a:latin typeface="华文新魏" panose="02010800040101010101" pitchFamily="2" charset="-122"/>
                <a:ea typeface="华文新魏" panose="02010800040101010101" pitchFamily="2" charset="-122"/>
                <a:sym typeface="+mn-ea"/>
              </a:rPr>
              <a:t>对象是企业内部人员</a:t>
            </a:r>
            <a:r>
              <a:rPr lang="zh-CN" altLang="en-US" sz="2400" b="1" dirty="0">
                <a:latin typeface="华文新魏" panose="02010800040101010101" pitchFamily="2" charset="-122"/>
                <a:ea typeface="华文新魏" panose="02010800040101010101" pitchFamily="2" charset="-122"/>
                <a:sym typeface="+mn-ea"/>
              </a:rPr>
              <a:t>；</a:t>
            </a:r>
            <a:endParaRPr lang="zh-CN" altLang="en-US" sz="2400" b="1" dirty="0">
              <a:latin typeface="华文新魏" panose="02010800040101010101" pitchFamily="2" charset="-122"/>
              <a:ea typeface="华文新魏" panose="02010800040101010101" pitchFamily="2" charset="-122"/>
            </a:endParaRPr>
          </a:p>
          <a:p>
            <a:pPr marL="0" indent="0" eaLnBrk="1" hangingPunct="1">
              <a:lnSpc>
                <a:spcPct val="90000"/>
              </a:lnSpc>
              <a:spcBef>
                <a:spcPct val="50000"/>
              </a:spcBef>
              <a:buNone/>
              <a:defRPr/>
            </a:pPr>
            <a:r>
              <a:rPr lang="zh-CN" altLang="en-US" sz="2400" b="1" dirty="0">
                <a:latin typeface="华文新魏" panose="02010800040101010101" pitchFamily="2" charset="-122"/>
                <a:ea typeface="华文新魏" panose="02010800040101010101" pitchFamily="2" charset="-122"/>
                <a:sym typeface="+mn-ea"/>
              </a:rPr>
              <a:t>三是管理的</a:t>
            </a:r>
            <a:r>
              <a:rPr lang="zh-CN" altLang="en-US" sz="2400" b="1" dirty="0">
                <a:solidFill>
                  <a:srgbClr val="FF0000"/>
                </a:solidFill>
                <a:latin typeface="华文新魏" panose="02010800040101010101" pitchFamily="2" charset="-122"/>
                <a:ea typeface="华文新魏" panose="02010800040101010101" pitchFamily="2" charset="-122"/>
                <a:sym typeface="+mn-ea"/>
              </a:rPr>
              <a:t>方法是通过组织、计划、指挥、监督、调节</a:t>
            </a:r>
            <a:r>
              <a:rPr lang="zh-CN" altLang="en-US" sz="2400" b="1" dirty="0">
                <a:latin typeface="华文新魏" panose="02010800040101010101" pitchFamily="2" charset="-122"/>
                <a:ea typeface="华文新魏" panose="02010800040101010101" pitchFamily="2" charset="-122"/>
                <a:sym typeface="+mn-ea"/>
              </a:rPr>
              <a:t>。</a:t>
            </a:r>
            <a:endParaRPr lang="zh-CN" altLang="en-US" sz="2400" b="1" dirty="0">
              <a:latin typeface="华文新魏" panose="02010800040101010101" pitchFamily="2" charset="-122"/>
              <a:ea typeface="华文新魏" panose="02010800040101010101" pitchFamily="2" charset="-122"/>
            </a:endParaRPr>
          </a:p>
          <a:p>
            <a:pPr marL="0" indent="0" eaLnBrk="1" hangingPunct="1">
              <a:spcBef>
                <a:spcPct val="50000"/>
              </a:spcBef>
              <a:buNone/>
            </a:pPr>
            <a:endParaRPr lang="zh-CN" altLang="en-US" sz="2400" b="1" dirty="0">
              <a:latin typeface="华文新魏" panose="02010800040101010101" pitchFamily="2" charset="-122"/>
              <a:ea typeface="华文新魏" panose="02010800040101010101" pitchFamily="2" charset="-122"/>
            </a:endParaRPr>
          </a:p>
        </p:txBody>
      </p:sp>
    </p:spTree>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053"/>
          <p:cNvSpPr/>
          <p:nvPr/>
        </p:nvSpPr>
        <p:spPr>
          <a:xfrm>
            <a:off x="1676400" y="404813"/>
            <a:ext cx="8991600" cy="7620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4400" b="1" dirty="0">
                <a:solidFill>
                  <a:schemeClr val="tx2"/>
                </a:solidFill>
                <a:latin typeface="隶书" panose="02010509060101010101" pitchFamily="49" charset="-122"/>
                <a:ea typeface="隶书" panose="02010509060101010101" pitchFamily="49" charset="-122"/>
              </a:rPr>
              <a:t> 第二节 孙子的治军论与企业管理</a:t>
            </a:r>
          </a:p>
        </p:txBody>
      </p:sp>
      <p:sp>
        <p:nvSpPr>
          <p:cNvPr id="7171" name="Rectangle 2054"/>
          <p:cNvSpPr/>
          <p:nvPr/>
        </p:nvSpPr>
        <p:spPr>
          <a:xfrm>
            <a:off x="2063433" y="620078"/>
            <a:ext cx="7848600" cy="60921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eaLnBrk="1" hangingPunct="1">
              <a:lnSpc>
                <a:spcPct val="50000"/>
              </a:lnSpc>
              <a:spcBef>
                <a:spcPct val="50000"/>
              </a:spcBef>
              <a:buNone/>
            </a:pPr>
            <a:endParaRPr lang="zh-CN" altLang="en-US" sz="4400" b="1" dirty="0">
              <a:solidFill>
                <a:srgbClr val="FF0000"/>
              </a:solidFill>
              <a:ea typeface="隶书" panose="02010509060101010101" pitchFamily="49" charset="-122"/>
            </a:endParaRPr>
          </a:p>
          <a:p>
            <a:pPr marL="0" indent="0" eaLnBrk="1" hangingPunct="1">
              <a:lnSpc>
                <a:spcPct val="50000"/>
              </a:lnSpc>
              <a:spcBef>
                <a:spcPct val="50000"/>
              </a:spcBef>
              <a:buNone/>
            </a:pPr>
            <a:r>
              <a:rPr lang="zh-CN" altLang="en-US" sz="4400" b="1" dirty="0">
                <a:solidFill>
                  <a:srgbClr val="FF0000"/>
                </a:solidFill>
                <a:ea typeface="隶书" panose="02010509060101010101" pitchFamily="49" charset="-122"/>
              </a:rPr>
              <a:t>一、</a:t>
            </a:r>
            <a:r>
              <a:rPr lang="zh-CN" altLang="en-US" sz="4400" b="1" dirty="0">
                <a:solidFill>
                  <a:srgbClr val="FF0000"/>
                </a:solidFill>
                <a:latin typeface="隶书" panose="02010509060101010101" pitchFamily="49" charset="-122"/>
                <a:ea typeface="隶书" panose="02010509060101010101" pitchFamily="49" charset="-122"/>
              </a:rPr>
              <a:t>孙子对</a:t>
            </a:r>
            <a:r>
              <a:rPr lang="zh-CN" altLang="en-US" sz="4400" b="1" dirty="0">
                <a:solidFill>
                  <a:srgbClr val="FF0000"/>
                </a:solidFill>
                <a:ea typeface="隶书" panose="02010509060101010101" pitchFamily="49" charset="-122"/>
              </a:rPr>
              <a:t>管理者的要求</a:t>
            </a:r>
            <a:endParaRPr lang="zh-CN" altLang="en-US" sz="4400" b="1" dirty="0">
              <a:solidFill>
                <a:srgbClr val="FF3300"/>
              </a:solidFill>
              <a:ea typeface="隶书" panose="02010509060101010101" pitchFamily="49" charset="-122"/>
            </a:endParaRPr>
          </a:p>
          <a:p>
            <a:pPr marL="0" indent="0" eaLnBrk="1" hangingPunct="1">
              <a:lnSpc>
                <a:spcPct val="50000"/>
              </a:lnSpc>
              <a:spcBef>
                <a:spcPct val="50000"/>
              </a:spcBef>
              <a:buNone/>
            </a:pPr>
            <a:r>
              <a:rPr lang="zh-CN" altLang="en-US" sz="4400" b="1" dirty="0">
                <a:solidFill>
                  <a:srgbClr val="FF0000"/>
                </a:solidFill>
                <a:ea typeface="隶书" panose="02010509060101010101" pitchFamily="49" charset="-122"/>
              </a:rPr>
              <a:t>二、</a:t>
            </a:r>
            <a:r>
              <a:rPr lang="zh-CN" altLang="en-US" sz="4400" b="1" dirty="0">
                <a:solidFill>
                  <a:srgbClr val="FF0000"/>
                </a:solidFill>
                <a:latin typeface="隶书" panose="02010509060101010101" pitchFamily="49" charset="-122"/>
                <a:ea typeface="隶书" panose="02010509060101010101" pitchFamily="49" charset="-122"/>
              </a:rPr>
              <a:t>孙子对</a:t>
            </a:r>
            <a:r>
              <a:rPr lang="zh-CN" altLang="en-US" sz="4400" b="1" dirty="0">
                <a:solidFill>
                  <a:srgbClr val="FF0000"/>
                </a:solidFill>
                <a:ea typeface="隶书" panose="02010509060101010101" pitchFamily="49" charset="-122"/>
              </a:rPr>
              <a:t>管理</a:t>
            </a:r>
            <a:r>
              <a:rPr lang="zh-CN" altLang="en-US" sz="4400" b="1" dirty="0">
                <a:solidFill>
                  <a:srgbClr val="FF0000"/>
                </a:solidFill>
                <a:latin typeface="隶书" panose="02010509060101010101" pitchFamily="49" charset="-122"/>
                <a:ea typeface="隶书" panose="02010509060101010101" pitchFamily="49" charset="-122"/>
              </a:rPr>
              <a:t>对象</a:t>
            </a:r>
            <a:r>
              <a:rPr lang="zh-CN" altLang="en-US" sz="4400" b="1" dirty="0">
                <a:solidFill>
                  <a:srgbClr val="FF0000"/>
                </a:solidFill>
                <a:ea typeface="隶书" panose="02010509060101010101" pitchFamily="49" charset="-122"/>
              </a:rPr>
              <a:t>的要求</a:t>
            </a:r>
            <a:endParaRPr lang="zh-CN" altLang="en-US" sz="4400" b="1" dirty="0">
              <a:solidFill>
                <a:srgbClr val="FF0000"/>
              </a:solidFill>
              <a:latin typeface="隶书" panose="02010509060101010101" pitchFamily="49" charset="-122"/>
              <a:ea typeface="隶书" panose="02010509060101010101" pitchFamily="49" charset="-122"/>
            </a:endParaRPr>
          </a:p>
          <a:p>
            <a:pPr marL="0" indent="0" eaLnBrk="1" hangingPunct="1">
              <a:lnSpc>
                <a:spcPct val="50000"/>
              </a:lnSpc>
              <a:spcBef>
                <a:spcPct val="50000"/>
              </a:spcBef>
              <a:buNone/>
            </a:pPr>
            <a:r>
              <a:rPr lang="zh-CN" altLang="en-US" sz="4400" b="1" dirty="0">
                <a:solidFill>
                  <a:srgbClr val="FF0000"/>
                </a:solidFill>
                <a:ea typeface="隶书" panose="02010509060101010101" pitchFamily="49" charset="-122"/>
              </a:rPr>
              <a:t>三、</a:t>
            </a:r>
            <a:r>
              <a:rPr lang="zh-CN" altLang="en-US" sz="4400" b="1" dirty="0">
                <a:solidFill>
                  <a:srgbClr val="FF0000"/>
                </a:solidFill>
                <a:latin typeface="隶书" panose="02010509060101010101" pitchFamily="49" charset="-122"/>
                <a:ea typeface="隶书" panose="02010509060101010101" pitchFamily="49" charset="-122"/>
              </a:rPr>
              <a:t>孙子</a:t>
            </a:r>
            <a:r>
              <a:rPr lang="zh-CN" altLang="en-US" sz="4400" b="1" dirty="0">
                <a:solidFill>
                  <a:srgbClr val="FF0000"/>
                </a:solidFill>
                <a:ea typeface="隶书" panose="02010509060101010101" pitchFamily="49" charset="-122"/>
              </a:rPr>
              <a:t>管理的基本方法</a:t>
            </a:r>
          </a:p>
          <a:p>
            <a:pPr marL="0" indent="0" eaLnBrk="1" hangingPunct="1">
              <a:lnSpc>
                <a:spcPct val="110000"/>
              </a:lnSpc>
              <a:spcBef>
                <a:spcPct val="50000"/>
              </a:spcBef>
              <a:buNone/>
              <a:defRPr/>
            </a:pPr>
            <a:r>
              <a:rPr lang="zh-CN" altLang="en-US" sz="4400" b="1" dirty="0">
                <a:solidFill>
                  <a:schemeClr val="tx2"/>
                </a:solidFill>
                <a:latin typeface="Times New Roman" panose="02020603050405020304" pitchFamily="18" charset="0"/>
                <a:ea typeface="隶书" panose="02010509060101010101" pitchFamily="49" charset="-122"/>
                <a:sym typeface="+mn-ea"/>
              </a:rPr>
              <a:t> </a:t>
            </a:r>
            <a:r>
              <a:rPr lang="zh-CN" altLang="en-US" sz="4400" b="1" dirty="0">
                <a:solidFill>
                  <a:srgbClr val="FF0000"/>
                </a:solidFill>
                <a:ea typeface="隶书" panose="02010509060101010101" pitchFamily="49" charset="-122"/>
                <a:sym typeface="+mn-ea"/>
              </a:rPr>
              <a:t>一、</a:t>
            </a:r>
            <a:r>
              <a:rPr lang="zh-CN" altLang="en-US" sz="4400" b="1" dirty="0">
                <a:solidFill>
                  <a:srgbClr val="FF0000"/>
                </a:solidFill>
                <a:latin typeface="隶书" panose="02010509060101010101" pitchFamily="49" charset="-122"/>
                <a:ea typeface="隶书" panose="02010509060101010101" pitchFamily="49" charset="-122"/>
                <a:sym typeface="+mn-ea"/>
              </a:rPr>
              <a:t>孙子对</a:t>
            </a:r>
            <a:r>
              <a:rPr lang="zh-CN" altLang="en-US" sz="4400" b="1" dirty="0">
                <a:solidFill>
                  <a:srgbClr val="FF0000"/>
                </a:solidFill>
                <a:ea typeface="隶书" panose="02010509060101010101" pitchFamily="49" charset="-122"/>
                <a:sym typeface="+mn-ea"/>
              </a:rPr>
              <a:t>管理者的要求</a:t>
            </a:r>
            <a:endParaRPr lang="zh-CN" altLang="en-US" sz="4400" b="1" dirty="0">
              <a:solidFill>
                <a:schemeClr val="tx2"/>
              </a:solidFill>
              <a:latin typeface="Times New Roman" panose="02020603050405020304" pitchFamily="18" charset="0"/>
              <a:ea typeface="隶书" panose="02010509060101010101" pitchFamily="49" charset="-122"/>
              <a:sym typeface="+mn-ea"/>
            </a:endParaRPr>
          </a:p>
          <a:p>
            <a:pPr marL="0" indent="0" algn="ctr" eaLnBrk="1" hangingPunct="1">
              <a:lnSpc>
                <a:spcPct val="50000"/>
              </a:lnSpc>
              <a:spcBef>
                <a:spcPct val="50000"/>
              </a:spcBef>
              <a:buNone/>
            </a:pPr>
            <a:r>
              <a:rPr lang="zh-CN" altLang="en-US" sz="3600" b="1" dirty="0">
                <a:solidFill>
                  <a:srgbClr val="FF0000"/>
                </a:solidFill>
                <a:latin typeface="隶书" panose="02010509060101010101" pitchFamily="49" charset="-122"/>
                <a:ea typeface="隶书" panose="02010509060101010101" pitchFamily="49" charset="-122"/>
                <a:sym typeface="+mn-ea"/>
              </a:rPr>
              <a:t>1、选用五德之将</a:t>
            </a:r>
            <a:endParaRPr lang="en-US" altLang="zh-CN" sz="3600" b="1" dirty="0">
              <a:solidFill>
                <a:srgbClr val="FF0000"/>
              </a:solidFill>
              <a:latin typeface="隶书" panose="02010509060101010101" pitchFamily="49" charset="-122"/>
              <a:ea typeface="隶书" panose="02010509060101010101" pitchFamily="49" charset="-122"/>
            </a:endParaRPr>
          </a:p>
          <a:p>
            <a:pPr marL="0" indent="0" algn="ctr" eaLnBrk="1" hangingPunct="1">
              <a:lnSpc>
                <a:spcPct val="50000"/>
              </a:lnSpc>
              <a:spcBef>
                <a:spcPct val="50000"/>
              </a:spcBef>
              <a:buNone/>
            </a:pPr>
            <a:r>
              <a:rPr lang="zh-CN" altLang="en-US" sz="3600" b="1" dirty="0">
                <a:solidFill>
                  <a:srgbClr val="FF0000"/>
                </a:solidFill>
                <a:latin typeface="隶书" panose="02010509060101010101" pitchFamily="49" charset="-122"/>
                <a:ea typeface="隶书" panose="02010509060101010101" pitchFamily="49" charset="-122"/>
                <a:sym typeface="+mn-ea"/>
              </a:rPr>
              <a:t>2、坚持用人不疑 </a:t>
            </a:r>
            <a:endParaRPr lang="en-US" altLang="zh-CN" sz="3600" b="1" dirty="0">
              <a:solidFill>
                <a:srgbClr val="FF0000"/>
              </a:solidFill>
              <a:latin typeface="隶书" panose="02010509060101010101" pitchFamily="49" charset="-122"/>
              <a:ea typeface="隶书" panose="02010509060101010101" pitchFamily="49" charset="-122"/>
            </a:endParaRPr>
          </a:p>
          <a:p>
            <a:pPr marL="0" indent="0" algn="ctr" eaLnBrk="1" hangingPunct="1">
              <a:lnSpc>
                <a:spcPct val="50000"/>
              </a:lnSpc>
              <a:spcBef>
                <a:spcPct val="50000"/>
              </a:spcBef>
              <a:buNone/>
            </a:pPr>
            <a:r>
              <a:rPr lang="zh-CN" altLang="en-US" sz="3600" b="1" dirty="0">
                <a:solidFill>
                  <a:srgbClr val="FF0000"/>
                </a:solidFill>
                <a:latin typeface="隶书" panose="02010509060101010101" pitchFamily="49" charset="-122"/>
                <a:ea typeface="隶书" panose="02010509060101010101" pitchFamily="49" charset="-122"/>
                <a:sym typeface="+mn-ea"/>
              </a:rPr>
              <a:t>3、善于协调配合</a:t>
            </a:r>
            <a:endParaRPr lang="zh-CN" altLang="en-US" sz="3600" b="1" dirty="0">
              <a:solidFill>
                <a:srgbClr val="FF0000"/>
              </a:solidFill>
              <a:latin typeface="隶书" panose="02010509060101010101" pitchFamily="49" charset="-122"/>
              <a:ea typeface="隶书" panose="02010509060101010101" pitchFamily="49" charset="-122"/>
            </a:endParaRPr>
          </a:p>
          <a:p>
            <a:pPr marL="0" indent="0" eaLnBrk="1" hangingPunct="1">
              <a:lnSpc>
                <a:spcPct val="110000"/>
              </a:lnSpc>
              <a:spcBef>
                <a:spcPct val="50000"/>
              </a:spcBef>
              <a:buNone/>
              <a:defRPr/>
            </a:pPr>
            <a:endParaRPr lang="zh-CN" altLang="en-US" sz="3600" b="1" dirty="0">
              <a:latin typeface="华文新魏" panose="02010800040101010101" pitchFamily="2" charset="-122"/>
              <a:ea typeface="华文新魏" panose="02010800040101010101" pitchFamily="2" charset="-122"/>
            </a:endParaRPr>
          </a:p>
        </p:txBody>
      </p:sp>
    </p:spTree>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Text Box 3"/>
          <p:cNvSpPr txBox="1"/>
          <p:nvPr/>
        </p:nvSpPr>
        <p:spPr>
          <a:xfrm>
            <a:off x="1703071" y="1052830"/>
            <a:ext cx="8147685" cy="648843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eaLnBrk="1" hangingPunct="1">
              <a:spcBef>
                <a:spcPct val="50000"/>
              </a:spcBef>
              <a:buNone/>
            </a:pPr>
            <a:r>
              <a:rPr lang="zh-CN" altLang="en-US" sz="3600" b="1" dirty="0">
                <a:ea typeface="隶书" panose="02010509060101010101" pitchFamily="49" charset="-122"/>
              </a:rPr>
              <a:t>将备五德</a:t>
            </a:r>
          </a:p>
          <a:p>
            <a:pPr marL="0" indent="0" algn="ctr" eaLnBrk="1" hangingPunct="1">
              <a:lnSpc>
                <a:spcPct val="50000"/>
              </a:lnSpc>
              <a:spcBef>
                <a:spcPct val="55000"/>
              </a:spcBef>
              <a:buNone/>
            </a:pPr>
            <a:r>
              <a:rPr lang="zh-CN" altLang="en-US" b="1" dirty="0">
                <a:ea typeface="隶书" panose="02010509060101010101" pitchFamily="49" charset="-122"/>
              </a:rPr>
              <a:t>将者、智、信、仁、勇、严也。</a:t>
            </a:r>
          </a:p>
          <a:p>
            <a:pPr marL="0" indent="0" algn="ctr" eaLnBrk="1" hangingPunct="1">
              <a:lnSpc>
                <a:spcPct val="50000"/>
              </a:lnSpc>
              <a:spcBef>
                <a:spcPct val="55000"/>
              </a:spcBef>
              <a:buNone/>
            </a:pPr>
            <a:r>
              <a:rPr lang="zh-CN" altLang="en-US" b="1" dirty="0">
                <a:ea typeface="隶书" panose="02010509060101010101" pitchFamily="49" charset="-122"/>
              </a:rPr>
              <a:t>“智”—胜人以智    “信”—服人以信       </a:t>
            </a:r>
          </a:p>
          <a:p>
            <a:pPr marL="0" indent="0" algn="ctr" eaLnBrk="1" hangingPunct="1">
              <a:lnSpc>
                <a:spcPct val="50000"/>
              </a:lnSpc>
              <a:spcBef>
                <a:spcPct val="55000"/>
              </a:spcBef>
              <a:buNone/>
            </a:pPr>
            <a:r>
              <a:rPr lang="zh-CN" altLang="en-US" b="1" dirty="0">
                <a:ea typeface="隶书" panose="02010509060101010101" pitchFamily="49" charset="-122"/>
              </a:rPr>
              <a:t>“仁”—得人以仁    “勇”—趋时以勇  </a:t>
            </a:r>
          </a:p>
          <a:p>
            <a:pPr marL="0" indent="0" algn="ctr" eaLnBrk="1" hangingPunct="1">
              <a:lnSpc>
                <a:spcPct val="50000"/>
              </a:lnSpc>
              <a:spcBef>
                <a:spcPct val="55000"/>
              </a:spcBef>
              <a:buNone/>
            </a:pPr>
            <a:r>
              <a:rPr lang="zh-CN" altLang="en-US" b="1" dirty="0">
                <a:ea typeface="隶书" panose="02010509060101010101" pitchFamily="49" charset="-122"/>
              </a:rPr>
              <a:t>“严”—驭众以严</a:t>
            </a:r>
          </a:p>
          <a:p>
            <a:pPr marL="0" indent="0" algn="ctr" eaLnBrk="1" hangingPunct="1">
              <a:spcBef>
                <a:spcPts val="0"/>
              </a:spcBef>
              <a:buNone/>
            </a:pPr>
            <a:r>
              <a:rPr lang="zh-CN" altLang="en-US" sz="4800" b="1" dirty="0">
                <a:solidFill>
                  <a:srgbClr val="FF3300"/>
                </a:solidFill>
                <a:ea typeface="隶书" panose="02010509060101010101" pitchFamily="49" charset="-122"/>
                <a:sym typeface="+mn-ea"/>
              </a:rPr>
              <a:t>将避五危</a:t>
            </a:r>
            <a:endParaRPr lang="zh-CN" altLang="en-US" sz="4800" b="1" dirty="0">
              <a:solidFill>
                <a:srgbClr val="FF3300"/>
              </a:solidFill>
              <a:latin typeface="黑体" panose="02010609060101010101" pitchFamily="49" charset="-122"/>
              <a:ea typeface="黑体" panose="02010609060101010101" pitchFamily="49" charset="-122"/>
            </a:endParaRPr>
          </a:p>
          <a:p>
            <a:pPr marL="0" indent="0" eaLnBrk="1" hangingPunct="1">
              <a:spcBef>
                <a:spcPts val="0"/>
              </a:spcBef>
              <a:buNone/>
            </a:pPr>
            <a:r>
              <a:rPr lang="zh-CN" altLang="en-US" sz="2800" b="1" dirty="0">
                <a:solidFill>
                  <a:schemeClr val="tx2"/>
                </a:solidFill>
                <a:latin typeface="隶书" panose="02010509060101010101" pitchFamily="49" charset="-122"/>
                <a:ea typeface="隶书" panose="02010509060101010101" pitchFamily="49" charset="-122"/>
                <a:sym typeface="+mn-ea"/>
              </a:rPr>
              <a:t>故将有五危:必死，可杀也；</a:t>
            </a:r>
            <a:endParaRPr lang="en-US" altLang="zh-CN" sz="2800" b="1" dirty="0">
              <a:solidFill>
                <a:schemeClr val="tx2"/>
              </a:solidFill>
              <a:latin typeface="隶书" panose="02010509060101010101" pitchFamily="49" charset="-122"/>
              <a:ea typeface="隶书" panose="02010509060101010101" pitchFamily="49" charset="-122"/>
            </a:endParaRPr>
          </a:p>
          <a:p>
            <a:pPr marL="0" indent="0" eaLnBrk="1" hangingPunct="1">
              <a:spcBef>
                <a:spcPts val="0"/>
              </a:spcBef>
              <a:buNone/>
            </a:pPr>
            <a:r>
              <a:rPr lang="zh-CN" altLang="en-US" sz="2800" b="1" dirty="0">
                <a:solidFill>
                  <a:schemeClr val="tx2"/>
                </a:solidFill>
                <a:latin typeface="隶书" panose="02010509060101010101" pitchFamily="49" charset="-122"/>
                <a:ea typeface="隶书" panose="02010509060101010101" pitchFamily="49" charset="-122"/>
                <a:sym typeface="+mn-ea"/>
              </a:rPr>
              <a:t>必生，可虏也；忿速，可侮也；</a:t>
            </a:r>
            <a:endParaRPr lang="en-US" altLang="zh-CN" sz="2800" b="1" dirty="0">
              <a:solidFill>
                <a:schemeClr val="tx2"/>
              </a:solidFill>
              <a:latin typeface="隶书" panose="02010509060101010101" pitchFamily="49" charset="-122"/>
              <a:ea typeface="隶书" panose="02010509060101010101" pitchFamily="49" charset="-122"/>
            </a:endParaRPr>
          </a:p>
          <a:p>
            <a:pPr marL="0" indent="0" eaLnBrk="1" hangingPunct="1">
              <a:spcBef>
                <a:spcPts val="0"/>
              </a:spcBef>
              <a:buNone/>
            </a:pPr>
            <a:r>
              <a:rPr lang="zh-CN" altLang="en-US" sz="2800" b="1" dirty="0">
                <a:solidFill>
                  <a:schemeClr val="tx2"/>
                </a:solidFill>
                <a:latin typeface="隶书" panose="02010509060101010101" pitchFamily="49" charset="-122"/>
                <a:ea typeface="隶书" panose="02010509060101010101" pitchFamily="49" charset="-122"/>
                <a:sym typeface="+mn-ea"/>
              </a:rPr>
              <a:t>廉洁，可辱也；爱民，可烦也。</a:t>
            </a:r>
            <a:endParaRPr lang="en-US" altLang="zh-CN" sz="2800" b="1" dirty="0">
              <a:solidFill>
                <a:schemeClr val="tx2"/>
              </a:solidFill>
              <a:latin typeface="隶书" panose="02010509060101010101" pitchFamily="49" charset="-122"/>
              <a:ea typeface="隶书" panose="02010509060101010101" pitchFamily="49" charset="-122"/>
            </a:endParaRPr>
          </a:p>
          <a:p>
            <a:pPr marL="0" indent="0" eaLnBrk="1" hangingPunct="1">
              <a:spcBef>
                <a:spcPts val="0"/>
              </a:spcBef>
              <a:buNone/>
            </a:pPr>
            <a:r>
              <a:rPr lang="zh-CN" altLang="en-US" sz="2800" b="1" dirty="0">
                <a:solidFill>
                  <a:schemeClr val="tx2"/>
                </a:solidFill>
                <a:latin typeface="隶书" panose="02010509060101010101" pitchFamily="49" charset="-122"/>
                <a:ea typeface="隶书" panose="02010509060101010101" pitchFamily="49" charset="-122"/>
                <a:sym typeface="+mn-ea"/>
              </a:rPr>
              <a:t>凡此五者，将之过也，用兵之灾也。</a:t>
            </a:r>
            <a:endParaRPr lang="en-US" altLang="zh-CN" sz="2800" b="1" dirty="0">
              <a:solidFill>
                <a:schemeClr val="tx2"/>
              </a:solidFill>
              <a:latin typeface="隶书" panose="02010509060101010101" pitchFamily="49" charset="-122"/>
              <a:ea typeface="隶书" panose="02010509060101010101" pitchFamily="49" charset="-122"/>
            </a:endParaRPr>
          </a:p>
          <a:p>
            <a:pPr marL="0" indent="0" eaLnBrk="1" hangingPunct="1">
              <a:spcBef>
                <a:spcPts val="0"/>
              </a:spcBef>
              <a:buNone/>
            </a:pPr>
            <a:r>
              <a:rPr lang="zh-CN" altLang="en-US" sz="2800" b="1" dirty="0">
                <a:solidFill>
                  <a:schemeClr val="tx2"/>
                </a:solidFill>
                <a:latin typeface="隶书" panose="02010509060101010101" pitchFamily="49" charset="-122"/>
                <a:ea typeface="隶书" panose="02010509060101010101" pitchFamily="49" charset="-122"/>
                <a:sym typeface="+mn-ea"/>
              </a:rPr>
              <a:t>覆军杀将，必以五危，不可不察也。《九变篇》</a:t>
            </a:r>
            <a:endParaRPr lang="en-US" altLang="zh-CN" sz="2800" b="1" dirty="0">
              <a:solidFill>
                <a:schemeClr val="tx2"/>
              </a:solidFill>
              <a:latin typeface="隶书" panose="02010509060101010101" pitchFamily="49" charset="-122"/>
              <a:ea typeface="隶书" panose="02010509060101010101" pitchFamily="49" charset="-122"/>
            </a:endParaRPr>
          </a:p>
          <a:p>
            <a:pPr marL="0" indent="0" algn="r" eaLnBrk="1" hangingPunct="1">
              <a:spcBef>
                <a:spcPts val="0"/>
              </a:spcBef>
              <a:buNone/>
            </a:pPr>
            <a:endParaRPr lang="zh-CN" altLang="en-US" sz="2800" b="1" dirty="0">
              <a:solidFill>
                <a:schemeClr val="tx2"/>
              </a:solidFill>
              <a:latin typeface="隶书" panose="02010509060101010101" pitchFamily="49" charset="-122"/>
              <a:ea typeface="隶书" panose="02010509060101010101" pitchFamily="49" charset="-122"/>
            </a:endParaRPr>
          </a:p>
          <a:p>
            <a:pPr marL="0" indent="0" algn="ctr" eaLnBrk="1" hangingPunct="1">
              <a:lnSpc>
                <a:spcPct val="50000"/>
              </a:lnSpc>
              <a:spcBef>
                <a:spcPct val="55000"/>
              </a:spcBef>
              <a:buNone/>
            </a:pPr>
            <a:endParaRPr lang="zh-CN" altLang="en-US" sz="2800" b="1" dirty="0">
              <a:solidFill>
                <a:schemeClr val="tx2"/>
              </a:solidFill>
              <a:latin typeface="隶书" panose="02010509060101010101" pitchFamily="49" charset="-122"/>
              <a:ea typeface="隶书" panose="02010509060101010101" pitchFamily="49" charset="-122"/>
            </a:endParaRPr>
          </a:p>
        </p:txBody>
      </p:sp>
      <p:sp>
        <p:nvSpPr>
          <p:cNvPr id="9219" name="Rectangle 5"/>
          <p:cNvSpPr/>
          <p:nvPr/>
        </p:nvSpPr>
        <p:spPr>
          <a:xfrm>
            <a:off x="-384492" y="188278"/>
            <a:ext cx="8229600" cy="7683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eaLnBrk="1" hangingPunct="1">
              <a:spcBef>
                <a:spcPct val="50000"/>
              </a:spcBef>
              <a:buNone/>
            </a:pPr>
            <a:r>
              <a:rPr lang="zh-CN" altLang="en-US" sz="4000" b="1" dirty="0">
                <a:solidFill>
                  <a:srgbClr val="FF3300"/>
                </a:solidFill>
                <a:latin typeface="黑体" panose="02010609060101010101" pitchFamily="49" charset="-122"/>
                <a:ea typeface="黑体" panose="02010609060101010101" pitchFamily="49" charset="-122"/>
              </a:rPr>
              <a:t> </a:t>
            </a:r>
            <a:r>
              <a:rPr lang="zh-CN" altLang="en-US" sz="4400" dirty="0">
                <a:solidFill>
                  <a:srgbClr val="FF3300"/>
                </a:solidFill>
                <a:latin typeface="隶书" panose="02010509060101010101" pitchFamily="49" charset="-122"/>
                <a:ea typeface="隶书" panose="02010509060101010101" pitchFamily="49" charset="-122"/>
              </a:rPr>
              <a:t>1、选用五德之将</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9075"/>
                                        </p:tgtEl>
                                        <p:attrNameLst>
                                          <p:attrName>style.visibility</p:attrName>
                                        </p:attrNameLst>
                                      </p:cBhvr>
                                      <p:to>
                                        <p:strVal val="visible"/>
                                      </p:to>
                                    </p:set>
                                    <p:anim calcmode="lin" valueType="num">
                                      <p:cBhvr additive="base">
                                        <p:cTn id="7" dur="500" fill="hold"/>
                                        <p:tgtEl>
                                          <p:spTgt spid="259075"/>
                                        </p:tgtEl>
                                        <p:attrNameLst>
                                          <p:attrName>ppt_x</p:attrName>
                                        </p:attrNameLst>
                                      </p:cBhvr>
                                      <p:tavLst>
                                        <p:tav tm="0">
                                          <p:val>
                                            <p:strVal val="#ppt_x"/>
                                          </p:val>
                                        </p:tav>
                                        <p:tav tm="100000">
                                          <p:val>
                                            <p:strVal val="#ppt_x"/>
                                          </p:val>
                                        </p:tav>
                                      </p:tavLst>
                                    </p:anim>
                                    <p:anim calcmode="lin" valueType="num">
                                      <p:cBhvr additive="base">
                                        <p:cTn id="8" dur="500" fill="hold"/>
                                        <p:tgtEl>
                                          <p:spTgt spid="2590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5"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p:nvPr/>
        </p:nvSpPr>
        <p:spPr>
          <a:xfrm>
            <a:off x="1847851" y="188913"/>
            <a:ext cx="8640763" cy="13220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4000" b="1" dirty="0">
                <a:solidFill>
                  <a:srgbClr val="FF0000"/>
                </a:solidFill>
                <a:latin typeface="楷体" panose="02010609060101010101" pitchFamily="49" charset="-122"/>
                <a:ea typeface="楷体" panose="02010609060101010101" pitchFamily="49" charset="-122"/>
                <a:cs typeface="楷体" panose="02010609060101010101" pitchFamily="49" charset="-122"/>
              </a:rPr>
              <a:t>将孰有能？……吾以此知胜负矣</a:t>
            </a:r>
            <a:r>
              <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rPr>
              <a:t>。        </a:t>
            </a:r>
            <a:endParaRPr lang="en-US" altLang="zh-CN"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r>
              <a:rPr lang="zh-CN" altLang="en-US" sz="4000" b="1" dirty="0">
                <a:solidFill>
                  <a:srgbClr val="FF0000"/>
                </a:solidFill>
                <a:latin typeface="楷体" panose="02010609060101010101" pitchFamily="49" charset="-122"/>
                <a:ea typeface="楷体" panose="02010609060101010101" pitchFamily="49" charset="-122"/>
                <a:cs typeface="楷体" panose="02010609060101010101" pitchFamily="49" charset="-122"/>
              </a:rPr>
              <a:t>中国的贤能政治</a:t>
            </a:r>
          </a:p>
        </p:txBody>
      </p:sp>
      <p:sp>
        <p:nvSpPr>
          <p:cNvPr id="17411" name="矩形 4"/>
          <p:cNvSpPr/>
          <p:nvPr/>
        </p:nvSpPr>
        <p:spPr>
          <a:xfrm>
            <a:off x="1776095" y="1556386"/>
            <a:ext cx="8892540" cy="48926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zh-CN" sz="2800" b="1" dirty="0">
                <a:latin typeface="隶书" panose="02010509060101010101" pitchFamily="49" charset="-122"/>
                <a:ea typeface="隶书" panose="02010509060101010101" pitchFamily="49" charset="-122"/>
              </a:rPr>
              <a:t>习近平</a:t>
            </a:r>
            <a:r>
              <a:rPr lang="zh-CN" altLang="en-US" sz="2800" b="1" dirty="0">
                <a:latin typeface="隶书" panose="02010509060101010101" pitchFamily="49" charset="-122"/>
                <a:ea typeface="隶书" panose="02010509060101010101" pitchFamily="49" charset="-122"/>
              </a:rPr>
              <a:t>：</a:t>
            </a:r>
            <a:r>
              <a:rPr lang="zh-CN" altLang="zh-CN" sz="2800" b="1" dirty="0">
                <a:latin typeface="隶书" panose="02010509060101010101" pitchFamily="49" charset="-122"/>
                <a:ea typeface="隶书" panose="02010509060101010101" pitchFamily="49" charset="-122"/>
              </a:rPr>
              <a:t>用一贤人则群贤毕至，见贤思齐就蔚然成风。要坚持正确用人导向，坚持德才兼备、以德为先，努力做到选贤任能、用当其时，知人善任、人尽其才，把好干部及时发现出来、合理使用起来。要树立强烈的人才意识，寻觅人才求贤若渴，发现人才如获至宝，举荐人才不拘一格，使用人才各尽其能。</a:t>
            </a:r>
          </a:p>
          <a:p>
            <a:pPr marL="0" indent="0" eaLnBrk="1" hangingPunct="1">
              <a:spcBef>
                <a:spcPct val="0"/>
              </a:spcBef>
              <a:buNone/>
            </a:pPr>
            <a:endParaRPr lang="zh-CN" altLang="en-US" sz="3600" b="1" dirty="0">
              <a:solidFill>
                <a:srgbClr val="FF0000"/>
              </a:solidFill>
              <a:latin typeface="隶书" panose="02010509060101010101" pitchFamily="49" charset="-122"/>
              <a:ea typeface="隶书" panose="02010509060101010101" pitchFamily="49" charset="-122"/>
            </a:endParaRPr>
          </a:p>
          <a:p>
            <a:pPr marL="0" indent="0" eaLnBrk="1" hangingPunct="1">
              <a:spcBef>
                <a:spcPct val="0"/>
              </a:spcBef>
              <a:buNone/>
              <a:defRPr/>
            </a:pPr>
            <a:r>
              <a:rPr lang="zh-CN" altLang="zh-CN" sz="3600" b="1" kern="100" dirty="0">
                <a:solidFill>
                  <a:srgbClr val="FF0000"/>
                </a:solidFill>
                <a:latin typeface="隶书" panose="02010509060101010101" pitchFamily="49" charset="-122"/>
                <a:ea typeface="隶书" panose="02010509060101010101" pitchFamily="49" charset="-122"/>
                <a:cs typeface="Times New Roman" panose="02020603050405020304"/>
                <a:sym typeface="+mn-ea"/>
              </a:rPr>
              <a:t>湖北广济药业股份有限公司</a:t>
            </a:r>
            <a:r>
              <a:rPr lang="en-US" altLang="zh-CN" sz="3600" b="1" kern="100" dirty="0">
                <a:solidFill>
                  <a:srgbClr val="FF0000"/>
                </a:solidFill>
                <a:latin typeface="隶书" panose="02010509060101010101" pitchFamily="49" charset="-122"/>
                <a:ea typeface="隶书" panose="02010509060101010101" pitchFamily="49" charset="-122"/>
                <a:cs typeface="Times New Roman" panose="02020603050405020304"/>
                <a:sym typeface="+mn-ea"/>
              </a:rPr>
              <a:t> </a:t>
            </a:r>
            <a:r>
              <a:rPr lang="zh-CN" altLang="en-US" sz="3600" b="1" dirty="0">
                <a:solidFill>
                  <a:srgbClr val="FF0000"/>
                </a:solidFill>
                <a:ea typeface="隶书" panose="02010509060101010101" pitchFamily="49" charset="-122"/>
                <a:sym typeface="+mn-ea"/>
              </a:rPr>
              <a:t>董事长何谧</a:t>
            </a:r>
            <a:endParaRPr lang="en-US" altLang="zh-CN" sz="3600" b="1" kern="100" dirty="0">
              <a:solidFill>
                <a:srgbClr val="FF0000"/>
              </a:solidFill>
              <a:latin typeface="隶书" panose="02010509060101010101" pitchFamily="49" charset="-122"/>
              <a:ea typeface="隶书" panose="02010509060101010101" pitchFamily="49" charset="-122"/>
              <a:cs typeface="Times New Roman" panose="02020603050405020304"/>
            </a:endParaRPr>
          </a:p>
          <a:p>
            <a:pPr marL="0" indent="0" eaLnBrk="1" hangingPunct="1">
              <a:spcBef>
                <a:spcPct val="0"/>
              </a:spcBef>
              <a:buNone/>
              <a:defRPr/>
            </a:pPr>
            <a:r>
              <a:rPr lang="zh-CN" altLang="zh-CN" sz="2400" b="1" kern="100" dirty="0">
                <a:latin typeface="隶书" panose="02010509060101010101" pitchFamily="49" charset="-122"/>
                <a:ea typeface="隶书" panose="02010509060101010101" pitchFamily="49" charset="-122"/>
                <a:cs typeface="Times New Roman" panose="02020603050405020304"/>
                <a:sym typeface="+mn-ea"/>
              </a:rPr>
              <a:t>立足高新技术，坚持走自主创新之路。通过</a:t>
            </a:r>
            <a:r>
              <a:rPr lang="en-US" altLang="zh-CN" sz="2400" b="1" kern="100" dirty="0">
                <a:latin typeface="隶书" panose="02010509060101010101" pitchFamily="49" charset="-122"/>
                <a:ea typeface="隶书" panose="02010509060101010101" pitchFamily="49" charset="-122"/>
                <a:sym typeface="+mn-ea"/>
              </a:rPr>
              <a:t>“</a:t>
            </a:r>
            <a:r>
              <a:rPr lang="zh-CN" altLang="zh-CN" sz="2400" b="1" kern="100" dirty="0">
                <a:latin typeface="隶书" panose="02010509060101010101" pitchFamily="49" charset="-122"/>
                <a:ea typeface="隶书" panose="02010509060101010101" pitchFamily="49" charset="-122"/>
                <a:cs typeface="Times New Roman" panose="02020603050405020304"/>
                <a:sym typeface="+mn-ea"/>
              </a:rPr>
              <a:t>引进、消化、吸收、提高、创新</a:t>
            </a:r>
            <a:r>
              <a:rPr lang="en-US" altLang="zh-CN" sz="2400" b="1" kern="100" dirty="0">
                <a:latin typeface="隶书" panose="02010509060101010101" pitchFamily="49" charset="-122"/>
                <a:ea typeface="隶书" panose="02010509060101010101" pitchFamily="49" charset="-122"/>
                <a:sym typeface="+mn-ea"/>
              </a:rPr>
              <a:t>”</a:t>
            </a:r>
            <a:r>
              <a:rPr lang="zh-CN" altLang="zh-CN" sz="2400" b="1" kern="100" dirty="0">
                <a:latin typeface="隶书" panose="02010509060101010101" pitchFamily="49" charset="-122"/>
                <a:ea typeface="隶书" panose="02010509060101010101" pitchFamily="49" charset="-122"/>
                <a:cs typeface="Times New Roman" panose="02020603050405020304"/>
                <a:sym typeface="+mn-ea"/>
              </a:rPr>
              <a:t>，主导产品核黄素（即维生素</a:t>
            </a:r>
            <a:r>
              <a:rPr lang="en-US" altLang="zh-CN" sz="2400" b="1" kern="100" dirty="0">
                <a:latin typeface="隶书" panose="02010509060101010101" pitchFamily="49" charset="-122"/>
                <a:ea typeface="隶书" panose="02010509060101010101" pitchFamily="49" charset="-122"/>
                <a:sym typeface="+mn-ea"/>
              </a:rPr>
              <a:t>B2</a:t>
            </a:r>
            <a:r>
              <a:rPr lang="zh-CN" altLang="zh-CN" sz="2400" b="1" kern="100" dirty="0">
                <a:latin typeface="隶书" panose="02010509060101010101" pitchFamily="49" charset="-122"/>
                <a:ea typeface="隶书" panose="02010509060101010101" pitchFamily="49" charset="-122"/>
                <a:cs typeface="Times New Roman" panose="02020603050405020304"/>
                <a:sym typeface="+mn-ea"/>
              </a:rPr>
              <a:t>）得以做强做大，</a:t>
            </a:r>
            <a:r>
              <a:rPr lang="zh-CN" altLang="zh-CN" sz="2400" b="1" kern="100" dirty="0">
                <a:solidFill>
                  <a:srgbClr val="FF0000"/>
                </a:solidFill>
                <a:latin typeface="隶书" panose="02010509060101010101" pitchFamily="49" charset="-122"/>
                <a:ea typeface="隶书" panose="02010509060101010101" pitchFamily="49" charset="-122"/>
                <a:cs typeface="Times New Roman" panose="02020603050405020304"/>
                <a:sym typeface="+mn-ea"/>
              </a:rPr>
              <a:t>产、销量居世界第一，</a:t>
            </a:r>
            <a:r>
              <a:rPr lang="zh-CN" altLang="zh-CN" sz="2400" b="1" kern="100" dirty="0">
                <a:latin typeface="隶书" panose="02010509060101010101" pitchFamily="49" charset="-122"/>
                <a:ea typeface="隶书" panose="02010509060101010101" pitchFamily="49" charset="-122"/>
                <a:cs typeface="Times New Roman" panose="02020603050405020304"/>
                <a:sym typeface="+mn-ea"/>
              </a:rPr>
              <a:t>树立起民族</a:t>
            </a:r>
            <a:r>
              <a:rPr lang="en-US" altLang="zh-CN" sz="2400" b="1" kern="100" dirty="0">
                <a:latin typeface="隶书" panose="02010509060101010101" pitchFamily="49" charset="-122"/>
                <a:ea typeface="隶书" panose="02010509060101010101" pitchFamily="49" charset="-122"/>
                <a:sym typeface="+mn-ea"/>
              </a:rPr>
              <a:t>VB</a:t>
            </a:r>
            <a:r>
              <a:rPr lang="zh-CN" altLang="zh-CN" sz="2400" b="1" kern="100" dirty="0">
                <a:latin typeface="隶书" panose="02010509060101010101" pitchFamily="49" charset="-122"/>
                <a:ea typeface="隶书" panose="02010509060101010101" pitchFamily="49" charset="-122"/>
                <a:cs typeface="Times New Roman" panose="02020603050405020304"/>
                <a:sym typeface="+mn-ea"/>
              </a:rPr>
              <a:t>工业的强势品牌。</a:t>
            </a:r>
            <a:endParaRPr lang="zh-CN" altLang="zh-CN" sz="2400" b="1" kern="100" dirty="0">
              <a:solidFill>
                <a:srgbClr val="FF0000"/>
              </a:solidFill>
              <a:latin typeface="隶书" panose="02010509060101010101" pitchFamily="49" charset="-122"/>
              <a:ea typeface="隶书" panose="02010509060101010101" pitchFamily="49" charset="-122"/>
              <a:cs typeface="Times New Roman" panose="02020603050405020304"/>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fade">
                                      <p:cBhvr>
                                        <p:cTn id="7" dur="5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5"/>
          <p:cNvSpPr/>
          <p:nvPr/>
        </p:nvSpPr>
        <p:spPr>
          <a:xfrm>
            <a:off x="1847851" y="260351"/>
            <a:ext cx="8640763" cy="68319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2800" b="1" dirty="0">
                <a:solidFill>
                  <a:srgbClr val="000000"/>
                </a:solidFill>
                <a:ea typeface="隶书" panose="02010509060101010101" pitchFamily="49" charset="-122"/>
              </a:rPr>
              <a:t>湖北广济药业股份有限公司【有视频】</a:t>
            </a:r>
          </a:p>
          <a:p>
            <a:pPr marL="0" indent="0" eaLnBrk="1" hangingPunct="1">
              <a:spcBef>
                <a:spcPct val="0"/>
              </a:spcBef>
              <a:buNone/>
            </a:pPr>
            <a:r>
              <a:rPr lang="zh-CN" altLang="en-US" sz="2400" b="1" dirty="0">
                <a:solidFill>
                  <a:srgbClr val="000000"/>
                </a:solidFill>
                <a:ea typeface="隶书" panose="02010509060101010101" pitchFamily="49" charset="-122"/>
              </a:rPr>
              <a:t>始建于</a:t>
            </a:r>
            <a:r>
              <a:rPr lang="en-US" altLang="zh-CN" sz="2400" b="1" dirty="0">
                <a:solidFill>
                  <a:srgbClr val="000000"/>
                </a:solidFill>
                <a:ea typeface="隶书" panose="02010509060101010101" pitchFamily="49" charset="-122"/>
              </a:rPr>
              <a:t>1969</a:t>
            </a:r>
            <a:r>
              <a:rPr lang="zh-CN" altLang="en-US" sz="2400" b="1" dirty="0">
                <a:solidFill>
                  <a:srgbClr val="000000"/>
                </a:solidFill>
                <a:ea typeface="隶书" panose="02010509060101010101" pitchFamily="49" charset="-122"/>
              </a:rPr>
              <a:t>年，是以生产、销售医药原料药及制剂、食品添加剂、饲料添加剂为主的国家重点高新技术企业，</a:t>
            </a:r>
            <a:r>
              <a:rPr lang="en-US" altLang="zh-CN" sz="2400" b="1" dirty="0">
                <a:solidFill>
                  <a:srgbClr val="000000"/>
                </a:solidFill>
                <a:ea typeface="隶书" panose="02010509060101010101" pitchFamily="49" charset="-122"/>
              </a:rPr>
              <a:t>1999</a:t>
            </a:r>
            <a:r>
              <a:rPr lang="zh-CN" altLang="en-US" sz="2400" b="1" dirty="0">
                <a:solidFill>
                  <a:srgbClr val="000000"/>
                </a:solidFill>
                <a:ea typeface="隶书" panose="02010509060101010101" pitchFamily="49" charset="-122"/>
              </a:rPr>
              <a:t>年在深交所上市。现有总资产</a:t>
            </a:r>
            <a:r>
              <a:rPr lang="en-US" altLang="zh-CN" sz="2400" b="1" dirty="0">
                <a:solidFill>
                  <a:srgbClr val="000000"/>
                </a:solidFill>
                <a:ea typeface="隶书" panose="02010509060101010101" pitchFamily="49" charset="-122"/>
              </a:rPr>
              <a:t>15.5</a:t>
            </a:r>
            <a:r>
              <a:rPr lang="zh-CN" altLang="en-US" sz="2400" b="1" dirty="0">
                <a:solidFill>
                  <a:srgbClr val="000000"/>
                </a:solidFill>
                <a:ea typeface="隶书" panose="02010509060101010101" pitchFamily="49" charset="-122"/>
              </a:rPr>
              <a:t>亿元，员工</a:t>
            </a:r>
            <a:r>
              <a:rPr lang="en-US" altLang="zh-CN" sz="2400" b="1" dirty="0">
                <a:solidFill>
                  <a:srgbClr val="000000"/>
                </a:solidFill>
                <a:ea typeface="隶书" panose="02010509060101010101" pitchFamily="49" charset="-122"/>
              </a:rPr>
              <a:t>1320</a:t>
            </a:r>
            <a:r>
              <a:rPr lang="zh-CN" altLang="en-US" sz="2400" b="1" dirty="0">
                <a:solidFill>
                  <a:srgbClr val="000000"/>
                </a:solidFill>
                <a:ea typeface="隶书" panose="02010509060101010101" pitchFamily="49" charset="-122"/>
              </a:rPr>
              <a:t>人（其中中高级工程技术人员</a:t>
            </a:r>
            <a:r>
              <a:rPr lang="en-US" altLang="zh-CN" sz="2400" b="1" dirty="0">
                <a:solidFill>
                  <a:srgbClr val="000000"/>
                </a:solidFill>
                <a:ea typeface="隶书" panose="02010509060101010101" pitchFamily="49" charset="-122"/>
              </a:rPr>
              <a:t>250</a:t>
            </a:r>
            <a:r>
              <a:rPr lang="zh-CN" altLang="en-US" sz="2400" b="1" dirty="0">
                <a:solidFill>
                  <a:srgbClr val="000000"/>
                </a:solidFill>
                <a:ea typeface="隶书" panose="02010509060101010101" pitchFamily="49" charset="-122"/>
              </a:rPr>
              <a:t>人）。公司曾获全国“五一劳动奖状”，是国家人事部“博士后科研工作站”、国家科技部认定的“火炬计划”重点高新技术企业并被授予“国际科技合作基地”</a:t>
            </a:r>
          </a:p>
          <a:p>
            <a:pPr lvl="0"/>
            <a:r>
              <a:rPr lang="zh-CN" altLang="en-US" sz="2000" dirty="0">
                <a:sym typeface="+mn-ea"/>
              </a:rPr>
              <a:t>先后自主研发了国家火炬计划、</a:t>
            </a:r>
            <a:r>
              <a:rPr lang="en-US" altLang="zh-CN" sz="2000" dirty="0">
                <a:sym typeface="+mn-ea"/>
              </a:rPr>
              <a:t>863</a:t>
            </a:r>
            <a:r>
              <a:rPr lang="zh-CN" altLang="en-US" sz="2000" dirty="0">
                <a:sym typeface="+mn-ea"/>
              </a:rPr>
              <a:t>计划项目产品：饲料级</a:t>
            </a:r>
            <a:r>
              <a:rPr lang="en-US" altLang="zh-CN" sz="2000" dirty="0">
                <a:sym typeface="+mn-ea"/>
              </a:rPr>
              <a:t>VB2</a:t>
            </a:r>
            <a:r>
              <a:rPr lang="zh-CN" altLang="en-US" sz="2000" dirty="0">
                <a:sym typeface="+mn-ea"/>
              </a:rPr>
              <a:t>、</a:t>
            </a:r>
            <a:r>
              <a:rPr lang="en-US" altLang="zh-CN" sz="2000" dirty="0">
                <a:sym typeface="+mn-ea"/>
              </a:rPr>
              <a:t>AD</a:t>
            </a:r>
            <a:r>
              <a:rPr lang="zh-CN" altLang="en-US" sz="2000" dirty="0">
                <a:sym typeface="+mn-ea"/>
              </a:rPr>
              <a:t>、</a:t>
            </a:r>
            <a:r>
              <a:rPr lang="en-US" altLang="zh-CN" sz="2000" dirty="0">
                <a:sym typeface="+mn-ea"/>
              </a:rPr>
              <a:t>ADD</a:t>
            </a:r>
            <a:r>
              <a:rPr lang="zh-CN" altLang="en-US" sz="2000" dirty="0">
                <a:sym typeface="+mn-ea"/>
              </a:rPr>
              <a:t>、生物素、虾青素、索宁</a:t>
            </a:r>
            <a:r>
              <a:rPr lang="en-US" altLang="zh-CN" sz="2000" dirty="0">
                <a:sym typeface="+mn-ea"/>
              </a:rPr>
              <a:t>……</a:t>
            </a:r>
            <a:r>
              <a:rPr lang="zh-CN" altLang="en-US" sz="2000" dirty="0">
                <a:sym typeface="+mn-ea"/>
              </a:rPr>
              <a:t>等高技术含量产品；创新的</a:t>
            </a:r>
            <a:r>
              <a:rPr lang="en-US" altLang="zh-CN" sz="2000" dirty="0">
                <a:sym typeface="+mn-ea"/>
              </a:rPr>
              <a:t>VB2</a:t>
            </a:r>
            <a:r>
              <a:rPr lang="zh-CN" altLang="en-US" sz="2000" dirty="0">
                <a:sym typeface="+mn-ea"/>
              </a:rPr>
              <a:t>菌种第二代新技术、第三代菌种新工艺成功应用工业化生产，</a:t>
            </a:r>
            <a:r>
              <a:rPr lang="en-US" altLang="zh-CN" sz="2000" dirty="0">
                <a:sym typeface="+mn-ea"/>
              </a:rPr>
              <a:t>2002</a:t>
            </a:r>
            <a:r>
              <a:rPr lang="zh-CN" altLang="en-US" sz="2000" dirty="0">
                <a:sym typeface="+mn-ea"/>
              </a:rPr>
              <a:t>年由何谧主持设计的总投资</a:t>
            </a:r>
            <a:r>
              <a:rPr lang="en-US" altLang="zh-CN" sz="2000" dirty="0">
                <a:sym typeface="+mn-ea"/>
              </a:rPr>
              <a:t>1.2</a:t>
            </a:r>
            <a:r>
              <a:rPr lang="zh-CN" altLang="en-US" sz="2000" dirty="0">
                <a:sym typeface="+mn-ea"/>
              </a:rPr>
              <a:t>亿元的</a:t>
            </a:r>
            <a:r>
              <a:rPr lang="en-US" altLang="zh-CN" sz="2000" dirty="0">
                <a:sym typeface="+mn-ea"/>
              </a:rPr>
              <a:t>200T-6</a:t>
            </a:r>
            <a:r>
              <a:rPr lang="zh-CN" altLang="en-US" sz="2000" dirty="0">
                <a:sym typeface="+mn-ea"/>
              </a:rPr>
              <a:t>、总吨位</a:t>
            </a:r>
            <a:r>
              <a:rPr lang="en-US" altLang="zh-CN" sz="2000" dirty="0">
                <a:sym typeface="+mn-ea"/>
              </a:rPr>
              <a:t>1200</a:t>
            </a:r>
            <a:r>
              <a:rPr lang="zh-CN" altLang="en-US" sz="2000" dirty="0">
                <a:sym typeface="+mn-ea"/>
              </a:rPr>
              <a:t>吨的世界同类型的最大最先进的工业发酵车间投产后，使</a:t>
            </a:r>
            <a:r>
              <a:rPr lang="en-US" altLang="zh-CN" sz="2000" dirty="0">
                <a:sym typeface="+mn-ea"/>
              </a:rPr>
              <a:t>VB2</a:t>
            </a:r>
            <a:r>
              <a:rPr lang="zh-CN" altLang="en-US" sz="2000" dirty="0">
                <a:sym typeface="+mn-ea"/>
              </a:rPr>
              <a:t>年生产能力达到</a:t>
            </a:r>
            <a:r>
              <a:rPr lang="en-US" altLang="zh-CN" sz="2000" dirty="0">
                <a:sym typeface="+mn-ea"/>
              </a:rPr>
              <a:t>3000</a:t>
            </a:r>
            <a:r>
              <a:rPr lang="zh-CN" altLang="en-US" sz="2000" dirty="0">
                <a:sym typeface="+mn-ea"/>
              </a:rPr>
              <a:t>吨，产销量居世界第一，</a:t>
            </a:r>
            <a:r>
              <a:rPr lang="en-US" altLang="zh-CN" sz="2000" dirty="0">
                <a:sym typeface="+mn-ea"/>
              </a:rPr>
              <a:t>07</a:t>
            </a:r>
            <a:r>
              <a:rPr lang="zh-CN" altLang="en-US" sz="2000" dirty="0">
                <a:sym typeface="+mn-ea"/>
              </a:rPr>
              <a:t>年实现主营业务收入</a:t>
            </a:r>
            <a:r>
              <a:rPr lang="en-US" altLang="zh-CN" sz="2000" dirty="0">
                <a:sym typeface="+mn-ea"/>
              </a:rPr>
              <a:t>7.94</a:t>
            </a:r>
            <a:r>
              <a:rPr lang="zh-CN" altLang="en-US" sz="2000" dirty="0">
                <a:sym typeface="+mn-ea"/>
              </a:rPr>
              <a:t>亿元、出口创汇</a:t>
            </a:r>
            <a:r>
              <a:rPr lang="en-US" altLang="zh-CN" sz="2000" dirty="0">
                <a:sym typeface="+mn-ea"/>
              </a:rPr>
              <a:t>5597</a:t>
            </a:r>
            <a:r>
              <a:rPr lang="zh-CN" altLang="en-US" sz="2000" dirty="0">
                <a:sym typeface="+mn-ea"/>
              </a:rPr>
              <a:t>万美元，全年实现利税总额</a:t>
            </a:r>
            <a:r>
              <a:rPr lang="en-US" altLang="zh-CN" sz="2000" dirty="0">
                <a:sym typeface="+mn-ea"/>
              </a:rPr>
              <a:t>3.5</a:t>
            </a:r>
            <a:r>
              <a:rPr lang="zh-CN" altLang="en-US" sz="2000" dirty="0">
                <a:sym typeface="+mn-ea"/>
              </a:rPr>
              <a:t>亿元。何谧</a:t>
            </a:r>
            <a:r>
              <a:rPr lang="en-US" altLang="zh-CN" sz="2000" dirty="0">
                <a:sym typeface="+mn-ea"/>
              </a:rPr>
              <a:t>1993</a:t>
            </a:r>
            <a:r>
              <a:rPr lang="zh-CN" altLang="en-US" sz="2000" dirty="0">
                <a:sym typeface="+mn-ea"/>
              </a:rPr>
              <a:t>年起享受国务院特殊津贴，所主持的“核黄素新菌种工业化生产新工艺”项目获</a:t>
            </a:r>
            <a:r>
              <a:rPr lang="en-US" altLang="zh-CN" sz="2000" dirty="0">
                <a:sym typeface="+mn-ea"/>
              </a:rPr>
              <a:t>1997</a:t>
            </a:r>
            <a:r>
              <a:rPr lang="zh-CN" altLang="en-US" sz="2000" dirty="0">
                <a:sym typeface="+mn-ea"/>
              </a:rPr>
              <a:t>年湖北省科技进步一等奖、</a:t>
            </a:r>
            <a:r>
              <a:rPr lang="en-US" altLang="zh-CN" sz="2000" dirty="0">
                <a:sym typeface="+mn-ea"/>
              </a:rPr>
              <a:t>1998</a:t>
            </a:r>
            <a:r>
              <a:rPr lang="zh-CN" altLang="en-US" sz="2000" dirty="0">
                <a:sym typeface="+mn-ea"/>
              </a:rPr>
              <a:t>年国家科技进步二等奖。</a:t>
            </a:r>
            <a:endParaRPr lang="en-US" altLang="zh-CN" sz="2000" dirty="0"/>
          </a:p>
          <a:p>
            <a:pPr lvl="0"/>
            <a:r>
              <a:rPr lang="zh-CN" altLang="en-US" sz="2000" dirty="0">
                <a:sym typeface="+mn-ea"/>
              </a:rPr>
              <a:t>何谧是位爱冒尖的厂长，是“拼命三郎”。他回答说</a:t>
            </a:r>
            <a:r>
              <a:rPr lang="en-US" altLang="zh-CN" sz="2000" dirty="0">
                <a:sym typeface="+mn-ea"/>
              </a:rPr>
              <a:t>: “</a:t>
            </a:r>
            <a:r>
              <a:rPr lang="zh-CN" altLang="en-US" sz="2000" dirty="0">
                <a:sym typeface="+mn-ea"/>
              </a:rPr>
              <a:t>这没什么不 好，企业不冒尖、不拼搏，怎么生存下去</a:t>
            </a:r>
            <a:r>
              <a:rPr lang="en-US" altLang="zh-CN" sz="2000" dirty="0">
                <a:sym typeface="+mn-ea"/>
              </a:rPr>
              <a:t>?</a:t>
            </a:r>
            <a:r>
              <a:rPr lang="zh-CN" altLang="en-US" sz="2000" dirty="0">
                <a:sym typeface="+mn-ea"/>
              </a:rPr>
              <a:t>怎么发展起来</a:t>
            </a:r>
            <a:r>
              <a:rPr lang="en-US" altLang="zh-CN" sz="2000" dirty="0">
                <a:sym typeface="+mn-ea"/>
              </a:rPr>
              <a:t>?</a:t>
            </a:r>
            <a:r>
              <a:rPr lang="zh-CN" altLang="en-US" sz="2000" dirty="0">
                <a:sym typeface="+mn-ea"/>
              </a:rPr>
              <a:t>当一名合格的厂长就是要敢冒、敢拼</a:t>
            </a:r>
            <a:r>
              <a:rPr lang="zh-CN" altLang="en-US" sz="1800" dirty="0">
                <a:sym typeface="+mn-ea"/>
              </a:rPr>
              <a:t>。”</a:t>
            </a:r>
            <a:endParaRPr lang="zh-CN" altLang="en-US" sz="1800" dirty="0"/>
          </a:p>
          <a:p>
            <a:pPr marL="0" indent="0" eaLnBrk="1" hangingPunct="1">
              <a:spcBef>
                <a:spcPct val="0"/>
              </a:spcBef>
              <a:buNone/>
            </a:pPr>
            <a:endParaRPr lang="zh-CN" altLang="en-US" sz="1800" b="1" dirty="0">
              <a:solidFill>
                <a:srgbClr val="000000"/>
              </a:solidFill>
              <a:ea typeface="隶书" panose="02010509060101010101" pitchFamily="49" charset="-122"/>
            </a:endParaRPr>
          </a:p>
        </p:txBody>
      </p:sp>
    </p:spTree>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矩形 8"/>
          <p:cNvSpPr/>
          <p:nvPr/>
        </p:nvSpPr>
        <p:spPr>
          <a:xfrm>
            <a:off x="1738314" y="357189"/>
            <a:ext cx="8643937" cy="686244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2800" b="1" dirty="0">
                <a:solidFill>
                  <a:srgbClr val="FF0000"/>
                </a:solidFill>
                <a:latin typeface="楷体" panose="02010609060101010101" pitchFamily="49" charset="-122"/>
                <a:ea typeface="楷体" panose="02010609060101010101" pitchFamily="49" charset="-122"/>
                <a:cs typeface="楷体" panose="02010609060101010101" pitchFamily="49" charset="-122"/>
              </a:rPr>
              <a:t>王石率万科员工将</a:t>
            </a:r>
            <a:r>
              <a:rPr lang="en-US" altLang="zh-CN" sz="2800" b="1" dirty="0">
                <a:solidFill>
                  <a:srgbClr val="FF0000"/>
                </a:solidFill>
                <a:latin typeface="楷体" panose="02010609060101010101" pitchFamily="49" charset="-122"/>
                <a:ea typeface="楷体" panose="02010609060101010101" pitchFamily="49" charset="-122"/>
                <a:cs typeface="楷体" panose="02010609060101010101" pitchFamily="49" charset="-122"/>
              </a:rPr>
              <a:t>2</a:t>
            </a:r>
            <a:r>
              <a:rPr lang="zh-CN" altLang="en-US" sz="2800" b="1" dirty="0">
                <a:solidFill>
                  <a:srgbClr val="FF0000"/>
                </a:solidFill>
                <a:latin typeface="楷体" panose="02010609060101010101" pitchFamily="49" charset="-122"/>
                <a:ea typeface="楷体" panose="02010609060101010101" pitchFamily="49" charset="-122"/>
                <a:cs typeface="楷体" panose="02010609060101010101" pitchFamily="49" charset="-122"/>
              </a:rPr>
              <a:t>亿股万科股票捐赠给清华大学市值</a:t>
            </a:r>
            <a:r>
              <a:rPr lang="en-US" altLang="zh-CN" sz="2800" b="1" dirty="0">
                <a:solidFill>
                  <a:srgbClr val="FF0000"/>
                </a:solidFill>
                <a:latin typeface="楷体" panose="02010609060101010101" pitchFamily="49" charset="-122"/>
                <a:ea typeface="楷体" panose="02010609060101010101" pitchFamily="49" charset="-122"/>
                <a:cs typeface="楷体" panose="02010609060101010101" pitchFamily="49" charset="-122"/>
              </a:rPr>
              <a:t>53</a:t>
            </a:r>
            <a:r>
              <a:rPr lang="zh-CN" altLang="en-US" sz="2800" b="1" dirty="0">
                <a:solidFill>
                  <a:srgbClr val="FF0000"/>
                </a:solidFill>
                <a:latin typeface="楷体" panose="02010609060101010101" pitchFamily="49" charset="-122"/>
                <a:ea typeface="楷体" panose="02010609060101010101" pitchFamily="49" charset="-122"/>
                <a:cs typeface="楷体" panose="02010609060101010101" pitchFamily="49" charset="-122"/>
              </a:rPr>
              <a:t>亿元。</a:t>
            </a:r>
            <a:r>
              <a:rPr lang="en-US" altLang="zh-CN" sz="2400" b="1" dirty="0">
                <a:latin typeface="楷体" panose="02010609060101010101" pitchFamily="49" charset="-122"/>
                <a:ea typeface="楷体" panose="02010609060101010101" pitchFamily="49" charset="-122"/>
                <a:cs typeface="楷体" panose="02010609060101010101" pitchFamily="49" charset="-122"/>
              </a:rPr>
              <a:t>2020</a:t>
            </a:r>
            <a:r>
              <a:rPr lang="zh-CN" altLang="en-US" sz="2400" b="1" dirty="0">
                <a:latin typeface="楷体" panose="02010609060101010101" pitchFamily="49" charset="-122"/>
                <a:ea typeface="楷体" panose="02010609060101010101" pitchFamily="49" charset="-122"/>
                <a:cs typeface="楷体" panose="02010609060101010101" pitchFamily="49" charset="-122"/>
              </a:rPr>
              <a:t>年</a:t>
            </a:r>
            <a:r>
              <a:rPr lang="en-US" altLang="zh-CN" sz="2400" b="1" dirty="0">
                <a:latin typeface="楷体" panose="02010609060101010101" pitchFamily="49" charset="-122"/>
                <a:ea typeface="楷体" panose="02010609060101010101" pitchFamily="49" charset="-122"/>
                <a:cs typeface="楷体" panose="02010609060101010101" pitchFamily="49" charset="-122"/>
              </a:rPr>
              <a:t>4</a:t>
            </a:r>
            <a:r>
              <a:rPr lang="zh-CN" altLang="en-US" sz="2400" b="1" dirty="0">
                <a:latin typeface="楷体" panose="02010609060101010101" pitchFamily="49" charset="-122"/>
                <a:ea typeface="楷体" panose="02010609060101010101" pitchFamily="49" charset="-122"/>
                <a:cs typeface="楷体" panose="02010609060101010101" pitchFamily="49" charset="-122"/>
              </a:rPr>
              <a:t>月</a:t>
            </a:r>
            <a:r>
              <a:rPr lang="en-US" altLang="zh-CN" sz="2400" b="1" dirty="0">
                <a:latin typeface="楷体" panose="02010609060101010101" pitchFamily="49" charset="-122"/>
                <a:ea typeface="楷体" panose="02010609060101010101" pitchFamily="49" charset="-122"/>
                <a:cs typeface="楷体" panose="02010609060101010101" pitchFamily="49" charset="-122"/>
              </a:rPr>
              <a:t>2</a:t>
            </a:r>
            <a:r>
              <a:rPr lang="zh-CN" altLang="en-US" sz="2400" b="1" dirty="0">
                <a:latin typeface="楷体" panose="02010609060101010101" pitchFamily="49" charset="-122"/>
                <a:ea typeface="楷体" panose="02010609060101010101" pitchFamily="49" charset="-122"/>
                <a:cs typeface="楷体" panose="02010609060101010101" pitchFamily="49" charset="-122"/>
              </a:rPr>
              <a:t>日，根据万科与清华大学教育基金会签署的捐赠协议，王石率万科员工将</a:t>
            </a:r>
            <a:r>
              <a:rPr lang="en-US" altLang="zh-CN" sz="2400" b="1" dirty="0">
                <a:latin typeface="楷体" panose="02010609060101010101" pitchFamily="49" charset="-122"/>
                <a:ea typeface="楷体" panose="02010609060101010101" pitchFamily="49" charset="-122"/>
                <a:cs typeface="楷体" panose="02010609060101010101" pitchFamily="49" charset="-122"/>
              </a:rPr>
              <a:t>2</a:t>
            </a:r>
            <a:r>
              <a:rPr lang="zh-CN" altLang="en-US" sz="2400" b="1" dirty="0">
                <a:latin typeface="楷体" panose="02010609060101010101" pitchFamily="49" charset="-122"/>
                <a:ea typeface="楷体" panose="02010609060101010101" pitchFamily="49" charset="-122"/>
                <a:cs typeface="楷体" panose="02010609060101010101" pitchFamily="49" charset="-122"/>
              </a:rPr>
              <a:t>亿股万科股票捐赠给清华大学教育基金会，用于设立“清华大学万科公共卫生与健康学科发展专项基金”。作为万科创始人、董事会名誉主席的王石，将出任学院理事会名誉理事长。根据最近交易日收盘价格，上述万科股票</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rPr>
              <a:t>市值约</a:t>
            </a:r>
            <a:r>
              <a:rPr lang="en-US" altLang="zh-CN" sz="2400" b="1" dirty="0">
                <a:solidFill>
                  <a:srgbClr val="FF0000"/>
                </a:solidFill>
                <a:latin typeface="楷体" panose="02010609060101010101" pitchFamily="49" charset="-122"/>
                <a:ea typeface="楷体" panose="02010609060101010101" pitchFamily="49" charset="-122"/>
                <a:cs typeface="楷体" panose="02010609060101010101" pitchFamily="49" charset="-122"/>
              </a:rPr>
              <a:t>53</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rPr>
              <a:t>亿元。</a:t>
            </a:r>
          </a:p>
          <a:p>
            <a:pPr marL="0" indent="0" eaLnBrk="1" hangingPunct="1">
              <a:spcBef>
                <a:spcPct val="0"/>
              </a:spcBef>
              <a:buNone/>
            </a:pPr>
            <a:endPar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r>
              <a:rPr lang="zh-CN" altLang="en-US" sz="2400" b="1" dirty="0">
                <a:latin typeface="楷体" panose="02010609060101010101" pitchFamily="49" charset="-122"/>
                <a:ea typeface="楷体" panose="02010609060101010101" pitchFamily="49" charset="-122"/>
                <a:cs typeface="楷体" panose="02010609060101010101" pitchFamily="49" charset="-122"/>
                <a:sym typeface="+mn-ea"/>
              </a:rPr>
              <a:t>万科集团创始人王石：选人只看一点，懂规则！我认为懂规则的第一点就是高度的价值观的认同，如果价值观的认同不够，就算再往一起走、往一起撮，都是没有前提的。除了价值观以外，懂规则的第二点就是对于彼此的信任，很多人认为有些事我说了、表达了、做了，你就应该信任我，其实不然。真正的信任，是爱与认同。爱是什么?爱是讲信任的、爱是讲包容的、爱是讲理解的，真正的爱，是站在尊重自然规律的角度上看现在的格局，是一种自然的展现。</a:t>
            </a:r>
            <a:endParaRPr lang="zh-CN" altLang="en-US" sz="2400" b="1"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endParaRPr lang="zh-CN" altLang="en-US" sz="2400" b="1"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endPar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5"/>
          <p:cNvSpPr/>
          <p:nvPr/>
        </p:nvSpPr>
        <p:spPr>
          <a:xfrm>
            <a:off x="1702753" y="65089"/>
            <a:ext cx="8393112" cy="661606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2400" b="1" dirty="0">
                <a:latin typeface="楷体" panose="02010609060101010101" pitchFamily="49" charset="-122"/>
                <a:ea typeface="楷体" panose="02010609060101010101" pitchFamily="49" charset="-122"/>
                <a:cs typeface="楷体" panose="02010609060101010101" pitchFamily="49" charset="-122"/>
              </a:rPr>
              <a:t>商场如战场，用人如用兵。在战场上，选好、用好智勇双全的将帅，是克敌制胜的关键；在市场上，选好、用好德才兼备的生产经营管理者，是企业成功的法宝。 </a:t>
            </a:r>
          </a:p>
          <a:p>
            <a:pPr marL="0" indent="0" eaLnBrk="1" hangingPunct="1">
              <a:spcBef>
                <a:spcPct val="0"/>
              </a:spcBef>
              <a:buNone/>
            </a:pPr>
            <a:r>
              <a:rPr lang="en-US" altLang="zh-CN" sz="2400" b="1" dirty="0">
                <a:latin typeface="楷体" panose="02010609060101010101" pitchFamily="49" charset="-122"/>
                <a:ea typeface="楷体" panose="02010609060101010101" pitchFamily="49" charset="-122"/>
                <a:cs typeface="楷体" panose="02010609060101010101" pitchFamily="49" charset="-122"/>
              </a:rPr>
              <a:t>“</a:t>
            </a:r>
            <a:r>
              <a:rPr lang="zh-CN" altLang="en-US" sz="2400" b="1" dirty="0">
                <a:latin typeface="楷体" panose="02010609060101010101" pitchFamily="49" charset="-122"/>
                <a:ea typeface="楷体" panose="02010609060101010101" pitchFamily="49" charset="-122"/>
                <a:cs typeface="楷体" panose="02010609060101010101" pitchFamily="49" charset="-122"/>
              </a:rPr>
              <a:t>山不在高，有仙则名；水不在深，有龙则灵”。</a:t>
            </a:r>
          </a:p>
          <a:p>
            <a:pPr marL="0" indent="0" eaLnBrk="1" hangingPunct="1">
              <a:spcBef>
                <a:spcPct val="0"/>
              </a:spcBef>
              <a:buNone/>
            </a:pPr>
            <a:endParaRPr lang="zh-CN" altLang="en-US" b="1"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r>
              <a:rPr lang="zh-CN" altLang="en-US" b="1" dirty="0">
                <a:solidFill>
                  <a:srgbClr val="FF0000"/>
                </a:solidFill>
                <a:ea typeface="隶书" panose="02010509060101010101" pitchFamily="49" charset="-122"/>
                <a:sym typeface="+mn-ea"/>
              </a:rPr>
              <a:t>海尔集团总裁张瑞敏</a:t>
            </a:r>
            <a:endParaRPr lang="zh-CN" altLang="en-US" b="1" dirty="0">
              <a:solidFill>
                <a:srgbClr val="FF0000"/>
              </a:solidFill>
              <a:ea typeface="隶书" panose="02010509060101010101" pitchFamily="49" charset="-122"/>
            </a:endParaRPr>
          </a:p>
          <a:p>
            <a:pPr marL="0" indent="0" eaLnBrk="1" hangingPunct="1">
              <a:spcBef>
                <a:spcPct val="0"/>
              </a:spcBef>
              <a:buNone/>
            </a:pPr>
            <a:r>
              <a:rPr lang="zh-CN" altLang="en-US" sz="2400" b="1" dirty="0">
                <a:ea typeface="隶书" panose="02010509060101010101" pitchFamily="49" charset="-122"/>
                <a:sym typeface="+mn-ea"/>
              </a:rPr>
              <a:t>198</a:t>
            </a:r>
            <a:r>
              <a:rPr lang="en-US" altLang="zh-CN" sz="2400" b="1" dirty="0">
                <a:ea typeface="隶书" panose="02010509060101010101" pitchFamily="49" charset="-122"/>
                <a:sym typeface="+mn-ea"/>
              </a:rPr>
              <a:t>4</a:t>
            </a:r>
            <a:r>
              <a:rPr lang="zh-CN" altLang="en-US" sz="2400" b="1" dirty="0">
                <a:ea typeface="隶书" panose="02010509060101010101" pitchFamily="49" charset="-122"/>
                <a:sym typeface="+mn-ea"/>
              </a:rPr>
              <a:t>年张瑞敏接管青岛电冰箱总厂。</a:t>
            </a:r>
            <a:endParaRPr lang="zh-CN" altLang="en-US" sz="2400" b="1" dirty="0">
              <a:ea typeface="隶书" panose="02010509060101010101" pitchFamily="49" charset="-122"/>
            </a:endParaRPr>
          </a:p>
          <a:p>
            <a:pPr marL="0" indent="0" eaLnBrk="1" hangingPunct="1">
              <a:spcBef>
                <a:spcPct val="0"/>
              </a:spcBef>
              <a:buNone/>
            </a:pPr>
            <a:r>
              <a:rPr lang="zh-CN" altLang="en-US" sz="2400" b="1" dirty="0">
                <a:ea typeface="隶书" panose="02010509060101010101" pitchFamily="49" charset="-122"/>
                <a:sym typeface="+mn-ea"/>
              </a:rPr>
              <a:t>一天下午当着全厂工人的面将76台客</a:t>
            </a:r>
            <a:endParaRPr lang="en-US" altLang="zh-CN" sz="2400" b="1" dirty="0">
              <a:ea typeface="隶书" panose="02010509060101010101" pitchFamily="49" charset="-122"/>
            </a:endParaRPr>
          </a:p>
          <a:p>
            <a:pPr marL="0" indent="0" eaLnBrk="1" hangingPunct="1">
              <a:spcBef>
                <a:spcPct val="0"/>
              </a:spcBef>
              <a:buNone/>
            </a:pPr>
            <a:r>
              <a:rPr lang="zh-CN" altLang="en-US" sz="2400" b="1" dirty="0">
                <a:ea typeface="隶书" panose="02010509060101010101" pitchFamily="49" charset="-122"/>
                <a:sym typeface="+mn-ea"/>
              </a:rPr>
              <a:t>户退回的冰箱用大锤砸坏。他每天和</a:t>
            </a:r>
            <a:endParaRPr lang="en-US" altLang="zh-CN" sz="2400" b="1" dirty="0">
              <a:ea typeface="隶书" panose="02010509060101010101" pitchFamily="49" charset="-122"/>
            </a:endParaRPr>
          </a:p>
          <a:p>
            <a:pPr marL="0" indent="0" eaLnBrk="1" hangingPunct="1">
              <a:spcBef>
                <a:spcPct val="0"/>
              </a:spcBef>
              <a:buNone/>
            </a:pPr>
            <a:r>
              <a:rPr lang="zh-CN" altLang="en-US" sz="2400" b="1" dirty="0">
                <a:ea typeface="隶书" panose="02010509060101010101" pitchFamily="49" charset="-122"/>
                <a:sym typeface="+mn-ea"/>
              </a:rPr>
              <a:t>员工一样上下班打卡，一起坐在食堂</a:t>
            </a:r>
            <a:endParaRPr lang="en-US" altLang="zh-CN" sz="2400" b="1" dirty="0">
              <a:ea typeface="隶书" panose="02010509060101010101" pitchFamily="49" charset="-122"/>
            </a:endParaRPr>
          </a:p>
          <a:p>
            <a:pPr marL="0" indent="0" eaLnBrk="1" hangingPunct="1">
              <a:spcBef>
                <a:spcPct val="0"/>
              </a:spcBef>
              <a:buNone/>
            </a:pPr>
            <a:r>
              <a:rPr lang="zh-CN" altLang="en-US" sz="2400" b="1" dirty="0">
                <a:ea typeface="隶书" panose="02010509060101010101" pitchFamily="49" charset="-122"/>
                <a:sym typeface="+mn-ea"/>
              </a:rPr>
              <a:t>用餐。</a:t>
            </a:r>
            <a:endParaRPr lang="zh-CN" altLang="en-US" sz="2400" b="1" dirty="0">
              <a:ea typeface="隶书" panose="02010509060101010101" pitchFamily="49" charset="-122"/>
            </a:endParaRPr>
          </a:p>
          <a:p>
            <a:pPr marL="0" indent="0" eaLnBrk="1" hangingPunct="1">
              <a:spcBef>
                <a:spcPct val="0"/>
              </a:spcBef>
              <a:buNone/>
            </a:pPr>
            <a:r>
              <a:rPr lang="zh-CN" altLang="en-US" sz="2400" b="1" dirty="0">
                <a:ea typeface="隶书" panose="02010509060101010101" pitchFamily="49" charset="-122"/>
                <a:sym typeface="+mn-ea"/>
              </a:rPr>
              <a:t>1997年荣获美国优质服务科学协会颁发的“五星钻石奖”，成为亚洲首家获此殊荣的家电企业。 英国《金融时报》1999年评出全球最受尊重的企业家排名，张瑞敏荣居第26位。 </a:t>
            </a:r>
            <a:endParaRPr lang="en-US" altLang="zh-CN" sz="2400" b="1" dirty="0">
              <a:ea typeface="隶书" panose="02010509060101010101" pitchFamily="49" charset="-122"/>
            </a:endParaRPr>
          </a:p>
          <a:p>
            <a:pPr marL="0" indent="0" eaLnBrk="1" hangingPunct="1">
              <a:spcBef>
                <a:spcPct val="0"/>
              </a:spcBef>
              <a:buNone/>
            </a:pPr>
            <a:r>
              <a:rPr lang="zh-CN" altLang="en-US" sz="2400" b="1" dirty="0">
                <a:ea typeface="隶书" panose="02010509060101010101" pitchFamily="49" charset="-122"/>
                <a:sym typeface="+mn-ea"/>
              </a:rPr>
              <a:t>把海尔从收入仅有</a:t>
            </a:r>
            <a:r>
              <a:rPr lang="en-US" altLang="zh-CN" sz="2400" b="1" dirty="0">
                <a:ea typeface="隶书" panose="02010509060101010101" pitchFamily="49" charset="-122"/>
                <a:sym typeface="+mn-ea"/>
              </a:rPr>
              <a:t>348</a:t>
            </a:r>
            <a:r>
              <a:rPr lang="zh-CN" altLang="en-US" sz="2400" b="1" dirty="0">
                <a:ea typeface="隶书" panose="02010509060101010101" pitchFamily="49" charset="-122"/>
                <a:sym typeface="+mn-ea"/>
              </a:rPr>
              <a:t>万元、亏损</a:t>
            </a:r>
            <a:r>
              <a:rPr lang="en-US" altLang="zh-CN" sz="2400" b="1" dirty="0">
                <a:ea typeface="隶书" panose="02010509060101010101" pitchFamily="49" charset="-122"/>
                <a:sym typeface="+mn-ea"/>
              </a:rPr>
              <a:t>147</a:t>
            </a:r>
            <a:r>
              <a:rPr lang="zh-CN" altLang="en-US" sz="2400" b="1" dirty="0">
                <a:ea typeface="隶书" panose="02010509060101010101" pitchFamily="49" charset="-122"/>
                <a:sym typeface="+mn-ea"/>
              </a:rPr>
              <a:t>万元的青岛电冰箱总厂发展成为收入超</a:t>
            </a:r>
            <a:r>
              <a:rPr lang="en-US" altLang="zh-CN" sz="2400" b="1" dirty="0">
                <a:ea typeface="隶书" panose="02010509060101010101" pitchFamily="49" charset="-122"/>
                <a:sym typeface="+mn-ea"/>
              </a:rPr>
              <a:t>3000</a:t>
            </a:r>
            <a:r>
              <a:rPr lang="zh-CN" altLang="en-US" sz="2400" b="1" dirty="0">
                <a:ea typeface="隶书" panose="02010509060101010101" pitchFamily="49" charset="-122"/>
                <a:sym typeface="+mn-ea"/>
              </a:rPr>
              <a:t>亿元、利税总额</a:t>
            </a:r>
            <a:r>
              <a:rPr lang="en-US" altLang="zh-CN" sz="2400" b="1" dirty="0">
                <a:ea typeface="隶书" panose="02010509060101010101" pitchFamily="49" charset="-122"/>
                <a:sym typeface="+mn-ea"/>
              </a:rPr>
              <a:t>400</a:t>
            </a:r>
            <a:r>
              <a:rPr lang="zh-CN" altLang="en-US" sz="2400" b="1" dirty="0">
                <a:ea typeface="隶书" panose="02010509060101010101" pitchFamily="49" charset="-122"/>
                <a:sym typeface="+mn-ea"/>
              </a:rPr>
              <a:t>亿元的全球化企业。</a:t>
            </a:r>
            <a:endParaRPr lang="zh-CN" altLang="en-US" sz="2400" b="1" dirty="0">
              <a:ea typeface="隶书" panose="02010509060101010101" pitchFamily="49" charset="-122"/>
            </a:endParaRPr>
          </a:p>
          <a:p>
            <a:pPr marL="0" indent="0" eaLnBrk="1" hangingPunct="1">
              <a:spcBef>
                <a:spcPct val="0"/>
              </a:spcBef>
              <a:buNone/>
            </a:pPr>
            <a:endParaRPr lang="zh-CN" altLang="en-US" sz="2400" b="1"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C78A9B1-094A-C452-DC33-D0D9EAAC8604}"/>
              </a:ext>
            </a:extLst>
          </p:cNvPr>
          <p:cNvSpPr txBox="1"/>
          <p:nvPr/>
        </p:nvSpPr>
        <p:spPr>
          <a:xfrm>
            <a:off x="159657" y="175824"/>
            <a:ext cx="12032343" cy="3693319"/>
          </a:xfrm>
          <a:prstGeom prst="rect">
            <a:avLst/>
          </a:prstGeom>
          <a:noFill/>
        </p:spPr>
        <p:txBody>
          <a:bodyPr wrap="square">
            <a:spAutoFit/>
          </a:bodyPr>
          <a:lstStyle/>
          <a:p>
            <a:r>
              <a:rPr lang="zh-CN" altLang="en-US" sz="2400" b="1" dirty="0"/>
              <a:t>合于利而动，不合于利而止 。</a:t>
            </a:r>
            <a:r>
              <a:rPr lang="en-US" altLang="zh-CN" dirty="0"/>
              <a:t>《</a:t>
            </a:r>
            <a:r>
              <a:rPr lang="zh-CN" altLang="en-US" dirty="0"/>
              <a:t>火攻篇</a:t>
            </a:r>
            <a:r>
              <a:rPr lang="en-US" altLang="zh-CN" dirty="0"/>
              <a:t>》</a:t>
            </a:r>
            <a:br>
              <a:rPr lang="en-US" altLang="zh-CN" dirty="0"/>
            </a:br>
            <a:r>
              <a:rPr lang="zh-CN" altLang="en-US" dirty="0"/>
              <a:t>合于利就行动，不合于利就停止。</a:t>
            </a:r>
          </a:p>
          <a:p>
            <a:endParaRPr lang="zh-CN" altLang="en-US" dirty="0"/>
          </a:p>
          <a:p>
            <a:r>
              <a:rPr lang="zh-CN" altLang="en-US" sz="2400" b="1" dirty="0"/>
              <a:t>用兵三不原则：非利不动，非得不用，非危不战  </a:t>
            </a:r>
            <a:r>
              <a:rPr lang="zh-CN" altLang="en-US" dirty="0"/>
              <a:t>	              </a:t>
            </a:r>
            <a:r>
              <a:rPr lang="en-US" altLang="zh-CN" dirty="0"/>
              <a:t>《</a:t>
            </a:r>
            <a:r>
              <a:rPr lang="zh-CN" altLang="en-US" dirty="0"/>
              <a:t>火攻篇</a:t>
            </a:r>
            <a:r>
              <a:rPr lang="en-US" altLang="zh-CN" dirty="0"/>
              <a:t>》</a:t>
            </a:r>
          </a:p>
          <a:p>
            <a:r>
              <a:rPr lang="zh-CN" altLang="en-US" dirty="0"/>
              <a:t>不是对国家有利，就不要采取军事行动，没有取胜的把握，不能随便用兵，不处在危急紧迫的情况下，不能轻易开战。</a:t>
            </a:r>
            <a:endParaRPr lang="en-US" altLang="zh-CN" dirty="0"/>
          </a:p>
          <a:p>
            <a:endParaRPr lang="zh-CN" altLang="en-US" dirty="0"/>
          </a:p>
          <a:p>
            <a:r>
              <a:rPr lang="zh-CN" altLang="en-US" dirty="0"/>
              <a:t>反面事例：刘备怒而兴师吞恶果（夷陵之战）</a:t>
            </a:r>
          </a:p>
          <a:p>
            <a:r>
              <a:rPr lang="zh-CN" altLang="en-US" sz="1600" dirty="0"/>
              <a:t>三国时期，刘备桃园结义弟兄关云长败走麦城，死于东吴之手。刘备悲愤至极，失去理智，没有听从诸葛亮的劝阻，伐兵征讨东吴。由于举兵不当，无谋无策，一味报仇，遭东吴算计，火烧连营</a:t>
            </a:r>
            <a:r>
              <a:rPr lang="en-US" altLang="zh-CN" sz="1600" dirty="0"/>
              <a:t>700</a:t>
            </a:r>
            <a:r>
              <a:rPr lang="zh-CN" altLang="en-US" sz="1600" dirty="0"/>
              <a:t>里，蜀军损失惨重。</a:t>
            </a:r>
          </a:p>
          <a:p>
            <a:r>
              <a:rPr lang="zh-CN" altLang="en-US" sz="1600" dirty="0"/>
              <a:t>刘备在回蜀的路上，病死在白帝城。刘备失败的主要原因是把兄弟的私情放在国家的公情之上，作出错误决策。慎战是重战的延伸，要求领导者明确战争目的，不进行盲目的战争。</a:t>
            </a:r>
          </a:p>
          <a:p>
            <a:r>
              <a:rPr lang="zh-CN" altLang="en-US" sz="1600" dirty="0"/>
              <a:t>刘备托孤</a:t>
            </a:r>
            <a:r>
              <a:rPr lang="en-US" altLang="zh-CN" sz="1600" dirty="0"/>
              <a:t>:</a:t>
            </a:r>
            <a:r>
              <a:rPr lang="zh-CN" altLang="en-US" sz="1600" dirty="0"/>
              <a:t>章武三年春，先主于永安病笃，召亮于成都，属以后事，谓亮曰</a:t>
            </a:r>
            <a:r>
              <a:rPr lang="en-US" altLang="zh-CN" sz="1600" dirty="0"/>
              <a:t>:“</a:t>
            </a:r>
            <a:r>
              <a:rPr lang="zh-CN" altLang="en-US" sz="1600" dirty="0"/>
              <a:t>君才十倍曹丕，必能安国，终定大事。若嗣子可辅，辅之</a:t>
            </a:r>
            <a:r>
              <a:rPr lang="en-US" altLang="zh-CN" sz="1600" dirty="0"/>
              <a:t>;</a:t>
            </a:r>
            <a:r>
              <a:rPr lang="zh-CN" altLang="en-US" sz="1600" dirty="0"/>
              <a:t>如其不才，君可自取。”亮涕泣曰</a:t>
            </a:r>
            <a:r>
              <a:rPr lang="en-US" altLang="zh-CN" sz="1600" dirty="0"/>
              <a:t>: “</a:t>
            </a:r>
            <a:r>
              <a:rPr lang="zh-CN" altLang="en-US" sz="1600" dirty="0"/>
              <a:t>臣敢竭股肱之力，效忠贞之节，继之以死</a:t>
            </a:r>
            <a:r>
              <a:rPr lang="en-US" altLang="zh-CN" sz="1600" dirty="0"/>
              <a:t>!”</a:t>
            </a:r>
            <a:r>
              <a:rPr lang="zh-CN" altLang="en-US" sz="1600" dirty="0"/>
              <a:t>先主又为诏敕后主曰</a:t>
            </a:r>
            <a:r>
              <a:rPr lang="en-US" altLang="zh-CN" sz="1600" dirty="0"/>
              <a:t>:“</a:t>
            </a:r>
            <a:r>
              <a:rPr lang="zh-CN" altLang="en-US" sz="1600" dirty="0"/>
              <a:t>汝与丞相从事，事之如父。”</a:t>
            </a:r>
          </a:p>
        </p:txBody>
      </p:sp>
      <p:pic>
        <p:nvPicPr>
          <p:cNvPr id="7" name="图片 6">
            <a:extLst>
              <a:ext uri="{FF2B5EF4-FFF2-40B4-BE49-F238E27FC236}">
                <a16:creationId xmlns:a16="http://schemas.microsoft.com/office/drawing/2014/main" id="{E2413221-0ECF-6F8E-4B22-4DDCBE4B1763}"/>
              </a:ext>
            </a:extLst>
          </p:cNvPr>
          <p:cNvPicPr>
            <a:picLocks noChangeAspect="1"/>
          </p:cNvPicPr>
          <p:nvPr/>
        </p:nvPicPr>
        <p:blipFill rotWithShape="1">
          <a:blip r:embed="rId3">
            <a:extLst>
              <a:ext uri="{28A0092B-C50C-407E-A947-70E740481C1C}">
                <a14:useLocalDpi xmlns:a14="http://schemas.microsoft.com/office/drawing/2010/main" val="0"/>
              </a:ext>
            </a:extLst>
          </a:blip>
          <a:srcRect l="38907"/>
          <a:stretch/>
        </p:blipFill>
        <p:spPr>
          <a:xfrm>
            <a:off x="159657" y="3869143"/>
            <a:ext cx="3139365" cy="2878017"/>
          </a:xfrm>
          <a:prstGeom prst="rect">
            <a:avLst/>
          </a:prstGeom>
        </p:spPr>
      </p:pic>
      <p:pic>
        <p:nvPicPr>
          <p:cNvPr id="9" name="图片 8">
            <a:extLst>
              <a:ext uri="{FF2B5EF4-FFF2-40B4-BE49-F238E27FC236}">
                <a16:creationId xmlns:a16="http://schemas.microsoft.com/office/drawing/2014/main" id="{B040B38A-4877-99A1-9887-29FAD655E7DA}"/>
              </a:ext>
            </a:extLst>
          </p:cNvPr>
          <p:cNvPicPr>
            <a:picLocks noChangeAspect="1"/>
          </p:cNvPicPr>
          <p:nvPr/>
        </p:nvPicPr>
        <p:blipFill rotWithShape="1">
          <a:blip r:embed="rId4">
            <a:extLst>
              <a:ext uri="{28A0092B-C50C-407E-A947-70E740481C1C}">
                <a14:useLocalDpi xmlns:a14="http://schemas.microsoft.com/office/drawing/2010/main" val="0"/>
              </a:ext>
            </a:extLst>
          </a:blip>
          <a:srcRect l="41719"/>
          <a:stretch/>
        </p:blipFill>
        <p:spPr>
          <a:xfrm>
            <a:off x="4216400" y="3869143"/>
            <a:ext cx="2994866" cy="2896363"/>
          </a:xfrm>
          <a:prstGeom prst="rect">
            <a:avLst/>
          </a:prstGeom>
        </p:spPr>
      </p:pic>
      <p:pic>
        <p:nvPicPr>
          <p:cNvPr id="11" name="图片 10">
            <a:extLst>
              <a:ext uri="{FF2B5EF4-FFF2-40B4-BE49-F238E27FC236}">
                <a16:creationId xmlns:a16="http://schemas.microsoft.com/office/drawing/2014/main" id="{6E5E1B1A-64C9-33C1-BC6F-4F2973E8689B}"/>
              </a:ext>
            </a:extLst>
          </p:cNvPr>
          <p:cNvPicPr>
            <a:picLocks noChangeAspect="1"/>
          </p:cNvPicPr>
          <p:nvPr/>
        </p:nvPicPr>
        <p:blipFill>
          <a:blip r:embed="rId5"/>
          <a:stretch>
            <a:fillRect/>
          </a:stretch>
        </p:blipFill>
        <p:spPr>
          <a:xfrm>
            <a:off x="7464325" y="3869143"/>
            <a:ext cx="3470375" cy="2940416"/>
          </a:xfrm>
          <a:prstGeom prst="rect">
            <a:avLst/>
          </a:prstGeom>
        </p:spPr>
      </p:pic>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
          <p:cNvSpPr/>
          <p:nvPr/>
        </p:nvSpPr>
        <p:spPr>
          <a:xfrm>
            <a:off x="2207579" y="-317"/>
            <a:ext cx="7775575" cy="70802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4000" b="1" dirty="0">
                <a:solidFill>
                  <a:srgbClr val="FF0000"/>
                </a:solidFill>
                <a:ea typeface="隶书" panose="02010509060101010101" pitchFamily="49" charset="-122"/>
              </a:rPr>
              <a:t>  被哈佛大学纳入教材的海尔案例</a:t>
            </a:r>
            <a:endParaRPr lang="zh-CN" altLang="en-US" sz="3600" b="1" dirty="0">
              <a:ea typeface="隶书" panose="02010509060101010101" pitchFamily="49" charset="-122"/>
            </a:endParaRPr>
          </a:p>
        </p:txBody>
      </p:sp>
      <p:sp>
        <p:nvSpPr>
          <p:cNvPr id="24581" name="Rectangle 7"/>
          <p:cNvSpPr/>
          <p:nvPr/>
        </p:nvSpPr>
        <p:spPr>
          <a:xfrm>
            <a:off x="0" y="812899"/>
            <a:ext cx="12103100" cy="2616101"/>
          </a:xfrm>
          <a:prstGeom prst="rect">
            <a:avLst/>
          </a:prstGeom>
          <a:blipFill rotWithShape="1">
            <a:blip r:embed="rId5">
              <a:alphaModFix amt="50000"/>
            </a:blip>
          </a:blipFill>
          <a:ln w="9525">
            <a:noFill/>
          </a:ln>
        </p:spPr>
        <p:txBody>
          <a:bodyPr wrap="square" anchor="ctr" anchorCtr="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2000" b="1" dirty="0">
                <a:latin typeface="楷体" panose="02010609060101010101" pitchFamily="49" charset="-122"/>
                <a:ea typeface="楷体" panose="02010609060101010101" pitchFamily="49" charset="-122"/>
                <a:cs typeface="楷体" panose="02010609060101010101" pitchFamily="49" charset="-122"/>
              </a:rPr>
              <a:t>为了做好组织结构创新，海尔以</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rPr>
              <a:t>“斜坡球上”</a:t>
            </a:r>
            <a:r>
              <a:rPr lang="zh-CN" altLang="en-US" sz="2000" b="1" dirty="0">
                <a:latin typeface="楷体" panose="02010609060101010101" pitchFamily="49" charset="-122"/>
                <a:ea typeface="楷体" panose="02010609060101010101" pitchFamily="49" charset="-122"/>
                <a:cs typeface="楷体" panose="02010609060101010101" pitchFamily="49" charset="-122"/>
              </a:rPr>
              <a:t>理论做基础，要求员工</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rPr>
              <a:t>“日事日毕、日事日高”</a:t>
            </a:r>
            <a:r>
              <a:rPr lang="zh-CN" altLang="en-US" sz="2000" b="1" dirty="0">
                <a:latin typeface="楷体" panose="02010609060101010101" pitchFamily="49" charset="-122"/>
                <a:ea typeface="楷体" panose="02010609060101010101" pitchFamily="49" charset="-122"/>
                <a:cs typeface="楷体" panose="02010609060101010101" pitchFamily="49" charset="-122"/>
              </a:rPr>
              <a:t>也就是今天的事今天做好，今天的事今天做好而且比昨天提高效率。用简单的银行存款为例，如果有１元，存到银行采用复利１％计算，７０天后有２元；所以</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rPr>
              <a:t>要求每位员工每天提高工作效率１％，７０天就会增加１倍的效率。</a:t>
            </a:r>
            <a:r>
              <a:rPr lang="zh-CN" altLang="en-US" sz="2000" b="1" dirty="0">
                <a:latin typeface="楷体" panose="02010609060101010101" pitchFamily="49" charset="-122"/>
                <a:ea typeface="楷体" panose="02010609060101010101" pitchFamily="49" charset="-122"/>
                <a:cs typeface="楷体" panose="02010609060101010101" pitchFamily="49" charset="-122"/>
              </a:rPr>
              <a:t>这个原理被分解到每位海尔的员工身上，效果是，虽然大家都很辛苦，但很有挑战性，只要你肯努力就会有好的结果。</a:t>
            </a:r>
            <a:r>
              <a:rPr lang="zh-CN" altLang="en-US" sz="2800" dirty="0">
                <a:latin typeface="楷体" panose="02010609060101010101" pitchFamily="49" charset="-122"/>
                <a:ea typeface="楷体" panose="02010609060101010101" pitchFamily="49" charset="-122"/>
                <a:cs typeface="楷体" panose="02010609060101010101" pitchFamily="49" charset="-122"/>
              </a:rPr>
              <a:t> </a:t>
            </a:r>
          </a:p>
          <a:p>
            <a:pPr marL="0" indent="0" eaLnBrk="1" hangingPunct="1">
              <a:spcBef>
                <a:spcPct val="0"/>
              </a:spcBef>
              <a:buNone/>
            </a:pPr>
            <a:r>
              <a:rPr lang="zh-CN" altLang="en-US" sz="2800" dirty="0">
                <a:latin typeface="楷体" panose="02010609060101010101" pitchFamily="49" charset="-122"/>
                <a:ea typeface="楷体" panose="02010609060101010101" pitchFamily="49" charset="-122"/>
                <a:cs typeface="楷体" panose="02010609060101010101" pitchFamily="49" charset="-122"/>
              </a:rPr>
              <a:t>  </a:t>
            </a:r>
          </a:p>
          <a:p>
            <a:pPr marL="0" indent="0" eaLnBrk="1" hangingPunct="1">
              <a:spcBef>
                <a:spcPct val="0"/>
              </a:spcBef>
              <a:buNone/>
            </a:pPr>
            <a:endParaRPr lang="zh-CN" altLang="en-US" sz="2800" dirty="0">
              <a:latin typeface="楷体" panose="02010609060101010101" pitchFamily="49" charset="-122"/>
              <a:ea typeface="楷体" panose="02010609060101010101" pitchFamily="49" charset="-122"/>
              <a:cs typeface="楷体" panose="02010609060101010101" pitchFamily="49" charset="-122"/>
            </a:endParaRPr>
          </a:p>
        </p:txBody>
      </p:sp>
      <p:sp>
        <p:nvSpPr>
          <p:cNvPr id="3" name="TextBox 2"/>
          <p:cNvSpPr txBox="1"/>
          <p:nvPr>
            <p:custDataLst>
              <p:tags r:id="rId1"/>
            </p:custDataLst>
          </p:nvPr>
        </p:nvSpPr>
        <p:spPr>
          <a:xfrm>
            <a:off x="0" y="3429000"/>
            <a:ext cx="12001500" cy="2143125"/>
          </a:xfrm>
          <a:prstGeom prst="rect">
            <a:avLst/>
          </a:prstGeom>
          <a:noFill/>
        </p:spPr>
        <p:txBody>
          <a:bodyPr anchor="ctr"/>
          <a:lstStyle/>
          <a:p>
            <a:pPr>
              <a:defRPr/>
            </a:pPr>
            <a:r>
              <a:rPr kumimoji="1" lang="zh-CN" altLang="en-US" sz="3600" dirty="0">
                <a:solidFill>
                  <a:srgbClr val="FF0000"/>
                </a:solidFill>
                <a:latin typeface="Times New Roman" panose="02020603050405020304" pitchFamily="18" charset="0"/>
                <a:ea typeface="隶书" panose="02010509060101010101" pitchFamily="49" charset="-122"/>
              </a:rPr>
              <a:t>当国家利益和</a:t>
            </a:r>
            <a:r>
              <a:rPr kumimoji="1" lang="zh-CN" altLang="zh-CN" sz="3600" kern="100" dirty="0">
                <a:solidFill>
                  <a:srgbClr val="FF0000"/>
                </a:solidFill>
                <a:latin typeface="隶书" panose="02010509060101010101" pitchFamily="49" charset="-122"/>
                <a:ea typeface="隶书" panose="02010509060101010101" pitchFamily="49" charset="-122"/>
              </a:rPr>
              <a:t>三井住友金融集团</a:t>
            </a:r>
            <a:r>
              <a:rPr kumimoji="1" lang="zh-CN" altLang="en-US" sz="3600" dirty="0">
                <a:solidFill>
                  <a:srgbClr val="FF0000"/>
                </a:solidFill>
                <a:latin typeface="Times New Roman" panose="02020603050405020304" pitchFamily="18" charset="0"/>
                <a:ea typeface="隶书" panose="02010509060101010101" pitchFamily="49" charset="-122"/>
              </a:rPr>
              <a:t>利益发生冲突时，阁下认为应该采取如何对策？</a:t>
            </a:r>
            <a:endParaRPr kumimoji="1" lang="zh-CN" altLang="en-US" sz="3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defRPr/>
            </a:pP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629" name="TextBox 5"/>
          <p:cNvSpPr txBox="1"/>
          <p:nvPr>
            <p:custDataLst>
              <p:tags r:id="rId2"/>
            </p:custDataLst>
          </p:nvPr>
        </p:nvSpPr>
        <p:spPr>
          <a:xfrm>
            <a:off x="0" y="5609909"/>
            <a:ext cx="12103100" cy="642937"/>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endParaRPr lang="en-US" altLang="zh-CN" sz="2800" b="1" dirty="0">
              <a:solidFill>
                <a:srgbClr val="000000"/>
              </a:solidFill>
              <a:latin typeface="隶书" panose="02010509060101010101" pitchFamily="49" charset="-122"/>
              <a:ea typeface="隶书" panose="02010509060101010101" pitchFamily="49" charset="-122"/>
            </a:endParaRPr>
          </a:p>
          <a:p>
            <a:pPr marL="0" indent="0" eaLnBrk="1" hangingPunct="1">
              <a:spcBef>
                <a:spcPct val="0"/>
              </a:spcBef>
              <a:buNone/>
            </a:pPr>
            <a:r>
              <a:rPr lang="en-US" altLang="zh-CN" sz="2800" b="1" dirty="0">
                <a:solidFill>
                  <a:srgbClr val="000000"/>
                </a:solidFill>
                <a:latin typeface="隶书" panose="02010509060101010101" pitchFamily="49" charset="-122"/>
                <a:ea typeface="隶书" panose="02010509060101010101" pitchFamily="49" charset="-122"/>
              </a:rPr>
              <a:t>√</a:t>
            </a:r>
            <a:r>
              <a:rPr lang="zh-CN" altLang="en-US" sz="2800" b="1" dirty="0">
                <a:solidFill>
                  <a:srgbClr val="000000"/>
                </a:solidFill>
                <a:latin typeface="隶书" panose="02010509060101010101" pitchFamily="49" charset="-122"/>
                <a:ea typeface="隶书" panose="02010509060101010101" pitchFamily="49" charset="-122"/>
              </a:rPr>
              <a:t>对于国家利益和集团利益不能双方兼顾的事不会染指或尽全力使矛盾淡化</a:t>
            </a:r>
          </a:p>
          <a:p>
            <a:pPr marL="0" indent="0" eaLnBrk="1" hangingPunct="1">
              <a:spcBef>
                <a:spcPct val="0"/>
              </a:spcBef>
              <a:buNone/>
            </a:pPr>
            <a:endParaRPr lang="zh-CN" altLang="en-US" sz="2800" b="1" dirty="0">
              <a:solidFill>
                <a:srgbClr val="000000"/>
              </a:solidFill>
              <a:latin typeface="隶书" panose="02010509060101010101" pitchFamily="49" charset="-122"/>
              <a:ea typeface="隶书" panose="02010509060101010101" pitchFamily="49" charset="-122"/>
              <a:sym typeface="微软雅黑" panose="020B0503020204020204" pitchFamily="34" charset="-122"/>
            </a:endParaRPr>
          </a:p>
          <a:p>
            <a:pPr marL="0" indent="0" eaLnBrk="1" hangingPunct="1">
              <a:spcBef>
                <a:spcPct val="0"/>
              </a:spcBef>
              <a:buNone/>
            </a:pPr>
            <a:r>
              <a:rPr lang="zh-CN" altLang="en-US" sz="2800" b="1" dirty="0">
                <a:ea typeface="隶书" panose="02010509060101010101" pitchFamily="49" charset="-122"/>
                <a:sym typeface="+mn-ea"/>
              </a:rPr>
              <a:t>对于一个企业来说用具备五德之才的人才很重要。对于一个学生来说应该努力培养五德，克服五危。</a:t>
            </a:r>
            <a:endParaRPr lang="zh-CN" altLang="en-US" sz="2800" b="1" dirty="0">
              <a:ea typeface="隶书" panose="02010509060101010101" pitchFamily="49" charset="-122"/>
            </a:endParaRPr>
          </a:p>
          <a:p>
            <a:pPr marL="0" indent="0" eaLnBrk="1" hangingPunct="1">
              <a:spcBef>
                <a:spcPct val="0"/>
              </a:spcBef>
              <a:buNone/>
            </a:pPr>
            <a:endParaRPr lang="zh-CN" altLang="en-US" sz="28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eaLnBrk="1" hangingPunct="1">
              <a:spcBef>
                <a:spcPct val="0"/>
              </a:spcBef>
              <a:buNone/>
            </a:pPr>
            <a:endPar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p:cNvSpPr/>
          <p:nvPr/>
        </p:nvSpPr>
        <p:spPr>
          <a:xfrm>
            <a:off x="3395664" y="260351"/>
            <a:ext cx="5400675" cy="9239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50000"/>
              </a:spcBef>
              <a:buNone/>
            </a:pPr>
            <a:r>
              <a:rPr lang="en-US" altLang="zh-CN" sz="5400" b="1" dirty="0">
                <a:solidFill>
                  <a:srgbClr val="FF0000"/>
                </a:solidFill>
                <a:ea typeface="隶书" panose="02010509060101010101" pitchFamily="49" charset="-122"/>
              </a:rPr>
              <a:t>2</a:t>
            </a:r>
            <a:r>
              <a:rPr lang="zh-CN" altLang="en-US" sz="5400" b="1" dirty="0">
                <a:solidFill>
                  <a:srgbClr val="FF0000"/>
                </a:solidFill>
                <a:ea typeface="隶书" panose="02010509060101010101" pitchFamily="49" charset="-122"/>
              </a:rPr>
              <a:t>、</a:t>
            </a:r>
            <a:r>
              <a:rPr lang="zh-CN" altLang="en-US" sz="5400" b="1" dirty="0">
                <a:solidFill>
                  <a:srgbClr val="FF0000"/>
                </a:solidFill>
                <a:latin typeface="隶书" panose="02010509060101010101" pitchFamily="49" charset="-122"/>
                <a:ea typeface="隶书" panose="02010509060101010101" pitchFamily="49" charset="-122"/>
              </a:rPr>
              <a:t>坚持用人不疑</a:t>
            </a:r>
            <a:endParaRPr lang="zh-CN" altLang="en-US" sz="5400" b="1" dirty="0">
              <a:ea typeface="黑体" panose="02010609060101010101" pitchFamily="49" charset="-122"/>
            </a:endParaRPr>
          </a:p>
        </p:txBody>
      </p:sp>
      <p:sp>
        <p:nvSpPr>
          <p:cNvPr id="33795" name="Rectangle 6"/>
          <p:cNvSpPr/>
          <p:nvPr/>
        </p:nvSpPr>
        <p:spPr>
          <a:xfrm>
            <a:off x="1775461" y="1124586"/>
            <a:ext cx="8933815" cy="56927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50000"/>
              </a:spcBef>
              <a:buNone/>
            </a:pPr>
            <a:r>
              <a:rPr lang="zh-CN" altLang="en-US" sz="2800" b="1" dirty="0">
                <a:latin typeface="楷体" panose="02010609060101010101" pitchFamily="49" charset="-122"/>
                <a:ea typeface="楷体" panose="02010609060101010101" pitchFamily="49" charset="-122"/>
                <a:cs typeface="楷体" panose="02010609060101010101" pitchFamily="49" charset="-122"/>
              </a:rPr>
              <a:t>将能而君不御者胜。</a:t>
            </a:r>
            <a:r>
              <a:rPr lang="en-US" altLang="zh-CN" sz="2800" b="1" dirty="0">
                <a:latin typeface="楷体" panose="02010609060101010101" pitchFamily="49" charset="-122"/>
                <a:ea typeface="楷体" panose="02010609060101010101" pitchFamily="49" charset="-122"/>
                <a:cs typeface="楷体" panose="02010609060101010101" pitchFamily="49" charset="-122"/>
                <a:sym typeface="+mn-ea"/>
              </a:rPr>
              <a:t>&lt;&lt;</a:t>
            </a:r>
            <a:r>
              <a:rPr lang="zh-CN" altLang="en-US" sz="2800" b="1" dirty="0">
                <a:latin typeface="楷体" panose="02010609060101010101" pitchFamily="49" charset="-122"/>
                <a:ea typeface="楷体" panose="02010609060101010101" pitchFamily="49" charset="-122"/>
                <a:cs typeface="楷体" panose="02010609060101010101" pitchFamily="49" charset="-122"/>
                <a:sym typeface="+mn-ea"/>
              </a:rPr>
              <a:t>谋攻篇</a:t>
            </a:r>
            <a:r>
              <a:rPr lang="en-US" altLang="zh-CN" sz="2800" b="1" dirty="0">
                <a:latin typeface="楷体" panose="02010609060101010101" pitchFamily="49" charset="-122"/>
                <a:ea typeface="楷体" panose="02010609060101010101" pitchFamily="49" charset="-122"/>
                <a:cs typeface="楷体" panose="02010609060101010101" pitchFamily="49" charset="-122"/>
                <a:sym typeface="+mn-ea"/>
              </a:rPr>
              <a:t>&gt;&gt;</a:t>
            </a:r>
            <a:endParaRPr lang="en-US" altLang="zh-CN" sz="2800" b="1"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r>
              <a:rPr lang="zh-CN" altLang="en-US" sz="2000" dirty="0">
                <a:latin typeface="楷体" panose="02010609060101010101" pitchFamily="49" charset="-122"/>
                <a:ea typeface="楷体" panose="02010609060101010101" pitchFamily="49" charset="-122"/>
                <a:cs typeface="楷体" panose="02010609060101010101" pitchFamily="49" charset="-122"/>
              </a:rPr>
              <a:t>将帅有指挥能力而国君不加牵制的，能胜利。</a:t>
            </a:r>
          </a:p>
          <a:p>
            <a:pPr marL="0" indent="266700" algn="ctr" eaLnBrk="1" hangingPunct="1">
              <a:spcBef>
                <a:spcPct val="0"/>
              </a:spcBef>
              <a:buNone/>
              <a:tabLst>
                <a:tab pos="504825" algn="l"/>
              </a:tabLst>
              <a:defRPr/>
            </a:pPr>
            <a:r>
              <a:rPr lang="zh-CN" altLang="en-US" b="1" dirty="0">
                <a:latin typeface="楷体" panose="02010609060101010101" pitchFamily="49" charset="-122"/>
                <a:ea typeface="楷体" panose="02010609060101010101" pitchFamily="49" charset="-122"/>
                <a:cs typeface="楷体" panose="02010609060101010101" pitchFamily="49" charset="-122"/>
                <a:sym typeface="+mn-ea"/>
              </a:rPr>
              <a:t>用人不疑 疑人不用</a:t>
            </a:r>
            <a:endParaRPr lang="en-US" altLang="zh-CN" b="1"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tabLst>
                <a:tab pos="626745" algn="l"/>
              </a:tabLst>
              <a:defRPr/>
            </a:pPr>
            <a:r>
              <a:rPr lang="zh-CN" altLang="en-US" sz="2800" b="1" dirty="0">
                <a:latin typeface="楷体" panose="02010609060101010101" pitchFamily="49" charset="-122"/>
                <a:ea typeface="楷体" panose="02010609060101010101" pitchFamily="49" charset="-122"/>
                <a:cs typeface="楷体" panose="02010609060101010101" pitchFamily="49" charset="-122"/>
                <a:sym typeface="+mn-ea"/>
              </a:rPr>
              <a:t>孙子说：“君之所以患于军者三：不知军之不可以进，而谓之进；不知军之不可以退，而谓之退，是谓糜军。不知三军之事，而司三军之政者，则军士惑矣；不知三军之权，而司三军之任者，则军士疑矣。三军既惑且疑，则诸侯之难至矣，是谓乱军引胜。” </a:t>
            </a:r>
            <a:r>
              <a:rPr lang="en-US" altLang="zh-CN" sz="2800" b="1"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800" b="1" dirty="0">
                <a:latin typeface="楷体" panose="02010609060101010101" pitchFamily="49" charset="-122"/>
                <a:ea typeface="楷体" panose="02010609060101010101" pitchFamily="49" charset="-122"/>
                <a:cs typeface="楷体" panose="02010609060101010101" pitchFamily="49" charset="-122"/>
                <a:sym typeface="+mn-ea"/>
              </a:rPr>
              <a:t>谋攻篇</a:t>
            </a:r>
            <a:r>
              <a:rPr lang="en-US" altLang="zh-CN" sz="2800" b="1" dirty="0">
                <a:latin typeface="楷体" panose="02010609060101010101" pitchFamily="49" charset="-122"/>
                <a:ea typeface="楷体" panose="02010609060101010101" pitchFamily="49" charset="-122"/>
                <a:cs typeface="楷体" panose="02010609060101010101" pitchFamily="49" charset="-122"/>
                <a:sym typeface="+mn-ea"/>
              </a:rPr>
              <a:t>》</a:t>
            </a:r>
            <a:endParaRPr lang="en-US" altLang="zh-CN" sz="2800" b="1"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tabLst>
                <a:tab pos="504825" algn="l"/>
              </a:tabLst>
              <a:defRPr/>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国君有三种做法有害于军队：不了解军队不可以前进而一定要它前进，不了解军队不可以后退而一定要它后退，这就叫束缚军队；不了解军队的内部事务而干预军队的行政，就会使将士迷惑；不了解军队的情况而干预军队的指挥，就会使将士怀疑。全军既迷惑又怀疑，诸侯乘机来攻，那就大祸临头了。这就叫扰乱自己而招致敌人获胜</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a:t>
            </a:r>
            <a:endPar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endPar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
          <p:cNvSpPr/>
          <p:nvPr/>
        </p:nvSpPr>
        <p:spPr>
          <a:xfrm>
            <a:off x="1524000" y="44450"/>
            <a:ext cx="9144000" cy="132207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266700" algn="ctr" eaLnBrk="1" hangingPunct="1">
              <a:spcBef>
                <a:spcPct val="0"/>
              </a:spcBef>
              <a:buNone/>
              <a:tabLst>
                <a:tab pos="504825" algn="l"/>
              </a:tabLst>
            </a:pPr>
            <a:r>
              <a:rPr lang="zh-CN" altLang="en-US" sz="4800" dirty="0">
                <a:solidFill>
                  <a:srgbClr val="FF0000"/>
                </a:solidFill>
                <a:ea typeface="隶书" panose="02010509060101010101" pitchFamily="49" charset="-122"/>
              </a:rPr>
              <a:t>用人不疑 疑人不用</a:t>
            </a:r>
          </a:p>
          <a:p>
            <a:pPr marL="0" indent="266700" eaLnBrk="1" hangingPunct="1">
              <a:spcBef>
                <a:spcPct val="0"/>
              </a:spcBef>
              <a:buNone/>
              <a:tabLst>
                <a:tab pos="504825" algn="l"/>
              </a:tabLst>
            </a:pPr>
            <a:r>
              <a:rPr lang="zh-CN" altLang="en-US" dirty="0">
                <a:solidFill>
                  <a:srgbClr val="000000"/>
                </a:solidFill>
                <a:ea typeface="隶书" panose="02010509060101010101" pitchFamily="49" charset="-122"/>
              </a:rPr>
              <a:t>	</a:t>
            </a:r>
            <a:endParaRPr lang="zh-CN" altLang="en-US" b="1" dirty="0">
              <a:solidFill>
                <a:srgbClr val="000000"/>
              </a:solidFill>
            </a:endParaRPr>
          </a:p>
        </p:txBody>
      </p:sp>
      <p:sp>
        <p:nvSpPr>
          <p:cNvPr id="2" name="矩形 1"/>
          <p:cNvSpPr/>
          <p:nvPr/>
        </p:nvSpPr>
        <p:spPr>
          <a:xfrm>
            <a:off x="1559561" y="692786"/>
            <a:ext cx="8898255" cy="6831965"/>
          </a:xfrm>
          <a:prstGeom prst="rect">
            <a:avLst/>
          </a:prstGeom>
        </p:spPr>
        <p:txBody>
          <a:bodyPr wrap="square">
            <a:spAutoFit/>
          </a:bodyPr>
          <a:lstStyle/>
          <a:p>
            <a:pPr marL="342900" indent="-342900" algn="just">
              <a:buFont typeface="Symbol" panose="05050102010706020507" pitchFamily="18" charset="2"/>
              <a:buChar char=""/>
              <a:tabLst>
                <a:tab pos="457200" algn="l"/>
              </a:tabLst>
            </a:pPr>
            <a:r>
              <a:rPr lang="zh-CN" altLang="zh-CN" dirty="0">
                <a:latin typeface="楷体" panose="02010609060101010101" pitchFamily="49" charset="-122"/>
                <a:ea typeface="楷体" panose="02010609060101010101" pitchFamily="49" charset="-122"/>
                <a:cs typeface="楷体" panose="02010609060101010101" pitchFamily="49" charset="-122"/>
              </a:rPr>
              <a:t>安德鲁</a:t>
            </a:r>
            <a:r>
              <a:rPr lang="en-US" altLang="zh-CN" dirty="0">
                <a:latin typeface="楷体" panose="02010609060101010101" pitchFamily="49" charset="-122"/>
                <a:ea typeface="楷体" panose="02010609060101010101" pitchFamily="49" charset="-122"/>
                <a:cs typeface="楷体" panose="02010609060101010101" pitchFamily="49" charset="-122"/>
              </a:rPr>
              <a:t>·</a:t>
            </a:r>
            <a:r>
              <a:rPr lang="zh-CN" altLang="zh-CN" dirty="0">
                <a:latin typeface="楷体" panose="02010609060101010101" pitchFamily="49" charset="-122"/>
                <a:ea typeface="楷体" panose="02010609060101010101" pitchFamily="49" charset="-122"/>
                <a:cs typeface="楷体" panose="02010609060101010101" pitchFamily="49" charset="-122"/>
              </a:rPr>
              <a:t>卡</a:t>
            </a:r>
            <a:r>
              <a:rPr lang="zh-CN" altLang="en-US" dirty="0">
                <a:latin typeface="楷体" panose="02010609060101010101" pitchFamily="49" charset="-122"/>
                <a:ea typeface="楷体" panose="02010609060101010101" pitchFamily="49" charset="-122"/>
                <a:cs typeface="楷体" panose="02010609060101010101" pitchFamily="49" charset="-122"/>
              </a:rPr>
              <a:t>内</a:t>
            </a:r>
            <a:r>
              <a:rPr lang="zh-CN" altLang="zh-CN" dirty="0">
                <a:latin typeface="楷体" panose="02010609060101010101" pitchFamily="49" charset="-122"/>
                <a:ea typeface="楷体" panose="02010609060101010101" pitchFamily="49" charset="-122"/>
                <a:cs typeface="楷体" panose="02010609060101010101" pitchFamily="49" charset="-122"/>
              </a:rPr>
              <a:t>基</a:t>
            </a:r>
            <a:r>
              <a:rPr lang="zh-CN" altLang="en-US" sz="2000" dirty="0">
                <a:latin typeface="楷体" panose="02010609060101010101" pitchFamily="49" charset="-122"/>
                <a:ea typeface="楷体" panose="02010609060101010101" pitchFamily="49" charset="-122"/>
                <a:cs typeface="楷体" panose="02010609060101010101" pitchFamily="49" charset="-122"/>
              </a:rPr>
              <a:t>，美国实业家、慈善家，卡内基钢铁公司的创始人，被世人誉为</a:t>
            </a:r>
            <a:r>
              <a:rPr lang="zh-CN" altLang="en-US" sz="2000" u="sng" dirty="0">
                <a:latin typeface="楷体" panose="02010609060101010101" pitchFamily="49" charset="-122"/>
                <a:ea typeface="楷体" panose="02010609060101010101" pitchFamily="49" charset="-122"/>
                <a:cs typeface="楷体" panose="02010609060101010101" pitchFamily="49" charset="-122"/>
              </a:rPr>
              <a:t>“钢铁大王”和“美国慈善事业之父”</a:t>
            </a:r>
            <a:r>
              <a:rPr lang="zh-CN" altLang="zh-CN" sz="2000" dirty="0">
                <a:latin typeface="楷体" panose="02010609060101010101" pitchFamily="49" charset="-122"/>
                <a:ea typeface="楷体" panose="02010609060101010101" pitchFamily="49" charset="-122"/>
                <a:cs typeface="楷体" panose="02010609060101010101" pitchFamily="49" charset="-122"/>
              </a:rPr>
              <a:t>。</a:t>
            </a:r>
            <a:r>
              <a:rPr lang="en-US" altLang="zh-CN" sz="2000" dirty="0">
                <a:latin typeface="楷体" panose="02010609060101010101" pitchFamily="49" charset="-122"/>
                <a:ea typeface="楷体" panose="02010609060101010101" pitchFamily="49" charset="-122"/>
                <a:cs typeface="楷体" panose="02010609060101010101" pitchFamily="49" charset="-122"/>
              </a:rPr>
              <a:t>2009</a:t>
            </a:r>
            <a:r>
              <a:rPr lang="zh-CN" altLang="en-US" sz="2000" dirty="0">
                <a:latin typeface="楷体" panose="02010609060101010101" pitchFamily="49" charset="-122"/>
                <a:ea typeface="楷体" panose="02010609060101010101" pitchFamily="49" charset="-122"/>
                <a:cs typeface="楷体" panose="02010609060101010101" pitchFamily="49" charset="-122"/>
              </a:rPr>
              <a:t>年</a:t>
            </a:r>
            <a:r>
              <a:rPr lang="en-US" altLang="zh-CN" sz="2000" dirty="0">
                <a:latin typeface="楷体" panose="02010609060101010101" pitchFamily="49" charset="-122"/>
                <a:ea typeface="楷体" panose="02010609060101010101" pitchFamily="49" charset="-122"/>
                <a:cs typeface="楷体" panose="02010609060101010101" pitchFamily="49" charset="-122"/>
              </a:rPr>
              <a:t>7</a:t>
            </a:r>
            <a:r>
              <a:rPr lang="zh-CN" altLang="en-US" sz="2000" dirty="0">
                <a:latin typeface="楷体" panose="02010609060101010101" pitchFamily="49" charset="-122"/>
                <a:ea typeface="楷体" panose="02010609060101010101" pitchFamily="49" charset="-122"/>
                <a:cs typeface="楷体" panose="02010609060101010101" pitchFamily="49" charset="-122"/>
              </a:rPr>
              <a:t>月，</a:t>
            </a:r>
            <a:r>
              <a:rPr lang="en-US" altLang="zh-CN" sz="2000" dirty="0">
                <a:latin typeface="楷体" panose="02010609060101010101" pitchFamily="49" charset="-122"/>
                <a:ea typeface="楷体" panose="02010609060101010101" pitchFamily="49" charset="-122"/>
                <a:cs typeface="楷体" panose="02010609060101010101" pitchFamily="49" charset="-122"/>
              </a:rPr>
              <a:t>《</a:t>
            </a:r>
            <a:r>
              <a:rPr lang="zh-CN" altLang="en-US" sz="2000" dirty="0">
                <a:latin typeface="楷体" panose="02010609060101010101" pitchFamily="49" charset="-122"/>
                <a:ea typeface="楷体" panose="02010609060101010101" pitchFamily="49" charset="-122"/>
                <a:cs typeface="楷体" panose="02010609060101010101" pitchFamily="49" charset="-122"/>
              </a:rPr>
              <a:t>福布斯</a:t>
            </a:r>
            <a:r>
              <a:rPr lang="en-US" altLang="zh-CN" sz="2000" dirty="0">
                <a:latin typeface="楷体" panose="02010609060101010101" pitchFamily="49" charset="-122"/>
                <a:ea typeface="楷体" panose="02010609060101010101" pitchFamily="49" charset="-122"/>
                <a:cs typeface="楷体" panose="02010609060101010101" pitchFamily="49" charset="-122"/>
              </a:rPr>
              <a:t>》</a:t>
            </a:r>
            <a:r>
              <a:rPr lang="zh-CN" altLang="en-US" sz="2000" dirty="0">
                <a:latin typeface="楷体" panose="02010609060101010101" pitchFamily="49" charset="-122"/>
                <a:ea typeface="楷体" panose="02010609060101010101" pitchFamily="49" charset="-122"/>
                <a:cs typeface="楷体" panose="02010609060101010101" pitchFamily="49" charset="-122"/>
              </a:rPr>
              <a:t>公布“美国史上</a:t>
            </a:r>
            <a:r>
              <a:rPr lang="en-US" altLang="zh-CN" sz="2000" dirty="0">
                <a:latin typeface="楷体" panose="02010609060101010101" pitchFamily="49" charset="-122"/>
                <a:ea typeface="楷体" panose="02010609060101010101" pitchFamily="49" charset="-122"/>
                <a:cs typeface="楷体" panose="02010609060101010101" pitchFamily="49" charset="-122"/>
              </a:rPr>
              <a:t>15</a:t>
            </a:r>
            <a:r>
              <a:rPr lang="zh-CN" altLang="en-US" sz="2000" dirty="0">
                <a:latin typeface="楷体" panose="02010609060101010101" pitchFamily="49" charset="-122"/>
                <a:ea typeface="楷体" panose="02010609060101010101" pitchFamily="49" charset="-122"/>
                <a:cs typeface="楷体" panose="02010609060101010101" pitchFamily="49" charset="-122"/>
              </a:rPr>
              <a:t>大富豪”排行榜，安德鲁</a:t>
            </a:r>
            <a:r>
              <a:rPr lang="en-US" altLang="zh-CN" sz="2000" dirty="0">
                <a:latin typeface="楷体" panose="02010609060101010101" pitchFamily="49" charset="-122"/>
                <a:ea typeface="楷体" panose="02010609060101010101" pitchFamily="49" charset="-122"/>
                <a:cs typeface="楷体" panose="02010609060101010101" pitchFamily="49" charset="-122"/>
              </a:rPr>
              <a:t>·</a:t>
            </a:r>
            <a:r>
              <a:rPr lang="zh-CN" altLang="en-US" sz="2000" dirty="0">
                <a:latin typeface="楷体" panose="02010609060101010101" pitchFamily="49" charset="-122"/>
                <a:ea typeface="楷体" panose="02010609060101010101" pitchFamily="49" charset="-122"/>
                <a:cs typeface="楷体" panose="02010609060101010101" pitchFamily="49" charset="-122"/>
              </a:rPr>
              <a:t>卡内基以</a:t>
            </a:r>
            <a:r>
              <a:rPr lang="en-US" altLang="zh-CN" sz="2000" dirty="0">
                <a:latin typeface="楷体" panose="02010609060101010101" pitchFamily="49" charset="-122"/>
                <a:ea typeface="楷体" panose="02010609060101010101" pitchFamily="49" charset="-122"/>
                <a:cs typeface="楷体" panose="02010609060101010101" pitchFamily="49" charset="-122"/>
              </a:rPr>
              <a:t>2812</a:t>
            </a:r>
            <a:r>
              <a:rPr lang="zh-CN" altLang="en-US" sz="2000" dirty="0">
                <a:latin typeface="楷体" panose="02010609060101010101" pitchFamily="49" charset="-122"/>
                <a:ea typeface="楷体" panose="02010609060101010101" pitchFamily="49" charset="-122"/>
                <a:cs typeface="楷体" panose="02010609060101010101" pitchFamily="49" charset="-122"/>
              </a:rPr>
              <a:t>亿美元位列第二。</a:t>
            </a:r>
            <a:r>
              <a:rPr lang="zh-CN" altLang="zh-CN" sz="2000" dirty="0">
                <a:latin typeface="楷体" panose="02010609060101010101" pitchFamily="49" charset="-122"/>
                <a:ea typeface="楷体" panose="02010609060101010101" pitchFamily="49" charset="-122"/>
                <a:cs typeface="楷体" panose="02010609060101010101" pitchFamily="49" charset="-122"/>
              </a:rPr>
              <a:t>他生前捐赠款额之巨大，足以与死后设立</a:t>
            </a:r>
            <a:r>
              <a:rPr lang="en-US" altLang="zh-CN" sz="2000" u="sng" dirty="0">
                <a:solidFill>
                  <a:srgbClr val="0000FF"/>
                </a:solidFill>
                <a:latin typeface="楷体" panose="02010609060101010101" pitchFamily="49" charset="-122"/>
                <a:ea typeface="楷体" panose="02010609060101010101" pitchFamily="49" charset="-122"/>
                <a:cs typeface="楷体" panose="02010609060101010101" pitchFamily="49" charset="-122"/>
              </a:rPr>
              <a:t>诺贝尔奖金</a:t>
            </a:r>
            <a:r>
              <a:rPr lang="zh-CN" altLang="zh-CN" sz="2000" dirty="0">
                <a:latin typeface="楷体" panose="02010609060101010101" pitchFamily="49" charset="-122"/>
                <a:ea typeface="楷体" panose="02010609060101010101" pitchFamily="49" charset="-122"/>
                <a:cs typeface="楷体" panose="02010609060101010101" pitchFamily="49" charset="-122"/>
              </a:rPr>
              <a:t>的瑞典科学家实业家诺贝尔相媲美</a:t>
            </a:r>
            <a:r>
              <a:rPr lang="zh-CN" altLang="en-US" sz="2000" dirty="0">
                <a:latin typeface="楷体" panose="02010609060101010101" pitchFamily="49" charset="-122"/>
                <a:ea typeface="楷体" panose="02010609060101010101" pitchFamily="49" charset="-122"/>
                <a:cs typeface="楷体" panose="02010609060101010101" pitchFamily="49" charset="-122"/>
              </a:rPr>
              <a:t>。</a:t>
            </a:r>
            <a:r>
              <a:rPr lang="zh-CN" altLang="en-US"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卡内基基金会成立于</a:t>
            </a:r>
            <a:r>
              <a:rPr lang="en-US" altLang="zh-CN"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1911</a:t>
            </a:r>
            <a:r>
              <a:rPr lang="zh-CN" altLang="en-US"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年</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，宗旨是“增进和传播知识，并促进美国与曾经是英联邦海外成员的某些国家之间的了解”。</a:t>
            </a:r>
            <a:r>
              <a:rPr lang="en-US" altLang="zh-CN"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2000</a:t>
            </a:r>
            <a:r>
              <a:rPr lang="zh-CN" altLang="en-US"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年资产</a:t>
            </a:r>
            <a:r>
              <a:rPr lang="en-US" altLang="zh-CN"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14</a:t>
            </a:r>
            <a:r>
              <a:rPr lang="zh-CN" altLang="en-US"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亿美元</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。在成立基金会前，卡内基作为个人已有多项捐赠，最著名的是建立公共图书馆，</a:t>
            </a: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20</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年中，</a:t>
            </a:r>
            <a:r>
              <a:rPr lang="zh-CN" altLang="en-US"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共捐款建立了</a:t>
            </a:r>
            <a:r>
              <a:rPr lang="en-US" altLang="zh-CN"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2000</a:t>
            </a:r>
            <a:r>
              <a:rPr lang="zh-CN" altLang="en-US"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座图书馆</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a:t>
            </a:r>
            <a:endParaRPr lang="zh-CN" altLang="en-US" sz="2000" b="1" dirty="0">
              <a:latin typeface="楷体" panose="02010609060101010101" pitchFamily="49" charset="-122"/>
              <a:ea typeface="楷体" panose="02010609060101010101" pitchFamily="49" charset="-122"/>
              <a:cs typeface="楷体" panose="02010609060101010101" pitchFamily="49" charset="-122"/>
            </a:endParaRPr>
          </a:p>
          <a:p>
            <a:pPr indent="457200">
              <a:spcBef>
                <a:spcPct val="0"/>
              </a:spcBef>
            </a:pPr>
            <a:r>
              <a:rPr lang="en-US" altLang="zh-CN"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1914</a:t>
            </a:r>
            <a:r>
              <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年，卡内基以年薪</a:t>
            </a:r>
            <a:r>
              <a:rPr lang="en-US" altLang="zh-CN"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100</a:t>
            </a:r>
            <a:r>
              <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万美元聘请</a:t>
            </a:r>
            <a:r>
              <a:rPr lang="zh-CN" altLang="en-US"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查理</a:t>
            </a:r>
            <a:r>
              <a:rPr lang="en-US" altLang="zh-CN"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斯韦伯</a:t>
            </a:r>
            <a:r>
              <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为钢铁公司的总裁，当时不但震惊美国，全世界为之一震。要知道，当时的</a:t>
            </a:r>
            <a:r>
              <a:rPr lang="en-US" altLang="zh-CN"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100</a:t>
            </a:r>
            <a:r>
              <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万美元相当于现在的</a:t>
            </a:r>
            <a:r>
              <a:rPr lang="en-US" altLang="zh-CN"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1</a:t>
            </a:r>
            <a:r>
              <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亿美元，这不失为空前绝后之举。</a:t>
            </a:r>
            <a:endPar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endParaRPr>
          </a:p>
          <a:p>
            <a:pPr indent="457200">
              <a:spcBef>
                <a:spcPct val="0"/>
              </a:spcBef>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为什么要聘请斯韦伯来管理钢铁公司呢？因为他深知</a:t>
            </a:r>
            <a:r>
              <a:rPr lang="zh-CN" altLang="en-US"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斯韦伯</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有着超凡的企业管理才能。给他高薪，充分地信任他，把权力完全下放给他，自己不加任何干预，这样就能百分之百地把才能发挥出来。</a:t>
            </a:r>
          </a:p>
          <a:p>
            <a:pPr indent="457200">
              <a:spcBef>
                <a:spcPct val="0"/>
              </a:spcBef>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结果不出卡</a:t>
            </a:r>
            <a:r>
              <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内</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基所料，斯韦伯上任第一天，通过应用行为学的激励技巧：</a:t>
            </a:r>
            <a:r>
              <a:rPr lang="zh-CN" altLang="en-US"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将当班的日产量用粗笔写在地上，激起了下一班来接班的工人的竞争意识，使其钢铁公司每班产量提高</a:t>
            </a:r>
            <a:r>
              <a:rPr lang="en-US" altLang="zh-CN"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15%</a:t>
            </a:r>
            <a:r>
              <a:rPr lang="zh-CN" altLang="en-US"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，即从每班产</a:t>
            </a:r>
            <a:r>
              <a:rPr lang="en-US" altLang="zh-CN"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8</a:t>
            </a:r>
            <a:r>
              <a:rPr lang="zh-CN" altLang="en-US"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吨升为</a:t>
            </a:r>
            <a:r>
              <a:rPr lang="en-US" altLang="zh-CN"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9</a:t>
            </a:r>
            <a:r>
              <a:rPr lang="zh-CN" altLang="en-US"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吨</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，一个月后，产量稳步地增加。卡</a:t>
            </a:r>
            <a:r>
              <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内</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基钢铁公司自从斯韦伯任总裁后，迅速扭亏为盈，并帮助卡</a:t>
            </a:r>
            <a:r>
              <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内</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基成为钢铁大王，卡</a:t>
            </a:r>
            <a:r>
              <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内</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基所赚到了钱比斯韦伯所得的工资多了成千上万倍。</a:t>
            </a:r>
            <a:endParaRPr lang="zh-CN" altLang="en-US" sz="2000" dirty="0">
              <a:latin typeface="楷体" panose="02010609060101010101" pitchFamily="49" charset="-122"/>
              <a:ea typeface="楷体" panose="02010609060101010101" pitchFamily="49" charset="-122"/>
              <a:cs typeface="楷体" panose="02010609060101010101" pitchFamily="49" charset="-122"/>
            </a:endParaRPr>
          </a:p>
          <a:p>
            <a:pPr indent="457200">
              <a:spcBef>
                <a:spcPct val="0"/>
              </a:spcBef>
            </a:pPr>
            <a:endParaRPr lang="zh-CN" altLang="en-US" b="1" dirty="0">
              <a:ea typeface="隶书" panose="02010509060101010101" pitchFamily="49" charset="-122"/>
            </a:endParaRPr>
          </a:p>
          <a:p>
            <a:pPr indent="457200">
              <a:spcBef>
                <a:spcPct val="0"/>
              </a:spcBef>
            </a:pPr>
            <a:endParaRPr lang="zh-CN" altLang="en-US" b="1" dirty="0">
              <a:solidFill>
                <a:srgbClr val="000000"/>
              </a:solidFill>
              <a:ea typeface="隶书" panose="02010509060101010101" pitchFamily="49" charset="-122"/>
            </a:endParaRPr>
          </a:p>
          <a:p>
            <a:pPr marL="342900" indent="-342900" algn="just">
              <a:buFont typeface="Symbol" panose="05050102010706020507" pitchFamily="18" charset="2"/>
              <a:buChar char=""/>
              <a:tabLst>
                <a:tab pos="457200" algn="l"/>
              </a:tabLst>
            </a:pPr>
            <a:endParaRPr lang="zh-CN" altLang="en-US" b="1" dirty="0">
              <a:solidFill>
                <a:srgbClr val="000000"/>
              </a:solidFill>
              <a:latin typeface="隶书" panose="02010509060101010101" pitchFamily="49" charset="-122"/>
              <a:ea typeface="隶书" panose="02010509060101010101" pitchFamily="49" charset="-122"/>
              <a:sym typeface="+mn-ea"/>
            </a:endParaRPr>
          </a:p>
        </p:txBody>
      </p:sp>
    </p:spTree>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9"/>
          <p:cNvSpPr/>
          <p:nvPr/>
        </p:nvSpPr>
        <p:spPr>
          <a:xfrm>
            <a:off x="1614488" y="71439"/>
            <a:ext cx="8964612" cy="9531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2800" b="1" dirty="0">
                <a:solidFill>
                  <a:srgbClr val="FF0000"/>
                </a:solidFill>
                <a:ea typeface="隶书" panose="02010509060101010101" pitchFamily="49" charset="-122"/>
              </a:rPr>
              <a:t>温州陶工局党委书记</a:t>
            </a:r>
            <a:r>
              <a:rPr lang="zh-CN" altLang="en-US" sz="2800" b="1" dirty="0">
                <a:solidFill>
                  <a:srgbClr val="800000"/>
                </a:solidFill>
                <a:ea typeface="隶书" panose="02010509060101010101" pitchFamily="49" charset="-122"/>
              </a:rPr>
              <a:t>王家凌</a:t>
            </a:r>
            <a:r>
              <a:rPr lang="zh-CN" altLang="en-US" sz="2800" b="1" dirty="0">
                <a:solidFill>
                  <a:srgbClr val="FF0000"/>
                </a:solidFill>
                <a:ea typeface="隶书" panose="02010509060101010101" pitchFamily="49" charset="-122"/>
              </a:rPr>
              <a:t>重新起用</a:t>
            </a:r>
            <a:r>
              <a:rPr lang="zh-CN" altLang="en-US" sz="2800" b="1" dirty="0">
                <a:solidFill>
                  <a:srgbClr val="800000"/>
                </a:solidFill>
                <a:ea typeface="隶书" panose="02010509060101010101" pitchFamily="49" charset="-122"/>
              </a:rPr>
              <a:t>滕增寿</a:t>
            </a:r>
            <a:r>
              <a:rPr lang="zh-CN" altLang="en-US" sz="2800" b="1" dirty="0">
                <a:solidFill>
                  <a:srgbClr val="FF0000"/>
                </a:solidFill>
                <a:ea typeface="隶书" panose="02010509060101010101" pitchFamily="49" charset="-122"/>
              </a:rPr>
              <a:t>使企业死而复生</a:t>
            </a:r>
          </a:p>
        </p:txBody>
      </p:sp>
      <p:sp>
        <p:nvSpPr>
          <p:cNvPr id="40964" name="矩形 5"/>
          <p:cNvSpPr/>
          <p:nvPr/>
        </p:nvSpPr>
        <p:spPr>
          <a:xfrm>
            <a:off x="1775461" y="836930"/>
            <a:ext cx="8611235" cy="19380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en-US" altLang="zh-CN" sz="2400" b="1" dirty="0">
                <a:ea typeface="隶书" panose="02010509060101010101" pitchFamily="49" charset="-122"/>
              </a:rPr>
              <a:t>1984</a:t>
            </a:r>
            <a:r>
              <a:rPr lang="zh-CN" altLang="en-US" sz="2400" b="1" dirty="0">
                <a:ea typeface="隶书" panose="02010509060101010101" pitchFamily="49" charset="-122"/>
              </a:rPr>
              <a:t>年，温州玻璃钢建材厂濒临倒闭，滕增寿临危受命，出任该厂党委书记和总经理。滕上任之初的一句话：“搞不好国有企业，我就拿把刀在厂里剖腹自杀。”结果，企业当年扭亏。三年后成为全市税利大户。</a:t>
            </a:r>
            <a:r>
              <a:rPr lang="en-US" altLang="zh-CN" sz="2400" b="1" dirty="0">
                <a:ea typeface="隶书" panose="02010509060101010101" pitchFamily="49" charset="-122"/>
              </a:rPr>
              <a:t>1997</a:t>
            </a:r>
            <a:r>
              <a:rPr lang="zh-CN" altLang="en-US" sz="2400" b="1" dirty="0">
                <a:ea typeface="隶书" panose="02010509060101010101" pitchFamily="49" charset="-122"/>
              </a:rPr>
              <a:t>被国务院审核批准，列入全国</a:t>
            </a:r>
            <a:r>
              <a:rPr lang="en-US" altLang="zh-CN" sz="2400" b="1" dirty="0">
                <a:ea typeface="隶书" panose="02010509060101010101" pitchFamily="49" charset="-122"/>
              </a:rPr>
              <a:t>512</a:t>
            </a:r>
            <a:r>
              <a:rPr lang="zh-CN" altLang="en-US" sz="2400" b="1" dirty="0">
                <a:ea typeface="隶书" panose="02010509060101010101" pitchFamily="49" charset="-122"/>
              </a:rPr>
              <a:t>家重点国有企业，成为名符其实的国企旗舰。</a:t>
            </a:r>
            <a:endParaRPr lang="en-US" altLang="zh-CN" sz="2400" b="1" dirty="0">
              <a:solidFill>
                <a:srgbClr val="FF0000"/>
              </a:solidFill>
              <a:ea typeface="隶书" panose="02010509060101010101" pitchFamily="49" charset="-122"/>
            </a:endParaRPr>
          </a:p>
        </p:txBody>
      </p:sp>
      <p:sp>
        <p:nvSpPr>
          <p:cNvPr id="10" name="Text Box 3"/>
          <p:cNvSpPr txBox="1"/>
          <p:nvPr/>
        </p:nvSpPr>
        <p:spPr>
          <a:xfrm>
            <a:off x="1775460" y="2708911"/>
            <a:ext cx="9015730" cy="4603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50000"/>
              </a:spcBef>
              <a:buNone/>
            </a:pPr>
            <a:r>
              <a:rPr lang="zh-CN" altLang="en-US" sz="2400" b="1" dirty="0">
                <a:solidFill>
                  <a:srgbClr val="FF0000"/>
                </a:solidFill>
                <a:ea typeface="华文新魏" panose="02010800040101010101" pitchFamily="2" charset="-122"/>
              </a:rPr>
              <a:t>一是改革分配制度</a:t>
            </a:r>
            <a:r>
              <a:rPr lang="en-US" altLang="zh-CN" sz="2400" b="1" dirty="0">
                <a:solidFill>
                  <a:srgbClr val="FF0000"/>
                </a:solidFill>
                <a:ea typeface="华文新魏" panose="02010800040101010101" pitchFamily="2" charset="-122"/>
              </a:rPr>
              <a:t>; </a:t>
            </a:r>
            <a:r>
              <a:rPr lang="zh-CN" altLang="en-US" sz="2400" b="1" dirty="0">
                <a:solidFill>
                  <a:srgbClr val="FF0000"/>
                </a:solidFill>
                <a:ea typeface="华文新魏" panose="02010800040101010101" pitchFamily="2" charset="-122"/>
              </a:rPr>
              <a:t>二是改革干部制度</a:t>
            </a:r>
            <a:r>
              <a:rPr lang="en-US" altLang="zh-CN" sz="2400" b="1" dirty="0">
                <a:solidFill>
                  <a:srgbClr val="FF0000"/>
                </a:solidFill>
                <a:ea typeface="华文新魏" panose="02010800040101010101" pitchFamily="2" charset="-122"/>
              </a:rPr>
              <a:t>;</a:t>
            </a:r>
            <a:r>
              <a:rPr lang="zh-CN" altLang="en-US" sz="2400" b="1" dirty="0">
                <a:solidFill>
                  <a:srgbClr val="FF0000"/>
                </a:solidFill>
                <a:ea typeface="华文新魏" panose="02010800040101010101" pitchFamily="2" charset="-122"/>
              </a:rPr>
              <a:t>三是开发新产品。</a:t>
            </a:r>
            <a:endParaRPr lang="zh-CN" altLang="en-US" sz="2400" b="1" dirty="0">
              <a:solidFill>
                <a:srgbClr val="FF0000"/>
              </a:solidFill>
              <a:latin typeface="黑体" panose="02010609060101010101" pitchFamily="49" charset="-122"/>
              <a:ea typeface="华文新魏" panose="02010800040101010101" pitchFamily="2" charset="-122"/>
            </a:endParaRPr>
          </a:p>
        </p:txBody>
      </p:sp>
      <p:sp>
        <p:nvSpPr>
          <p:cNvPr id="2" name="文本框 1"/>
          <p:cNvSpPr txBox="1"/>
          <p:nvPr/>
        </p:nvSpPr>
        <p:spPr>
          <a:xfrm>
            <a:off x="1776096" y="3169286"/>
            <a:ext cx="8641715" cy="2769989"/>
          </a:xfrm>
          <a:prstGeom prst="rect">
            <a:avLst/>
          </a:prstGeom>
          <a:noFill/>
        </p:spPr>
        <p:txBody>
          <a:bodyPr wrap="square" rtlCol="0" anchor="t">
            <a:spAutoFit/>
          </a:bodyPr>
          <a:lstStyle/>
          <a:p>
            <a:pPr indent="276225">
              <a:spcBef>
                <a:spcPct val="0"/>
              </a:spcBef>
            </a:pPr>
            <a:r>
              <a:rPr lang="zh-CN" altLang="en-US" dirty="0">
                <a:sym typeface="+mn-ea"/>
              </a:rPr>
              <a:t>请别人运用他的智慧来为自己赚钱更能体现出一个企业家的知人善用之才。卡内基</a:t>
            </a:r>
            <a:r>
              <a:rPr lang="zh-CN" altLang="en-US" dirty="0">
                <a:solidFill>
                  <a:srgbClr val="FF0000"/>
                </a:solidFill>
                <a:sym typeface="+mn-ea"/>
              </a:rPr>
              <a:t>“尽人之智为己用”</a:t>
            </a:r>
            <a:r>
              <a:rPr lang="zh-CN" altLang="en-US" dirty="0">
                <a:sym typeface="+mn-ea"/>
              </a:rPr>
              <a:t>，</a:t>
            </a:r>
            <a:r>
              <a:rPr lang="zh-CN" altLang="en-US" dirty="0">
                <a:solidFill>
                  <a:srgbClr val="FF0000"/>
                </a:solidFill>
                <a:sym typeface="+mn-ea"/>
              </a:rPr>
              <a:t>“将能而君不御”</a:t>
            </a:r>
            <a:r>
              <a:rPr lang="zh-CN" altLang="en-US" dirty="0">
                <a:sym typeface="+mn-ea"/>
              </a:rPr>
              <a:t>的谋划经营之道，创造出了工业发展史上空前的奇迹。</a:t>
            </a:r>
            <a:endParaRPr lang="zh-CN" altLang="en-US" dirty="0">
              <a:ea typeface="隶书" panose="02010509060101010101" pitchFamily="49" charset="-122"/>
            </a:endParaRPr>
          </a:p>
          <a:p>
            <a:pPr indent="276225">
              <a:spcBef>
                <a:spcPct val="0"/>
              </a:spcBef>
            </a:pPr>
            <a:r>
              <a:rPr lang="zh-CN" altLang="en-US" dirty="0">
                <a:sym typeface="+mn-ea"/>
              </a:rPr>
              <a:t>     孙子说</a:t>
            </a:r>
            <a:r>
              <a:rPr lang="zh-CN" altLang="en-US" dirty="0">
                <a:solidFill>
                  <a:srgbClr val="FF0000"/>
                </a:solidFill>
                <a:sym typeface="+mn-ea"/>
              </a:rPr>
              <a:t>“将能而君不御者胜”</a:t>
            </a:r>
            <a:r>
              <a:rPr lang="zh-CN" altLang="en-US" dirty="0">
                <a:sym typeface="+mn-ea"/>
              </a:rPr>
              <a:t>，所谓“不御”，不是不管不问，而是要知人善任，用而不疑，适度放权，以此来激励他们发挥自己的才能，而不要去束缚他们的手脚。</a:t>
            </a:r>
          </a:p>
          <a:p>
            <a:pPr indent="276225">
              <a:spcBef>
                <a:spcPct val="0"/>
              </a:spcBef>
            </a:pPr>
            <a:r>
              <a:rPr lang="zh-CN" altLang="en-US" dirty="0">
                <a:latin typeface="华文行楷" panose="02010800040101010101" pitchFamily="2" charset="-122"/>
                <a:ea typeface="华文行楷" panose="02010800040101010101" pitchFamily="2" charset="-122"/>
                <a:sym typeface="+mn-ea"/>
              </a:rPr>
              <a:t>	</a:t>
            </a:r>
            <a:r>
              <a:rPr lang="zh-CN" altLang="en-US" sz="2800" dirty="0">
                <a:latin typeface="楷体" panose="02010609060101010101" pitchFamily="49" charset="-122"/>
                <a:ea typeface="楷体" panose="02010609060101010101" pitchFamily="49" charset="-122"/>
                <a:sym typeface="+mn-ea"/>
              </a:rPr>
              <a:t>上述两个案例都做到了</a:t>
            </a:r>
            <a:r>
              <a:rPr lang="zh-CN" altLang="en-US" sz="2800" dirty="0">
                <a:solidFill>
                  <a:srgbClr val="000000"/>
                </a:solidFill>
                <a:latin typeface="楷体" panose="02010609060101010101" pitchFamily="49" charset="-122"/>
                <a:ea typeface="楷体" panose="02010609060101010101" pitchFamily="49" charset="-122"/>
                <a:sym typeface="+mn-ea"/>
              </a:rPr>
              <a:t>用人不疑疑人不用。</a:t>
            </a:r>
            <a:r>
              <a:rPr lang="zh-CN" altLang="en-US" sz="2800" dirty="0">
                <a:latin typeface="楷体" panose="02010609060101010101" pitchFamily="49" charset="-122"/>
                <a:ea typeface="楷体" panose="02010609060101010101" pitchFamily="49" charset="-122"/>
                <a:sym typeface="+mn-ea"/>
              </a:rPr>
              <a:t>由此可见在企业管理中运用好孙子的</a:t>
            </a:r>
            <a:r>
              <a:rPr lang="zh-CN" altLang="en-US" sz="2800" dirty="0">
                <a:solidFill>
                  <a:srgbClr val="FF0000"/>
                </a:solidFill>
                <a:latin typeface="隶书" panose="02010509060101010101" pitchFamily="49" charset="-122"/>
                <a:sym typeface="+mn-ea"/>
              </a:rPr>
              <a:t>将能而君不御者胜</a:t>
            </a:r>
            <a:r>
              <a:rPr lang="zh-CN" altLang="en-US" sz="2800" dirty="0">
                <a:latin typeface="楷体" panose="02010609060101010101" pitchFamily="49" charset="-122"/>
                <a:ea typeface="楷体" panose="02010609060101010101" pitchFamily="49" charset="-122"/>
                <a:sym typeface="+mn-ea"/>
              </a:rPr>
              <a:t>思想非常重要。</a:t>
            </a:r>
            <a:r>
              <a:rPr lang="zh-CN" altLang="en-US" sz="2800" dirty="0">
                <a:solidFill>
                  <a:srgbClr val="FF0000"/>
                </a:solidFill>
                <a:ea typeface="华文新魏" panose="02010800040101010101" pitchFamily="2" charset="-122"/>
                <a:sym typeface="+mn-ea"/>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p:cNvSpPr/>
          <p:nvPr/>
        </p:nvSpPr>
        <p:spPr>
          <a:xfrm>
            <a:off x="1847850" y="908050"/>
            <a:ext cx="8610600" cy="60007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2400" b="1" dirty="0">
                <a:solidFill>
                  <a:schemeClr val="tx2"/>
                </a:solidFill>
                <a:ea typeface="隶书" panose="02010509060101010101" pitchFamily="49" charset="-122"/>
              </a:rPr>
              <a:t>故善用兵者，譬如率然，率然者恒山之蛇也。击其首则尾至，击其尾则首至，击其中则首尾至。敢问：兵可使如率然乎？曰：可。夫吴人与越人相恶时，当其同舟共济，其相救也，如左右手。 </a:t>
            </a:r>
            <a:r>
              <a:rPr lang="en-US" altLang="zh-CN" sz="2400" b="1" dirty="0">
                <a:solidFill>
                  <a:schemeClr val="tx2"/>
                </a:solidFill>
                <a:ea typeface="隶书" panose="02010509060101010101" pitchFamily="49" charset="-122"/>
              </a:rPr>
              <a:t>——</a:t>
            </a:r>
            <a:r>
              <a:rPr lang="zh-CN" altLang="en-US" sz="2400" b="1" dirty="0">
                <a:solidFill>
                  <a:schemeClr val="tx2"/>
                </a:solidFill>
                <a:ea typeface="隶书" panose="02010509060101010101" pitchFamily="49" charset="-122"/>
              </a:rPr>
              <a:t>《九地篇》</a:t>
            </a:r>
          </a:p>
          <a:p>
            <a:pPr marL="0" indent="0" eaLnBrk="1" hangingPunct="1">
              <a:spcBef>
                <a:spcPct val="0"/>
              </a:spcBef>
              <a:buNone/>
            </a:pPr>
            <a:r>
              <a:rPr lang="zh-CN" altLang="en-US" sz="2400" dirty="0">
                <a:solidFill>
                  <a:srgbClr val="FF0000"/>
                </a:solidFill>
                <a:ea typeface="隶书" panose="02010509060101010101" pitchFamily="49" charset="-122"/>
              </a:rPr>
              <a:t>善于统率部队的人能使部队象“率然”一样，“率然”是常山的一种蛇。打它的头尾巴就过来救应，打它的尾头就过来救应，打它的身子头尾都过来救应。试问：“可以使军队如</a:t>
            </a:r>
          </a:p>
          <a:p>
            <a:pPr marL="0" indent="0" eaLnBrk="1" hangingPunct="1">
              <a:spcBef>
                <a:spcPct val="0"/>
              </a:spcBef>
              <a:buNone/>
            </a:pPr>
            <a:r>
              <a:rPr lang="zh-CN" altLang="en-US" sz="2400" dirty="0">
                <a:solidFill>
                  <a:srgbClr val="FF0000"/>
                </a:solidFill>
                <a:ea typeface="隶书" panose="02010509060101010101" pitchFamily="49" charset="-122"/>
              </a:rPr>
              <a:t>同‘率然’一样吗？”回答是：“可以。”吴国人和越国人是互相仇恨的，他们同舟渡河遇到大风，互相救援就象一个人的左右手。 </a:t>
            </a:r>
          </a:p>
          <a:p>
            <a:pPr marL="0" indent="0" eaLnBrk="1" hangingPunct="1">
              <a:spcBef>
                <a:spcPct val="0"/>
              </a:spcBef>
              <a:buNone/>
            </a:pPr>
            <a:r>
              <a:rPr lang="zh-CN" altLang="zh-CN" sz="2400" b="1" dirty="0">
                <a:ea typeface="隶书" panose="02010509060101010101" pitchFamily="49" charset="-122"/>
                <a:sym typeface="+mn-ea"/>
              </a:rPr>
              <a:t>新中国成立前后，毛泽东同志就提出了统筹兼顾、“弹钢琴”等 思想方法和工作方法。他说：</a:t>
            </a:r>
            <a:r>
              <a:rPr lang="zh-CN" altLang="zh-CN" sz="2400" b="1" dirty="0">
                <a:solidFill>
                  <a:srgbClr val="FF0000"/>
                </a:solidFill>
                <a:ea typeface="隶书" panose="02010509060101010101" pitchFamily="49" charset="-122"/>
                <a:sym typeface="+mn-ea"/>
              </a:rPr>
              <a:t>“弹钢琴要十个指头都动作，不能有的动，有的不动。但是，十个指头同时都按下去，那也不成调子。要产生好的音乐，十个指头的动 作要有节奏，要互相配合。”</a:t>
            </a:r>
            <a:endParaRPr lang="zh-CN" altLang="zh-CN" sz="2400" b="1" dirty="0">
              <a:solidFill>
                <a:srgbClr val="FF0000"/>
              </a:solidFill>
              <a:ea typeface="隶书" panose="02010509060101010101" pitchFamily="49" charset="-122"/>
            </a:endParaRPr>
          </a:p>
          <a:p>
            <a:pPr marL="0" indent="0" eaLnBrk="1" hangingPunct="1">
              <a:spcBef>
                <a:spcPct val="0"/>
              </a:spcBef>
              <a:buNone/>
            </a:pPr>
            <a:endParaRPr lang="zh-CN" altLang="en-US" sz="2400" dirty="0">
              <a:solidFill>
                <a:srgbClr val="FF0000"/>
              </a:solidFill>
              <a:latin typeface="隶书" panose="02010509060101010101" pitchFamily="49" charset="-122"/>
              <a:ea typeface="隶书" panose="02010509060101010101" pitchFamily="49" charset="-122"/>
            </a:endParaRPr>
          </a:p>
        </p:txBody>
      </p:sp>
      <p:sp>
        <p:nvSpPr>
          <p:cNvPr id="45059" name="矩形 1"/>
          <p:cNvSpPr/>
          <p:nvPr/>
        </p:nvSpPr>
        <p:spPr>
          <a:xfrm>
            <a:off x="3451225" y="57151"/>
            <a:ext cx="5403850" cy="9239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en-US" altLang="zh-CN" sz="5400" b="1" dirty="0">
                <a:solidFill>
                  <a:srgbClr val="FF0000"/>
                </a:solidFill>
                <a:latin typeface="隶书" panose="02010509060101010101" pitchFamily="49" charset="-122"/>
                <a:ea typeface="隶书" panose="02010509060101010101" pitchFamily="49" charset="-122"/>
              </a:rPr>
              <a:t>3</a:t>
            </a:r>
            <a:r>
              <a:rPr lang="zh-CN" altLang="en-US" sz="5400" b="1" dirty="0">
                <a:solidFill>
                  <a:srgbClr val="FF0000"/>
                </a:solidFill>
                <a:latin typeface="隶书" panose="02010509060101010101" pitchFamily="49" charset="-122"/>
                <a:ea typeface="隶书" panose="02010509060101010101" pitchFamily="49" charset="-122"/>
              </a:rPr>
              <a:t>、善于协调配合</a:t>
            </a:r>
          </a:p>
        </p:txBody>
      </p:sp>
    </p:spTree>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p:nvPr/>
        </p:nvSpPr>
        <p:spPr>
          <a:xfrm>
            <a:off x="1631950" y="116840"/>
            <a:ext cx="9094470" cy="704723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b="1" dirty="0">
                <a:solidFill>
                  <a:srgbClr val="FF0000"/>
                </a:solidFill>
                <a:latin typeface="隶书" panose="02010509060101010101" pitchFamily="49" charset="-122"/>
                <a:ea typeface="隶书" panose="02010509060101010101" pitchFamily="49" charset="-122"/>
              </a:rPr>
              <a:t>搞好协调是管理者的一项主要工作</a:t>
            </a:r>
          </a:p>
          <a:p>
            <a:pPr marL="0" indent="0" eaLnBrk="1" hangingPunct="1">
              <a:spcBef>
                <a:spcPct val="0"/>
              </a:spcBef>
              <a:buNone/>
            </a:pPr>
            <a:r>
              <a:rPr lang="zh-CN" altLang="en-US" b="1" dirty="0">
                <a:solidFill>
                  <a:srgbClr val="FF0000"/>
                </a:solidFill>
                <a:latin typeface="隶书" panose="02010509060101010101" pitchFamily="49" charset="-122"/>
                <a:ea typeface="隶书" panose="02010509060101010101" pitchFamily="49" charset="-122"/>
              </a:rPr>
              <a:t>协调包括内部协调和外部协调</a:t>
            </a:r>
          </a:p>
          <a:p>
            <a:pPr marL="0" indent="0" eaLnBrk="1" hangingPunct="1">
              <a:spcBef>
                <a:spcPct val="0"/>
              </a:spcBef>
              <a:buNone/>
            </a:pPr>
            <a:r>
              <a:rPr lang="zh-CN" altLang="en-US" sz="2800" b="1" dirty="0">
                <a:solidFill>
                  <a:srgbClr val="FF0000"/>
                </a:solidFill>
                <a:ea typeface="隶书" panose="02010509060101010101" pitchFamily="49" charset="-122"/>
                <a:sym typeface="+mn-ea"/>
              </a:rPr>
              <a:t>清华大学</a:t>
            </a:r>
            <a:r>
              <a:rPr lang="zh-CN" altLang="zh-CN" sz="2800" b="1" dirty="0">
                <a:solidFill>
                  <a:srgbClr val="FF0000"/>
                </a:solidFill>
                <a:ea typeface="隶书" panose="02010509060101010101" pitchFamily="49" charset="-122"/>
                <a:sym typeface="+mn-ea"/>
              </a:rPr>
              <a:t>核研院勇于探索</a:t>
            </a:r>
            <a:r>
              <a:rPr lang="en-US" altLang="zh-CN" sz="2800" b="1" dirty="0">
                <a:solidFill>
                  <a:srgbClr val="FF0000"/>
                </a:solidFill>
                <a:ea typeface="隶书" panose="02010509060101010101" pitchFamily="49" charset="-122"/>
                <a:sym typeface="+mn-ea"/>
              </a:rPr>
              <a:t>,</a:t>
            </a:r>
            <a:r>
              <a:rPr lang="zh-CN" altLang="zh-CN" sz="2800" b="1" dirty="0">
                <a:solidFill>
                  <a:srgbClr val="FF0000"/>
                </a:solidFill>
                <a:ea typeface="隶书" panose="02010509060101010101" pitchFamily="49" charset="-122"/>
                <a:sym typeface="+mn-ea"/>
              </a:rPr>
              <a:t>积极推进协同创新团队建设</a:t>
            </a:r>
            <a:endParaRPr lang="zh-CN" altLang="zh-CN" sz="2800" b="1" dirty="0">
              <a:solidFill>
                <a:srgbClr val="FF0000"/>
              </a:solidFill>
              <a:ea typeface="隶书" panose="02010509060101010101" pitchFamily="49" charset="-122"/>
            </a:endParaRPr>
          </a:p>
          <a:p>
            <a:pPr marL="0" indent="0" eaLnBrk="1" hangingPunct="1">
              <a:spcBef>
                <a:spcPct val="0"/>
              </a:spcBef>
              <a:buNone/>
            </a:pPr>
            <a:r>
              <a:rPr lang="zh-CN" altLang="zh-CN" sz="2800" b="1" dirty="0">
                <a:ea typeface="隶书" panose="02010509060101010101" pitchFamily="49" charset="-122"/>
                <a:sym typeface="+mn-ea"/>
              </a:rPr>
              <a:t>目前主持</a:t>
            </a:r>
            <a:r>
              <a:rPr lang="en-US" altLang="zh-CN" sz="2800" b="1" dirty="0">
                <a:ea typeface="隶书" panose="02010509060101010101" pitchFamily="49" charset="-122"/>
                <a:sym typeface="+mn-ea"/>
              </a:rPr>
              <a:t>16</a:t>
            </a:r>
            <a:r>
              <a:rPr lang="zh-CN" altLang="zh-CN" sz="2800" b="1" dirty="0">
                <a:ea typeface="隶书" panose="02010509060101010101" pitchFamily="49" charset="-122"/>
                <a:sym typeface="+mn-ea"/>
              </a:rPr>
              <a:t>个国家重大科技专项之一</a:t>
            </a:r>
            <a:r>
              <a:rPr lang="en-US" altLang="zh-CN" sz="2800" b="1" dirty="0">
                <a:solidFill>
                  <a:srgbClr val="FF0000"/>
                </a:solidFill>
                <a:ea typeface="隶书" panose="02010509060101010101" pitchFamily="49" charset="-122"/>
                <a:sym typeface="+mn-ea"/>
              </a:rPr>
              <a:t>“</a:t>
            </a:r>
            <a:r>
              <a:rPr lang="zh-CN" altLang="zh-CN" sz="2800" b="1" dirty="0">
                <a:solidFill>
                  <a:srgbClr val="FF0000"/>
                </a:solidFill>
                <a:ea typeface="隶书" panose="02010509060101010101" pitchFamily="49" charset="-122"/>
                <a:sym typeface="+mn-ea"/>
              </a:rPr>
              <a:t>高温气冷堆核电站示范工程</a:t>
            </a:r>
            <a:r>
              <a:rPr lang="en-US" altLang="zh-CN" sz="2800" b="1" dirty="0">
                <a:solidFill>
                  <a:srgbClr val="FF0000"/>
                </a:solidFill>
                <a:ea typeface="隶书" panose="02010509060101010101" pitchFamily="49" charset="-122"/>
                <a:sym typeface="+mn-ea"/>
              </a:rPr>
              <a:t>”</a:t>
            </a:r>
            <a:r>
              <a:rPr lang="zh-CN" altLang="zh-CN" sz="2800" b="1" dirty="0">
                <a:ea typeface="隶书" panose="02010509060101010101" pitchFamily="49" charset="-122"/>
                <a:sym typeface="+mn-ea"/>
              </a:rPr>
              <a:t>专项的研制、设计与建设，牵头负责世界上第一座具有</a:t>
            </a:r>
            <a:r>
              <a:rPr lang="zh-CN" altLang="zh-CN" sz="2800" b="1" dirty="0">
                <a:solidFill>
                  <a:srgbClr val="FF0000"/>
                </a:solidFill>
                <a:ea typeface="隶书" panose="02010509060101010101" pitchFamily="49" charset="-122"/>
                <a:sym typeface="+mn-ea"/>
              </a:rPr>
              <a:t>第</a:t>
            </a:r>
            <a:r>
              <a:rPr lang="zh-CN" altLang="en-US" sz="2800" b="1" dirty="0">
                <a:solidFill>
                  <a:srgbClr val="FF0000"/>
                </a:solidFill>
                <a:ea typeface="隶书" panose="02010509060101010101" pitchFamily="49" charset="-122"/>
                <a:sym typeface="+mn-ea"/>
              </a:rPr>
              <a:t>四</a:t>
            </a:r>
            <a:r>
              <a:rPr lang="zh-CN" altLang="zh-CN" sz="2800" b="1" dirty="0">
                <a:solidFill>
                  <a:srgbClr val="FF0000"/>
                </a:solidFill>
                <a:ea typeface="隶书" panose="02010509060101010101" pitchFamily="49" charset="-122"/>
                <a:sym typeface="+mn-ea"/>
              </a:rPr>
              <a:t>代核电</a:t>
            </a:r>
            <a:r>
              <a:rPr lang="zh-CN" altLang="zh-CN" sz="2800" b="1" dirty="0">
                <a:ea typeface="隶书" panose="02010509060101010101" pitchFamily="49" charset="-122"/>
                <a:sym typeface="+mn-ea"/>
              </a:rPr>
              <a:t>系统安全特征核电站的科研攻关工作。为此，核研院统筹千余人集体攻关，初步探索出一条以企业为主体、产学研结合协同创新的团队建设之路。</a:t>
            </a:r>
          </a:p>
          <a:p>
            <a:pPr marL="0" indent="0" eaLnBrk="1" hangingPunct="1">
              <a:spcBef>
                <a:spcPct val="0"/>
              </a:spcBef>
              <a:buNone/>
            </a:pPr>
            <a:r>
              <a:rPr lang="zh-CN" altLang="zh-CN" sz="2000" b="1" dirty="0">
                <a:latin typeface="楷体" panose="02010609060101010101" pitchFamily="49" charset="-122"/>
                <a:ea typeface="楷体" panose="02010609060101010101" pitchFamily="49" charset="-122"/>
                <a:sym typeface="+mn-ea"/>
              </a:rPr>
              <a:t>中国核学会在山东威海发布“</a:t>
            </a:r>
            <a:r>
              <a:rPr lang="en-US" altLang="zh-CN" sz="2000" b="1" dirty="0">
                <a:latin typeface="楷体" panose="02010609060101010101" pitchFamily="49" charset="-122"/>
                <a:ea typeface="楷体" panose="02010609060101010101" pitchFamily="49" charset="-122"/>
                <a:sym typeface="+mn-ea"/>
              </a:rPr>
              <a:t>2015</a:t>
            </a:r>
            <a:r>
              <a:rPr lang="zh-CN" altLang="zh-CN" sz="2000" b="1" dirty="0">
                <a:latin typeface="楷体" panose="02010609060101010101" pitchFamily="49" charset="-122"/>
                <a:ea typeface="楷体" panose="02010609060101010101" pitchFamily="49" charset="-122"/>
                <a:sym typeface="+mn-ea"/>
              </a:rPr>
              <a:t>—</a:t>
            </a:r>
            <a:r>
              <a:rPr lang="en-US" altLang="zh-CN" sz="2000" b="1" dirty="0">
                <a:latin typeface="楷体" panose="02010609060101010101" pitchFamily="49" charset="-122"/>
                <a:ea typeface="楷体" panose="02010609060101010101" pitchFamily="49" charset="-122"/>
                <a:sym typeface="+mn-ea"/>
              </a:rPr>
              <a:t>2017</a:t>
            </a:r>
            <a:r>
              <a:rPr lang="zh-CN" altLang="zh-CN" sz="2000" b="1" dirty="0">
                <a:latin typeface="楷体" panose="02010609060101010101" pitchFamily="49" charset="-122"/>
                <a:ea typeface="楷体" panose="02010609060101010101" pitchFamily="49" charset="-122"/>
                <a:sym typeface="+mn-ea"/>
              </a:rPr>
              <a:t>年度中国十大核科技进展”。其中，“全球首条高温气冷堆燃料元件生产线投料生产”排在第二位。</a:t>
            </a:r>
            <a:br>
              <a:rPr lang="en-US" altLang="zh-CN" sz="2000" b="1" dirty="0">
                <a:latin typeface="楷体" panose="02010609060101010101" pitchFamily="49" charset="-122"/>
                <a:ea typeface="楷体" panose="02010609060101010101" pitchFamily="49" charset="-122"/>
                <a:sym typeface="+mn-ea"/>
              </a:rPr>
            </a:br>
            <a:r>
              <a:rPr lang="zh-CN" altLang="zh-CN" sz="2000" b="1" dirty="0">
                <a:latin typeface="楷体" panose="02010609060101010101" pitchFamily="49" charset="-122"/>
                <a:ea typeface="楷体" panose="02010609060101010101" pitchFamily="49" charset="-122"/>
                <a:sym typeface="+mn-ea"/>
              </a:rPr>
              <a:t>高温气冷堆核燃料元件生产</a:t>
            </a:r>
            <a:r>
              <a:rPr lang="zh-CN" altLang="zh-CN" sz="2000" b="1" kern="100" dirty="0">
                <a:solidFill>
                  <a:srgbClr val="333333"/>
                </a:solidFill>
                <a:latin typeface="楷体" panose="02010609060101010101" pitchFamily="49" charset="-122"/>
                <a:ea typeface="楷体" panose="02010609060101010101" pitchFamily="49" charset="-122"/>
                <a:cs typeface="Arial" panose="020B0604020202020204"/>
                <a:sym typeface="+mn-ea"/>
              </a:rPr>
              <a:t>线是国家科技重大专项高温气冷堆核电站示范工程的配套建设项目，是全球首条工业规模的高温气冷堆核燃料元件生产线，技术由清华大学核研院研发，</a:t>
            </a:r>
            <a:r>
              <a:rPr lang="zh-CN" altLang="zh-CN" sz="2000" b="1" kern="100" dirty="0">
                <a:solidFill>
                  <a:srgbClr val="FF0000"/>
                </a:solidFill>
                <a:latin typeface="楷体" panose="02010609060101010101" pitchFamily="49" charset="-122"/>
                <a:ea typeface="楷体" panose="02010609060101010101" pitchFamily="49" charset="-122"/>
                <a:cs typeface="Arial" panose="020B0604020202020204"/>
                <a:sym typeface="+mn-ea"/>
              </a:rPr>
              <a:t>清华大学具有完全自主知识产权。</a:t>
            </a:r>
            <a:r>
              <a:rPr lang="zh-CN" altLang="zh-CN" sz="2000" b="1" kern="100" dirty="0">
                <a:solidFill>
                  <a:srgbClr val="333333"/>
                </a:solidFill>
                <a:latin typeface="楷体" panose="02010609060101010101" pitchFamily="49" charset="-122"/>
                <a:ea typeface="楷体" panose="02010609060101010101" pitchFamily="49" charset="-122"/>
                <a:cs typeface="Arial" panose="020B0604020202020204"/>
                <a:sym typeface="+mn-ea"/>
              </a:rPr>
              <a:t>该生产线于</a:t>
            </a:r>
            <a:r>
              <a:rPr lang="en-US" altLang="zh-CN" sz="2000" b="1" kern="100" dirty="0">
                <a:solidFill>
                  <a:srgbClr val="333333"/>
                </a:solidFill>
                <a:latin typeface="楷体" panose="02010609060101010101" pitchFamily="49" charset="-122"/>
                <a:ea typeface="楷体" panose="02010609060101010101" pitchFamily="49" charset="-122"/>
                <a:sym typeface="+mn-ea"/>
              </a:rPr>
              <a:t>2013</a:t>
            </a:r>
            <a:r>
              <a:rPr lang="zh-CN" altLang="zh-CN" sz="2000" b="1" kern="100" dirty="0">
                <a:solidFill>
                  <a:srgbClr val="333333"/>
                </a:solidFill>
                <a:latin typeface="楷体" panose="02010609060101010101" pitchFamily="49" charset="-122"/>
                <a:ea typeface="楷体" panose="02010609060101010101" pitchFamily="49" charset="-122"/>
                <a:cs typeface="Arial" panose="020B0604020202020204"/>
                <a:sym typeface="+mn-ea"/>
              </a:rPr>
              <a:t>年</a:t>
            </a:r>
            <a:r>
              <a:rPr lang="en-US" altLang="zh-CN" sz="2000" b="1" kern="100" dirty="0">
                <a:solidFill>
                  <a:srgbClr val="333333"/>
                </a:solidFill>
                <a:latin typeface="楷体" panose="02010609060101010101" pitchFamily="49" charset="-122"/>
                <a:ea typeface="楷体" panose="02010609060101010101" pitchFamily="49" charset="-122"/>
                <a:sym typeface="+mn-ea"/>
              </a:rPr>
              <a:t>3</a:t>
            </a:r>
            <a:r>
              <a:rPr lang="zh-CN" altLang="zh-CN" sz="2000" b="1" kern="100" dirty="0">
                <a:solidFill>
                  <a:srgbClr val="333333"/>
                </a:solidFill>
                <a:latin typeface="楷体" panose="02010609060101010101" pitchFamily="49" charset="-122"/>
                <a:ea typeface="楷体" panose="02010609060101010101" pitchFamily="49" charset="-122"/>
                <a:cs typeface="Arial" panose="020B0604020202020204"/>
                <a:sym typeface="+mn-ea"/>
              </a:rPr>
              <a:t>月</a:t>
            </a:r>
            <a:r>
              <a:rPr lang="en-US" altLang="zh-CN" sz="2000" b="1" kern="100" dirty="0">
                <a:solidFill>
                  <a:srgbClr val="333333"/>
                </a:solidFill>
                <a:latin typeface="楷体" panose="02010609060101010101" pitchFamily="49" charset="-122"/>
                <a:ea typeface="楷体" panose="02010609060101010101" pitchFamily="49" charset="-122"/>
                <a:sym typeface="+mn-ea"/>
              </a:rPr>
              <a:t>16</a:t>
            </a:r>
            <a:r>
              <a:rPr lang="zh-CN" altLang="zh-CN" sz="2000" b="1" kern="100" dirty="0">
                <a:solidFill>
                  <a:srgbClr val="333333"/>
                </a:solidFill>
                <a:latin typeface="楷体" panose="02010609060101010101" pitchFamily="49" charset="-122"/>
                <a:ea typeface="楷体" panose="02010609060101010101" pitchFamily="49" charset="-122"/>
                <a:cs typeface="Arial" panose="020B0604020202020204"/>
                <a:sym typeface="+mn-ea"/>
              </a:rPr>
              <a:t>日在中核北方核燃料元件公司开工建设，</a:t>
            </a:r>
            <a:r>
              <a:rPr lang="en-US" altLang="zh-CN" sz="2000" b="1" kern="100" dirty="0">
                <a:solidFill>
                  <a:srgbClr val="333333"/>
                </a:solidFill>
                <a:latin typeface="楷体" panose="02010609060101010101" pitchFamily="49" charset="-122"/>
                <a:ea typeface="楷体" panose="02010609060101010101" pitchFamily="49" charset="-122"/>
                <a:sym typeface="+mn-ea"/>
              </a:rPr>
              <a:t>2016</a:t>
            </a:r>
            <a:r>
              <a:rPr lang="zh-CN" altLang="zh-CN" sz="2000" b="1" kern="100" dirty="0">
                <a:solidFill>
                  <a:srgbClr val="333333"/>
                </a:solidFill>
                <a:latin typeface="楷体" panose="02010609060101010101" pitchFamily="49" charset="-122"/>
                <a:ea typeface="楷体" panose="02010609060101010101" pitchFamily="49" charset="-122"/>
                <a:cs typeface="Arial" panose="020B0604020202020204"/>
                <a:sym typeface="+mn-ea"/>
              </a:rPr>
              <a:t>年</a:t>
            </a:r>
            <a:r>
              <a:rPr lang="en-US" altLang="zh-CN" sz="2000" b="1" kern="100" dirty="0">
                <a:solidFill>
                  <a:srgbClr val="333333"/>
                </a:solidFill>
                <a:latin typeface="楷体" panose="02010609060101010101" pitchFamily="49" charset="-122"/>
                <a:ea typeface="楷体" panose="02010609060101010101" pitchFamily="49" charset="-122"/>
                <a:sym typeface="+mn-ea"/>
              </a:rPr>
              <a:t>8</a:t>
            </a:r>
            <a:r>
              <a:rPr lang="zh-CN" altLang="zh-CN" sz="2000" b="1" kern="100" dirty="0">
                <a:solidFill>
                  <a:srgbClr val="333333"/>
                </a:solidFill>
                <a:latin typeface="楷体" panose="02010609060101010101" pitchFamily="49" charset="-122"/>
                <a:ea typeface="楷体" panose="02010609060101010101" pitchFamily="49" charset="-122"/>
                <a:cs typeface="Arial" panose="020B0604020202020204"/>
                <a:sym typeface="+mn-ea"/>
              </a:rPr>
              <a:t>月</a:t>
            </a:r>
            <a:r>
              <a:rPr lang="en-US" altLang="zh-CN" sz="2000" b="1" kern="100" dirty="0">
                <a:solidFill>
                  <a:srgbClr val="333333"/>
                </a:solidFill>
                <a:latin typeface="楷体" panose="02010609060101010101" pitchFamily="49" charset="-122"/>
                <a:ea typeface="楷体" panose="02010609060101010101" pitchFamily="49" charset="-122"/>
                <a:sym typeface="+mn-ea"/>
              </a:rPr>
              <a:t>15</a:t>
            </a:r>
            <a:r>
              <a:rPr lang="zh-CN" altLang="zh-CN" sz="2000" b="1" kern="100" dirty="0">
                <a:solidFill>
                  <a:srgbClr val="333333"/>
                </a:solidFill>
                <a:latin typeface="楷体" panose="02010609060101010101" pitchFamily="49" charset="-122"/>
                <a:ea typeface="楷体" panose="02010609060101010101" pitchFamily="49" charset="-122"/>
                <a:cs typeface="Arial" panose="020B0604020202020204"/>
                <a:sym typeface="+mn-ea"/>
              </a:rPr>
              <a:t>日建成投产。</a:t>
            </a:r>
            <a:br>
              <a:rPr lang="en-US" altLang="zh-CN" sz="2000" b="1" kern="100" dirty="0">
                <a:solidFill>
                  <a:srgbClr val="333333"/>
                </a:solidFill>
                <a:latin typeface="楷体" panose="02010609060101010101" pitchFamily="49" charset="-122"/>
                <a:ea typeface="楷体" panose="02010609060101010101" pitchFamily="49" charset="-122"/>
                <a:sym typeface="+mn-ea"/>
              </a:rPr>
            </a:br>
            <a:r>
              <a:rPr lang="zh-CN" altLang="zh-CN" sz="2000" b="1" kern="100" dirty="0">
                <a:solidFill>
                  <a:srgbClr val="333333"/>
                </a:solidFill>
                <a:latin typeface="楷体" panose="02010609060101010101" pitchFamily="49" charset="-122"/>
                <a:ea typeface="楷体" panose="02010609060101010101" pitchFamily="49" charset="-122"/>
                <a:cs typeface="Arial" panose="020B0604020202020204"/>
                <a:sym typeface="+mn-ea"/>
              </a:rPr>
              <a:t>截至</a:t>
            </a:r>
            <a:r>
              <a:rPr lang="en-US" altLang="zh-CN" sz="2000" b="1" kern="100" dirty="0">
                <a:solidFill>
                  <a:srgbClr val="333333"/>
                </a:solidFill>
                <a:latin typeface="楷体" panose="02010609060101010101" pitchFamily="49" charset="-122"/>
                <a:ea typeface="楷体" panose="02010609060101010101" pitchFamily="49" charset="-122"/>
                <a:cs typeface="Arial" panose="020B0604020202020204"/>
                <a:sym typeface="+mn-ea"/>
              </a:rPr>
              <a:t>2017</a:t>
            </a:r>
            <a:r>
              <a:rPr lang="zh-CN" altLang="en-US" sz="2000" b="1" kern="100" dirty="0">
                <a:solidFill>
                  <a:srgbClr val="333333"/>
                </a:solidFill>
                <a:latin typeface="楷体" panose="02010609060101010101" pitchFamily="49" charset="-122"/>
                <a:ea typeface="楷体" panose="02010609060101010101" pitchFamily="49" charset="-122"/>
                <a:cs typeface="Arial" panose="020B0604020202020204"/>
                <a:sym typeface="+mn-ea"/>
              </a:rPr>
              <a:t>年</a:t>
            </a:r>
            <a:r>
              <a:rPr lang="en-US" altLang="zh-CN" sz="2000" b="1" kern="100" dirty="0">
                <a:solidFill>
                  <a:srgbClr val="333333"/>
                </a:solidFill>
                <a:latin typeface="楷体" panose="02010609060101010101" pitchFamily="49" charset="-122"/>
                <a:ea typeface="楷体" panose="02010609060101010101" pitchFamily="49" charset="-122"/>
                <a:sym typeface="+mn-ea"/>
              </a:rPr>
              <a:t>9</a:t>
            </a:r>
            <a:r>
              <a:rPr lang="zh-CN" altLang="zh-CN" sz="2000" b="1" kern="100" dirty="0">
                <a:solidFill>
                  <a:srgbClr val="333333"/>
                </a:solidFill>
                <a:latin typeface="楷体" panose="02010609060101010101" pitchFamily="49" charset="-122"/>
                <a:ea typeface="楷体" panose="02010609060101010101" pitchFamily="49" charset="-122"/>
                <a:cs typeface="Arial" panose="020B0604020202020204"/>
                <a:sym typeface="+mn-ea"/>
              </a:rPr>
              <a:t>月，该条生产线已经完成了</a:t>
            </a:r>
            <a:r>
              <a:rPr lang="en-US" altLang="zh-CN" sz="2000" b="1" kern="100" dirty="0">
                <a:solidFill>
                  <a:srgbClr val="FF0000"/>
                </a:solidFill>
                <a:latin typeface="楷体" panose="02010609060101010101" pitchFamily="49" charset="-122"/>
                <a:ea typeface="楷体" panose="02010609060101010101" pitchFamily="49" charset="-122"/>
                <a:sym typeface="+mn-ea"/>
              </a:rPr>
              <a:t>24.5</a:t>
            </a:r>
            <a:r>
              <a:rPr lang="zh-CN" altLang="zh-CN" sz="2000" b="1" kern="100" dirty="0">
                <a:solidFill>
                  <a:srgbClr val="FF0000"/>
                </a:solidFill>
                <a:latin typeface="楷体" panose="02010609060101010101" pitchFamily="49" charset="-122"/>
                <a:ea typeface="楷体" panose="02010609060101010101" pitchFamily="49" charset="-122"/>
                <a:cs typeface="Arial" panose="020B0604020202020204"/>
                <a:sym typeface="+mn-ea"/>
              </a:rPr>
              <a:t>万</a:t>
            </a:r>
            <a:r>
              <a:rPr lang="zh-CN" altLang="zh-CN" sz="2000" b="1" kern="100" dirty="0">
                <a:solidFill>
                  <a:srgbClr val="333333"/>
                </a:solidFill>
                <a:latin typeface="楷体" panose="02010609060101010101" pitchFamily="49" charset="-122"/>
                <a:ea typeface="楷体" panose="02010609060101010101" pitchFamily="49" charset="-122"/>
                <a:cs typeface="Arial" panose="020B0604020202020204"/>
                <a:sym typeface="+mn-ea"/>
              </a:rPr>
              <a:t>个球形燃料元件生产，标志着我国高温气冷堆元件制造水平已走在世界前列，加快推进了高温气冷堆元件商业化、规模化进程，为实现核电走出去战略、建成核电强国做出了新的贡献。</a:t>
            </a:r>
            <a:endParaRPr lang="zh-CN" altLang="en-US" sz="2000" b="1" dirty="0">
              <a:solidFill>
                <a:srgbClr val="000000"/>
              </a:solidFill>
              <a:latin typeface="楷体" panose="02010609060101010101" pitchFamily="49" charset="-122"/>
              <a:ea typeface="楷体" panose="02010609060101010101" pitchFamily="49" charset="-122"/>
            </a:endParaRPr>
          </a:p>
          <a:p>
            <a:pPr marL="0" indent="0" eaLnBrk="1" hangingPunct="1">
              <a:spcBef>
                <a:spcPct val="0"/>
              </a:spcBef>
              <a:buNone/>
            </a:pPr>
            <a:endParaRPr lang="en-US" altLang="zh-CN" sz="2000" b="1" dirty="0">
              <a:ea typeface="隶书" panose="02010509060101010101" pitchFamily="49" charset="-122"/>
            </a:endParaRPr>
          </a:p>
          <a:p>
            <a:pPr marL="0" indent="0" eaLnBrk="1" hangingPunct="1">
              <a:spcBef>
                <a:spcPct val="0"/>
              </a:spcBef>
              <a:buNone/>
            </a:pPr>
            <a:endParaRPr lang="en-US" altLang="zh-CN" sz="2000" b="1" dirty="0">
              <a:solidFill>
                <a:srgbClr val="FF0000"/>
              </a:solidFill>
              <a:latin typeface="隶书" panose="02010509060101010101" pitchFamily="49" charset="-122"/>
              <a:ea typeface="隶书" panose="02010509060101010101" pitchFamily="49" charset="-122"/>
            </a:endParaRPr>
          </a:p>
        </p:txBody>
      </p:sp>
    </p:spTree>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8"/>
          <p:cNvSpPr/>
          <p:nvPr/>
        </p:nvSpPr>
        <p:spPr>
          <a:xfrm>
            <a:off x="1703705" y="537529"/>
            <a:ext cx="8756650" cy="1506855"/>
          </a:xfrm>
          <a:prstGeom prst="rect">
            <a:avLst/>
          </a:prstGeom>
          <a:solidFill>
            <a:srgbClr val="FFCC99"/>
          </a:solidFill>
          <a:ln w="9525">
            <a:noFill/>
          </a:ln>
        </p:spPr>
        <p:txBody>
          <a:bodyPr wrap="square" anchor="ctr" anchorCtr="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spcBef>
                <a:spcPct val="0"/>
              </a:spcBef>
              <a:buNone/>
            </a:pPr>
            <a:r>
              <a:rPr lang="zh-CN" altLang="en-US" b="1" dirty="0">
                <a:solidFill>
                  <a:srgbClr val="FF0000"/>
                </a:solidFill>
                <a:latin typeface="隶书" panose="02010509060101010101" pitchFamily="49" charset="-122"/>
                <a:ea typeface="隶书" panose="02010509060101010101" pitchFamily="49" charset="-122"/>
              </a:rPr>
              <a:t>我国首座第四代核电站“清华造” </a:t>
            </a:r>
            <a:endParaRPr lang="en-US" altLang="zh-CN" b="1" dirty="0">
              <a:solidFill>
                <a:srgbClr val="FF0000"/>
              </a:solidFill>
              <a:latin typeface="隶书" panose="02010509060101010101" pitchFamily="49" charset="-122"/>
              <a:ea typeface="隶书" panose="02010509060101010101" pitchFamily="49" charset="-122"/>
            </a:endParaRPr>
          </a:p>
          <a:p>
            <a:pPr marL="0" indent="0">
              <a:spcBef>
                <a:spcPct val="0"/>
              </a:spcBef>
              <a:buNone/>
            </a:pPr>
            <a:r>
              <a:rPr lang="en-US" altLang="zh-CN" sz="2000" b="1" dirty="0">
                <a:latin typeface="楷体" panose="02010609060101010101" pitchFamily="49" charset="-122"/>
                <a:ea typeface="楷体" panose="02010609060101010101" pitchFamily="49" charset="-122"/>
                <a:cs typeface="楷体" panose="02010609060101010101" pitchFamily="49" charset="-122"/>
              </a:rPr>
              <a:t>2016</a:t>
            </a:r>
            <a:r>
              <a:rPr lang="zh-CN" altLang="en-US" sz="2000" b="1" dirty="0">
                <a:latin typeface="楷体" panose="02010609060101010101" pitchFamily="49" charset="-122"/>
                <a:ea typeface="楷体" panose="02010609060101010101" pitchFamily="49" charset="-122"/>
                <a:cs typeface="楷体" panose="02010609060101010101" pitchFamily="49" charset="-122"/>
              </a:rPr>
              <a:t>年</a:t>
            </a:r>
            <a:r>
              <a:rPr lang="en-US" altLang="zh-CN" sz="2000" b="1" dirty="0">
                <a:latin typeface="楷体" panose="02010609060101010101" pitchFamily="49" charset="-122"/>
                <a:ea typeface="楷体" panose="02010609060101010101" pitchFamily="49" charset="-122"/>
                <a:cs typeface="楷体" panose="02010609060101010101" pitchFamily="49" charset="-122"/>
              </a:rPr>
              <a:t>3</a:t>
            </a:r>
            <a:r>
              <a:rPr lang="zh-CN" altLang="en-US" sz="2000" b="1" dirty="0">
                <a:latin typeface="楷体" panose="02010609060101010101" pitchFamily="49" charset="-122"/>
                <a:ea typeface="楷体" panose="02010609060101010101" pitchFamily="49" charset="-122"/>
                <a:cs typeface="楷体" panose="02010609060101010101" pitchFamily="49" charset="-122"/>
              </a:rPr>
              <a:t>月</a:t>
            </a:r>
            <a:r>
              <a:rPr lang="en-US" altLang="zh-CN" sz="2000" b="1" dirty="0">
                <a:latin typeface="楷体" panose="02010609060101010101" pitchFamily="49" charset="-122"/>
                <a:ea typeface="楷体" panose="02010609060101010101" pitchFamily="49" charset="-122"/>
                <a:cs typeface="楷体" panose="02010609060101010101" pitchFamily="49" charset="-122"/>
              </a:rPr>
              <a:t>20</a:t>
            </a:r>
            <a:r>
              <a:rPr lang="zh-CN" altLang="en-US" sz="2000" b="1" dirty="0">
                <a:latin typeface="楷体" panose="02010609060101010101" pitchFamily="49" charset="-122"/>
                <a:ea typeface="楷体" panose="02010609060101010101" pitchFamily="49" charset="-122"/>
                <a:cs typeface="楷体" panose="02010609060101010101" pitchFamily="49" charset="-122"/>
              </a:rPr>
              <a:t>日中午</a:t>
            </a:r>
            <a:r>
              <a:rPr lang="en-US" altLang="zh-CN" sz="2000" b="1" dirty="0">
                <a:latin typeface="楷体" panose="02010609060101010101" pitchFamily="49" charset="-122"/>
                <a:ea typeface="楷体" panose="02010609060101010101" pitchFamily="49" charset="-122"/>
                <a:cs typeface="楷体" panose="02010609060101010101" pitchFamily="49" charset="-122"/>
              </a:rPr>
              <a:t>12</a:t>
            </a:r>
            <a:r>
              <a:rPr lang="zh-CN" altLang="en-US" sz="2000" b="1" dirty="0">
                <a:latin typeface="楷体" panose="02010609060101010101" pitchFamily="49" charset="-122"/>
                <a:ea typeface="楷体" panose="02010609060101010101" pitchFamily="49" charset="-122"/>
                <a:cs typeface="楷体" panose="02010609060101010101" pitchFamily="49" charset="-122"/>
              </a:rPr>
              <a:t>时许，山东荣成石岛湾，在两台千吨级吊车共同努力下，一个直径约</a:t>
            </a:r>
            <a:r>
              <a:rPr lang="en-US" altLang="zh-CN" sz="2000" b="1" dirty="0">
                <a:latin typeface="楷体" panose="02010609060101010101" pitchFamily="49" charset="-122"/>
                <a:ea typeface="楷体" panose="02010609060101010101" pitchFamily="49" charset="-122"/>
                <a:cs typeface="楷体" panose="02010609060101010101" pitchFamily="49" charset="-122"/>
              </a:rPr>
              <a:t>6</a:t>
            </a:r>
            <a:r>
              <a:rPr lang="zh-CN" altLang="en-US" sz="2000" b="1" dirty="0">
                <a:latin typeface="楷体" panose="02010609060101010101" pitchFamily="49" charset="-122"/>
                <a:ea typeface="楷体" panose="02010609060101010101" pitchFamily="49" charset="-122"/>
                <a:cs typeface="楷体" panose="02010609060101010101" pitchFamily="49" charset="-122"/>
              </a:rPr>
              <a:t>米，高</a:t>
            </a:r>
            <a:r>
              <a:rPr lang="en-US" altLang="zh-CN" sz="2000" b="1" dirty="0">
                <a:latin typeface="楷体" panose="02010609060101010101" pitchFamily="49" charset="-122"/>
                <a:ea typeface="楷体" panose="02010609060101010101" pitchFamily="49" charset="-122"/>
                <a:cs typeface="楷体" panose="02010609060101010101" pitchFamily="49" charset="-122"/>
              </a:rPr>
              <a:t>20</a:t>
            </a:r>
            <a:r>
              <a:rPr lang="zh-CN" altLang="en-US" sz="2000" b="1" dirty="0">
                <a:latin typeface="楷体" panose="02010609060101010101" pitchFamily="49" charset="-122"/>
                <a:ea typeface="楷体" panose="02010609060101010101" pitchFamily="49" charset="-122"/>
                <a:cs typeface="楷体" panose="02010609060101010101" pitchFamily="49" charset="-122"/>
              </a:rPr>
              <a:t>多米的巨型“易拉罐”经历了离地</a:t>
            </a:r>
            <a:r>
              <a:rPr lang="en-US" altLang="zh-CN" sz="2000" b="1" dirty="0">
                <a:latin typeface="楷体" panose="02010609060101010101" pitchFamily="49" charset="-122"/>
                <a:ea typeface="楷体" panose="02010609060101010101" pitchFamily="49" charset="-122"/>
                <a:cs typeface="楷体" panose="02010609060101010101" pitchFamily="49" charset="-122"/>
              </a:rPr>
              <a:t>50</a:t>
            </a:r>
            <a:r>
              <a:rPr lang="zh-CN" altLang="en-US" sz="2000" b="1" dirty="0">
                <a:latin typeface="楷体" panose="02010609060101010101" pitchFamily="49" charset="-122"/>
                <a:ea typeface="楷体" panose="02010609060101010101" pitchFamily="49" charset="-122"/>
                <a:cs typeface="楷体" panose="02010609060101010101" pitchFamily="49" charset="-122"/>
              </a:rPr>
              <a:t>米、水平移动近百米后，稳稳地在一个水泥壳里“入座”。今后的日子，</a:t>
            </a:r>
          </a:p>
        </p:txBody>
      </p:sp>
      <p:sp>
        <p:nvSpPr>
          <p:cNvPr id="52228" name="矩形 9"/>
          <p:cNvSpPr/>
          <p:nvPr/>
        </p:nvSpPr>
        <p:spPr>
          <a:xfrm>
            <a:off x="1643380" y="2044700"/>
            <a:ext cx="8877300" cy="1322070"/>
          </a:xfrm>
          <a:prstGeom prst="rect">
            <a:avLst/>
          </a:prstGeom>
          <a:solidFill>
            <a:srgbClr val="FFCC99"/>
          </a:solid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2000" b="1" dirty="0">
                <a:latin typeface="楷体" panose="02010609060101010101" pitchFamily="49" charset="-122"/>
                <a:ea typeface="楷体" panose="02010609060101010101" pitchFamily="49" charset="-122"/>
                <a:cs typeface="楷体" panose="02010609060101010101" pitchFamily="49" charset="-122"/>
              </a:rPr>
              <a:t>这个“易拉罐”里装的不是饮料，而是货真价实的核反应堆及相关设备。当天，全球首座模块式高温气冷堆示范工程的首台主设备压力容器吊装到位。</a:t>
            </a:r>
          </a:p>
          <a:p>
            <a:pPr marL="0" indent="0" eaLnBrk="1" hangingPunct="1">
              <a:spcBef>
                <a:spcPct val="0"/>
              </a:spcBef>
              <a:buNone/>
            </a:pPr>
            <a:r>
              <a:rPr lang="zh-CN" altLang="zh-CN" sz="2000" b="1" dirty="0">
                <a:latin typeface="楷体" panose="02010609060101010101" pitchFamily="49" charset="-122"/>
                <a:ea typeface="楷体" panose="02010609060101010101" pitchFamily="49" charset="-122"/>
                <a:cs typeface="楷体" panose="02010609060101010101" pitchFamily="49" charset="-122"/>
              </a:rPr>
              <a:t>使用该反应堆的石岛湾核电站将成为我国首座第四代核电站，采用氦气循环冷却技术、具有“</a:t>
            </a:r>
            <a:r>
              <a:rPr lang="zh-CN" altLang="zh-CN" sz="2000" b="1" dirty="0">
                <a:solidFill>
                  <a:srgbClr val="FF0000"/>
                </a:solidFill>
                <a:latin typeface="楷体" panose="02010609060101010101" pitchFamily="49" charset="-122"/>
                <a:ea typeface="楷体" panose="02010609060101010101" pitchFamily="49" charset="-122"/>
                <a:cs typeface="楷体" panose="02010609060101010101" pitchFamily="49" charset="-122"/>
              </a:rPr>
              <a:t>固有安全</a:t>
            </a:r>
            <a:r>
              <a:rPr lang="zh-CN" altLang="zh-CN" sz="2000" b="1" dirty="0">
                <a:latin typeface="楷体" panose="02010609060101010101" pitchFamily="49" charset="-122"/>
                <a:ea typeface="楷体" panose="02010609060101010101" pitchFamily="49" charset="-122"/>
                <a:cs typeface="楷体" panose="02010609060101010101" pitchFamily="49" charset="-122"/>
              </a:rPr>
              <a:t>”特性，使得该核电站的安全性、发电效率大大提升。</a:t>
            </a:r>
          </a:p>
        </p:txBody>
      </p:sp>
      <p:sp>
        <p:nvSpPr>
          <p:cNvPr id="2" name="矩形 1"/>
          <p:cNvSpPr/>
          <p:nvPr/>
        </p:nvSpPr>
        <p:spPr>
          <a:xfrm>
            <a:off x="1700214" y="3284539"/>
            <a:ext cx="8759825" cy="706755"/>
          </a:xfrm>
          <a:prstGeom prst="rect">
            <a:avLst/>
          </a:prstGeom>
          <a:solidFill>
            <a:schemeClr val="accent5"/>
          </a:solidFill>
        </p:spPr>
        <p:txBody>
          <a:bodyPr>
            <a:spAutoFit/>
          </a:bodyPr>
          <a:lstStyle/>
          <a:p>
            <a:pPr fontAlgn="base"/>
            <a:r>
              <a:rPr kumimoji="1" lang="zh-CN" altLang="en-US" sz="2000" dirty="0">
                <a:latin typeface="楷体" panose="02010609060101010101" pitchFamily="49" charset="-122"/>
                <a:ea typeface="楷体" panose="02010609060101010101" pitchFamily="49" charset="-122"/>
                <a:cs typeface="楷体" panose="02010609060101010101" pitchFamily="49" charset="-122"/>
              </a:rPr>
              <a:t>2021年9月12日9时35分，华能石岛湾高温气冷堆核电站示范工程1号反应堆首次达到临界状态，机组正式开启带核功率运行。</a:t>
            </a:r>
            <a:endParaRPr kumimoji="1" lang="zh-CN" altLang="en-US" sz="2000" b="1" dirty="0">
              <a:latin typeface="楷体" panose="02010609060101010101" pitchFamily="49" charset="-122"/>
              <a:ea typeface="楷体" panose="02010609060101010101" pitchFamily="49" charset="-122"/>
              <a:cs typeface="楷体" panose="02010609060101010101" pitchFamily="49" charset="-122"/>
            </a:endParaRPr>
          </a:p>
        </p:txBody>
      </p:sp>
      <p:sp>
        <p:nvSpPr>
          <p:cNvPr id="4" name="矩形 3"/>
          <p:cNvSpPr/>
          <p:nvPr/>
        </p:nvSpPr>
        <p:spPr>
          <a:xfrm>
            <a:off x="1643381" y="3991610"/>
            <a:ext cx="8974455" cy="2861310"/>
          </a:xfrm>
          <a:prstGeom prst="rect">
            <a:avLst/>
          </a:prstGeom>
          <a:solidFill>
            <a:schemeClr val="accent5"/>
          </a:solidFill>
        </p:spPr>
        <p:txBody>
          <a:bodyPr wrap="square">
            <a:spAutoFit/>
          </a:bodyPr>
          <a:lstStyle/>
          <a:p>
            <a:pPr eaLnBrk="0" fontAlgn="base" hangingPunct="0">
              <a:spcBef>
                <a:spcPct val="0"/>
              </a:spcBef>
              <a:spcAft>
                <a:spcPct val="0"/>
              </a:spcAft>
              <a:defRPr/>
            </a:pPr>
            <a:r>
              <a:rPr kumimoji="1" lang="zh-CN" altLang="en-US" sz="2000" dirty="0">
                <a:latin typeface="楷体" panose="02010609060101010101" pitchFamily="49" charset="-122"/>
                <a:ea typeface="楷体" panose="02010609060101010101" pitchFamily="49" charset="-122"/>
                <a:cs typeface="楷体" panose="02010609060101010101" pitchFamily="49" charset="-122"/>
              </a:rPr>
              <a:t>总结5MW低温核供热堆建设经验，王大中特别强调了两点：一是要善于把握技术发展方向，选好技术方案和项目目标，在目标定位上要“跳起来摘果子”，如果目标过高或过低，只能无功而返或达不到预期成果；“跳起来摘得着”才是适度的高标准，设法使自己跳得高一些，达到一个高度后，再瞄准新的高度，取度合适，才能实现勇于创新与务实求真的结合。二是要坚持和发扬众志成城的团队精神。核反应堆涵盖物理、热工、化工、材料、机械、控制等多学科，要经过研究、设计、验证、制造、安装调试等各个环节，需要科学组织、团队配合，才能完成如此复杂的高科技工程项目。这两点也一直贯穿在他几十年的科研生涯中。</a:t>
            </a:r>
            <a:endParaRPr kumimoji="1" lang="zh-CN" altLang="en-US" dirty="0">
              <a:solidFill>
                <a:srgbClr val="000000"/>
              </a:solidFill>
              <a:latin typeface="SourceSansPro-Regular"/>
              <a:ea typeface="隶书" panose="020105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5"/>
          <p:cNvSpPr/>
          <p:nvPr/>
        </p:nvSpPr>
        <p:spPr>
          <a:xfrm>
            <a:off x="1595755" y="304800"/>
            <a:ext cx="8915400" cy="92633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ts val="0"/>
              </a:spcBef>
              <a:buNone/>
            </a:pPr>
            <a:r>
              <a:rPr lang="zh-CN" altLang="en-US" sz="3600" b="1" dirty="0">
                <a:solidFill>
                  <a:srgbClr val="FF0000"/>
                </a:solidFill>
                <a:latin typeface="楷体" panose="02010609060101010101" pitchFamily="49" charset="-122"/>
                <a:ea typeface="楷体" panose="02010609060101010101" pitchFamily="49" charset="-122"/>
                <a:cs typeface="楷体" panose="02010609060101010101" pitchFamily="49" charset="-122"/>
              </a:rPr>
              <a:t>  二、</a:t>
            </a:r>
            <a:r>
              <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rPr>
              <a:t>孙子对管理对象的要求</a:t>
            </a:r>
          </a:p>
          <a:p>
            <a:pPr marL="0" indent="0" eaLnBrk="1" hangingPunct="1">
              <a:spcBef>
                <a:spcPts val="0"/>
              </a:spcBef>
              <a:buNone/>
            </a:pPr>
            <a:r>
              <a:rPr lang="zh-CN" altLang="en-US" sz="4000" dirty="0">
                <a:solidFill>
                  <a:schemeClr val="tx2"/>
                </a:solidFill>
                <a:latin typeface="楷体" panose="02010609060101010101" pitchFamily="49" charset="-122"/>
                <a:ea typeface="楷体" panose="02010609060101010101" pitchFamily="49" charset="-122"/>
                <a:cs typeface="楷体" panose="02010609060101010101" pitchFamily="49" charset="-122"/>
              </a:rPr>
              <a:t>一是要听从指挥；二是要加强训练。</a:t>
            </a:r>
          </a:p>
          <a:p>
            <a:pPr marL="0" indent="0" eaLnBrk="1" hangingPunct="1">
              <a:spcBef>
                <a:spcPct val="0"/>
              </a:spcBef>
              <a:buNone/>
            </a:pPr>
            <a:endParaRPr lang="zh-CN" altLang="en-US" sz="3600" b="1"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endParaRPr>
          </a:p>
          <a:p>
            <a:pPr marL="0" indent="0" eaLnBrk="1" hangingPunct="1">
              <a:spcBef>
                <a:spcPct val="0"/>
              </a:spcBef>
              <a:buNone/>
            </a:pPr>
            <a:r>
              <a:rPr lang="zh-CN" altLang="en-US" b="1"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一是要听从指挥</a:t>
            </a:r>
          </a:p>
          <a:p>
            <a:pPr marL="0" indent="0" eaLnBrk="1" hangingPunct="1">
              <a:spcBef>
                <a:spcPct val="0"/>
              </a:spcBef>
              <a:buNone/>
            </a:pPr>
            <a:r>
              <a:rPr lang="zh-CN" altLang="en-US" b="1"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《计篇》将听吾计,用之必胜,留之；将不听吾计,用之必败,去之。</a:t>
            </a:r>
            <a:endParaRPr lang="zh-CN" altLang="en-US" b="1" dirty="0">
              <a:solidFill>
                <a:schemeClr val="tx2"/>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r>
              <a:rPr lang="en-US" altLang="zh-CN" b="1"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 </a:t>
            </a:r>
            <a:r>
              <a:rPr lang="en-US" altLang="zh-CN" sz="2800" b="1"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8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孙子说：如果听从我的计谋，作战一定胜利，就留下；如果不听从我的计谋，作战一定失败，就离去</a:t>
            </a:r>
            <a:r>
              <a:rPr lang="zh-CN" altLang="en-US" sz="36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p>
          <a:p>
            <a:pPr marL="0" indent="0">
              <a:spcBef>
                <a:spcPct val="0"/>
              </a:spcBef>
              <a:buNone/>
            </a:pPr>
            <a:r>
              <a:rPr lang="zh-CN" altLang="en-US" sz="2800" b="1" dirty="0">
                <a:solidFill>
                  <a:srgbClr val="000000"/>
                </a:solidFill>
                <a:latin typeface="楷体" panose="02010609060101010101" pitchFamily="49" charset="-122"/>
                <a:ea typeface="楷体" panose="02010609060101010101" pitchFamily="49" charset="-122"/>
                <a:sym typeface="+mn-ea"/>
              </a:rPr>
              <a:t>马云选人的第一要素是价值观。</a:t>
            </a:r>
            <a:r>
              <a:rPr lang="zh-CN" altLang="en-US" sz="1800" dirty="0">
                <a:solidFill>
                  <a:srgbClr val="333333"/>
                </a:solidFill>
                <a:latin typeface="楷体" panose="02010609060101010101" pitchFamily="49" charset="-122"/>
                <a:ea typeface="楷体" panose="02010609060101010101" pitchFamily="49" charset="-122"/>
                <a:cs typeface="楷体" panose="02010609060101010101" pitchFamily="49" charset="-122"/>
                <a:sym typeface="+mn-ea"/>
              </a:rPr>
              <a:t>在阿里巴巴公司的平时考核中，业绩很好，价值观特别差，也就是，每年销售可以卖得特别高，但是他根本不讲究团队精神，不讲究质量服务。这些人我们叫</a:t>
            </a:r>
            <a:r>
              <a:rPr lang="zh-CN" altLang="en-US" sz="18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“野狗”</a:t>
            </a:r>
            <a:r>
              <a:rPr lang="zh-CN" altLang="en-US" sz="1800" dirty="0">
                <a:solidFill>
                  <a:srgbClr val="333333"/>
                </a:solidFill>
                <a:latin typeface="楷体" panose="02010609060101010101" pitchFamily="49" charset="-122"/>
                <a:ea typeface="楷体" panose="02010609060101010101" pitchFamily="49" charset="-122"/>
                <a:cs typeface="楷体" panose="02010609060101010101" pitchFamily="49" charset="-122"/>
                <a:sym typeface="+mn-ea"/>
              </a:rPr>
              <a:t>，杀！我们毫不手软，杀掉他。因为，这些人会对团队造成伤害是非常大的。当然，对那些价值观很好：人特别热情，特别善良，特别友好，但就是业绩永远好不起来，也就是我们称之为</a:t>
            </a:r>
            <a:r>
              <a:rPr lang="zh-CN" altLang="en-US" sz="18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“小白兔”</a:t>
            </a:r>
            <a:r>
              <a:rPr lang="zh-CN" altLang="en-US" sz="1800" dirty="0">
                <a:solidFill>
                  <a:srgbClr val="333333"/>
                </a:solidFill>
                <a:latin typeface="楷体" panose="02010609060101010101" pitchFamily="49" charset="-122"/>
                <a:ea typeface="楷体" panose="02010609060101010101" pitchFamily="49" charset="-122"/>
                <a:cs typeface="楷体" panose="02010609060101010101" pitchFamily="49" charset="-122"/>
                <a:sym typeface="+mn-ea"/>
              </a:rPr>
              <a:t>的人，我们也要杀。毕竟我们是公司，不是救济中心。不过，“小白兔”在离开公司三个月后，还是有机会再进阿里巴巴，只要他能把业绩搞上，而“野狗”就没有这个机会了。</a:t>
            </a:r>
            <a:endParaRPr lang="zh-CN" altLang="en-US" sz="1800" dirty="0">
              <a:solidFill>
                <a:srgbClr val="000000"/>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endParaRPr lang="zh-CN" altLang="en-US" sz="2800" dirty="0">
              <a:solidFill>
                <a:srgbClr val="000000"/>
              </a:solidFill>
              <a:latin typeface="楷体" panose="02010609060101010101" pitchFamily="49" charset="-122"/>
              <a:ea typeface="楷体" panose="02010609060101010101" pitchFamily="49" charset="-122"/>
            </a:endParaRPr>
          </a:p>
          <a:p>
            <a:pPr marL="0" indent="0" eaLnBrk="1" hangingPunct="1">
              <a:spcBef>
                <a:spcPct val="0"/>
              </a:spcBef>
              <a:buNone/>
            </a:pPr>
            <a:endParaRPr lang="zh-CN" altLang="en-US" sz="3600" b="1"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ts val="0"/>
              </a:spcBef>
              <a:buNone/>
            </a:pPr>
            <a:br>
              <a:rPr lang="zh-CN" altLang="en-US" sz="6000" dirty="0">
                <a:solidFill>
                  <a:srgbClr val="FF0000"/>
                </a:solidFill>
                <a:latin typeface="隶书" panose="02010509060101010101" pitchFamily="49" charset="-122"/>
                <a:ea typeface="隶书" panose="02010509060101010101" pitchFamily="49" charset="-122"/>
              </a:rPr>
            </a:br>
            <a:endParaRPr lang="zh-CN" altLang="en-US" sz="6000" dirty="0">
              <a:solidFill>
                <a:srgbClr val="FF0000"/>
              </a:solidFill>
              <a:latin typeface="隶书" panose="02010509060101010101" pitchFamily="49" charset="-122"/>
              <a:ea typeface="隶书" panose="02010509060101010101" pitchFamily="49" charset="-122"/>
            </a:endParaRPr>
          </a:p>
        </p:txBody>
      </p:sp>
    </p:spTree>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5"/>
          <p:cNvSpPr/>
          <p:nvPr/>
        </p:nvSpPr>
        <p:spPr>
          <a:xfrm>
            <a:off x="1703706" y="908685"/>
            <a:ext cx="9152255" cy="56311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4000" dirty="0">
                <a:solidFill>
                  <a:schemeClr val="tx2"/>
                </a:solidFill>
                <a:latin typeface="楷体" panose="02010609060101010101" pitchFamily="49" charset="-122"/>
                <a:ea typeface="楷体" panose="02010609060101010101" pitchFamily="49" charset="-122"/>
                <a:cs typeface="楷体" panose="02010609060101010101" pitchFamily="49" charset="-122"/>
              </a:rPr>
              <a:t>《计篇》：士卒孰练？兵众孰强？吾以此知胜负矣。</a:t>
            </a:r>
            <a:r>
              <a:rPr lang="zh-CN" altLang="en-US" sz="2800" b="1" dirty="0">
                <a:solidFill>
                  <a:srgbClr val="FF0000"/>
                </a:solidFill>
                <a:latin typeface="楷体" panose="02010609060101010101" pitchFamily="49" charset="-122"/>
                <a:ea typeface="楷体" panose="02010609060101010101" pitchFamily="49" charset="-122"/>
                <a:cs typeface="楷体" panose="02010609060101010101" pitchFamily="49" charset="-122"/>
              </a:rPr>
              <a:t>例：北京市百货大楼是我国成立后北京建造的第一座大型百货零售商店，被誉为“新中国第一店”。</a:t>
            </a:r>
          </a:p>
          <a:p>
            <a:pPr marL="0" indent="0" eaLnBrk="1" hangingPunct="1">
              <a:spcBef>
                <a:spcPct val="0"/>
              </a:spcBef>
              <a:buNone/>
            </a:pPr>
            <a:r>
              <a:rPr lang="zh-CN" altLang="en-US" sz="2800" dirty="0">
                <a:latin typeface="楷体" panose="02010609060101010101" pitchFamily="49" charset="-122"/>
                <a:ea typeface="楷体" panose="02010609060101010101" pitchFamily="49" charset="-122"/>
                <a:cs typeface="楷体" panose="02010609060101010101" pitchFamily="49" charset="-122"/>
                <a:sym typeface="+mn-ea"/>
              </a:rPr>
              <a:t>百货大楼售货员张秉贵是全国著名劳动模范，大楼前广场立有其半身铜像，陈云在基石上题词</a:t>
            </a:r>
            <a:r>
              <a:rPr lang="zh-CN" altLang="en-US" sz="28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“一团火精神光跃神州”。</a:t>
            </a:r>
            <a:br>
              <a:rPr lang="zh-CN" altLang="en-US" sz="2800" dirty="0">
                <a:latin typeface="楷体" panose="02010609060101010101" pitchFamily="49" charset="-122"/>
                <a:ea typeface="楷体" panose="02010609060101010101" pitchFamily="49" charset="-122"/>
                <a:cs typeface="楷体" panose="02010609060101010101" pitchFamily="49" charset="-122"/>
                <a:sym typeface="+mn-ea"/>
              </a:rPr>
            </a:br>
            <a:r>
              <a:rPr lang="en-US" altLang="zh-CN" sz="2800" dirty="0">
                <a:latin typeface="楷体" panose="02010609060101010101" pitchFamily="49" charset="-122"/>
                <a:ea typeface="楷体" panose="02010609060101010101" pitchFamily="49" charset="-122"/>
                <a:cs typeface="楷体" panose="02010609060101010101" pitchFamily="49" charset="-122"/>
                <a:sym typeface="+mn-ea"/>
              </a:rPr>
              <a:t>2007</a:t>
            </a:r>
            <a:r>
              <a:rPr lang="zh-CN" altLang="en-US" sz="2800" dirty="0">
                <a:latin typeface="楷体" panose="02010609060101010101" pitchFamily="49" charset="-122"/>
                <a:ea typeface="楷体" panose="02010609060101010101" pitchFamily="49" charset="-122"/>
                <a:cs typeface="楷体" panose="02010609060101010101" pitchFamily="49" charset="-122"/>
                <a:sym typeface="+mn-ea"/>
              </a:rPr>
              <a:t>年</a:t>
            </a:r>
            <a:r>
              <a:rPr lang="en-US" altLang="zh-CN" sz="2800" dirty="0">
                <a:latin typeface="楷体" panose="02010609060101010101" pitchFamily="49" charset="-122"/>
                <a:ea typeface="楷体" panose="02010609060101010101" pitchFamily="49" charset="-122"/>
                <a:cs typeface="楷体" panose="02010609060101010101" pitchFamily="49" charset="-122"/>
                <a:sym typeface="+mn-ea"/>
              </a:rPr>
              <a:t>12</a:t>
            </a:r>
            <a:r>
              <a:rPr lang="zh-CN" altLang="en-US" sz="2800" dirty="0">
                <a:latin typeface="楷体" panose="02010609060101010101" pitchFamily="49" charset="-122"/>
                <a:ea typeface="楷体" panose="02010609060101010101" pitchFamily="49" charset="-122"/>
                <a:cs typeface="楷体" panose="02010609060101010101" pitchFamily="49" charset="-122"/>
                <a:sym typeface="+mn-ea"/>
              </a:rPr>
              <a:t>月</a:t>
            </a:r>
            <a:r>
              <a:rPr lang="en-US" altLang="zh-CN" sz="2800" dirty="0">
                <a:latin typeface="楷体" panose="02010609060101010101" pitchFamily="49" charset="-122"/>
                <a:ea typeface="楷体" panose="02010609060101010101" pitchFamily="49" charset="-122"/>
                <a:cs typeface="楷体" panose="02010609060101010101" pitchFamily="49" charset="-122"/>
                <a:sym typeface="+mn-ea"/>
              </a:rPr>
              <a:t>19</a:t>
            </a:r>
            <a:r>
              <a:rPr lang="zh-CN" altLang="en-US" sz="2800" dirty="0">
                <a:latin typeface="楷体" panose="02010609060101010101" pitchFamily="49" charset="-122"/>
                <a:ea typeface="楷体" panose="02010609060101010101" pitchFamily="49" charset="-122"/>
                <a:cs typeface="楷体" panose="02010609060101010101" pitchFamily="49" charset="-122"/>
                <a:sym typeface="+mn-ea"/>
              </a:rPr>
              <a:t>日该建筑已经北京市政府批准列入</a:t>
            </a:r>
            <a:r>
              <a:rPr lang="en-US" altLang="zh-CN" sz="28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800" dirty="0">
                <a:latin typeface="楷体" panose="02010609060101010101" pitchFamily="49" charset="-122"/>
                <a:ea typeface="楷体" panose="02010609060101010101" pitchFamily="49" charset="-122"/>
                <a:cs typeface="楷体" panose="02010609060101010101" pitchFamily="49" charset="-122"/>
                <a:sym typeface="+mn-ea"/>
              </a:rPr>
              <a:t>北京优秀近现代建筑保护名录</a:t>
            </a:r>
            <a:r>
              <a:rPr lang="en-US" altLang="zh-CN" sz="2800" dirty="0">
                <a:latin typeface="楷体" panose="02010609060101010101" pitchFamily="49" charset="-122"/>
                <a:ea typeface="楷体" panose="02010609060101010101" pitchFamily="49" charset="-122"/>
                <a:cs typeface="楷体" panose="02010609060101010101" pitchFamily="49" charset="-122"/>
                <a:sym typeface="+mn-ea"/>
              </a:rPr>
              <a:t>》</a:t>
            </a:r>
          </a:p>
          <a:p>
            <a:pPr marL="0" indent="0" eaLnBrk="1" hangingPunct="1">
              <a:spcBef>
                <a:spcPct val="0"/>
              </a:spcBef>
              <a:buNone/>
            </a:pPr>
            <a:r>
              <a:rPr lang="zh-CN" altLang="en-US" sz="2800" dirty="0">
                <a:sym typeface="+mn-ea"/>
              </a:rPr>
              <a:t>“一抓准”“一口清”技艺。所谓“一抓准”，就是指张秉贵一把就能抓准分量，顾客要半斤，他一手便能抓出</a:t>
            </a:r>
            <a:r>
              <a:rPr lang="en-US" altLang="zh-CN" sz="2800" dirty="0">
                <a:sym typeface="+mn-ea"/>
              </a:rPr>
              <a:t>5</a:t>
            </a:r>
            <a:r>
              <a:rPr lang="zh-CN" altLang="en-US" sz="2800" dirty="0">
                <a:sym typeface="+mn-ea"/>
              </a:rPr>
              <a:t>两；“一口清”则是非常神奇的算账速度。</a:t>
            </a:r>
            <a:endParaRPr lang="zh-CN" altLang="en-US" sz="2800"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p:txBody>
      </p:sp>
      <p:sp>
        <p:nvSpPr>
          <p:cNvPr id="60419" name="矩形 1"/>
          <p:cNvSpPr/>
          <p:nvPr/>
        </p:nvSpPr>
        <p:spPr>
          <a:xfrm>
            <a:off x="3575686" y="188596"/>
            <a:ext cx="5032375" cy="7985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lnSpc>
                <a:spcPct val="85000"/>
              </a:lnSpc>
              <a:spcBef>
                <a:spcPct val="50000"/>
              </a:spcBef>
              <a:buNone/>
            </a:pPr>
            <a:r>
              <a:rPr lang="zh-CN" altLang="en-US" sz="5400" dirty="0">
                <a:solidFill>
                  <a:srgbClr val="FF0000"/>
                </a:solidFill>
                <a:latin typeface="黑体" panose="02010609060101010101" pitchFamily="49" charset="-122"/>
                <a:ea typeface="黑体" panose="02010609060101010101" pitchFamily="49" charset="-122"/>
              </a:rPr>
              <a:t>二是要加强训练</a:t>
            </a:r>
            <a:endParaRPr lang="zh-CN" altLang="en-US" sz="54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p:cNvSpPr/>
          <p:nvPr/>
        </p:nvSpPr>
        <p:spPr>
          <a:xfrm>
            <a:off x="1487805" y="908686"/>
            <a:ext cx="9144000" cy="732091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eaLnBrk="1" hangingPunct="1">
              <a:lnSpc>
                <a:spcPct val="50000"/>
              </a:lnSpc>
              <a:spcBef>
                <a:spcPct val="50000"/>
              </a:spcBef>
              <a:buNone/>
            </a:pPr>
            <a:r>
              <a:rPr lang="zh-CN" altLang="en-US" sz="5400" b="1" dirty="0">
                <a:solidFill>
                  <a:srgbClr val="FF0000"/>
                </a:solidFill>
                <a:latin typeface="楷体" panose="02010609060101010101" pitchFamily="49" charset="-122"/>
                <a:ea typeface="楷体" panose="02010609060101010101" pitchFamily="49" charset="-122"/>
                <a:cs typeface="楷体" panose="02010609060101010101" pitchFamily="49" charset="-122"/>
              </a:rPr>
              <a:t>三、孙子管理的基本方法</a:t>
            </a:r>
          </a:p>
          <a:p>
            <a:pPr marL="0" indent="0" eaLnBrk="1" hangingPunct="1">
              <a:spcBef>
                <a:spcPts val="0"/>
              </a:spcBef>
              <a:buNone/>
            </a:pPr>
            <a:r>
              <a:rPr lang="zh-CN" altLang="en-US" sz="3600" b="1" dirty="0">
                <a:latin typeface="楷体" panose="02010609060101010101" pitchFamily="49" charset="-122"/>
                <a:ea typeface="楷体" panose="02010609060101010101" pitchFamily="49" charset="-122"/>
                <a:cs typeface="楷体" panose="02010609060101010101" pitchFamily="49" charset="-122"/>
              </a:rPr>
              <a:t>1、健全组织</a:t>
            </a:r>
            <a:r>
              <a:rPr lang="en-US" altLang="zh-CN" sz="3600" b="1" dirty="0">
                <a:latin typeface="楷体" panose="02010609060101010101" pitchFamily="49" charset="-122"/>
                <a:ea typeface="楷体" panose="02010609060101010101" pitchFamily="49" charset="-122"/>
                <a:cs typeface="楷体" panose="02010609060101010101" pitchFamily="49" charset="-122"/>
              </a:rPr>
              <a:t>   </a:t>
            </a:r>
            <a:r>
              <a:rPr lang="zh-CN" altLang="en-US" sz="3600" b="1" dirty="0">
                <a:latin typeface="楷体" panose="02010609060101010101" pitchFamily="49" charset="-122"/>
                <a:ea typeface="楷体" panose="02010609060101010101" pitchFamily="49" charset="-122"/>
                <a:cs typeface="楷体" panose="02010609060101010101" pitchFamily="49" charset="-122"/>
                <a:sym typeface="+mn-ea"/>
              </a:rPr>
              <a:t>2、投之于险</a:t>
            </a:r>
            <a:r>
              <a:rPr lang="en-US" altLang="zh-CN" sz="3600" b="1" dirty="0">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3600" b="1" dirty="0">
                <a:latin typeface="楷体" panose="02010609060101010101" pitchFamily="49" charset="-122"/>
                <a:ea typeface="楷体" panose="02010609060101010101" pitchFamily="49" charset="-122"/>
                <a:cs typeface="楷体" panose="02010609060101010101" pitchFamily="49" charset="-122"/>
              </a:rPr>
              <a:t>3、文武并用</a:t>
            </a:r>
            <a:r>
              <a:rPr lang="en-US" altLang="zh-CN" sz="3600" b="1" dirty="0">
                <a:latin typeface="楷体" panose="02010609060101010101" pitchFamily="49" charset="-122"/>
                <a:ea typeface="楷体" panose="02010609060101010101" pitchFamily="49" charset="-122"/>
                <a:cs typeface="楷体" panose="02010609060101010101" pitchFamily="49" charset="-122"/>
              </a:rPr>
              <a:t> </a:t>
            </a:r>
            <a:r>
              <a:rPr lang="zh-CN" altLang="en-US" sz="3600" b="1" dirty="0">
                <a:latin typeface="楷体" panose="02010609060101010101" pitchFamily="49" charset="-122"/>
                <a:ea typeface="楷体" panose="02010609060101010101" pitchFamily="49" charset="-122"/>
                <a:cs typeface="楷体" panose="02010609060101010101" pitchFamily="49" charset="-122"/>
                <a:sym typeface="+mn-ea"/>
              </a:rPr>
              <a:t>4、依法管理</a:t>
            </a:r>
            <a:r>
              <a:rPr lang="en-US" altLang="zh-CN" sz="3600" b="1" dirty="0">
                <a:latin typeface="楷体" panose="02010609060101010101" pitchFamily="49" charset="-122"/>
                <a:ea typeface="楷体" panose="02010609060101010101" pitchFamily="49" charset="-122"/>
                <a:cs typeface="楷体" panose="02010609060101010101" pitchFamily="49" charset="-122"/>
              </a:rPr>
              <a:t>   5</a:t>
            </a:r>
            <a:r>
              <a:rPr lang="zh-CN" altLang="en-US" sz="3600" b="1" dirty="0">
                <a:latin typeface="楷体" panose="02010609060101010101" pitchFamily="49" charset="-122"/>
                <a:ea typeface="楷体" panose="02010609060101010101" pitchFamily="49" charset="-122"/>
                <a:cs typeface="楷体" panose="02010609060101010101" pitchFamily="49" charset="-122"/>
              </a:rPr>
              <a:t>、上下同欲</a:t>
            </a:r>
          </a:p>
          <a:p>
            <a:pPr marL="0" indent="0" algn="ctr" eaLnBrk="1" hangingPunct="1">
              <a:spcBef>
                <a:spcPts val="0"/>
              </a:spcBef>
              <a:buNone/>
            </a:pPr>
            <a:endParaRPr lang="zh-CN" altLang="en-US" sz="3600" b="1"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ts val="0"/>
              </a:spcBef>
              <a:buNone/>
            </a:pPr>
            <a:r>
              <a:rPr lang="en-US" altLang="zh-CN" sz="3600" b="1" dirty="0">
                <a:latin typeface="黑体" panose="02010609060101010101" pitchFamily="49" charset="-122"/>
                <a:ea typeface="黑体" panose="02010609060101010101" pitchFamily="49" charset="-122"/>
                <a:sym typeface="+mn-ea"/>
              </a:rPr>
              <a:t>1、</a:t>
            </a:r>
            <a:r>
              <a:rPr lang="zh-CN" altLang="en-US" sz="3600" b="1" dirty="0">
                <a:ea typeface="隶书" panose="02010509060101010101" pitchFamily="49" charset="-122"/>
                <a:sym typeface="+mn-ea"/>
              </a:rPr>
              <a:t>健全组织</a:t>
            </a:r>
          </a:p>
          <a:p>
            <a:pPr marL="0" indent="0" eaLnBrk="1" hangingPunct="1">
              <a:spcBef>
                <a:spcPts val="0"/>
              </a:spcBef>
              <a:buNone/>
            </a:pPr>
            <a:r>
              <a:rPr lang="zh-CN" altLang="en-US" sz="3600" b="1" dirty="0">
                <a:solidFill>
                  <a:srgbClr val="FF3300"/>
                </a:solidFill>
                <a:ea typeface="隶书" panose="02010509060101010101" pitchFamily="49" charset="-122"/>
                <a:sym typeface="+mn-ea"/>
              </a:rPr>
              <a:t>《势篇》：凡治众如治寡，分数是也；斗众如斗寡，形名是也。</a:t>
            </a:r>
            <a:r>
              <a:rPr lang="en-US" altLang="zh-CN" sz="3600" b="1" dirty="0">
                <a:solidFill>
                  <a:srgbClr val="FF3300"/>
                </a:solidFill>
                <a:ea typeface="隶书" panose="02010509060101010101" pitchFamily="49" charset="-122"/>
                <a:sym typeface="+mn-ea"/>
              </a:rPr>
              <a:t>	</a:t>
            </a:r>
            <a:r>
              <a:rPr lang="zh-CN" altLang="en-US" sz="3600" b="1" dirty="0">
                <a:ea typeface="隶书" panose="02010509060101010101" pitchFamily="49" charset="-122"/>
                <a:sym typeface="+mn-ea"/>
              </a:rPr>
              <a:t>孙子说：管理大部队如同管理小部队一样，这是军队的组织编制问题。指挥大部队作战如同指挥小部队作战一样，这是指挥号令问题。</a:t>
            </a:r>
            <a:endParaRPr lang="zh-CN" altLang="en-US" sz="3600" b="1" dirty="0">
              <a:latin typeface="黑体" panose="02010609060101010101" pitchFamily="49" charset="-122"/>
              <a:ea typeface="黑体" panose="02010609060101010101" pitchFamily="49" charset="-122"/>
            </a:endParaRPr>
          </a:p>
          <a:p>
            <a:pPr marL="0" indent="0" eaLnBrk="1" hangingPunct="1">
              <a:spcBef>
                <a:spcPts val="0"/>
              </a:spcBef>
              <a:buNone/>
            </a:pPr>
            <a:endParaRPr lang="zh-CN" altLang="en-US" sz="3600" b="1" dirty="0">
              <a:solidFill>
                <a:schemeClr val="tx2"/>
              </a:solidFill>
              <a:ea typeface="隶书" panose="02010509060101010101" pitchFamily="49" charset="-122"/>
            </a:endParaRPr>
          </a:p>
          <a:p>
            <a:pPr marL="0" indent="0" eaLnBrk="1" hangingPunct="1">
              <a:spcBef>
                <a:spcPts val="0"/>
              </a:spcBef>
              <a:buNone/>
            </a:pPr>
            <a:endParaRPr lang="zh-CN" altLang="en-US" sz="3600" b="1" dirty="0">
              <a:latin typeface="楷体" panose="02010609060101010101" pitchFamily="49" charset="-122"/>
              <a:ea typeface="楷体" panose="02010609060101010101" pitchFamily="49" charset="-122"/>
              <a:cs typeface="楷体" panose="02010609060101010101" pitchFamily="49" charset="-122"/>
            </a:endParaRPr>
          </a:p>
          <a:p>
            <a:pPr marL="0" indent="0" algn="ctr" eaLnBrk="1" hangingPunct="1">
              <a:lnSpc>
                <a:spcPct val="80000"/>
              </a:lnSpc>
              <a:spcBef>
                <a:spcPct val="50000"/>
              </a:spcBef>
              <a:buNone/>
            </a:pPr>
            <a:endParaRPr lang="zh-CN" altLang="en-US" sz="3600" b="1"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21FEB2-6456-0CA5-57F0-815943B169D9}"/>
              </a:ext>
            </a:extLst>
          </p:cNvPr>
          <p:cNvSpPr txBox="1"/>
          <p:nvPr/>
        </p:nvSpPr>
        <p:spPr>
          <a:xfrm>
            <a:off x="-812800" y="780819"/>
            <a:ext cx="11665295" cy="532069"/>
          </a:xfrm>
          <a:prstGeom prst="rect">
            <a:avLst/>
          </a:prstGeom>
          <a:noFill/>
        </p:spPr>
        <p:txBody>
          <a:bodyPr wrap="square" rtlCol="0">
            <a:spAutoFit/>
          </a:bodyPr>
          <a:lstStyle/>
          <a:p>
            <a:pPr algn="ctr">
              <a:lnSpc>
                <a:spcPct val="140000"/>
              </a:lnSpc>
            </a:pPr>
            <a:r>
              <a:rPr lang="zh-CN" altLang="en-US" sz="2400" dirty="0">
                <a:latin typeface="楷体" panose="02010609060101010101" pitchFamily="49" charset="-122"/>
                <a:ea typeface="楷体" panose="02010609060101010101" pitchFamily="49" charset="-122"/>
                <a:cs typeface="楷体" panose="02010609060101010101" pitchFamily="49" charset="-122"/>
              </a:rPr>
              <a:t>第一层次：战略上的</a:t>
            </a:r>
            <a:r>
              <a:rPr lang="en-US" altLang="zh-CN" sz="2400" dirty="0">
                <a:latin typeface="楷体" panose="02010609060101010101" pitchFamily="49" charset="-122"/>
                <a:ea typeface="楷体" panose="02010609060101010101" pitchFamily="49" charset="-122"/>
                <a:cs typeface="楷体" panose="02010609060101010101" pitchFamily="49" charset="-122"/>
              </a:rPr>
              <a:t>“</a:t>
            </a:r>
            <a:r>
              <a:rPr lang="zh-CN" altLang="en-US" sz="2400" dirty="0">
                <a:latin typeface="楷体" panose="02010609060101010101" pitchFamily="49" charset="-122"/>
                <a:ea typeface="楷体" panose="02010609060101010101" pitchFamily="49" charset="-122"/>
                <a:cs typeface="楷体" panose="02010609060101010101" pitchFamily="49" charset="-122"/>
              </a:rPr>
              <a:t>胜</a:t>
            </a:r>
            <a:r>
              <a:rPr lang="en-US" altLang="zh-CN" sz="2400" dirty="0">
                <a:latin typeface="楷体" panose="02010609060101010101" pitchFamily="49" charset="-122"/>
                <a:ea typeface="楷体" panose="02010609060101010101" pitchFamily="49" charset="-122"/>
                <a:cs typeface="楷体" panose="02010609060101010101" pitchFamily="49" charset="-122"/>
              </a:rPr>
              <a:t>”</a:t>
            </a:r>
            <a:r>
              <a:rPr lang="zh-CN" altLang="en-US" sz="2400" dirty="0">
                <a:latin typeface="楷体" panose="02010609060101010101" pitchFamily="49" charset="-122"/>
                <a:ea typeface="楷体" panose="02010609060101010101" pitchFamily="49" charset="-122"/>
                <a:cs typeface="楷体" panose="02010609060101010101" pitchFamily="49" charset="-122"/>
              </a:rPr>
              <a:t>。</a:t>
            </a:r>
            <a:r>
              <a:rPr lang="en-US" altLang="zh-CN" sz="2400" dirty="0">
                <a:latin typeface="楷体" panose="02010609060101010101" pitchFamily="49" charset="-122"/>
                <a:ea typeface="楷体" panose="02010609060101010101" pitchFamily="49" charset="-122"/>
                <a:cs typeface="楷体" panose="02010609060101010101" pitchFamily="49" charset="-122"/>
              </a:rPr>
              <a:t>——“</a:t>
            </a:r>
            <a:r>
              <a:rPr lang="en-US" altLang="zh-CN" sz="2400" dirty="0" err="1">
                <a:latin typeface="楷体" panose="02010609060101010101" pitchFamily="49" charset="-122"/>
                <a:ea typeface="楷体" panose="02010609060101010101" pitchFamily="49" charset="-122"/>
                <a:cs typeface="楷体" panose="02010609060101010101" pitchFamily="49" charset="-122"/>
              </a:rPr>
              <a:t>胜”作为“利”的实现途径</a:t>
            </a:r>
            <a:r>
              <a:rPr lang="en-US" altLang="zh-CN" sz="2400" dirty="0">
                <a:latin typeface="楷体" panose="02010609060101010101" pitchFamily="49" charset="-122"/>
                <a:ea typeface="楷体" panose="02010609060101010101" pitchFamily="49" charset="-122"/>
                <a:cs typeface="楷体" panose="02010609060101010101" pitchFamily="49" charset="-122"/>
              </a:rPr>
              <a:t>。</a:t>
            </a:r>
          </a:p>
        </p:txBody>
      </p:sp>
      <p:sp>
        <p:nvSpPr>
          <p:cNvPr id="6" name="文本框 5">
            <a:extLst>
              <a:ext uri="{FF2B5EF4-FFF2-40B4-BE49-F238E27FC236}">
                <a16:creationId xmlns:a16="http://schemas.microsoft.com/office/drawing/2014/main" id="{45776549-4B3E-FFAF-3E8D-D704CAB89AF5}"/>
              </a:ext>
            </a:extLst>
          </p:cNvPr>
          <p:cNvSpPr txBox="1"/>
          <p:nvPr/>
        </p:nvSpPr>
        <p:spPr>
          <a:xfrm>
            <a:off x="118065" y="248750"/>
            <a:ext cx="6096000" cy="437043"/>
          </a:xfrm>
          <a:prstGeom prst="rect">
            <a:avLst/>
          </a:prstGeom>
          <a:noFill/>
        </p:spPr>
        <p:txBody>
          <a:bodyPr wrap="square">
            <a:spAutoFit/>
          </a:bodyPr>
          <a:lstStyle/>
          <a:p>
            <a:pPr marL="571500" indent="-571500" eaLnBrk="1" hangingPunct="1">
              <a:lnSpc>
                <a:spcPct val="80000"/>
              </a:lnSpc>
              <a:spcBef>
                <a:spcPct val="50000"/>
              </a:spcBef>
              <a:buFont typeface="Wingdings" panose="05000000000000000000" charset="0"/>
              <a:buChar char="n"/>
            </a:pPr>
            <a:r>
              <a:rPr lang="zh-CN" altLang="zh-CN" sz="2800" b="1" dirty="0">
                <a:solidFill>
                  <a:srgbClr val="7030A0"/>
                </a:solidFill>
                <a:latin typeface="隶书" panose="02010509060101010101" pitchFamily="49" charset="-122"/>
                <a:ea typeface="隶书" panose="02010509060101010101" pitchFamily="49" charset="-122"/>
                <a:sym typeface="+mn-ea"/>
              </a:rPr>
              <a:t>非利不动</a:t>
            </a:r>
          </a:p>
        </p:txBody>
      </p:sp>
      <p:sp>
        <p:nvSpPr>
          <p:cNvPr id="7" name="文本框 6">
            <a:extLst>
              <a:ext uri="{FF2B5EF4-FFF2-40B4-BE49-F238E27FC236}">
                <a16:creationId xmlns:a16="http://schemas.microsoft.com/office/drawing/2014/main" id="{99057128-B5DA-7C84-CC38-3A3434D74673}"/>
              </a:ext>
            </a:extLst>
          </p:cNvPr>
          <p:cNvSpPr txBox="1"/>
          <p:nvPr/>
        </p:nvSpPr>
        <p:spPr>
          <a:xfrm>
            <a:off x="-1463403" y="1312888"/>
            <a:ext cx="11463746" cy="532069"/>
          </a:xfrm>
          <a:prstGeom prst="rect">
            <a:avLst/>
          </a:prstGeom>
          <a:noFill/>
        </p:spPr>
        <p:txBody>
          <a:bodyPr wrap="square" rtlCol="0">
            <a:spAutoFit/>
          </a:bodyPr>
          <a:lstStyle/>
          <a:p>
            <a:pPr algn="ctr">
              <a:lnSpc>
                <a:spcPct val="140000"/>
              </a:lnSpc>
            </a:pPr>
            <a:r>
              <a:rPr lang="zh-CN" altLang="en-US" sz="2400" dirty="0">
                <a:latin typeface="楷体" panose="02010609060101010101" pitchFamily="49" charset="-122"/>
                <a:ea typeface="楷体" panose="02010609060101010101" pitchFamily="49" charset="-122"/>
                <a:cs typeface="楷体" panose="02010609060101010101" pitchFamily="49" charset="-122"/>
              </a:rPr>
              <a:t>第二层次：政略上的</a:t>
            </a:r>
            <a:r>
              <a:rPr lang="en-US" altLang="zh-CN" sz="2400" dirty="0">
                <a:latin typeface="楷体" panose="02010609060101010101" pitchFamily="49" charset="-122"/>
                <a:ea typeface="楷体" panose="02010609060101010101" pitchFamily="49" charset="-122"/>
                <a:cs typeface="楷体" panose="02010609060101010101" pitchFamily="49" charset="-122"/>
              </a:rPr>
              <a:t>“</a:t>
            </a:r>
            <a:r>
              <a:rPr lang="zh-CN" altLang="en-US" sz="2400" dirty="0">
                <a:latin typeface="楷体" panose="02010609060101010101" pitchFamily="49" charset="-122"/>
                <a:ea typeface="楷体" panose="02010609060101010101" pitchFamily="49" charset="-122"/>
                <a:cs typeface="楷体" panose="02010609060101010101" pitchFamily="49" charset="-122"/>
              </a:rPr>
              <a:t>全</a:t>
            </a:r>
            <a:r>
              <a:rPr lang="en-US" altLang="zh-CN" sz="2400" dirty="0">
                <a:latin typeface="楷体" panose="02010609060101010101" pitchFamily="49" charset="-122"/>
                <a:ea typeface="楷体" panose="02010609060101010101" pitchFamily="49" charset="-122"/>
                <a:cs typeface="楷体" panose="02010609060101010101" pitchFamily="49" charset="-122"/>
              </a:rPr>
              <a:t>”</a:t>
            </a:r>
            <a:r>
              <a:rPr lang="zh-CN" altLang="en-US" sz="2400" dirty="0">
                <a:latin typeface="楷体" panose="02010609060101010101" pitchFamily="49" charset="-122"/>
                <a:ea typeface="楷体" panose="02010609060101010101" pitchFamily="49" charset="-122"/>
                <a:cs typeface="楷体" panose="02010609060101010101" pitchFamily="49" charset="-122"/>
              </a:rPr>
              <a:t>。</a:t>
            </a:r>
            <a:r>
              <a:rPr lang="en-US" altLang="zh-CN" sz="2400" dirty="0">
                <a:latin typeface="楷体" panose="02010609060101010101" pitchFamily="49" charset="-122"/>
                <a:ea typeface="楷体" panose="02010609060101010101" pitchFamily="49" charset="-122"/>
                <a:cs typeface="楷体" panose="02010609060101010101" pitchFamily="49" charset="-122"/>
              </a:rPr>
              <a:t>——</a:t>
            </a:r>
            <a:r>
              <a:rPr lang="zh-CN" sz="2400" dirty="0">
                <a:latin typeface="楷体" panose="02010609060101010101" pitchFamily="49" charset="-122"/>
                <a:ea typeface="楷体" panose="02010609060101010101" pitchFamily="49" charset="-122"/>
                <a:cs typeface="楷体" panose="02010609060101010101" pitchFamily="49" charset="-122"/>
              </a:rPr>
              <a:t>谋求</a:t>
            </a:r>
            <a:r>
              <a:rPr lang="en-US" altLang="zh-CN" sz="2400" dirty="0">
                <a:latin typeface="楷体" panose="02010609060101010101" pitchFamily="49" charset="-122"/>
                <a:ea typeface="楷体" panose="02010609060101010101" pitchFamily="49" charset="-122"/>
                <a:cs typeface="楷体" panose="02010609060101010101" pitchFamily="49" charset="-122"/>
              </a:rPr>
              <a:t>“</a:t>
            </a:r>
            <a:r>
              <a:rPr lang="zh-CN" altLang="en-US" sz="2400" dirty="0">
                <a:latin typeface="楷体" panose="02010609060101010101" pitchFamily="49" charset="-122"/>
                <a:ea typeface="楷体" panose="02010609060101010101" pitchFamily="49" charset="-122"/>
                <a:cs typeface="楷体" panose="02010609060101010101" pitchFamily="49" charset="-122"/>
              </a:rPr>
              <a:t>全胜</a:t>
            </a:r>
            <a:r>
              <a:rPr lang="en-US" altLang="zh-CN" sz="2400" dirty="0">
                <a:latin typeface="楷体" panose="02010609060101010101" pitchFamily="49" charset="-122"/>
                <a:ea typeface="楷体" panose="02010609060101010101" pitchFamily="49" charset="-122"/>
                <a:cs typeface="楷体" panose="02010609060101010101" pitchFamily="49" charset="-122"/>
              </a:rPr>
              <a:t>”</a:t>
            </a:r>
          </a:p>
        </p:txBody>
      </p:sp>
      <p:sp>
        <p:nvSpPr>
          <p:cNvPr id="8" name="文本框 7">
            <a:extLst>
              <a:ext uri="{FF2B5EF4-FFF2-40B4-BE49-F238E27FC236}">
                <a16:creationId xmlns:a16="http://schemas.microsoft.com/office/drawing/2014/main" id="{860BB22D-3060-42FA-9AE2-7B05BF6A576C}"/>
              </a:ext>
            </a:extLst>
          </p:cNvPr>
          <p:cNvSpPr txBox="1"/>
          <p:nvPr/>
        </p:nvSpPr>
        <p:spPr>
          <a:xfrm>
            <a:off x="349703" y="1749931"/>
            <a:ext cx="8286296" cy="532069"/>
          </a:xfrm>
          <a:prstGeom prst="rect">
            <a:avLst/>
          </a:prstGeom>
          <a:noFill/>
        </p:spPr>
        <p:txBody>
          <a:bodyPr wrap="square" rtlCol="0">
            <a:spAutoFit/>
          </a:bodyPr>
          <a:lstStyle/>
          <a:p>
            <a:pPr algn="ctr">
              <a:lnSpc>
                <a:spcPct val="140000"/>
              </a:lnSpc>
            </a:pPr>
            <a:r>
              <a:rPr lang="zh-CN" altLang="en-US" sz="2400" dirty="0">
                <a:latin typeface="楷体" panose="02010609060101010101" pitchFamily="49" charset="-122"/>
                <a:ea typeface="楷体" panose="02010609060101010101" pitchFamily="49" charset="-122"/>
                <a:cs typeface="楷体" panose="02010609060101010101" pitchFamily="49" charset="-122"/>
              </a:rPr>
              <a:t>第三层次：理想境界的</a:t>
            </a:r>
            <a:r>
              <a:rPr lang="en-US" altLang="zh-CN" sz="2400" dirty="0">
                <a:latin typeface="楷体" panose="02010609060101010101" pitchFamily="49" charset="-122"/>
                <a:ea typeface="楷体" panose="02010609060101010101" pitchFamily="49" charset="-122"/>
                <a:cs typeface="楷体" panose="02010609060101010101" pitchFamily="49" charset="-122"/>
              </a:rPr>
              <a:t>“</a:t>
            </a:r>
            <a:r>
              <a:rPr lang="zh-CN" altLang="en-US" sz="2400" dirty="0">
                <a:latin typeface="楷体" panose="02010609060101010101" pitchFamily="49" charset="-122"/>
                <a:ea typeface="楷体" panose="02010609060101010101" pitchFamily="49" charset="-122"/>
                <a:cs typeface="楷体" panose="02010609060101010101" pitchFamily="49" charset="-122"/>
              </a:rPr>
              <a:t>善</a:t>
            </a:r>
            <a:r>
              <a:rPr lang="en-US" altLang="zh-CN" sz="2400" dirty="0">
                <a:latin typeface="楷体" panose="02010609060101010101" pitchFamily="49" charset="-122"/>
                <a:ea typeface="楷体" panose="02010609060101010101" pitchFamily="49" charset="-122"/>
                <a:cs typeface="楷体" panose="02010609060101010101" pitchFamily="49" charset="-122"/>
              </a:rPr>
              <a:t>”</a:t>
            </a:r>
            <a:r>
              <a:rPr lang="zh-CN" altLang="en-US" sz="2400" dirty="0">
                <a:latin typeface="楷体" panose="02010609060101010101" pitchFamily="49" charset="-122"/>
                <a:ea typeface="楷体" panose="02010609060101010101" pitchFamily="49" charset="-122"/>
                <a:cs typeface="楷体" panose="02010609060101010101" pitchFamily="49" charset="-122"/>
              </a:rPr>
              <a:t>。</a:t>
            </a:r>
            <a:r>
              <a:rPr lang="en-US" altLang="zh-CN" sz="2400" dirty="0">
                <a:latin typeface="楷体" panose="02010609060101010101" pitchFamily="49" charset="-122"/>
                <a:ea typeface="楷体" panose="02010609060101010101" pitchFamily="49" charset="-122"/>
                <a:cs typeface="楷体" panose="02010609060101010101" pitchFamily="49" charset="-122"/>
              </a:rPr>
              <a:t>——“</a:t>
            </a:r>
            <a:r>
              <a:rPr lang="zh-CN" altLang="en-US" sz="2400" dirty="0">
                <a:latin typeface="楷体" panose="02010609060101010101" pitchFamily="49" charset="-122"/>
                <a:ea typeface="楷体" panose="02010609060101010101" pitchFamily="49" charset="-122"/>
                <a:cs typeface="楷体" panose="02010609060101010101" pitchFamily="49" charset="-122"/>
              </a:rPr>
              <a:t>善战</a:t>
            </a:r>
            <a:r>
              <a:rPr lang="en-US" altLang="zh-CN" sz="2400" dirty="0">
                <a:latin typeface="楷体" panose="02010609060101010101" pitchFamily="49" charset="-122"/>
                <a:ea typeface="楷体" panose="02010609060101010101" pitchFamily="49" charset="-122"/>
                <a:cs typeface="楷体" panose="02010609060101010101" pitchFamily="49" charset="-122"/>
              </a:rPr>
              <a:t>”</a:t>
            </a:r>
            <a:r>
              <a:rPr lang="zh-CN" altLang="en-US" sz="2400" dirty="0">
                <a:latin typeface="楷体" panose="02010609060101010101" pitchFamily="49" charset="-122"/>
                <a:ea typeface="楷体" panose="02010609060101010101" pitchFamily="49" charset="-122"/>
                <a:cs typeface="楷体" panose="02010609060101010101" pitchFamily="49" charset="-122"/>
              </a:rPr>
              <a:t>思想</a:t>
            </a:r>
          </a:p>
        </p:txBody>
      </p:sp>
      <p:sp>
        <p:nvSpPr>
          <p:cNvPr id="10" name="文本框 9">
            <a:extLst>
              <a:ext uri="{FF2B5EF4-FFF2-40B4-BE49-F238E27FC236}">
                <a16:creationId xmlns:a16="http://schemas.microsoft.com/office/drawing/2014/main" id="{AFEF3A4B-0C64-C279-88C8-621ACD2DF795}"/>
              </a:ext>
            </a:extLst>
          </p:cNvPr>
          <p:cNvSpPr txBox="1"/>
          <p:nvPr/>
        </p:nvSpPr>
        <p:spPr>
          <a:xfrm>
            <a:off x="87766" y="4126482"/>
            <a:ext cx="12016468" cy="2450671"/>
          </a:xfrm>
          <a:prstGeom prst="rect">
            <a:avLst/>
          </a:prstGeom>
          <a:solidFill>
            <a:schemeClr val="accent6">
              <a:lumMod val="20000"/>
              <a:lumOff val="80000"/>
            </a:schemeClr>
          </a:solidFill>
        </p:spPr>
        <p:txBody>
          <a:bodyPr wrap="square" rtlCol="0">
            <a:spAutoFit/>
          </a:bodyPr>
          <a:lstStyle/>
          <a:p>
            <a:pPr marL="342900" indent="-342900">
              <a:lnSpc>
                <a:spcPct val="130000"/>
              </a:lnSpc>
              <a:buFont typeface="Wingdings" panose="05000000000000000000" charset="0"/>
              <a:buChar char="l"/>
            </a:pPr>
            <a:r>
              <a:rPr lang="zh-CN" altLang="en-US" sz="2000" dirty="0">
                <a:latin typeface="楷体" panose="02010609060101010101" pitchFamily="49" charset="-122"/>
                <a:ea typeface="楷体" panose="02010609060101010101" pitchFamily="49" charset="-122"/>
                <a:cs typeface="楷体" panose="02010609060101010101" pitchFamily="49" charset="-122"/>
              </a:rPr>
              <a:t>孙子提出“非利不动”、“非得不用”原则，告诫君主和将帅在战争问题上，要做到无利可图不能发动战争，打不赢也不能发动战争。</a:t>
            </a:r>
            <a:r>
              <a:rPr lang="zh-CN" altLang="en-US" sz="2000" b="1" dirty="0">
                <a:solidFill>
                  <a:srgbClr val="FF0000"/>
                </a:solidFill>
                <a:latin typeface="微软雅黑" panose="020B0503020204020204" charset="-122"/>
                <a:ea typeface="微软雅黑" panose="020B0503020204020204" charset="-122"/>
                <a:cs typeface="楷体" panose="02010609060101010101" pitchFamily="49" charset="-122"/>
              </a:rPr>
              <a:t>那是不是既有利可图、又能够打赢的战争就应当发动呢？</a:t>
            </a:r>
          </a:p>
          <a:p>
            <a:pPr marL="342900" indent="-342900">
              <a:lnSpc>
                <a:spcPct val="130000"/>
              </a:lnSpc>
              <a:buFont typeface="Wingdings" panose="05000000000000000000" charset="0"/>
              <a:buChar char="l"/>
            </a:pPr>
            <a:r>
              <a:rPr lang="zh-CN" altLang="en-US" sz="2000" dirty="0">
                <a:latin typeface="楷体" panose="02010609060101010101" pitchFamily="49" charset="-122"/>
                <a:ea typeface="楷体" panose="02010609060101010101" pitchFamily="49" charset="-122"/>
                <a:cs typeface="楷体" panose="02010609060101010101" pitchFamily="49" charset="-122"/>
              </a:rPr>
              <a:t>孙子提出了第三条原则——“非危不战”。孙子强调：战争危险如果不是迫在眉睫，也不能发动战争。</a:t>
            </a:r>
          </a:p>
          <a:p>
            <a:pPr marL="342900" indent="-342900">
              <a:lnSpc>
                <a:spcPct val="130000"/>
              </a:lnSpc>
              <a:buFont typeface="Wingdings" panose="05000000000000000000" charset="0"/>
              <a:buChar char="l"/>
            </a:pPr>
            <a:r>
              <a:rPr lang="zh-CN" altLang="en-US" sz="2000" dirty="0">
                <a:latin typeface="楷体" panose="02010609060101010101" pitchFamily="49" charset="-122"/>
                <a:ea typeface="楷体" panose="02010609060101010101" pitchFamily="49" charset="-122"/>
                <a:cs typeface="楷体" panose="02010609060101010101" pitchFamily="49" charset="-122"/>
              </a:rPr>
              <a:t>所以孙子提出的“三不”原则，对是否采取战争手段的问题，提出了三个方面层层递进的明确规范——</a:t>
            </a:r>
            <a:r>
              <a:rPr lang="zh-CN" altLang="en-US" sz="2000" b="1" dirty="0">
                <a:solidFill>
                  <a:srgbClr val="FF0000"/>
                </a:solidFill>
                <a:latin typeface="微软雅黑" panose="020B0503020204020204" charset="-122"/>
                <a:ea typeface="微软雅黑" panose="020B0503020204020204" charset="-122"/>
                <a:cs typeface="楷体" panose="02010609060101010101" pitchFamily="49" charset="-122"/>
              </a:rPr>
              <a:t>无利可图不要发动战争、有利可图但打不赢或打赢了也不能获得切实的利益的战争也不能发动、既有利可图也能够打赢的战争，如果不是危险迫在眉睫，还是不能发动战争</a:t>
            </a:r>
            <a:r>
              <a:rPr lang="zh-CN" altLang="en-US" sz="2000" dirty="0">
                <a:latin typeface="楷体" panose="02010609060101010101" pitchFamily="49" charset="-122"/>
                <a:ea typeface="楷体" panose="02010609060101010101" pitchFamily="49" charset="-122"/>
                <a:cs typeface="楷体" panose="02010609060101010101" pitchFamily="49" charset="-122"/>
              </a:rPr>
              <a:t>。</a:t>
            </a:r>
          </a:p>
        </p:txBody>
      </p:sp>
      <p:sp>
        <p:nvSpPr>
          <p:cNvPr id="11" name="文本框 10">
            <a:extLst>
              <a:ext uri="{FF2B5EF4-FFF2-40B4-BE49-F238E27FC236}">
                <a16:creationId xmlns:a16="http://schemas.microsoft.com/office/drawing/2014/main" id="{AFB042BB-6A9B-FB20-2475-3223276CCA66}"/>
              </a:ext>
            </a:extLst>
          </p:cNvPr>
          <p:cNvSpPr txBox="1"/>
          <p:nvPr/>
        </p:nvSpPr>
        <p:spPr>
          <a:xfrm>
            <a:off x="87766" y="3690872"/>
            <a:ext cx="5523865" cy="435610"/>
          </a:xfrm>
          <a:prstGeom prst="rect">
            <a:avLst/>
          </a:prstGeom>
          <a:noFill/>
        </p:spPr>
        <p:txBody>
          <a:bodyPr wrap="square" rtlCol="0">
            <a:spAutoFit/>
          </a:bodyPr>
          <a:lstStyle/>
          <a:p>
            <a:pPr marL="571500" indent="-571500" eaLnBrk="1" hangingPunct="1">
              <a:lnSpc>
                <a:spcPct val="80000"/>
              </a:lnSpc>
              <a:spcBef>
                <a:spcPct val="50000"/>
              </a:spcBef>
              <a:buFont typeface="Wingdings" panose="05000000000000000000" charset="0"/>
              <a:buChar char="n"/>
            </a:pPr>
            <a:r>
              <a:rPr lang="zh-CN" sz="2800" b="1" dirty="0">
                <a:solidFill>
                  <a:srgbClr val="7030A0"/>
                </a:solidFill>
                <a:latin typeface="隶书" panose="02010509060101010101" pitchFamily="49" charset="-122"/>
                <a:ea typeface="隶书" panose="02010509060101010101" pitchFamily="49" charset="-122"/>
                <a:sym typeface="+mn-ea"/>
              </a:rPr>
              <a:t>非危不战</a:t>
            </a:r>
            <a:endParaRPr lang="zh-CN" altLang="zh-CN" sz="2800" b="1" dirty="0">
              <a:solidFill>
                <a:srgbClr val="7030A0"/>
              </a:solidFill>
              <a:latin typeface="隶书" panose="02010509060101010101" pitchFamily="49" charset="-122"/>
              <a:ea typeface="隶书" panose="02010509060101010101" pitchFamily="49" charset="-122"/>
              <a:sym typeface="+mn-ea"/>
            </a:endParaRPr>
          </a:p>
        </p:txBody>
      </p:sp>
      <p:sp>
        <p:nvSpPr>
          <p:cNvPr id="12" name="文本框 11">
            <a:extLst>
              <a:ext uri="{FF2B5EF4-FFF2-40B4-BE49-F238E27FC236}">
                <a16:creationId xmlns:a16="http://schemas.microsoft.com/office/drawing/2014/main" id="{BC04658D-6676-41A1-F659-8DD1ED8C85DE}"/>
              </a:ext>
            </a:extLst>
          </p:cNvPr>
          <p:cNvSpPr txBox="1"/>
          <p:nvPr/>
        </p:nvSpPr>
        <p:spPr>
          <a:xfrm>
            <a:off x="118065" y="2284075"/>
            <a:ext cx="5523865" cy="435610"/>
          </a:xfrm>
          <a:prstGeom prst="rect">
            <a:avLst/>
          </a:prstGeom>
          <a:noFill/>
        </p:spPr>
        <p:txBody>
          <a:bodyPr wrap="square" rtlCol="0">
            <a:spAutoFit/>
          </a:bodyPr>
          <a:lstStyle/>
          <a:p>
            <a:pPr marL="571500" indent="-571500" eaLnBrk="1" hangingPunct="1">
              <a:lnSpc>
                <a:spcPct val="80000"/>
              </a:lnSpc>
              <a:spcBef>
                <a:spcPct val="50000"/>
              </a:spcBef>
              <a:buFont typeface="Wingdings" panose="05000000000000000000" charset="0"/>
              <a:buChar char="n"/>
            </a:pPr>
            <a:r>
              <a:rPr lang="zh-CN" sz="2800" b="1" dirty="0">
                <a:solidFill>
                  <a:srgbClr val="7030A0"/>
                </a:solidFill>
                <a:latin typeface="隶书" panose="02010509060101010101" pitchFamily="49" charset="-122"/>
                <a:ea typeface="隶书" panose="02010509060101010101" pitchFamily="49" charset="-122"/>
                <a:sym typeface="+mn-ea"/>
              </a:rPr>
              <a:t>非得不用</a:t>
            </a:r>
            <a:endParaRPr lang="zh-CN" altLang="zh-CN" sz="2800" b="1" dirty="0">
              <a:solidFill>
                <a:srgbClr val="7030A0"/>
              </a:solidFill>
              <a:latin typeface="隶书" panose="02010509060101010101" pitchFamily="49" charset="-122"/>
              <a:ea typeface="隶书" panose="02010509060101010101" pitchFamily="49" charset="-122"/>
              <a:sym typeface="+mn-ea"/>
            </a:endParaRPr>
          </a:p>
        </p:txBody>
      </p:sp>
      <p:sp>
        <p:nvSpPr>
          <p:cNvPr id="14" name="文本框 13">
            <a:extLst>
              <a:ext uri="{FF2B5EF4-FFF2-40B4-BE49-F238E27FC236}">
                <a16:creationId xmlns:a16="http://schemas.microsoft.com/office/drawing/2014/main" id="{056B4577-479C-996E-8415-7F46EF41081A}"/>
              </a:ext>
            </a:extLst>
          </p:cNvPr>
          <p:cNvSpPr txBox="1"/>
          <p:nvPr/>
        </p:nvSpPr>
        <p:spPr>
          <a:xfrm>
            <a:off x="609038" y="2731518"/>
            <a:ext cx="10243457" cy="1045351"/>
          </a:xfrm>
          <a:prstGeom prst="rect">
            <a:avLst/>
          </a:prstGeom>
          <a:noFill/>
        </p:spPr>
        <p:txBody>
          <a:bodyPr wrap="square">
            <a:spAutoFit/>
          </a:bodyPr>
          <a:lstStyle/>
          <a:p>
            <a:pPr algn="l">
              <a:lnSpc>
                <a:spcPct val="120000"/>
              </a:lnSpc>
            </a:pPr>
            <a:r>
              <a:rPr lang="zh-CN" altLang="en-US" sz="1800" dirty="0">
                <a:latin typeface="楷体" panose="02010609060101010101" pitchFamily="49" charset="-122"/>
                <a:ea typeface="楷体" panose="02010609060101010101" pitchFamily="49" charset="-122"/>
                <a:cs typeface="楷体" panose="02010609060101010101" pitchFamily="49" charset="-122"/>
              </a:rPr>
              <a:t>对于敌人的一次有计划的“围剿”，如果我们没有必要的和充分的准备，必然陷入被动地位。临时仓促应战，胜利的把握是没有的。</a:t>
            </a:r>
          </a:p>
          <a:p>
            <a:pPr algn="r">
              <a:lnSpc>
                <a:spcPct val="120000"/>
              </a:lnSpc>
            </a:pPr>
            <a:r>
              <a:rPr lang="en-US" altLang="zh-CN" sz="1800" dirty="0">
                <a:latin typeface="楷体" panose="02010609060101010101" pitchFamily="49" charset="-122"/>
                <a:ea typeface="楷体" panose="02010609060101010101" pitchFamily="49" charset="-122"/>
                <a:cs typeface="楷体" panose="02010609060101010101" pitchFamily="49" charset="-122"/>
              </a:rPr>
              <a:t>——《</a:t>
            </a:r>
            <a:r>
              <a:rPr lang="zh-CN" altLang="en-US" sz="1800" dirty="0">
                <a:latin typeface="楷体" panose="02010609060101010101" pitchFamily="49" charset="-122"/>
                <a:ea typeface="楷体" panose="02010609060101010101" pitchFamily="49" charset="-122"/>
                <a:cs typeface="楷体" panose="02010609060101010101" pitchFamily="49" charset="-122"/>
              </a:rPr>
              <a:t>中国革命战争的战略问题</a:t>
            </a:r>
            <a:r>
              <a:rPr lang="en-US" altLang="zh-CN" sz="1800" dirty="0">
                <a:latin typeface="楷体" panose="02010609060101010101" pitchFamily="49" charset="-122"/>
                <a:ea typeface="楷体" panose="02010609060101010101" pitchFamily="49" charset="-122"/>
                <a:cs typeface="楷体" panose="02010609060101010101" pitchFamily="49" charset="-122"/>
              </a:rPr>
              <a:t>》1936.12</a:t>
            </a:r>
            <a:endParaRPr lang="zh-CN" altLang="en-US" sz="1800" dirty="0">
              <a:latin typeface="楷体" panose="02010609060101010101" pitchFamily="49" charset="-122"/>
              <a:ea typeface="楷体" panose="02010609060101010101" pitchFamily="49" charset="-122"/>
              <a:cs typeface="楷体" panose="02010609060101010101" pitchFamily="49" charset="-122"/>
            </a:endParaRPr>
          </a:p>
        </p:txBody>
      </p:sp>
    </p:spTree>
    <p:extLst>
      <p:ext uri="{BB962C8B-B14F-4D97-AF65-F5344CB8AC3E}">
        <p14:creationId xmlns:p14="http://schemas.microsoft.com/office/powerpoint/2010/main" val="26679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left)">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left)">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5"/>
          <p:cNvSpPr>
            <a:spLocks noChangeArrowheads="1"/>
          </p:cNvSpPr>
          <p:nvPr/>
        </p:nvSpPr>
        <p:spPr bwMode="auto">
          <a:xfrm>
            <a:off x="1693864" y="116523"/>
            <a:ext cx="8804275" cy="7786747"/>
          </a:xfrm>
          <a:prstGeom prst="rect">
            <a:avLst/>
          </a:prstGeom>
          <a:noFill/>
          <a:ln>
            <a:noFill/>
          </a:ln>
        </p:spPr>
        <p:txBody>
          <a:bodyPr>
            <a:spAutoFit/>
          </a:bodyPr>
          <a:lstStyle/>
          <a:p>
            <a:pPr>
              <a:spcBef>
                <a:spcPct val="0"/>
              </a:spcBef>
            </a:pPr>
            <a:r>
              <a:rPr lang="zh-CN" altLang="en-US" sz="4400" dirty="0">
                <a:latin typeface="宋体" panose="02010600030101010101" pitchFamily="2" charset="-122"/>
                <a:ea typeface="宋体" panose="02010600030101010101" pitchFamily="2" charset="-122"/>
              </a:rPr>
              <a:t>例：</a:t>
            </a:r>
            <a:r>
              <a:rPr lang="zh-CN" altLang="en-US" sz="2400" dirty="0">
                <a:latin typeface="宋体" panose="02010600030101010101" pitchFamily="2" charset="-122"/>
                <a:ea typeface="宋体" panose="02010600030101010101" pitchFamily="2" charset="-122"/>
              </a:rPr>
              <a:t>甲骨文公司（</a:t>
            </a:r>
            <a:r>
              <a:rPr lang="en-US" altLang="zh-CN" sz="2400" dirty="0">
                <a:latin typeface="宋体" panose="02010600030101010101" pitchFamily="2" charset="-122"/>
                <a:ea typeface="宋体" panose="02010600030101010101" pitchFamily="2" charset="-122"/>
              </a:rPr>
              <a:t>ORACLE</a:t>
            </a:r>
            <a:r>
              <a:rPr lang="zh-CN" altLang="en-US" sz="2400" dirty="0">
                <a:latin typeface="宋体" panose="02010600030101010101" pitchFamily="2" charset="-122"/>
                <a:ea typeface="宋体" panose="02010600030101010101" pitchFamily="2" charset="-122"/>
              </a:rPr>
              <a:t>）</a:t>
            </a:r>
            <a:r>
              <a:rPr lang="zh-CN" altLang="zh-CN" sz="2400" dirty="0">
                <a:solidFill>
                  <a:srgbClr val="000000"/>
                </a:solidFill>
                <a:latin typeface="宋体" panose="02010600030101010101" pitchFamily="2" charset="-122"/>
                <a:ea typeface="宋体" panose="02010600030101010101" pitchFamily="2" charset="-122"/>
              </a:rPr>
              <a:t>是全球最大的企业软件公司之一，成立于</a:t>
            </a:r>
            <a:r>
              <a:rPr lang="en-US" altLang="zh-CN" sz="2400" dirty="0">
                <a:solidFill>
                  <a:srgbClr val="000000"/>
                </a:solidFill>
                <a:latin typeface="宋体" panose="02010600030101010101" pitchFamily="2" charset="-122"/>
                <a:ea typeface="宋体" panose="02010600030101010101" pitchFamily="2" charset="-122"/>
              </a:rPr>
              <a:t>1977</a:t>
            </a:r>
            <a:r>
              <a:rPr lang="zh-CN" altLang="zh-CN" sz="2400" dirty="0">
                <a:solidFill>
                  <a:srgbClr val="000000"/>
                </a:solidFill>
                <a:latin typeface="宋体" panose="02010600030101010101" pitchFamily="2" charset="-122"/>
                <a:ea typeface="宋体" panose="02010600030101010101" pitchFamily="2" charset="-122"/>
              </a:rPr>
              <a:t>年，总部设在美国加利福尼亚州的红木城。甲骨文向企业客户提供领先的软件与服务帮助他们以最低的总体拥有成本获得更新、更准确的信息，从而改善决策，最终取得更好的业绩。公司在</a:t>
            </a:r>
            <a:r>
              <a:rPr lang="en-US" altLang="zh-CN" sz="2400" dirty="0">
                <a:solidFill>
                  <a:srgbClr val="000000"/>
                </a:solidFill>
                <a:latin typeface="宋体" panose="02010600030101010101" pitchFamily="2" charset="-122"/>
                <a:ea typeface="宋体" panose="02010600030101010101" pitchFamily="2" charset="-122"/>
              </a:rPr>
              <a:t>145</a:t>
            </a:r>
            <a:r>
              <a:rPr lang="zh-CN" altLang="zh-CN" sz="2400" dirty="0">
                <a:solidFill>
                  <a:srgbClr val="000000"/>
                </a:solidFill>
                <a:latin typeface="宋体" panose="02010600030101010101" pitchFamily="2" charset="-122"/>
                <a:ea typeface="宋体" panose="02010600030101010101" pitchFamily="2" charset="-122"/>
              </a:rPr>
              <a:t>个国家和地区开展业务，全球客户达</a:t>
            </a:r>
            <a:r>
              <a:rPr lang="en-US" altLang="zh-CN" sz="2400" dirty="0">
                <a:solidFill>
                  <a:srgbClr val="000000"/>
                </a:solidFill>
                <a:latin typeface="宋体" panose="02010600030101010101" pitchFamily="2" charset="-122"/>
                <a:ea typeface="宋体" panose="02010600030101010101" pitchFamily="2" charset="-122"/>
              </a:rPr>
              <a:t>32</a:t>
            </a:r>
            <a:r>
              <a:rPr lang="zh-CN" altLang="en-US" sz="2400" dirty="0">
                <a:solidFill>
                  <a:srgbClr val="000000"/>
                </a:solidFill>
                <a:latin typeface="宋体" panose="02010600030101010101" pitchFamily="2" charset="-122"/>
                <a:ea typeface="宋体" panose="02010600030101010101" pitchFamily="2" charset="-122"/>
              </a:rPr>
              <a:t>万</a:t>
            </a:r>
            <a:r>
              <a:rPr lang="zh-CN" altLang="zh-CN" sz="2400" dirty="0">
                <a:solidFill>
                  <a:srgbClr val="000000"/>
                </a:solidFill>
                <a:latin typeface="宋体" panose="02010600030101010101" pitchFamily="2" charset="-122"/>
                <a:ea typeface="宋体" panose="02010600030101010101" pitchFamily="2" charset="-122"/>
              </a:rPr>
              <a:t>家，合作伙伴</a:t>
            </a:r>
            <a:r>
              <a:rPr lang="en-US" altLang="zh-CN" sz="2400" dirty="0">
                <a:solidFill>
                  <a:srgbClr val="000000"/>
                </a:solidFill>
                <a:latin typeface="宋体" panose="02010600030101010101" pitchFamily="2" charset="-122"/>
                <a:ea typeface="宋体" panose="02010600030101010101" pitchFamily="2" charset="-122"/>
              </a:rPr>
              <a:t>2</a:t>
            </a:r>
            <a:r>
              <a:rPr lang="zh-CN" altLang="en-US" sz="2400" dirty="0">
                <a:solidFill>
                  <a:srgbClr val="000000"/>
                </a:solidFill>
                <a:latin typeface="宋体" panose="02010600030101010101" pitchFamily="2" charset="-122"/>
                <a:ea typeface="宋体" panose="02010600030101010101" pitchFamily="2" charset="-122"/>
              </a:rPr>
              <a:t>万</a:t>
            </a:r>
            <a:r>
              <a:rPr lang="zh-CN" altLang="zh-CN" sz="2400" dirty="0">
                <a:solidFill>
                  <a:srgbClr val="000000"/>
                </a:solidFill>
                <a:latin typeface="宋体" panose="02010600030101010101" pitchFamily="2" charset="-122"/>
                <a:ea typeface="宋体" panose="02010600030101010101" pitchFamily="2" charset="-122"/>
              </a:rPr>
              <a:t>家。</a:t>
            </a:r>
            <a:r>
              <a:rPr lang="zh-CN" altLang="en-US" sz="2400" dirty="0">
                <a:solidFill>
                  <a:srgbClr val="000000"/>
                </a:solidFill>
                <a:latin typeface="宋体" panose="02010600030101010101" pitchFamily="2" charset="-122"/>
                <a:ea typeface="宋体" panose="02010600030101010101" pitchFamily="2" charset="-122"/>
              </a:rPr>
              <a:t>甲骨文公司</a:t>
            </a:r>
            <a:r>
              <a:rPr lang="en-US" altLang="zh-CN" sz="2400" dirty="0">
                <a:solidFill>
                  <a:srgbClr val="000000"/>
                </a:solidFill>
                <a:latin typeface="宋体" panose="02010600030101010101" pitchFamily="2" charset="-122"/>
                <a:ea typeface="宋体" panose="02010600030101010101" pitchFamily="2" charset="-122"/>
              </a:rPr>
              <a:t>1989</a:t>
            </a:r>
            <a:r>
              <a:rPr lang="zh-CN" altLang="en-US" sz="2400" dirty="0">
                <a:solidFill>
                  <a:srgbClr val="000000"/>
                </a:solidFill>
                <a:latin typeface="宋体" panose="02010600030101010101" pitchFamily="2" charset="-122"/>
                <a:ea typeface="宋体" panose="02010600030101010101" pitchFamily="2" charset="-122"/>
              </a:rPr>
              <a:t>年正式进入中国。</a:t>
            </a:r>
            <a:r>
              <a:rPr lang="en-US" altLang="zh-CN" sz="2400" dirty="0">
                <a:solidFill>
                  <a:srgbClr val="000000"/>
                </a:solidFill>
                <a:latin typeface="宋体" panose="02010600030101010101" pitchFamily="2" charset="-122"/>
                <a:ea typeface="宋体" panose="02010600030101010101" pitchFamily="2" charset="-122"/>
              </a:rPr>
              <a:t>2020</a:t>
            </a:r>
            <a:r>
              <a:rPr lang="zh-CN" altLang="en-US" sz="2400" dirty="0">
                <a:solidFill>
                  <a:srgbClr val="000000"/>
                </a:solidFill>
                <a:latin typeface="宋体" panose="02010600030101010101" pitchFamily="2" charset="-122"/>
                <a:ea typeface="宋体" panose="02010600030101010101" pitchFamily="2" charset="-122"/>
              </a:rPr>
              <a:t>年，拉里</a:t>
            </a:r>
            <a:r>
              <a:rPr lang="en-US" altLang="zh-CN" sz="2400" dirty="0">
                <a:solidFill>
                  <a:srgbClr val="000000"/>
                </a:solidFill>
                <a:latin typeface="宋体" panose="02010600030101010101" pitchFamily="2" charset="-122"/>
                <a:ea typeface="宋体" panose="02010600030101010101" pitchFamily="2" charset="-122"/>
              </a:rPr>
              <a:t>·</a:t>
            </a:r>
            <a:r>
              <a:rPr lang="zh-CN" altLang="en-US" sz="2400" dirty="0">
                <a:solidFill>
                  <a:srgbClr val="000000"/>
                </a:solidFill>
                <a:latin typeface="宋体" panose="02010600030101010101" pitchFamily="2" charset="-122"/>
                <a:ea typeface="宋体" panose="02010600030101010101" pitchFamily="2" charset="-122"/>
              </a:rPr>
              <a:t>埃里森以</a:t>
            </a:r>
            <a:r>
              <a:rPr lang="en-US" altLang="zh-CN" sz="2400" dirty="0">
                <a:solidFill>
                  <a:srgbClr val="000000"/>
                </a:solidFill>
                <a:latin typeface="宋体" panose="02010600030101010101" pitchFamily="2" charset="-122"/>
                <a:ea typeface="宋体" panose="02010600030101010101" pitchFamily="2" charset="-122"/>
              </a:rPr>
              <a:t>720</a:t>
            </a:r>
            <a:r>
              <a:rPr lang="zh-CN" altLang="en-US" sz="2400" dirty="0">
                <a:solidFill>
                  <a:srgbClr val="000000"/>
                </a:solidFill>
                <a:latin typeface="宋体" panose="02010600030101010101" pitchFamily="2" charset="-122"/>
                <a:ea typeface="宋体" panose="02010600030101010101" pitchFamily="2" charset="-122"/>
              </a:rPr>
              <a:t>亿美元财富位列</a:t>
            </a:r>
            <a:r>
              <a:rPr lang="en-US" altLang="zh-CN" sz="2400" dirty="0">
                <a:solidFill>
                  <a:srgbClr val="000000"/>
                </a:solidFill>
                <a:latin typeface="宋体" panose="02010600030101010101" pitchFamily="2" charset="-122"/>
                <a:ea typeface="宋体" panose="02010600030101010101" pitchFamily="2" charset="-122"/>
              </a:rPr>
              <a:t>《2020</a:t>
            </a:r>
            <a:r>
              <a:rPr lang="zh-CN" altLang="en-US" sz="2400" dirty="0">
                <a:solidFill>
                  <a:srgbClr val="000000"/>
                </a:solidFill>
                <a:latin typeface="宋体" panose="02010600030101010101" pitchFamily="2" charset="-122"/>
                <a:ea typeface="宋体" panose="02010600030101010101" pitchFamily="2" charset="-122"/>
              </a:rPr>
              <a:t>福布斯美国富豪榜</a:t>
            </a:r>
            <a:r>
              <a:rPr lang="en-US" altLang="zh-CN" sz="2400" dirty="0">
                <a:solidFill>
                  <a:srgbClr val="000000"/>
                </a:solidFill>
                <a:latin typeface="宋体" panose="02010600030101010101" pitchFamily="2" charset="-122"/>
                <a:ea typeface="宋体" panose="02010600030101010101" pitchFamily="2" charset="-122"/>
              </a:rPr>
              <a:t>》</a:t>
            </a:r>
            <a:r>
              <a:rPr lang="zh-CN" altLang="en-US" sz="2400" dirty="0">
                <a:solidFill>
                  <a:srgbClr val="000000"/>
                </a:solidFill>
                <a:latin typeface="宋体" panose="02010600030101010101" pitchFamily="2" charset="-122"/>
                <a:ea typeface="宋体" panose="02010600030101010101" pitchFamily="2" charset="-122"/>
              </a:rPr>
              <a:t>第</a:t>
            </a:r>
            <a:r>
              <a:rPr lang="en-US" altLang="zh-CN" sz="2400" dirty="0">
                <a:solidFill>
                  <a:srgbClr val="000000"/>
                </a:solidFill>
                <a:latin typeface="宋体" panose="02010600030101010101" pitchFamily="2" charset="-122"/>
                <a:ea typeface="宋体" panose="02010600030101010101" pitchFamily="2" charset="-122"/>
              </a:rPr>
              <a:t>5</a:t>
            </a:r>
            <a:r>
              <a:rPr lang="zh-CN" altLang="en-US" sz="2400" dirty="0">
                <a:solidFill>
                  <a:srgbClr val="000000"/>
                </a:solidFill>
                <a:latin typeface="宋体" panose="02010600030101010101" pitchFamily="2" charset="-122"/>
                <a:ea typeface="宋体" panose="02010600030101010101" pitchFamily="2" charset="-122"/>
              </a:rPr>
              <a:t>位。</a:t>
            </a:r>
            <a:r>
              <a:rPr lang="en-US" altLang="zh-CN" sz="2400" dirty="0">
                <a:solidFill>
                  <a:srgbClr val="000000"/>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sym typeface="+mn-ea"/>
              </a:rPr>
              <a:t>	</a:t>
            </a:r>
            <a:r>
              <a:rPr lang="zh-CN" altLang="en-US" sz="2400" dirty="0">
                <a:latin typeface="宋体" panose="02010600030101010101" pitchFamily="2" charset="-122"/>
                <a:ea typeface="宋体" panose="02010600030101010101" pitchFamily="2" charset="-122"/>
                <a:sym typeface="+mn-ea"/>
              </a:rPr>
              <a:t>埃利森建立了</a:t>
            </a:r>
            <a:r>
              <a:rPr lang="zh-CN" altLang="en-US" sz="2400" dirty="0">
                <a:solidFill>
                  <a:srgbClr val="FF0000"/>
                </a:solidFill>
                <a:latin typeface="宋体" panose="02010600030101010101" pitchFamily="2" charset="-122"/>
                <a:ea typeface="宋体" panose="02010600030101010101" pitchFamily="2" charset="-122"/>
                <a:sym typeface="+mn-ea"/>
              </a:rPr>
              <a:t>“中央集权制”</a:t>
            </a:r>
            <a:r>
              <a:rPr lang="zh-CN" altLang="en-US" sz="2400" dirty="0">
                <a:latin typeface="宋体" panose="02010600030101010101" pitchFamily="2" charset="-122"/>
                <a:ea typeface="宋体" panose="02010600030101010101" pitchFamily="2" charset="-122"/>
                <a:sym typeface="+mn-ea"/>
              </a:rPr>
              <a:t>的管理办法，在硅谷的两台中央计算机，指挥近100台主机，控制世界各地的几千台服务器。埃利森说：现在他只要敲击鼠标，就可以在办公室中洞察公司在全世界的经营进展情况。</a:t>
            </a:r>
            <a:r>
              <a:rPr lang="en-US" altLang="zh-CN" sz="2400" dirty="0">
                <a:latin typeface="宋体" panose="02010600030101010101" pitchFamily="2" charset="-122"/>
                <a:ea typeface="宋体" panose="02010600030101010101" pitchFamily="2" charset="-122"/>
                <a:sym typeface="+mn-ea"/>
              </a:rPr>
              <a:t>//</a:t>
            </a:r>
            <a:r>
              <a:rPr lang="zh-CN" altLang="en-US" sz="2400" dirty="0">
                <a:latin typeface="宋体" panose="02010600030101010101" pitchFamily="2" charset="-122"/>
                <a:ea typeface="宋体" panose="02010600030101010101" pitchFamily="2" charset="-122"/>
                <a:sym typeface="+mn-ea"/>
              </a:rPr>
              <a:t>采访中，埃里森频频就中美竞争称，中国是美国“自上世纪</a:t>
            </a:r>
            <a:r>
              <a:rPr lang="en-US" altLang="zh-CN" sz="2400" dirty="0">
                <a:latin typeface="宋体" panose="02010600030101010101" pitchFamily="2" charset="-122"/>
                <a:ea typeface="宋体" panose="02010600030101010101" pitchFamily="2" charset="-122"/>
                <a:sym typeface="+mn-ea"/>
              </a:rPr>
              <a:t>30</a:t>
            </a:r>
            <a:r>
              <a:rPr lang="zh-CN" altLang="en-US" sz="2400" dirty="0">
                <a:latin typeface="宋体" panose="02010600030101010101" pitchFamily="2" charset="-122"/>
                <a:ea typeface="宋体" panose="02010600030101010101" pitchFamily="2" charset="-122"/>
                <a:sym typeface="+mn-ea"/>
              </a:rPr>
              <a:t>年代以来的首个严峻对手”，他还暗示不能就这么让中国培养出比美国更多的工程师，而他“站美国队”。</a:t>
            </a:r>
            <a:r>
              <a:rPr kumimoji="1" lang="zh-CN" altLang="zh-CN" sz="2400" kern="100" dirty="0">
                <a:solidFill>
                  <a:srgbClr val="000000"/>
                </a:solidFill>
                <a:latin typeface="宋体" panose="02010600030101010101" pitchFamily="2" charset="-122"/>
                <a:ea typeface="宋体" panose="02010600030101010101" pitchFamily="2" charset="-122"/>
                <a:cs typeface="Times New Roman" panose="02020603050405020304"/>
                <a:sym typeface="+mn-ea"/>
              </a:rPr>
              <a:t>“我认为我们的一大竞争对手就是中国。如果就这么让中国的经济超越我们，让中国培养出比我们更多的工程师，让中国科技公司击败我们的科技公司，那就离我们军事科技也落后的那天不远了，我们科技方面的经济也会落后。”</a:t>
            </a:r>
            <a:endParaRPr kumimoji="1" lang="zh-CN" altLang="en-US" sz="2400" b="1" dirty="0">
              <a:solidFill>
                <a:srgbClr val="000000"/>
              </a:solidFill>
              <a:latin typeface="宋体" panose="02010600030101010101" pitchFamily="2" charset="-122"/>
              <a:ea typeface="宋体" panose="02010600030101010101" pitchFamily="2" charset="-122"/>
            </a:endParaRPr>
          </a:p>
          <a:p>
            <a:pPr>
              <a:spcBef>
                <a:spcPct val="0"/>
              </a:spcBef>
            </a:pPr>
            <a:endParaRPr lang="zh-CN" altLang="en-US" sz="3600" b="1" dirty="0">
              <a:latin typeface="宋体" panose="02010600030101010101" pitchFamily="2" charset="-122"/>
              <a:ea typeface="宋体" panose="02010600030101010101" pitchFamily="2" charset="-122"/>
            </a:endParaRPr>
          </a:p>
          <a:p>
            <a:pPr>
              <a:spcBef>
                <a:spcPct val="0"/>
              </a:spcBef>
            </a:pPr>
            <a:endParaRPr lang="zh-CN" altLang="zh-CN" sz="3600" dirty="0">
              <a:solidFill>
                <a:srgbClr val="000000"/>
              </a:solidFill>
              <a:latin typeface="宋体" panose="02010600030101010101" pitchFamily="2" charset="-122"/>
              <a:ea typeface="宋体" panose="02010600030101010101" pitchFamily="2" charset="-122"/>
            </a:endParaRPr>
          </a:p>
        </p:txBody>
      </p:sp>
    </p:spTree>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矩形 2"/>
          <p:cNvSpPr/>
          <p:nvPr/>
        </p:nvSpPr>
        <p:spPr>
          <a:xfrm>
            <a:off x="1919288" y="140335"/>
            <a:ext cx="8215312"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3600" b="1" dirty="0">
                <a:solidFill>
                  <a:srgbClr val="FF0000"/>
                </a:solidFill>
                <a:latin typeface="隶书" panose="02010509060101010101" pitchFamily="49" charset="-122"/>
                <a:ea typeface="隶书" panose="02010509060101010101" pitchFamily="49" charset="-122"/>
              </a:rPr>
              <a:t>顺丰王卫：</a:t>
            </a:r>
          </a:p>
        </p:txBody>
      </p:sp>
      <p:sp>
        <p:nvSpPr>
          <p:cNvPr id="70660" name="矩形 4"/>
          <p:cNvSpPr/>
          <p:nvPr/>
        </p:nvSpPr>
        <p:spPr>
          <a:xfrm>
            <a:off x="1703705" y="2272031"/>
            <a:ext cx="8928100" cy="452310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2400" dirty="0">
                <a:ea typeface="隶书" panose="02010509060101010101" pitchFamily="49" charset="-122"/>
              </a:rPr>
              <a:t>然而，到了</a:t>
            </a:r>
            <a:r>
              <a:rPr lang="en-US" altLang="zh-CN" sz="2400" dirty="0">
                <a:ea typeface="隶书" panose="02010509060101010101" pitchFamily="49" charset="-122"/>
              </a:rPr>
              <a:t>2017</a:t>
            </a:r>
            <a:r>
              <a:rPr lang="zh-CN" altLang="en-US" sz="2400" dirty="0">
                <a:ea typeface="隶书" panose="02010509060101010101" pitchFamily="49" charset="-122"/>
              </a:rPr>
              <a:t>年，王卫带领下的顺丰已经拥有</a:t>
            </a:r>
            <a:r>
              <a:rPr lang="en-US" altLang="zh-CN" sz="2400" dirty="0">
                <a:solidFill>
                  <a:srgbClr val="FF0000"/>
                </a:solidFill>
                <a:ea typeface="隶书" panose="02010509060101010101" pitchFamily="49" charset="-122"/>
              </a:rPr>
              <a:t>20</a:t>
            </a:r>
            <a:r>
              <a:rPr lang="zh-CN" altLang="en-US" sz="2400" dirty="0">
                <a:solidFill>
                  <a:srgbClr val="FF0000"/>
                </a:solidFill>
                <a:ea typeface="隶书" panose="02010509060101010101" pitchFamily="49" charset="-122"/>
              </a:rPr>
              <a:t>多万名员工</a:t>
            </a:r>
            <a:r>
              <a:rPr lang="zh-CN" altLang="en-US" sz="2400" dirty="0">
                <a:ea typeface="隶书" panose="02010509060101010101" pitchFamily="49" charset="-122"/>
              </a:rPr>
              <a:t>，当年净利润达到惊人的</a:t>
            </a:r>
            <a:r>
              <a:rPr lang="en-US" altLang="zh-CN" sz="2400" dirty="0">
                <a:ea typeface="隶书" panose="02010509060101010101" pitchFamily="49" charset="-122"/>
              </a:rPr>
              <a:t>47.71</a:t>
            </a:r>
            <a:r>
              <a:rPr lang="zh-CN" altLang="en-US" sz="2400" dirty="0">
                <a:ea typeface="隶书" panose="02010509060101010101" pitchFamily="49" charset="-122"/>
              </a:rPr>
              <a:t>亿人民币，比圆通、申通和韵达这三大民营快递公司的净利润总和加起来还要多，独占民营快递半壁江山！</a:t>
            </a:r>
            <a:r>
              <a:rPr lang="en-US" altLang="zh-CN" sz="2400" b="1" dirty="0">
                <a:solidFill>
                  <a:srgbClr val="FF0000"/>
                </a:solidFill>
                <a:ea typeface="隶书" panose="02010509060101010101" pitchFamily="49" charset="-122"/>
              </a:rPr>
              <a:t> 2020</a:t>
            </a:r>
            <a:r>
              <a:rPr lang="zh-CN" altLang="en-US" sz="2400" b="1" dirty="0">
                <a:solidFill>
                  <a:srgbClr val="FF0000"/>
                </a:solidFill>
                <a:ea typeface="隶书" panose="02010509060101010101" pitchFamily="49" charset="-122"/>
              </a:rPr>
              <a:t>年</a:t>
            </a:r>
            <a:r>
              <a:rPr lang="en-US" altLang="zh-CN" sz="2400" b="1" dirty="0">
                <a:solidFill>
                  <a:srgbClr val="FF0000"/>
                </a:solidFill>
                <a:ea typeface="隶书" panose="02010509060101010101" pitchFamily="49" charset="-122"/>
              </a:rPr>
              <a:t>10</a:t>
            </a:r>
            <a:r>
              <a:rPr lang="zh-CN" altLang="en-US" sz="2400" b="1" dirty="0">
                <a:solidFill>
                  <a:srgbClr val="FF0000"/>
                </a:solidFill>
                <a:ea typeface="隶书" panose="02010509060101010101" pitchFamily="49" charset="-122"/>
              </a:rPr>
              <a:t>月</a:t>
            </a:r>
            <a:r>
              <a:rPr lang="en-US" altLang="zh-CN" sz="2400" b="1" dirty="0">
                <a:solidFill>
                  <a:srgbClr val="FF0000"/>
                </a:solidFill>
                <a:ea typeface="隶书" panose="02010509060101010101" pitchFamily="49" charset="-122"/>
              </a:rPr>
              <a:t>20</a:t>
            </a:r>
            <a:r>
              <a:rPr lang="zh-CN" altLang="en-US" sz="2400" b="1" dirty="0">
                <a:solidFill>
                  <a:srgbClr val="FF0000"/>
                </a:solidFill>
                <a:ea typeface="隶书" panose="02010509060101010101" pitchFamily="49" charset="-122"/>
              </a:rPr>
              <a:t>日，</a:t>
            </a:r>
            <a:r>
              <a:rPr lang="en-US" altLang="zh-CN" sz="2400" b="1" dirty="0">
                <a:solidFill>
                  <a:srgbClr val="FF0000"/>
                </a:solidFill>
                <a:ea typeface="隶书" panose="02010509060101010101" pitchFamily="49" charset="-122"/>
              </a:rPr>
              <a:t>《2020</a:t>
            </a:r>
            <a:r>
              <a:rPr lang="zh-CN" altLang="en-US" sz="2400" b="1" dirty="0">
                <a:solidFill>
                  <a:srgbClr val="FF0000"/>
                </a:solidFill>
                <a:ea typeface="隶书" panose="02010509060101010101" pitchFamily="49" charset="-122"/>
              </a:rPr>
              <a:t>胡润百富榜</a:t>
            </a:r>
            <a:r>
              <a:rPr lang="en-US" altLang="zh-CN" sz="2400" b="1" dirty="0">
                <a:solidFill>
                  <a:srgbClr val="FF0000"/>
                </a:solidFill>
                <a:ea typeface="隶书" panose="02010509060101010101" pitchFamily="49" charset="-122"/>
              </a:rPr>
              <a:t>》</a:t>
            </a:r>
            <a:r>
              <a:rPr lang="zh-CN" altLang="en-US" sz="2400" b="1" dirty="0">
                <a:solidFill>
                  <a:srgbClr val="FF0000"/>
                </a:solidFill>
                <a:ea typeface="隶书" panose="02010509060101010101" pitchFamily="49" charset="-122"/>
              </a:rPr>
              <a:t>发布，王卫以</a:t>
            </a:r>
            <a:r>
              <a:rPr lang="en-US" altLang="zh-CN" sz="2400" b="1" dirty="0">
                <a:solidFill>
                  <a:srgbClr val="FF0000"/>
                </a:solidFill>
                <a:ea typeface="隶书" panose="02010509060101010101" pitchFamily="49" charset="-122"/>
              </a:rPr>
              <a:t>2400</a:t>
            </a:r>
            <a:r>
              <a:rPr lang="zh-CN" altLang="en-US" sz="2400" b="1" dirty="0">
                <a:solidFill>
                  <a:srgbClr val="FF0000"/>
                </a:solidFill>
                <a:ea typeface="隶书" panose="02010509060101010101" pitchFamily="49" charset="-122"/>
              </a:rPr>
              <a:t>亿元人民币位列富豪榜第</a:t>
            </a:r>
            <a:r>
              <a:rPr lang="en-US" altLang="zh-CN" sz="2400" b="1" dirty="0">
                <a:solidFill>
                  <a:srgbClr val="FF0000"/>
                </a:solidFill>
                <a:ea typeface="隶书" panose="02010509060101010101" pitchFamily="49" charset="-122"/>
              </a:rPr>
              <a:t>4</a:t>
            </a:r>
            <a:r>
              <a:rPr lang="zh-CN" altLang="en-US" sz="2400" b="1" dirty="0">
                <a:solidFill>
                  <a:srgbClr val="FF0000"/>
                </a:solidFill>
                <a:ea typeface="隶书" panose="02010509060101010101" pitchFamily="49" charset="-122"/>
              </a:rPr>
              <a:t>位。</a:t>
            </a:r>
          </a:p>
          <a:p>
            <a:pPr marL="0" indent="0" algn="ctr" eaLnBrk="1" hangingPunct="1">
              <a:spcBef>
                <a:spcPct val="0"/>
              </a:spcBef>
              <a:buNone/>
            </a:pPr>
            <a:r>
              <a:rPr lang="zh-CN" altLang="en-US" sz="2400" b="1" dirty="0">
                <a:solidFill>
                  <a:srgbClr val="FF0000"/>
                </a:solidFill>
                <a:ea typeface="隶书" panose="02010509060101010101" pitchFamily="49" charset="-122"/>
                <a:sym typeface="+mn-ea"/>
              </a:rPr>
              <a:t>顺丰采用直营的经营管理模式</a:t>
            </a:r>
            <a:endParaRPr lang="en-US" altLang="zh-CN" sz="2400" b="1" dirty="0">
              <a:solidFill>
                <a:srgbClr val="FF0000"/>
              </a:solidFill>
              <a:ea typeface="隶书" panose="02010509060101010101" pitchFamily="49" charset="-122"/>
            </a:endParaRPr>
          </a:p>
          <a:p>
            <a:pPr marL="0" indent="0" eaLnBrk="1" hangingPunct="1">
              <a:spcBef>
                <a:spcPct val="0"/>
              </a:spcBef>
              <a:buNone/>
            </a:pPr>
            <a:r>
              <a:rPr lang="zh-CN" altLang="en-US" sz="2400" b="1" dirty="0">
                <a:ea typeface="隶书" panose="02010509060101010101" pitchFamily="49" charset="-122"/>
                <a:sym typeface="+mn-ea"/>
              </a:rPr>
              <a:t> </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       由总部对各分支机构实施统一经营、统一管理，保障了网络整体运营质量，是</a:t>
            </a: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A</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股首家采用直营模式的快递公司。</a:t>
            </a:r>
          </a:p>
          <a:p>
            <a:pPr marL="0" indent="0">
              <a:spcBef>
                <a:spcPct val="0"/>
              </a:spcBef>
              <a:buNone/>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顺丰的直营优势在这次疫情中得以凸显，总部控制了全部快递网络和核心资源，包括收发站点，航空资源、员工等。上令下达，步调一致，效率奇高。</a:t>
            </a:r>
            <a:endParaRPr lang="zh-CN" altLang="en-US" sz="2000" dirty="0">
              <a:latin typeface="楷体" panose="02010609060101010101" pitchFamily="49" charset="-122"/>
              <a:ea typeface="楷体" panose="02010609060101010101" pitchFamily="49" charset="-122"/>
              <a:cs typeface="楷体" panose="02010609060101010101" pitchFamily="49" charset="-122"/>
            </a:endParaRPr>
          </a:p>
          <a:p>
            <a:pPr marL="0" indent="0">
              <a:spcBef>
                <a:spcPct val="0"/>
              </a:spcBef>
              <a:buNone/>
            </a:pP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如果说，有成千上万中小企业会在这次疫情后倒下的话，至少，顺丰赢了。</a:t>
            </a:r>
            <a:endParaRPr lang="en-US" altLang="zh-CN" sz="2000"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endParaRPr lang="en-US" altLang="zh-CN" sz="2000"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p:txBody>
      </p:sp>
      <p:sp>
        <p:nvSpPr>
          <p:cNvPr id="70661" name="矩形 5"/>
          <p:cNvSpPr/>
          <p:nvPr/>
        </p:nvSpPr>
        <p:spPr>
          <a:xfrm>
            <a:off x="1703706" y="836931"/>
            <a:ext cx="8823325" cy="13836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en-US" altLang="zh-CN" sz="2800" dirty="0">
                <a:ea typeface="隶书" panose="02010509060101010101" pitchFamily="49" charset="-122"/>
              </a:rPr>
              <a:t>1993</a:t>
            </a:r>
            <a:r>
              <a:rPr lang="zh-CN" altLang="en-US" sz="2800" dirty="0">
                <a:ea typeface="隶书" panose="02010509060101010101" pitchFamily="49" charset="-122"/>
              </a:rPr>
              <a:t>年，王卫</a:t>
            </a:r>
            <a:r>
              <a:rPr lang="en-US" altLang="zh-CN" sz="2800" dirty="0">
                <a:ea typeface="隶书" panose="02010509060101010101" pitchFamily="49" charset="-122"/>
              </a:rPr>
              <a:t>22</a:t>
            </a:r>
            <a:r>
              <a:rPr lang="zh-CN" altLang="en-US" sz="2800" dirty="0">
                <a:ea typeface="隶书" panose="02010509060101010101" pitchFamily="49" charset="-122"/>
              </a:rPr>
              <a:t>岁，在广东顺德创立了顺丰。最开始，算上王卫，这家公司仅仅只有</a:t>
            </a:r>
            <a:r>
              <a:rPr lang="en-US" altLang="zh-CN" sz="2800" dirty="0">
                <a:solidFill>
                  <a:srgbClr val="FF0000"/>
                </a:solidFill>
                <a:ea typeface="隶书" panose="02010509060101010101" pitchFamily="49" charset="-122"/>
              </a:rPr>
              <a:t>6</a:t>
            </a:r>
            <a:r>
              <a:rPr lang="zh-CN" altLang="en-US" sz="2800" dirty="0">
                <a:solidFill>
                  <a:srgbClr val="FF0000"/>
                </a:solidFill>
                <a:ea typeface="隶书" panose="02010509060101010101" pitchFamily="49" charset="-122"/>
              </a:rPr>
              <a:t>个人</a:t>
            </a:r>
            <a:r>
              <a:rPr lang="zh-CN" altLang="en-US" sz="2800" dirty="0">
                <a:ea typeface="隶书" panose="02010509060101010101" pitchFamily="49" charset="-122"/>
              </a:rPr>
              <a:t>，最初启动资金也只有不算多的</a:t>
            </a:r>
            <a:r>
              <a:rPr lang="en-US" altLang="zh-CN" sz="2800" dirty="0">
                <a:solidFill>
                  <a:srgbClr val="FF0000"/>
                </a:solidFill>
                <a:ea typeface="隶书" panose="02010509060101010101" pitchFamily="49" charset="-122"/>
              </a:rPr>
              <a:t>10</a:t>
            </a:r>
            <a:r>
              <a:rPr lang="zh-CN" altLang="en-US" sz="2800" dirty="0">
                <a:solidFill>
                  <a:srgbClr val="FF0000"/>
                </a:solidFill>
                <a:ea typeface="隶书" panose="02010509060101010101" pitchFamily="49" charset="-122"/>
              </a:rPr>
              <a:t>万元</a:t>
            </a:r>
            <a:r>
              <a:rPr lang="zh-CN" altLang="en-US" sz="2800" dirty="0">
                <a:ea typeface="隶书" panose="02010509060101010101" pitchFamily="49" charset="-122"/>
              </a:rPr>
              <a:t>，这还是王卫厚着脸皮东借西凑的。</a:t>
            </a:r>
            <a:endParaRPr lang="zh-CN" altLang="en-US" sz="2800" b="1" dirty="0">
              <a:ea typeface="隶书" panose="02010509060101010101" pitchFamily="49" charset="-122"/>
            </a:endParaRPr>
          </a:p>
        </p:txBody>
      </p:sp>
    </p:spTree>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矩形 3"/>
          <p:cNvSpPr/>
          <p:nvPr/>
        </p:nvSpPr>
        <p:spPr>
          <a:xfrm>
            <a:off x="2170113" y="469900"/>
            <a:ext cx="8286750" cy="18161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en-US" altLang="zh-CN" sz="2800" b="1" dirty="0">
                <a:ea typeface="隶书" panose="02010509060101010101" pitchFamily="49" charset="-122"/>
              </a:rPr>
              <a:t>         2020</a:t>
            </a:r>
            <a:r>
              <a:rPr lang="zh-CN" altLang="en-US" sz="2800" b="1" dirty="0">
                <a:ea typeface="隶书" panose="02010509060101010101" pitchFamily="49" charset="-122"/>
              </a:rPr>
              <a:t>年</a:t>
            </a:r>
            <a:r>
              <a:rPr lang="en-US" altLang="zh-CN" sz="2800" b="1" dirty="0">
                <a:ea typeface="隶书" panose="02010509060101010101" pitchFamily="49" charset="-122"/>
              </a:rPr>
              <a:t>2</a:t>
            </a:r>
            <a:r>
              <a:rPr lang="zh-CN" altLang="en-US" sz="2800" b="1" dirty="0">
                <a:ea typeface="隶书" panose="02010509060101010101" pitchFamily="49" charset="-122"/>
              </a:rPr>
              <a:t>月，</a:t>
            </a:r>
            <a:r>
              <a:rPr lang="zh-CN" altLang="en-US" sz="2800" b="1" dirty="0">
                <a:latin typeface="Arial" panose="020B0604020202020204" pitchFamily="34" charset="0"/>
                <a:ea typeface="隶书" panose="02010509060101010101" pitchFamily="49" charset="-122"/>
              </a:rPr>
              <a:t>顺丰无人机</a:t>
            </a:r>
            <a:r>
              <a:rPr lang="zh-CN" altLang="en-US" sz="2800" b="1" dirty="0">
                <a:latin typeface="Calibri" panose="020F0502020204030204" pitchFamily="34" charset="0"/>
                <a:ea typeface="隶书" panose="02010509060101010101" pitchFamily="49" charset="-122"/>
              </a:rPr>
              <a:t>“</a:t>
            </a:r>
            <a:r>
              <a:rPr lang="zh-CN" altLang="en-US" sz="2800" b="1" dirty="0">
                <a:latin typeface="Arial" panose="020B0604020202020204" pitchFamily="34" charset="0"/>
                <a:ea typeface="隶书" panose="02010509060101010101" pitchFamily="49" charset="-122"/>
              </a:rPr>
              <a:t>小试牛刀</a:t>
            </a:r>
            <a:r>
              <a:rPr lang="zh-CN" altLang="en-US" sz="2800" b="1" dirty="0">
                <a:latin typeface="Calibri" panose="020F0502020204030204" pitchFamily="34" charset="0"/>
                <a:ea typeface="隶书" panose="02010509060101010101" pitchFamily="49" charset="-122"/>
              </a:rPr>
              <a:t>”</a:t>
            </a:r>
            <a:r>
              <a:rPr lang="zh-CN" altLang="en-US" sz="2800" b="1" dirty="0">
                <a:latin typeface="Arial" panose="020B0604020202020204" pitchFamily="34" charset="0"/>
                <a:ea typeface="隶书" panose="02010509060101010101" pitchFamily="49" charset="-122"/>
              </a:rPr>
              <a:t>一把，将</a:t>
            </a:r>
            <a:r>
              <a:rPr lang="en-US" altLang="zh-CN" sz="2800" b="1" dirty="0">
                <a:latin typeface="Arial" panose="020B0604020202020204" pitchFamily="34" charset="0"/>
                <a:ea typeface="隶书" panose="02010509060101010101" pitchFamily="49" charset="-122"/>
              </a:rPr>
              <a:t>3.3Kg</a:t>
            </a:r>
            <a:r>
              <a:rPr lang="zh-CN" altLang="en-US" sz="2800" b="1" dirty="0">
                <a:latin typeface="Arial" panose="020B0604020202020204" pitchFamily="34" charset="0"/>
                <a:ea typeface="隶书" panose="02010509060101010101" pitchFamily="49" charset="-122"/>
              </a:rPr>
              <a:t>的医疗和防疫物资送到了金银潭医院的医护人员手中。</a:t>
            </a:r>
            <a:r>
              <a:rPr lang="zh-CN" altLang="en-US" sz="2800" b="1" dirty="0">
                <a:ea typeface="隶书" panose="02010509060101010101" pitchFamily="49" charset="-122"/>
              </a:rPr>
              <a:t>无人机的射程为</a:t>
            </a:r>
            <a:r>
              <a:rPr lang="en-US" altLang="zh-CN" sz="2800" b="1" dirty="0">
                <a:ea typeface="隶书" panose="02010509060101010101" pitchFamily="49" charset="-122"/>
              </a:rPr>
              <a:t>11</a:t>
            </a:r>
            <a:r>
              <a:rPr lang="zh-CN" altLang="en-US" sz="2800" b="1" dirty="0">
                <a:ea typeface="隶书" panose="02010509060101010101" pitchFamily="49" charset="-122"/>
              </a:rPr>
              <a:t>英里，最多可运载</a:t>
            </a:r>
            <a:r>
              <a:rPr lang="en-US" altLang="zh-CN" sz="2800" b="1" dirty="0">
                <a:ea typeface="隶书" panose="02010509060101010101" pitchFamily="49" charset="-122"/>
              </a:rPr>
              <a:t>22</a:t>
            </a:r>
            <a:r>
              <a:rPr lang="zh-CN" altLang="en-US" sz="2800" b="1" dirty="0">
                <a:ea typeface="隶书" panose="02010509060101010101" pitchFamily="49" charset="-122"/>
              </a:rPr>
              <a:t>磅货物。</a:t>
            </a:r>
          </a:p>
        </p:txBody>
      </p:sp>
      <p:sp>
        <p:nvSpPr>
          <p:cNvPr id="76802" name="矩形 1"/>
          <p:cNvSpPr/>
          <p:nvPr/>
        </p:nvSpPr>
        <p:spPr>
          <a:xfrm>
            <a:off x="2238375" y="2636204"/>
            <a:ext cx="7715250" cy="23082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50000"/>
              </a:spcBef>
              <a:buNone/>
            </a:pPr>
            <a:r>
              <a:rPr lang="zh-CN" altLang="en-US" sz="2800" baseline="30000" dirty="0">
                <a:ea typeface="隶书" panose="02010509060101010101" pitchFamily="49" charset="-122"/>
              </a:rPr>
              <a:t> </a:t>
            </a:r>
            <a:r>
              <a:rPr lang="zh-CN" altLang="en-US" sz="3600" b="1" dirty="0">
                <a:solidFill>
                  <a:srgbClr val="FF0000"/>
                </a:solidFill>
                <a:ea typeface="隶书" panose="02010509060101010101" pitchFamily="49" charset="-122"/>
              </a:rPr>
              <a:t>结论：</a:t>
            </a:r>
            <a:r>
              <a:rPr lang="zh-CN" altLang="en-US" sz="3600" b="1" dirty="0">
                <a:solidFill>
                  <a:srgbClr val="FF0000"/>
                </a:solidFill>
                <a:latin typeface="隶书" panose="02010509060101010101" pitchFamily="49" charset="-122"/>
                <a:ea typeface="隶书" panose="02010509060101010101" pitchFamily="49" charset="-122"/>
              </a:rPr>
              <a:t>在</a:t>
            </a:r>
            <a:r>
              <a:rPr lang="zh-CN" altLang="en-US" sz="3600" b="1" dirty="0">
                <a:solidFill>
                  <a:srgbClr val="FF0000"/>
                </a:solidFill>
                <a:ea typeface="隶书" panose="02010509060101010101" pitchFamily="49" charset="-122"/>
              </a:rPr>
              <a:t>企业经营管理中健全组织非常重要，</a:t>
            </a:r>
            <a:r>
              <a:rPr lang="zh-CN" altLang="en-US" sz="3600" b="1" dirty="0">
                <a:solidFill>
                  <a:srgbClr val="FF0000"/>
                </a:solidFill>
                <a:latin typeface="隶书" panose="02010509060101010101" pitchFamily="49" charset="-122"/>
                <a:ea typeface="隶书" panose="02010509060101010101" pitchFamily="49" charset="-122"/>
              </a:rPr>
              <a:t>甲骨文公司和</a:t>
            </a:r>
            <a:r>
              <a:rPr lang="zh-CN" altLang="en-US" sz="3600" b="1" dirty="0">
                <a:solidFill>
                  <a:srgbClr val="FF0000"/>
                </a:solidFill>
                <a:ea typeface="隶书" panose="02010509060101010101" pitchFamily="49" charset="-122"/>
              </a:rPr>
              <a:t>顺丰</a:t>
            </a:r>
            <a:r>
              <a:rPr lang="zh-CN" altLang="en-US" sz="3600" b="1" dirty="0">
                <a:solidFill>
                  <a:srgbClr val="FF0000"/>
                </a:solidFill>
                <a:latin typeface="隶书" panose="02010509060101010101" pitchFamily="49" charset="-122"/>
                <a:ea typeface="隶书" panose="02010509060101010101" pitchFamily="49" charset="-122"/>
              </a:rPr>
              <a:t>公司都做到了孙子所说的“</a:t>
            </a:r>
            <a:r>
              <a:rPr lang="zh-CN" altLang="en-US" sz="3600" b="1" dirty="0">
                <a:solidFill>
                  <a:srgbClr val="FF0000"/>
                </a:solidFill>
                <a:ea typeface="隶书" panose="02010509060101010101" pitchFamily="49" charset="-122"/>
              </a:rPr>
              <a:t>凡治众如治寡，分数是也；斗众如斗寡，形名是也</a:t>
            </a:r>
            <a:r>
              <a:rPr lang="zh-CN" altLang="en-US" sz="3600" b="1" dirty="0">
                <a:solidFill>
                  <a:srgbClr val="FF0000"/>
                </a:solidFill>
                <a:latin typeface="隶书" panose="02010509060101010101" pitchFamily="49" charset="-122"/>
                <a:ea typeface="隶书" panose="02010509060101010101" pitchFamily="49" charset="-122"/>
              </a:rPr>
              <a:t>”。</a:t>
            </a:r>
            <a:r>
              <a:rPr lang="zh-CN" altLang="en-US" sz="2800" b="1" dirty="0">
                <a:ea typeface="隶书" panose="02010509060101010101" pitchFamily="49" charset="-122"/>
              </a:rPr>
              <a:t>       </a:t>
            </a:r>
          </a:p>
        </p:txBody>
      </p:sp>
    </p:spTree>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5"/>
          <p:cNvSpPr/>
          <p:nvPr/>
        </p:nvSpPr>
        <p:spPr>
          <a:xfrm>
            <a:off x="1847850" y="1412875"/>
            <a:ext cx="8534400" cy="678561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50000"/>
              </a:spcBef>
              <a:buNone/>
            </a:pPr>
            <a:r>
              <a:rPr lang="zh-CN" altLang="en-US" sz="2400" dirty="0">
                <a:solidFill>
                  <a:srgbClr val="FF0000"/>
                </a:solidFill>
                <a:latin typeface="楷体" panose="02010609060101010101" pitchFamily="49" charset="-122"/>
                <a:ea typeface="楷体" panose="02010609060101010101" pitchFamily="49" charset="-122"/>
                <a:cs typeface="楷体" panose="02010609060101010101" pitchFamily="49" charset="-122"/>
              </a:rPr>
              <a:t>“</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rPr>
              <a:t>投之无所往，死且不北，死焉不得，士人尽力。兵士甚陷则不惧，无所往则固，深入则拘，不得已则斗。” 《九地篇》</a:t>
            </a:r>
          </a:p>
          <a:p>
            <a:pPr marL="0" indent="0" eaLnBrk="1" hangingPunct="1">
              <a:spcBef>
                <a:spcPct val="50000"/>
              </a:spcBef>
              <a:buNone/>
            </a:pPr>
            <a:r>
              <a:rPr lang="zh-CN" altLang="en-US" sz="1800" b="1" dirty="0">
                <a:latin typeface="楷体" panose="02010609060101010101" pitchFamily="49" charset="-122"/>
                <a:ea typeface="楷体" panose="02010609060101010101" pitchFamily="49" charset="-122"/>
                <a:cs typeface="楷体" panose="02010609060101010101" pitchFamily="49" charset="-122"/>
              </a:rPr>
              <a:t>置部队于无路可走的境地，虽死也不会败退，既然死都不怕，官兵就都能尽力而战了。士卒深陷危险的境地就不恐惧，无路可走军心就稳固，深入敌国军队就团结，迫不得已就坚决战斗。　</a:t>
            </a:r>
          </a:p>
          <a:p>
            <a:pPr marL="0" indent="0" eaLnBrk="1" hangingPunct="1">
              <a:spcBef>
                <a:spcPct val="50000"/>
              </a:spcBef>
              <a:buNone/>
            </a:pP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投之无所往者，诸刿之勇也。《九地篇》           </a:t>
            </a:r>
            <a:endPar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50000"/>
              </a:spcBef>
              <a:buNone/>
            </a:pP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把他们投入无路可走的绝地，就会象专诸、曹刿一样勇敢。</a:t>
            </a:r>
            <a:endParaRPr lang="zh-CN" altLang="en-US" sz="2400" b="1" dirty="0">
              <a:latin typeface="楷体" panose="02010609060101010101" pitchFamily="49" charset="-122"/>
              <a:ea typeface="楷体" panose="02010609060101010101" pitchFamily="49" charset="-122"/>
              <a:cs typeface="楷体" panose="02010609060101010101" pitchFamily="49" charset="-122"/>
              <a:sym typeface="+mn-ea"/>
            </a:endParaRPr>
          </a:p>
          <a:p>
            <a:pPr marL="0" indent="0" eaLnBrk="1" hangingPunct="1">
              <a:spcBef>
                <a:spcPct val="50000"/>
              </a:spcBef>
              <a:buNone/>
            </a:pPr>
            <a:r>
              <a:rPr lang="zh-CN" altLang="en-US" sz="2400" b="1" dirty="0">
                <a:latin typeface="楷体" panose="02010609060101010101" pitchFamily="49" charset="-122"/>
                <a:ea typeface="楷体" panose="02010609060101010101" pitchFamily="49" charset="-122"/>
                <a:cs typeface="楷体" panose="02010609060101010101" pitchFamily="49" charset="-122"/>
                <a:sym typeface="+mn-ea"/>
              </a:rPr>
              <a:t>投之亡地然后存，</a:t>
            </a:r>
            <a:r>
              <a:rPr lang="zh-CN" altLang="en-US" sz="2400" b="1"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陷</a:t>
            </a:r>
            <a:r>
              <a:rPr lang="zh-CN" altLang="en-US" sz="2400" b="1" dirty="0">
                <a:latin typeface="楷体" panose="02010609060101010101" pitchFamily="49" charset="-122"/>
                <a:ea typeface="楷体" panose="02010609060101010101" pitchFamily="49" charset="-122"/>
                <a:cs typeface="楷体" panose="02010609060101010101" pitchFamily="49" charset="-122"/>
                <a:sym typeface="+mn-ea"/>
              </a:rPr>
              <a:t>之死地然后生。《九地篇》</a:t>
            </a:r>
            <a:endParaRPr lang="zh-CN" altLang="en-US" sz="2400" b="1"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50000"/>
              </a:spcBef>
              <a:buNone/>
            </a:pPr>
            <a:r>
              <a:rPr lang="zh-CN" altLang="en-US" sz="2000" b="1" dirty="0">
                <a:solidFill>
                  <a:schemeClr val="accent2"/>
                </a:solidFill>
                <a:latin typeface="楷体" panose="02010609060101010101" pitchFamily="49" charset="-122"/>
                <a:ea typeface="楷体" panose="02010609060101010101" pitchFamily="49" charset="-122"/>
                <a:cs typeface="楷体" panose="02010609060101010101" pitchFamily="49" charset="-122"/>
                <a:sym typeface="+mn-ea"/>
              </a:rPr>
              <a:t>把士兵投入危地，才能转危为存。使士兵陷之死地，才能转危为生。</a:t>
            </a:r>
            <a:endParaRPr lang="zh-CN" altLang="en-US" sz="2000" b="1" dirty="0">
              <a:solidFill>
                <a:schemeClr val="accent2"/>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50000"/>
              </a:spcBef>
              <a:buNone/>
            </a:pP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国外叫救灾式管理法，我国在改革中也普遍运用。</a:t>
            </a:r>
            <a:endParaRPr lang="en-US" altLang="zh-CN" sz="2400"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50000"/>
              </a:spcBef>
              <a:buNone/>
            </a:pPr>
            <a:r>
              <a:rPr lang="zh-CN" altLang="en-US" sz="2400" b="1" dirty="0">
                <a:latin typeface="楷体" panose="02010609060101010101" pitchFamily="49" charset="-122"/>
                <a:ea typeface="楷体" panose="02010609060101010101" pitchFamily="49" charset="-122"/>
                <a:cs typeface="楷体" panose="02010609060101010101" pitchFamily="49" charset="-122"/>
                <a:sym typeface="+mn-ea"/>
              </a:rPr>
              <a:t>下乡、下海、下岗、</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创业创新</a:t>
            </a:r>
            <a:endParaRPr lang="en-US" altLang="zh-CN" sz="2400"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50000"/>
              </a:spcBef>
              <a:buNone/>
            </a:pPr>
            <a:endParaRPr lang="zh-CN" altLang="en-US" sz="4000" dirty="0">
              <a:solidFill>
                <a:srgbClr val="FF33CC"/>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50000"/>
              </a:spcBef>
              <a:buNone/>
            </a:pPr>
            <a:endParaRPr lang="zh-CN" altLang="en-US" sz="4000" b="1" dirty="0">
              <a:solidFill>
                <a:srgbClr val="FF33CC"/>
              </a:solidFill>
              <a:latin typeface="楷体" panose="02010609060101010101" pitchFamily="49" charset="-122"/>
              <a:ea typeface="楷体" panose="02010609060101010101" pitchFamily="49" charset="-122"/>
              <a:cs typeface="楷体" panose="02010609060101010101" pitchFamily="49" charset="-122"/>
            </a:endParaRPr>
          </a:p>
        </p:txBody>
      </p:sp>
      <p:sp>
        <p:nvSpPr>
          <p:cNvPr id="78851" name="矩形 1"/>
          <p:cNvSpPr/>
          <p:nvPr/>
        </p:nvSpPr>
        <p:spPr>
          <a:xfrm>
            <a:off x="3792538" y="188914"/>
            <a:ext cx="4360862" cy="9223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spcBef>
                <a:spcPct val="0"/>
              </a:spcBef>
              <a:buNone/>
            </a:pPr>
            <a:r>
              <a:rPr lang="zh-CN" altLang="en-US" sz="5400" b="1" dirty="0">
                <a:solidFill>
                  <a:schemeClr val="tx2"/>
                </a:solidFill>
                <a:latin typeface="隶书" panose="02010509060101010101" pitchFamily="49" charset="-122"/>
                <a:ea typeface="隶书" panose="02010509060101010101" pitchFamily="49" charset="-122"/>
              </a:rPr>
              <a:t> </a:t>
            </a:r>
            <a:r>
              <a:rPr lang="en-US" altLang="zh-CN" sz="5400" b="1" dirty="0">
                <a:solidFill>
                  <a:schemeClr val="tx2"/>
                </a:solidFill>
                <a:latin typeface="隶书" panose="02010509060101010101" pitchFamily="49" charset="-122"/>
                <a:ea typeface="隶书" panose="02010509060101010101" pitchFamily="49" charset="-122"/>
              </a:rPr>
              <a:t>2</a:t>
            </a:r>
            <a:r>
              <a:rPr lang="zh-CN" altLang="en-US" sz="5400" b="1" dirty="0">
                <a:solidFill>
                  <a:schemeClr val="tx2"/>
                </a:solidFill>
                <a:latin typeface="隶书" panose="02010509060101010101" pitchFamily="49" charset="-122"/>
                <a:ea typeface="隶书" panose="02010509060101010101" pitchFamily="49" charset="-122"/>
              </a:rPr>
              <a:t>、投之于险</a:t>
            </a:r>
            <a:endParaRPr lang="zh-CN" altLang="en-US" sz="5400" b="1" dirty="0">
              <a:latin typeface="隶书" panose="02010509060101010101" pitchFamily="49" charset="-122"/>
              <a:ea typeface="隶书" panose="02010509060101010101" pitchFamily="49" charset="-122"/>
            </a:endParaRPr>
          </a:p>
        </p:txBody>
      </p:sp>
    </p:spTree>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5"/>
          <p:cNvSpPr/>
          <p:nvPr/>
        </p:nvSpPr>
        <p:spPr>
          <a:xfrm>
            <a:off x="1524000" y="189072"/>
            <a:ext cx="9144000" cy="243014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a:spcBef>
                <a:spcPct val="0"/>
              </a:spcBef>
              <a:buNone/>
            </a:pPr>
            <a:r>
              <a:rPr lang="zh-CN" altLang="en-US" b="1" dirty="0">
                <a:solidFill>
                  <a:srgbClr val="FF0000"/>
                </a:solidFill>
                <a:latin typeface="隶书" panose="02010509060101010101" pitchFamily="49" charset="-122"/>
                <a:ea typeface="隶书" panose="02010509060101010101" pitchFamily="49" charset="-122"/>
              </a:rPr>
              <a:t>例子：阿里巴巴网络技术有限公司马云</a:t>
            </a:r>
            <a:endParaRPr lang="en-US" altLang="zh-CN" b="1" dirty="0">
              <a:solidFill>
                <a:srgbClr val="FF0000"/>
              </a:solidFill>
              <a:latin typeface="隶书" panose="02010509060101010101" pitchFamily="49" charset="-122"/>
              <a:ea typeface="隶书" panose="02010509060101010101" pitchFamily="49" charset="-122"/>
            </a:endParaRPr>
          </a:p>
          <a:p>
            <a:pPr marL="0" indent="0">
              <a:spcBef>
                <a:spcPct val="0"/>
              </a:spcBef>
              <a:buNone/>
            </a:pPr>
            <a:r>
              <a:rPr lang="zh-CN" altLang="en-US" sz="2400" b="1" dirty="0">
                <a:latin typeface="隶书" panose="02010509060101010101" pitchFamily="49" charset="-122"/>
                <a:ea typeface="隶书" panose="02010509060101010101" pitchFamily="49" charset="-122"/>
              </a:rPr>
              <a:t>    马云创业初期，想要做很多事情，但是都</a:t>
            </a:r>
            <a:r>
              <a:rPr lang="zh-CN" altLang="en-US" sz="2400" b="1" dirty="0">
                <a:solidFill>
                  <a:srgbClr val="FF0000"/>
                </a:solidFill>
                <a:latin typeface="隶书" panose="02010509060101010101" pitchFamily="49" charset="-122"/>
                <a:ea typeface="隶书" panose="02010509060101010101" pitchFamily="49" charset="-122"/>
              </a:rPr>
              <a:t>因为外貌被拒绝</a:t>
            </a:r>
            <a:r>
              <a:rPr lang="zh-CN" altLang="en-US" sz="2400" b="1" dirty="0">
                <a:latin typeface="隶书" panose="02010509060101010101" pitchFamily="49" charset="-122"/>
                <a:ea typeface="隶书" panose="02010509060101010101" pitchFamily="49" charset="-122"/>
              </a:rPr>
              <a:t>了。在马云一开始的创业中，他和朋友一起创办了一家</a:t>
            </a:r>
            <a:r>
              <a:rPr lang="zh-CN" altLang="en-US" sz="2400" b="1" dirty="0">
                <a:solidFill>
                  <a:srgbClr val="FF0000"/>
                </a:solidFill>
                <a:latin typeface="隶书" panose="02010509060101010101" pitchFamily="49" charset="-122"/>
                <a:ea typeface="隶书" panose="02010509060101010101" pitchFamily="49" charset="-122"/>
              </a:rPr>
              <a:t>海博翻译社</a:t>
            </a:r>
            <a:r>
              <a:rPr lang="zh-CN" altLang="en-US" sz="2400" b="1" dirty="0">
                <a:latin typeface="隶书" panose="02010509060101010101" pitchFamily="49" charset="-122"/>
                <a:ea typeface="隶书" panose="02010509060101010101" pitchFamily="49" charset="-122"/>
              </a:rPr>
              <a:t>，交不起房租，无奈的他只能把翻译社一半店面出租出去，自己去外面兼职卖各种东西，推销自己的产品，受尽冷眼。但也许也是因为这些经历，为马云后面创办的电商平台积累了大量的经验。</a:t>
            </a:r>
          </a:p>
        </p:txBody>
      </p:sp>
      <p:sp>
        <p:nvSpPr>
          <p:cNvPr id="83972" name="矩形 6"/>
          <p:cNvSpPr/>
          <p:nvPr/>
        </p:nvSpPr>
        <p:spPr>
          <a:xfrm>
            <a:off x="1775461" y="2564766"/>
            <a:ext cx="8842375" cy="532320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eaLnBrk="1" hangingPunct="1">
              <a:spcBef>
                <a:spcPct val="0"/>
              </a:spcBef>
              <a:buNone/>
            </a:pPr>
            <a:r>
              <a:rPr lang="en-US" altLang="zh-CN" sz="2400" b="1" dirty="0">
                <a:latin typeface="微软雅黑" panose="020B0503020204020204" pitchFamily="34" charset="-122"/>
                <a:ea typeface="微软雅黑" panose="020B0503020204020204" pitchFamily="34" charset="-122"/>
              </a:rPr>
              <a:t>2021</a:t>
            </a:r>
            <a:r>
              <a:rPr lang="zh-CN" altLang="en-US" sz="2400" b="1" dirty="0">
                <a:latin typeface="微软雅黑" panose="020B0503020204020204" pitchFamily="34" charset="-122"/>
                <a:ea typeface="微软雅黑" panose="020B0503020204020204" pitchFamily="34" charset="-122"/>
              </a:rPr>
              <a:t>天猫双</a:t>
            </a:r>
            <a:r>
              <a:rPr lang="en-US" altLang="zh-CN" sz="2400" b="1" dirty="0">
                <a:latin typeface="微软雅黑" panose="020B0503020204020204" pitchFamily="34" charset="-122"/>
                <a:ea typeface="微软雅黑" panose="020B0503020204020204" pitchFamily="34" charset="-122"/>
              </a:rPr>
              <a:t>11</a:t>
            </a:r>
            <a:r>
              <a:rPr lang="zh-CN" altLang="en-US" sz="2400" b="1" dirty="0">
                <a:latin typeface="微软雅黑" panose="020B0503020204020204" pitchFamily="34" charset="-122"/>
                <a:ea typeface="微软雅黑" panose="020B0503020204020204" pitchFamily="34" charset="-122"/>
              </a:rPr>
              <a:t>交易额达到</a:t>
            </a:r>
            <a:r>
              <a:rPr lang="en-US" altLang="zh-CN" sz="2400" b="1" dirty="0">
                <a:latin typeface="微软雅黑" panose="020B0503020204020204" pitchFamily="34" charset="-122"/>
                <a:ea typeface="微软雅黑" panose="020B0503020204020204" pitchFamily="34" charset="-122"/>
              </a:rPr>
              <a:t>5403</a:t>
            </a:r>
            <a:r>
              <a:rPr lang="zh-CN" altLang="en-US" sz="2400" b="1" dirty="0">
                <a:latin typeface="微软雅黑" panose="020B0503020204020204" pitchFamily="34" charset="-122"/>
                <a:ea typeface="微软雅黑" panose="020B0503020204020204" pitchFamily="34" charset="-122"/>
              </a:rPr>
              <a:t>亿</a:t>
            </a:r>
          </a:p>
          <a:p>
            <a:pPr marL="0" indent="0" algn="ctr" eaLnBrk="1" hangingPunct="1">
              <a:spcBef>
                <a:spcPct val="0"/>
              </a:spcBef>
              <a:buNone/>
            </a:pPr>
            <a:endParaRPr lang="zh-CN" altLang="en-US" sz="2400" b="1" dirty="0">
              <a:latin typeface="微软雅黑" panose="020B0503020204020204" pitchFamily="34" charset="-122"/>
              <a:ea typeface="微软雅黑" panose="020B0503020204020204" pitchFamily="34" charset="-122"/>
            </a:endParaRPr>
          </a:p>
          <a:p>
            <a:pPr marL="0" indent="0" eaLnBrk="1" hangingPunct="1">
              <a:spcBef>
                <a:spcPct val="0"/>
              </a:spcBef>
              <a:buNone/>
            </a:pPr>
            <a:r>
              <a:rPr lang="zh-CN" altLang="en-US" sz="28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喻宝才</a:t>
            </a:r>
            <a:r>
              <a:rPr lang="zh-CN" altLang="en-US" sz="2400" b="1" dirty="0">
                <a:latin typeface="楷体" panose="02010609060101010101" pitchFamily="49" charset="-122"/>
                <a:ea typeface="楷体" panose="02010609060101010101" pitchFamily="49" charset="-122"/>
                <a:cs typeface="楷体" panose="02010609060101010101" pitchFamily="49" charset="-122"/>
                <a:sym typeface="+mn-ea"/>
              </a:rPr>
              <a:t> 喻宝才初任腈纶厂厂长时，腈纶厂有职工2508人，超员1000多人。他采取</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“送走一批、推荐一批、动员一批”</a:t>
            </a:r>
            <a:r>
              <a:rPr lang="zh-CN" altLang="en-US" sz="2400" b="1" dirty="0">
                <a:latin typeface="楷体" panose="02010609060101010101" pitchFamily="49" charset="-122"/>
                <a:ea typeface="楷体" panose="02010609060101010101" pitchFamily="49" charset="-122"/>
                <a:cs typeface="楷体" panose="02010609060101010101" pitchFamily="49" charset="-122"/>
                <a:sym typeface="+mn-ea"/>
              </a:rPr>
              <a:t>的策略，减员近千人，人力成本大大下降，使腈纶厂起死回生。</a:t>
            </a:r>
            <a:r>
              <a:rPr lang="en-US" altLang="zh-CN" sz="2400" b="1"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400" b="1" dirty="0">
                <a:latin typeface="楷体" panose="02010609060101010101" pitchFamily="49" charset="-122"/>
                <a:ea typeface="楷体" panose="02010609060101010101" pitchFamily="49" charset="-122"/>
                <a:cs typeface="楷体" panose="02010609060101010101" pitchFamily="49" charset="-122"/>
                <a:sym typeface="+mn-ea"/>
              </a:rPr>
              <a:t>2001年12月他又担起大庆石化公司总经理的重任。上任伊始，他以超凡的胆识和魄力烧了“三把火”：一是解散了设备、工艺落后每年亏损几千万的化纤厂；二是停掉每年损失近亿元的外供瓦斯气；三是全面实行财务一级管理，物资采购集中。同时进行人事制度改革、干部竞聘上岗。职工的精神面貌发生了巨大的变化，</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大庆石化扭亏为盈。</a:t>
            </a:r>
            <a:endParaRPr lang="zh-CN" altLang="en-US" sz="2400" b="1"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endParaRPr lang="zh-CN" altLang="en-US" sz="2400" b="1" dirty="0">
              <a:latin typeface="隶书" panose="02010509060101010101" pitchFamily="49" charset="-122"/>
              <a:ea typeface="隶书" panose="02010509060101010101" pitchFamily="49" charset="-122"/>
            </a:endParaRPr>
          </a:p>
          <a:p>
            <a:pPr marL="0" indent="0" eaLnBrk="1" hangingPunct="1">
              <a:spcBef>
                <a:spcPct val="0"/>
              </a:spcBef>
              <a:buNone/>
            </a:pPr>
            <a:r>
              <a:rPr lang="zh-CN" altLang="en-US" sz="2400" b="1" dirty="0">
                <a:latin typeface="隶书" panose="02010509060101010101" pitchFamily="49" charset="-122"/>
                <a:ea typeface="隶书" panose="02010509060101010101" pitchFamily="49" charset="-122"/>
                <a:sym typeface="+mn-ea"/>
              </a:rPr>
              <a:t>      </a:t>
            </a:r>
            <a:endParaRPr lang="zh-CN" altLang="en-US" sz="2400" b="1" dirty="0">
              <a:latin typeface="隶书" panose="02010509060101010101" pitchFamily="49" charset="-122"/>
              <a:ea typeface="隶书" panose="02010509060101010101" pitchFamily="49" charset="-122"/>
            </a:endParaRPr>
          </a:p>
          <a:p>
            <a:pPr marL="0" indent="0" eaLnBrk="1" hangingPunct="1">
              <a:spcBef>
                <a:spcPct val="0"/>
              </a:spcBef>
              <a:buNone/>
            </a:pP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5"/>
          <p:cNvSpPr/>
          <p:nvPr/>
        </p:nvSpPr>
        <p:spPr>
          <a:xfrm>
            <a:off x="1638935" y="980440"/>
            <a:ext cx="8882380" cy="547751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50000"/>
              </a:spcBef>
              <a:buNone/>
            </a:pPr>
            <a:r>
              <a:rPr lang="zh-CN" altLang="en-US" sz="2400" b="1" dirty="0">
                <a:latin typeface="楷体" panose="02010609060101010101" pitchFamily="49" charset="-122"/>
                <a:ea typeface="楷体" panose="02010609060101010101" pitchFamily="49" charset="-122"/>
                <a:cs typeface="楷体" panose="02010609060101010101" pitchFamily="49" charset="-122"/>
              </a:rPr>
              <a:t>《行军篇》：故令之以文，齐之以武，是谓必取。</a:t>
            </a:r>
          </a:p>
          <a:p>
            <a:pPr marL="0" indent="0" eaLnBrk="1" hangingPunct="1">
              <a:spcBef>
                <a:spcPct val="50000"/>
              </a:spcBef>
              <a:buNone/>
            </a:pPr>
            <a:r>
              <a:rPr lang="zh-CN" altLang="en-US" sz="2000" dirty="0">
                <a:solidFill>
                  <a:schemeClr val="accent2"/>
                </a:solidFill>
                <a:latin typeface="楷体" panose="02010609060101010101" pitchFamily="49" charset="-122"/>
                <a:ea typeface="楷体" panose="02010609060101010101" pitchFamily="49" charset="-122"/>
                <a:cs typeface="楷体" panose="02010609060101010101" pitchFamily="49" charset="-122"/>
              </a:rPr>
              <a:t>所以要用怀柔的手段去笼络他们，用严格的手段去管束他们，这样就必定能取胜。</a:t>
            </a:r>
            <a:endParaRPr lang="zh-CN" altLang="en-US" sz="1800" dirty="0">
              <a:solidFill>
                <a:schemeClr val="accent2"/>
              </a:solidFill>
              <a:latin typeface="楷体" panose="02010609060101010101" pitchFamily="49" charset="-122"/>
              <a:ea typeface="楷体" panose="02010609060101010101" pitchFamily="49" charset="-122"/>
              <a:cs typeface="楷体" panose="02010609060101010101" pitchFamily="49" charset="-122"/>
            </a:endParaRPr>
          </a:p>
          <a:p>
            <a:pPr marL="0" eaLnBrk="1" hangingPunct="1">
              <a:spcBef>
                <a:spcPct val="50000"/>
              </a:spcBef>
              <a:buNone/>
            </a:pP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视卒如婴儿，故可与之赴深谿；视卒如爱子，故可与之</a:t>
            </a:r>
            <a:r>
              <a:rPr lang="zh-CN" altLang="en-US" sz="2400" b="1" dirty="0">
                <a:latin typeface="楷体" panose="02010609060101010101" pitchFamily="49" charset="-122"/>
                <a:ea typeface="楷体" panose="02010609060101010101" pitchFamily="49" charset="-122"/>
                <a:cs typeface="楷体" panose="02010609060101010101" pitchFamily="49" charset="-122"/>
                <a:sym typeface="+mn-ea"/>
              </a:rPr>
              <a:t>俱死。</a:t>
            </a:r>
            <a:r>
              <a:rPr lang="en-US" altLang="zh-CN" sz="2400" b="1"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400" b="1" dirty="0">
                <a:latin typeface="楷体" panose="02010609060101010101" pitchFamily="49" charset="-122"/>
                <a:ea typeface="楷体" panose="02010609060101010101" pitchFamily="49" charset="-122"/>
                <a:cs typeface="楷体" panose="02010609060101010101" pitchFamily="49" charset="-122"/>
                <a:sym typeface="+mn-ea"/>
              </a:rPr>
              <a:t>地形篇</a:t>
            </a:r>
            <a:r>
              <a:rPr lang="en-US" altLang="zh-CN" sz="2400" b="1" dirty="0">
                <a:latin typeface="楷体" panose="02010609060101010101" pitchFamily="49" charset="-122"/>
                <a:ea typeface="楷体" panose="02010609060101010101" pitchFamily="49" charset="-122"/>
                <a:cs typeface="楷体" panose="02010609060101010101" pitchFamily="49" charset="-122"/>
                <a:sym typeface="+mn-ea"/>
              </a:rPr>
              <a:t>》</a:t>
            </a:r>
            <a:br>
              <a:rPr lang="en-US" altLang="zh-CN"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br>
            <a:r>
              <a:rPr lang="zh-CN" altLang="en-US" sz="2000" dirty="0">
                <a:solidFill>
                  <a:schemeClr val="accent2"/>
                </a:solidFill>
                <a:latin typeface="楷体" panose="02010609060101010101" pitchFamily="49" charset="-122"/>
                <a:ea typeface="楷体" panose="02010609060101010101" pitchFamily="49" charset="-122"/>
                <a:cs typeface="楷体" panose="02010609060101010101" pitchFamily="49" charset="-122"/>
                <a:sym typeface="+mn-ea"/>
              </a:rPr>
              <a:t>对待兵卒如同对待婴儿，兵卒就能与之赴汤蹈火；对待兵卒如同对待爱子，兵卒就能与之同生共死。</a:t>
            </a:r>
          </a:p>
          <a:p>
            <a:pPr marL="0" eaLnBrk="1" hangingPunct="1">
              <a:spcBef>
                <a:spcPct val="50000"/>
              </a:spcBef>
              <a:buNone/>
            </a:pPr>
            <a:endParaRPr lang="zh-CN" altLang="en-US" sz="2000" dirty="0">
              <a:solidFill>
                <a:schemeClr val="accent2"/>
              </a:solidFill>
              <a:latin typeface="楷体" panose="02010609060101010101" pitchFamily="49" charset="-122"/>
              <a:ea typeface="楷体" panose="02010609060101010101" pitchFamily="49" charset="-122"/>
              <a:cs typeface="楷体" panose="02010609060101010101" pitchFamily="49" charset="-122"/>
              <a:sym typeface="+mn-ea"/>
            </a:endParaRPr>
          </a:p>
          <a:p>
            <a:pPr marL="0" indent="0" algn="just" eaLnBrk="1" hangingPunct="1">
              <a:spcBef>
                <a:spcPct val="0"/>
              </a:spcBef>
              <a:buNone/>
            </a:pPr>
            <a:r>
              <a:rPr lang="zh-CN" altLang="en-US" sz="2400" b="1" dirty="0">
                <a:latin typeface="楷体" panose="02010609060101010101" pitchFamily="49" charset="-122"/>
                <a:ea typeface="楷体" panose="02010609060101010101" pitchFamily="49" charset="-122"/>
                <a:cs typeface="楷体" panose="02010609060101010101" pitchFamily="49" charset="-122"/>
                <a:sym typeface="+mn-ea"/>
              </a:rPr>
              <a:t>《行军篇》：卒未亲附而罚之则不服，不服则难用也；卒以亲附而罚不行，则不可用也。</a:t>
            </a:r>
            <a:endParaRPr lang="zh-CN" altLang="en-US" sz="2400" b="1" dirty="0">
              <a:latin typeface="楷体" panose="02010609060101010101" pitchFamily="49" charset="-122"/>
              <a:ea typeface="楷体" panose="02010609060101010101" pitchFamily="49" charset="-122"/>
              <a:cs typeface="楷体" panose="02010609060101010101" pitchFamily="49" charset="-122"/>
            </a:endParaRPr>
          </a:p>
          <a:p>
            <a:pPr marL="0" eaLnBrk="1" hangingPunct="1">
              <a:spcBef>
                <a:spcPct val="50000"/>
              </a:spcBef>
              <a:buNone/>
            </a:pPr>
            <a:r>
              <a:rPr lang="zh-CN" altLang="en-US" sz="2000" dirty="0">
                <a:solidFill>
                  <a:schemeClr val="accent2"/>
                </a:solidFill>
                <a:latin typeface="楷体" panose="02010609060101010101" pitchFamily="49" charset="-122"/>
                <a:ea typeface="楷体" panose="02010609060101010101" pitchFamily="49" charset="-122"/>
                <a:cs typeface="楷体" panose="02010609060101010101" pitchFamily="49" charset="-122"/>
                <a:sym typeface="+mn-ea"/>
              </a:rPr>
              <a:t>士卒还没有亲附就执行惩罚，他们就不服，不服就很难用；士卒已亲附，如果纪律仍不执行，也不能用来作战。</a:t>
            </a:r>
            <a:endParaRPr lang="zh-CN" altLang="en-US" sz="2000" dirty="0">
              <a:solidFill>
                <a:schemeClr val="accent2"/>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50000"/>
              </a:spcBef>
              <a:buNone/>
            </a:pPr>
            <a:endParaRPr lang="zh-CN" altLang="en-US" sz="2400" b="1" dirty="0">
              <a:solidFill>
                <a:schemeClr val="accent2"/>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50000"/>
              </a:spcBef>
              <a:buNone/>
            </a:pPr>
            <a:r>
              <a:rPr lang="zh-CN" altLang="en-US" sz="2400" b="1" dirty="0">
                <a:latin typeface="楷体" panose="02010609060101010101" pitchFamily="49" charset="-122"/>
                <a:ea typeface="楷体" panose="02010609060101010101" pitchFamily="49" charset="-122"/>
                <a:cs typeface="楷体" panose="02010609060101010101" pitchFamily="49" charset="-122"/>
              </a:rPr>
              <a:t>　</a:t>
            </a:r>
          </a:p>
        </p:txBody>
      </p:sp>
      <p:sp>
        <p:nvSpPr>
          <p:cNvPr id="89091" name="矩形 1"/>
          <p:cNvSpPr/>
          <p:nvPr/>
        </p:nvSpPr>
        <p:spPr>
          <a:xfrm>
            <a:off x="3935414" y="1"/>
            <a:ext cx="4010025" cy="9239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eaLnBrk="1" hangingPunct="1">
              <a:spcBef>
                <a:spcPct val="50000"/>
              </a:spcBef>
              <a:buNone/>
            </a:pPr>
            <a:r>
              <a:rPr lang="en-US" altLang="zh-CN" sz="5400" b="1" dirty="0">
                <a:solidFill>
                  <a:schemeClr val="tx2"/>
                </a:solidFill>
                <a:latin typeface="隶书" panose="02010509060101010101" pitchFamily="49" charset="-122"/>
                <a:ea typeface="隶书" panose="02010509060101010101" pitchFamily="49" charset="-122"/>
              </a:rPr>
              <a:t>3</a:t>
            </a:r>
            <a:r>
              <a:rPr lang="zh-CN" altLang="en-US" sz="5400" b="1" dirty="0">
                <a:solidFill>
                  <a:schemeClr val="tx2"/>
                </a:solidFill>
                <a:latin typeface="隶书" panose="02010509060101010101" pitchFamily="49" charset="-122"/>
                <a:ea typeface="隶书" panose="02010509060101010101" pitchFamily="49" charset="-122"/>
              </a:rPr>
              <a:t>、</a:t>
            </a:r>
            <a:r>
              <a:rPr lang="zh-CN" altLang="en-US" sz="5400" b="1" dirty="0">
                <a:latin typeface="隶书" panose="02010509060101010101" pitchFamily="49" charset="-122"/>
                <a:ea typeface="隶书" panose="02010509060101010101" pitchFamily="49" charset="-122"/>
              </a:rPr>
              <a:t>文武并用	</a:t>
            </a:r>
          </a:p>
        </p:txBody>
      </p:sp>
    </p:spTree>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6"/>
          <p:cNvSpPr/>
          <p:nvPr/>
        </p:nvSpPr>
        <p:spPr>
          <a:xfrm>
            <a:off x="1775461" y="332424"/>
            <a:ext cx="8532813" cy="844740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50000"/>
              </a:spcBef>
              <a:buNone/>
            </a:pPr>
            <a:r>
              <a:rPr lang="zh-CN" altLang="en-US" sz="2800" b="1" dirty="0">
                <a:latin typeface="楷体" panose="02010609060101010101" pitchFamily="49" charset="-122"/>
                <a:ea typeface="楷体" panose="02010609060101010101" pitchFamily="49" charset="-122"/>
                <a:cs typeface="楷体" panose="02010609060101010101" pitchFamily="49" charset="-122"/>
              </a:rPr>
              <a:t>《行军篇》：令素行以教其民，则民服；令不素行以教其民，则民不服。 </a:t>
            </a:r>
          </a:p>
          <a:p>
            <a:pPr marL="0" indent="0" eaLnBrk="1" hangingPunct="1">
              <a:spcBef>
                <a:spcPct val="50000"/>
              </a:spcBef>
              <a:buNone/>
            </a:pPr>
            <a:r>
              <a:rPr lang="zh-CN" altLang="en-US" sz="2400" dirty="0">
                <a:solidFill>
                  <a:schemeClr val="accent2"/>
                </a:solidFill>
                <a:latin typeface="楷体" panose="02010609060101010101" pitchFamily="49" charset="-122"/>
                <a:ea typeface="楷体" panose="02010609060101010101" pitchFamily="49" charset="-122"/>
                <a:cs typeface="楷体" panose="02010609060101010101" pitchFamily="49" charset="-122"/>
              </a:rPr>
              <a:t>平素能严格贯彻命令，管教兵卒，兵卒就服从；平素不严格贯彻命令，管教兵卒，兵卒就不服从。</a:t>
            </a:r>
            <a:endParaRPr lang="zh-CN" altLang="en-US" sz="2400" dirty="0">
              <a:latin typeface="楷体" panose="02010609060101010101" pitchFamily="49" charset="-122"/>
              <a:ea typeface="楷体" panose="02010609060101010101" pitchFamily="49" charset="-122"/>
              <a:cs typeface="楷体" panose="02010609060101010101" pitchFamily="49" charset="-122"/>
              <a:sym typeface="+mn-ea"/>
            </a:endParaRPr>
          </a:p>
          <a:p>
            <a:pPr marL="0" indent="0" eaLnBrk="1" hangingPunct="1">
              <a:spcBef>
                <a:spcPct val="50000"/>
              </a:spcBef>
              <a:buNone/>
            </a:pPr>
            <a:r>
              <a:rPr lang="zh-CN" altLang="en-US" sz="2800" b="1" dirty="0">
                <a:latin typeface="楷体" panose="02010609060101010101" pitchFamily="49" charset="-122"/>
                <a:ea typeface="楷体" panose="02010609060101010101" pitchFamily="49" charset="-122"/>
                <a:cs typeface="楷体" panose="02010609060101010101" pitchFamily="49" charset="-122"/>
                <a:sym typeface="+mn-ea"/>
              </a:rPr>
              <a:t>《作战篇》：故杀敌者，怒也；取敌之利者，货也。故车战得车十乘已上，赏其先得者。</a:t>
            </a:r>
            <a:endParaRPr lang="zh-CN" altLang="en-US" sz="2800" b="1"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50000"/>
              </a:spcBef>
              <a:buNone/>
            </a:pPr>
            <a:r>
              <a:rPr lang="zh-CN" altLang="en-US" sz="2400" dirty="0">
                <a:solidFill>
                  <a:schemeClr val="accent2"/>
                </a:solidFill>
                <a:latin typeface="楷体" panose="02010609060101010101" pitchFamily="49" charset="-122"/>
                <a:ea typeface="楷体" panose="02010609060101010101" pitchFamily="49" charset="-122"/>
                <a:cs typeface="楷体" panose="02010609060101010101" pitchFamily="49" charset="-122"/>
                <a:sym typeface="+mn-ea"/>
              </a:rPr>
              <a:t>要使军队勇敢杀敌，就要激励部队的士气；要使军队斩关夺隘，就要用财物作奖励。在车战中，凡缴获战车十辆以上的就要奖励首先夺得战车的人。</a:t>
            </a:r>
            <a:endParaRPr lang="zh-CN" altLang="en-US" sz="2800" b="1" dirty="0">
              <a:solidFill>
                <a:schemeClr val="accent2"/>
              </a:solidFill>
              <a:latin typeface="楷体" panose="02010609060101010101" pitchFamily="49" charset="-122"/>
              <a:ea typeface="楷体" panose="02010609060101010101" pitchFamily="49" charset="-122"/>
              <a:cs typeface="楷体" panose="02010609060101010101" pitchFamily="49" charset="-122"/>
              <a:sym typeface="+mn-ea"/>
            </a:endParaRPr>
          </a:p>
          <a:p>
            <a:pPr marL="0" indent="0" eaLnBrk="1" hangingPunct="1">
              <a:spcBef>
                <a:spcPct val="50000"/>
              </a:spcBef>
              <a:buNone/>
            </a:pPr>
            <a:r>
              <a:rPr lang="zh-CN" altLang="en-US" sz="2800" b="1" dirty="0">
                <a:latin typeface="楷体" panose="02010609060101010101" pitchFamily="49" charset="-122"/>
                <a:ea typeface="楷体" panose="02010609060101010101" pitchFamily="49" charset="-122"/>
                <a:cs typeface="楷体" panose="02010609060101010101" pitchFamily="49" charset="-122"/>
                <a:sym typeface="+mn-ea"/>
              </a:rPr>
              <a:t>赏罚孰明？</a:t>
            </a:r>
            <a:r>
              <a:rPr lang="en-US" altLang="zh-CN" sz="2800" b="1"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800" b="1" dirty="0">
                <a:latin typeface="楷体" panose="02010609060101010101" pitchFamily="49" charset="-122"/>
                <a:ea typeface="楷体" panose="02010609060101010101" pitchFamily="49" charset="-122"/>
                <a:cs typeface="楷体" panose="02010609060101010101" pitchFamily="49" charset="-122"/>
                <a:sym typeface="+mn-ea"/>
              </a:rPr>
              <a:t>吾以此知胜负矣。</a:t>
            </a:r>
            <a:r>
              <a:rPr lang="en-US" altLang="zh-CN" sz="2800" b="1"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800" b="1" dirty="0">
                <a:latin typeface="楷体" panose="02010609060101010101" pitchFamily="49" charset="-122"/>
                <a:ea typeface="楷体" panose="02010609060101010101" pitchFamily="49" charset="-122"/>
                <a:cs typeface="楷体" panose="02010609060101010101" pitchFamily="49" charset="-122"/>
                <a:sym typeface="+mn-ea"/>
              </a:rPr>
              <a:t>计篇</a:t>
            </a:r>
            <a:r>
              <a:rPr lang="en-US" altLang="zh-CN" sz="2800" b="1" dirty="0">
                <a:latin typeface="楷体" panose="02010609060101010101" pitchFamily="49" charset="-122"/>
                <a:ea typeface="楷体" panose="02010609060101010101" pitchFamily="49" charset="-122"/>
                <a:cs typeface="楷体" panose="02010609060101010101" pitchFamily="49" charset="-122"/>
                <a:sym typeface="+mn-ea"/>
              </a:rPr>
              <a:t>》</a:t>
            </a:r>
            <a:endParaRPr lang="en-US" altLang="zh-CN" sz="2800" b="1"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50000"/>
              </a:spcBef>
              <a:buNone/>
            </a:pPr>
            <a:r>
              <a:rPr lang="zh-CN" altLang="en-US" sz="2400" dirty="0">
                <a:solidFill>
                  <a:schemeClr val="accent2"/>
                </a:solidFill>
                <a:latin typeface="楷体" panose="02010609060101010101" pitchFamily="49" charset="-122"/>
                <a:ea typeface="楷体" panose="02010609060101010101" pitchFamily="49" charset="-122"/>
                <a:cs typeface="楷体" panose="02010609060101010101" pitchFamily="49" charset="-122"/>
                <a:sym typeface="+mn-ea"/>
              </a:rPr>
              <a:t>哪一方面赏罚严明？我根据这些就能判断谁胜谁负了</a:t>
            </a:r>
            <a:r>
              <a:rPr lang="zh-CN" altLang="en-US" sz="2800" b="1" dirty="0">
                <a:solidFill>
                  <a:schemeClr val="accent2"/>
                </a:solidFill>
                <a:latin typeface="楷体" panose="02010609060101010101" pitchFamily="49" charset="-122"/>
                <a:ea typeface="楷体" panose="02010609060101010101" pitchFamily="49" charset="-122"/>
                <a:cs typeface="楷体" panose="02010609060101010101" pitchFamily="49" charset="-122"/>
                <a:sym typeface="+mn-ea"/>
              </a:rPr>
              <a:t>。</a:t>
            </a:r>
          </a:p>
          <a:p>
            <a:pPr marL="0" indent="0" eaLnBrk="1" hangingPunct="1">
              <a:spcBef>
                <a:spcPct val="50000"/>
              </a:spcBef>
              <a:buNone/>
            </a:pPr>
            <a:r>
              <a:rPr lang="zh-CN" altLang="en-US" sz="1800" b="1" dirty="0">
                <a:solidFill>
                  <a:srgbClr val="FF3300"/>
                </a:solidFill>
                <a:latin typeface="楷体" panose="02010609060101010101" pitchFamily="49" charset="-122"/>
                <a:ea typeface="楷体" panose="02010609060101010101" pitchFamily="49" charset="-122"/>
                <a:sym typeface="+mn-ea"/>
              </a:rPr>
              <a:t>管理谋略中，爱，应有分寸；严，必须科学。爱与严、文与武、软与硬是一对反义词，但在管理中却不是互相排斥的，而是互相依存、相辅相成、相得益彰的，两者在现代管理中缺一不可。</a:t>
            </a:r>
            <a:endParaRPr lang="zh-CN" altLang="en-US" sz="1800" b="1" dirty="0">
              <a:solidFill>
                <a:srgbClr val="FF3300"/>
              </a:solidFill>
              <a:latin typeface="楷体" panose="02010609060101010101" pitchFamily="49" charset="-122"/>
              <a:ea typeface="楷体" panose="02010609060101010101" pitchFamily="49" charset="-122"/>
            </a:endParaRPr>
          </a:p>
          <a:p>
            <a:pPr marL="0" indent="0" eaLnBrk="1" hangingPunct="1">
              <a:spcBef>
                <a:spcPct val="50000"/>
              </a:spcBef>
              <a:buNone/>
            </a:pPr>
            <a:endParaRPr lang="en-US" altLang="zh-CN" sz="2800" b="1" dirty="0">
              <a:solidFill>
                <a:schemeClr val="accent2"/>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50000"/>
              </a:spcBef>
              <a:buNone/>
            </a:pPr>
            <a:r>
              <a:rPr lang="zh-CN" altLang="en-US" sz="2800" b="1" dirty="0">
                <a:latin typeface="楷体" panose="02010609060101010101" pitchFamily="49" charset="-122"/>
                <a:ea typeface="楷体" panose="02010609060101010101" pitchFamily="49" charset="-122"/>
                <a:cs typeface="楷体" panose="02010609060101010101" pitchFamily="49" charset="-122"/>
                <a:sym typeface="+mn-ea"/>
              </a:rPr>
              <a:t>      </a:t>
            </a:r>
            <a:endParaRPr lang="zh-CN" altLang="en-US" sz="2800" dirty="0">
              <a:solidFill>
                <a:srgbClr val="FF33CC"/>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50000"/>
              </a:spcBef>
              <a:buNone/>
            </a:pPr>
            <a:endParaRPr lang="zh-CN" altLang="en-US" sz="2800" b="1" dirty="0">
              <a:solidFill>
                <a:srgbClr val="FF33CC"/>
              </a:solidFill>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4"/>
          <p:cNvSpPr txBox="1"/>
          <p:nvPr/>
        </p:nvSpPr>
        <p:spPr>
          <a:xfrm>
            <a:off x="1785938" y="260350"/>
            <a:ext cx="8763000"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50000"/>
              </a:spcBef>
              <a:buNone/>
            </a:pPr>
            <a:r>
              <a:rPr lang="zh-CN" altLang="en-US" sz="2800" b="1" dirty="0">
                <a:solidFill>
                  <a:srgbClr val="FF0000"/>
                </a:solidFill>
                <a:ea typeface="黑体" panose="02010609060101010101" pitchFamily="49" charset="-122"/>
              </a:rPr>
              <a:t>松下公司 ：有房住，有车开，终身制。</a:t>
            </a:r>
          </a:p>
        </p:txBody>
      </p:sp>
      <p:sp>
        <p:nvSpPr>
          <p:cNvPr id="2" name="矩形 1"/>
          <p:cNvSpPr/>
          <p:nvPr/>
        </p:nvSpPr>
        <p:spPr>
          <a:xfrm>
            <a:off x="1631950" y="782320"/>
            <a:ext cx="8803640" cy="6278642"/>
          </a:xfrm>
          <a:prstGeom prst="rect">
            <a:avLst/>
          </a:prstGeom>
        </p:spPr>
        <p:txBody>
          <a:bodyPr wrap="square">
            <a:spAutoFit/>
          </a:bodyPr>
          <a:lstStyle/>
          <a:p>
            <a:pPr fontAlgn="base">
              <a:spcBef>
                <a:spcPct val="0"/>
              </a:spcBef>
              <a:spcAft>
                <a:spcPct val="0"/>
              </a:spcAft>
              <a:defRPr/>
            </a:pPr>
            <a:r>
              <a:rPr kumimoji="1" lang="zh-CN" altLang="zh-CN" sz="3200" b="1" kern="100" dirty="0">
                <a:solidFill>
                  <a:srgbClr val="FF0000"/>
                </a:solidFill>
                <a:latin typeface="楷体" panose="02010609060101010101" pitchFamily="49" charset="-122"/>
                <a:ea typeface="楷体" panose="02010609060101010101" pitchFamily="49" charset="-122"/>
                <a:cs typeface="楷体" panose="02010609060101010101" pitchFamily="49" charset="-122"/>
              </a:rPr>
              <a:t>松下幸之助</a:t>
            </a:r>
            <a:r>
              <a:rPr kumimoji="1" lang="zh-CN" altLang="zh-CN" b="1" kern="100" dirty="0">
                <a:latin typeface="楷体" panose="02010609060101010101" pitchFamily="49" charset="-122"/>
                <a:ea typeface="楷体" panose="02010609060101010101" pitchFamily="49" charset="-122"/>
                <a:cs typeface="楷体" panose="02010609060101010101" pitchFamily="49" charset="-122"/>
              </a:rPr>
              <a:t>他只受过</a:t>
            </a:r>
            <a:r>
              <a:rPr kumimoji="1" lang="en-US" altLang="zh-CN" b="1" kern="100" dirty="0">
                <a:latin typeface="楷体" panose="02010609060101010101" pitchFamily="49" charset="-122"/>
                <a:ea typeface="楷体" panose="02010609060101010101" pitchFamily="49" charset="-122"/>
                <a:cs typeface="楷体" panose="02010609060101010101" pitchFamily="49" charset="-122"/>
              </a:rPr>
              <a:t>4</a:t>
            </a:r>
            <a:r>
              <a:rPr kumimoji="1" lang="zh-CN" altLang="zh-CN" b="1" kern="100" dirty="0">
                <a:latin typeface="楷体" panose="02010609060101010101" pitchFamily="49" charset="-122"/>
                <a:ea typeface="楷体" panose="02010609060101010101" pitchFamily="49" charset="-122"/>
                <a:cs typeface="楷体" panose="02010609060101010101" pitchFamily="49" charset="-122"/>
              </a:rPr>
              <a:t>年的小学正规教育</a:t>
            </a:r>
            <a:r>
              <a:rPr kumimoji="1" lang="en-US" altLang="zh-CN" b="1" kern="100" dirty="0">
                <a:latin typeface="楷体" panose="02010609060101010101" pitchFamily="49" charset="-122"/>
                <a:ea typeface="楷体" panose="02010609060101010101" pitchFamily="49" charset="-122"/>
                <a:cs typeface="楷体" panose="02010609060101010101" pitchFamily="49" charset="-122"/>
              </a:rPr>
              <a:t>,</a:t>
            </a:r>
            <a:r>
              <a:rPr kumimoji="1" lang="zh-CN" altLang="zh-CN" b="1" kern="100" dirty="0">
                <a:latin typeface="楷体" panose="02010609060101010101" pitchFamily="49" charset="-122"/>
                <a:ea typeface="楷体" panose="02010609060101010101" pitchFamily="49" charset="-122"/>
                <a:cs typeface="楷体" panose="02010609060101010101" pitchFamily="49" charset="-122"/>
              </a:rPr>
              <a:t>在他</a:t>
            </a:r>
            <a:r>
              <a:rPr kumimoji="1" lang="en-US" altLang="zh-CN" b="1" kern="100" dirty="0">
                <a:latin typeface="楷体" panose="02010609060101010101" pitchFamily="49" charset="-122"/>
                <a:ea typeface="楷体" panose="02010609060101010101" pitchFamily="49" charset="-122"/>
                <a:cs typeface="楷体" panose="02010609060101010101" pitchFamily="49" charset="-122"/>
              </a:rPr>
              <a:t>23</a:t>
            </a:r>
            <a:r>
              <a:rPr kumimoji="1" lang="zh-CN" altLang="zh-CN" b="1" kern="100" dirty="0">
                <a:latin typeface="楷体" panose="02010609060101010101" pitchFamily="49" charset="-122"/>
                <a:ea typeface="楷体" panose="02010609060101010101" pitchFamily="49" charset="-122"/>
                <a:cs typeface="楷体" panose="02010609060101010101" pitchFamily="49" charset="-122"/>
              </a:rPr>
              <a:t>岁时建立了“松下电气器具制作所”。</a:t>
            </a:r>
            <a:r>
              <a:rPr kumimoji="1" lang="en-US" altLang="zh-CN" b="1" kern="100" dirty="0">
                <a:latin typeface="楷体" panose="02010609060101010101" pitchFamily="49" charset="-122"/>
                <a:ea typeface="楷体" panose="02010609060101010101" pitchFamily="49" charset="-122"/>
                <a:cs typeface="楷体" panose="02010609060101010101" pitchFamily="49" charset="-122"/>
              </a:rPr>
              <a:t>7</a:t>
            </a:r>
            <a:r>
              <a:rPr kumimoji="1" lang="zh-CN" altLang="zh-CN" b="1" kern="100" dirty="0">
                <a:latin typeface="楷体" panose="02010609060101010101" pitchFamily="49" charset="-122"/>
                <a:ea typeface="楷体" panose="02010609060101010101" pitchFamily="49" charset="-122"/>
                <a:cs typeface="楷体" panose="02010609060101010101" pitchFamily="49" charset="-122"/>
              </a:rPr>
              <a:t>年后</a:t>
            </a:r>
            <a:r>
              <a:rPr kumimoji="1" lang="en-US" altLang="zh-CN" b="1" kern="100" dirty="0">
                <a:latin typeface="楷体" panose="02010609060101010101" pitchFamily="49" charset="-122"/>
                <a:ea typeface="楷体" panose="02010609060101010101" pitchFamily="49" charset="-122"/>
                <a:cs typeface="楷体" panose="02010609060101010101" pitchFamily="49" charset="-122"/>
              </a:rPr>
              <a:t>,</a:t>
            </a:r>
            <a:r>
              <a:rPr kumimoji="1" lang="zh-CN" altLang="zh-CN" b="1" kern="100" dirty="0">
                <a:latin typeface="楷体" panose="02010609060101010101" pitchFamily="49" charset="-122"/>
                <a:ea typeface="楷体" panose="02010609060101010101" pitchFamily="49" charset="-122"/>
                <a:cs typeface="楷体" panose="02010609060101010101" pitchFamily="49" charset="-122"/>
              </a:rPr>
              <a:t>成为日本收入最高的人。他曾用一句话概括自己</a:t>
            </a:r>
            <a:r>
              <a:rPr kumimoji="1" lang="zh-CN" altLang="en-US" b="1" kern="100" dirty="0">
                <a:latin typeface="楷体" panose="02010609060101010101" pitchFamily="49" charset="-122"/>
                <a:ea typeface="楷体" panose="02010609060101010101" pitchFamily="49" charset="-122"/>
                <a:cs typeface="楷体" panose="02010609060101010101" pitchFamily="49" charset="-122"/>
              </a:rPr>
              <a:t>是</a:t>
            </a:r>
            <a:r>
              <a:rPr kumimoji="1" lang="zh-CN" altLang="zh-CN" b="1" kern="100" dirty="0">
                <a:latin typeface="楷体" panose="02010609060101010101" pitchFamily="49" charset="-122"/>
                <a:ea typeface="楷体" panose="02010609060101010101" pitchFamily="49" charset="-122"/>
                <a:cs typeface="楷体" panose="02010609060101010101" pitchFamily="49" charset="-122"/>
              </a:rPr>
              <a:t>经营</a:t>
            </a:r>
            <a:r>
              <a:rPr kumimoji="1" lang="zh-CN" altLang="en-US" b="1" kern="100" dirty="0">
                <a:latin typeface="楷体" panose="02010609060101010101" pitchFamily="49" charset="-122"/>
                <a:ea typeface="楷体" panose="02010609060101010101" pitchFamily="49" charset="-122"/>
                <a:cs typeface="楷体" panose="02010609060101010101" pitchFamily="49" charset="-122"/>
              </a:rPr>
              <a:t>自来水</a:t>
            </a:r>
            <a:r>
              <a:rPr kumimoji="1" lang="zh-CN" altLang="zh-CN" b="1" kern="100" dirty="0">
                <a:latin typeface="楷体" panose="02010609060101010101" pitchFamily="49" charset="-122"/>
                <a:ea typeface="楷体" panose="02010609060101010101" pitchFamily="49" charset="-122"/>
                <a:cs typeface="楷体" panose="02010609060101010101" pitchFamily="49" charset="-122"/>
              </a:rPr>
              <a:t>哲学</a:t>
            </a:r>
            <a:r>
              <a:rPr kumimoji="1" lang="zh-CN" altLang="en-US" b="1" kern="100" dirty="0">
                <a:latin typeface="楷体" panose="02010609060101010101" pitchFamily="49" charset="-122"/>
                <a:ea typeface="楷体" panose="02010609060101010101" pitchFamily="49" charset="-122"/>
                <a:cs typeface="楷体" panose="02010609060101010101" pitchFamily="49" charset="-122"/>
              </a:rPr>
              <a:t>，</a:t>
            </a:r>
            <a:r>
              <a:rPr kumimoji="1" lang="zh-CN" altLang="en-US" b="1" dirty="0">
                <a:latin typeface="楷体" panose="02010609060101010101" pitchFamily="49" charset="-122"/>
                <a:ea typeface="楷体" panose="02010609060101010101" pitchFamily="49" charset="-122"/>
                <a:cs typeface="楷体" panose="02010609060101010101" pitchFamily="49" charset="-122"/>
              </a:rPr>
              <a:t>最简单的表述就是消除世界贫困，是企业的责任：把大众需要的东西，变得像自来水一样便宜。</a:t>
            </a:r>
          </a:p>
          <a:p>
            <a:pPr fontAlgn="base">
              <a:spcBef>
                <a:spcPct val="0"/>
              </a:spcBef>
              <a:spcAft>
                <a:spcPct val="0"/>
              </a:spcAft>
              <a:defRPr/>
            </a:pPr>
            <a:endParaRPr kumimoji="1" lang="zh-CN" altLang="en-US" sz="3200" b="1" dirty="0">
              <a:latin typeface="楷体" panose="02010609060101010101" pitchFamily="49" charset="-122"/>
              <a:ea typeface="楷体" panose="02010609060101010101" pitchFamily="49" charset="-122"/>
              <a:cs typeface="楷体" panose="02010609060101010101" pitchFamily="49" charset="-122"/>
            </a:endParaRPr>
          </a:p>
          <a:p>
            <a:pPr fontAlgn="base">
              <a:spcBef>
                <a:spcPct val="0"/>
              </a:spcBef>
              <a:spcAft>
                <a:spcPct val="0"/>
              </a:spcAft>
              <a:defRPr/>
            </a:pPr>
            <a:r>
              <a:rPr lang="en-US" altLang="zh-CN"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铁厂长”的铁规矩和热心肠</a:t>
            </a:r>
            <a:r>
              <a:rPr lang="en-US" altLang="zh-CN"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安徽圣泉啤酒厂厂长</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朱耀武 他</a:t>
            </a:r>
            <a:r>
              <a:rPr lang="zh-CN" altLang="zh-CN"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作风硬、讲话硬</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，管理严格，同时也特别关注职工的福利和收入。</a:t>
            </a:r>
            <a:endParaRPr kumimoji="1"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indent="457200" fontAlgn="base">
              <a:spcBef>
                <a:spcPct val="0"/>
              </a:spcBef>
              <a:spcAft>
                <a:spcPct val="0"/>
              </a:spcAft>
              <a:defRPr/>
            </a:pPr>
            <a:r>
              <a:rPr lang="zh-CN" altLang="zh-CN" sz="3200" baseline="-25000" dirty="0">
                <a:latin typeface="楷体" panose="02010609060101010101" pitchFamily="49" charset="-122"/>
                <a:ea typeface="楷体" panose="02010609060101010101" pitchFamily="49" charset="-122"/>
                <a:cs typeface="楷体" panose="02010609060101010101" pitchFamily="49" charset="-122"/>
                <a:sym typeface="+mn-ea"/>
              </a:rPr>
              <a:t>朱耀武在用人上很有一套不容变通的“铁标准”</a:t>
            </a:r>
            <a:r>
              <a:rPr lang="zh-CN" altLang="en-US" sz="3200" baseline="-250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zh-CN" sz="3200" baseline="-25000" dirty="0">
                <a:latin typeface="楷体" panose="02010609060101010101" pitchFamily="49" charset="-122"/>
                <a:ea typeface="楷体" panose="02010609060101010101" pitchFamily="49" charset="-122"/>
                <a:cs typeface="楷体" panose="02010609060101010101" pitchFamily="49" charset="-122"/>
                <a:sym typeface="+mn-ea"/>
              </a:rPr>
              <a:t> 他说</a:t>
            </a:r>
            <a:r>
              <a:rPr lang="zh-CN" altLang="en-US" sz="3200" baseline="-250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zh-CN" sz="3200" baseline="-25000" dirty="0">
                <a:latin typeface="楷体" panose="02010609060101010101" pitchFamily="49" charset="-122"/>
                <a:ea typeface="楷体" panose="02010609060101010101" pitchFamily="49" charset="-122"/>
                <a:cs typeface="楷体" panose="02010609060101010101" pitchFamily="49" charset="-122"/>
                <a:sym typeface="+mn-ea"/>
              </a:rPr>
              <a:t>如果招收的新工人素质不好</a:t>
            </a:r>
            <a:r>
              <a:rPr lang="zh-CN" altLang="en-US" sz="3200" baseline="-250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zh-CN" sz="3200" baseline="-25000" dirty="0">
                <a:latin typeface="楷体" panose="02010609060101010101" pitchFamily="49" charset="-122"/>
                <a:ea typeface="楷体" panose="02010609060101010101" pitchFamily="49" charset="-122"/>
                <a:cs typeface="楷体" panose="02010609060101010101" pitchFamily="49" charset="-122"/>
                <a:sym typeface="+mn-ea"/>
              </a:rPr>
              <a:t>会给本厂背上沉重的包袱。由于圣泉啤酒厂经济效益高</a:t>
            </a:r>
            <a:r>
              <a:rPr lang="zh-CN" altLang="en-US" sz="3200" baseline="-250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zh-CN" sz="3200" baseline="-25000" dirty="0">
                <a:latin typeface="楷体" panose="02010609060101010101" pitchFamily="49" charset="-122"/>
                <a:ea typeface="楷体" panose="02010609060101010101" pitchFamily="49" charset="-122"/>
                <a:cs typeface="楷体" panose="02010609060101010101" pitchFamily="49" charset="-122"/>
                <a:sym typeface="+mn-ea"/>
              </a:rPr>
              <a:t>外单位、关系户以及领导干部的亲属纷纷要求挤进来。朱耀武坚持标准</a:t>
            </a:r>
            <a:r>
              <a:rPr lang="zh-CN" altLang="en-US" sz="3200" baseline="-250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zh-CN" sz="3200" baseline="-25000" dirty="0">
                <a:latin typeface="楷体" panose="02010609060101010101" pitchFamily="49" charset="-122"/>
                <a:ea typeface="楷体" panose="02010609060101010101" pitchFamily="49" charset="-122"/>
                <a:cs typeface="楷体" panose="02010609060101010101" pitchFamily="49" charset="-122"/>
                <a:sym typeface="+mn-ea"/>
              </a:rPr>
              <a:t>宣布在“杠杠”面前人人平等</a:t>
            </a:r>
            <a:r>
              <a:rPr lang="zh-CN" altLang="en-US" sz="3200" baseline="-250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zh-CN" sz="3200" baseline="-25000" dirty="0">
                <a:latin typeface="楷体" panose="02010609060101010101" pitchFamily="49" charset="-122"/>
                <a:ea typeface="楷体" panose="02010609060101010101" pitchFamily="49" charset="-122"/>
                <a:cs typeface="楷体" panose="02010609060101010101" pitchFamily="49" charset="-122"/>
                <a:sym typeface="+mn-ea"/>
              </a:rPr>
              <a:t>工厂制订了一系列招收新工人的规定—公开招聘</a:t>
            </a:r>
            <a:r>
              <a:rPr lang="zh-CN" altLang="en-US" sz="3200" baseline="-250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zh-CN" sz="3200" baseline="-25000" dirty="0">
                <a:latin typeface="楷体" panose="02010609060101010101" pitchFamily="49" charset="-122"/>
                <a:ea typeface="楷体" panose="02010609060101010101" pitchFamily="49" charset="-122"/>
                <a:cs typeface="楷体" panose="02010609060101010101" pitchFamily="49" charset="-122"/>
                <a:sym typeface="+mn-ea"/>
              </a:rPr>
              <a:t>无论何人</a:t>
            </a:r>
            <a:r>
              <a:rPr lang="zh-CN" altLang="en-US" sz="3200" baseline="-250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zh-CN" sz="3200" baseline="-25000" dirty="0">
                <a:latin typeface="楷体" panose="02010609060101010101" pitchFamily="49" charset="-122"/>
                <a:ea typeface="楷体" panose="02010609060101010101" pitchFamily="49" charset="-122"/>
                <a:cs typeface="楷体" panose="02010609060101010101" pitchFamily="49" charset="-122"/>
                <a:sym typeface="+mn-ea"/>
              </a:rPr>
              <a:t>必须接受年龄、政治表现、健康状况、技术水平等方面的筛选</a:t>
            </a:r>
            <a:r>
              <a:rPr lang="zh-CN" altLang="en-US" sz="3200" baseline="-250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zh-CN" sz="3200" baseline="-25000" dirty="0">
                <a:latin typeface="楷体" panose="02010609060101010101" pitchFamily="49" charset="-122"/>
                <a:ea typeface="楷体" panose="02010609060101010101" pitchFamily="49" charset="-122"/>
                <a:cs typeface="楷体" panose="02010609060101010101" pitchFamily="49" charset="-122"/>
                <a:sym typeface="+mn-ea"/>
              </a:rPr>
              <a:t>最后由招聘小组打分、决定。</a:t>
            </a:r>
            <a:endParaRPr kumimoji="1" lang="en-US" altLang="zh-CN" sz="3200" b="1" baseline="-25000" dirty="0">
              <a:latin typeface="楷体" panose="02010609060101010101" pitchFamily="49" charset="-122"/>
              <a:ea typeface="楷体" panose="02010609060101010101" pitchFamily="49" charset="-122"/>
              <a:cs typeface="楷体" panose="02010609060101010101" pitchFamily="49" charset="-122"/>
            </a:endParaRPr>
          </a:p>
          <a:p>
            <a:pPr indent="457200" fontAlgn="base">
              <a:spcBef>
                <a:spcPct val="0"/>
              </a:spcBef>
              <a:spcAft>
                <a:spcPct val="0"/>
              </a:spcAft>
              <a:defRPr/>
            </a:pPr>
            <a:r>
              <a:rPr lang="zh-CN" altLang="en-US" sz="3200" baseline="-25000" dirty="0">
                <a:latin typeface="楷体" panose="02010609060101010101" pitchFamily="49" charset="-122"/>
                <a:ea typeface="楷体" panose="02010609060101010101" pitchFamily="49" charset="-122"/>
                <a:cs typeface="楷体" panose="02010609060101010101" pitchFamily="49" charset="-122"/>
                <a:sym typeface="+mn-ea"/>
              </a:rPr>
              <a:t>朱耀武关心年轻人的成长，挑选</a:t>
            </a:r>
            <a:r>
              <a:rPr lang="en-US" altLang="zh-CN" sz="3200" baseline="-25000" dirty="0">
                <a:latin typeface="楷体" panose="02010609060101010101" pitchFamily="49" charset="-122"/>
                <a:ea typeface="楷体" panose="02010609060101010101" pitchFamily="49" charset="-122"/>
                <a:cs typeface="楷体" panose="02010609060101010101" pitchFamily="49" charset="-122"/>
                <a:sym typeface="+mn-ea"/>
              </a:rPr>
              <a:t>170</a:t>
            </a:r>
            <a:r>
              <a:rPr lang="zh-CN" altLang="en-US" sz="3200" baseline="-25000" dirty="0">
                <a:latin typeface="楷体" panose="02010609060101010101" pitchFamily="49" charset="-122"/>
                <a:ea typeface="楷体" panose="02010609060101010101" pitchFamily="49" charset="-122"/>
                <a:cs typeface="楷体" panose="02010609060101010101" pitchFamily="49" charset="-122"/>
                <a:sym typeface="+mn-ea"/>
              </a:rPr>
              <a:t>多人送到外地培训学习，约占全厂职工的一半，技术尖子被推荐到中科大、安徽大学、无锡轻工学院深造。</a:t>
            </a:r>
            <a:endParaRPr kumimoji="1" lang="en-US" altLang="zh-CN" sz="3200" b="1" baseline="-25000" dirty="0">
              <a:latin typeface="楷体" panose="02010609060101010101" pitchFamily="49" charset="-122"/>
              <a:ea typeface="楷体" panose="02010609060101010101" pitchFamily="49" charset="-122"/>
              <a:cs typeface="楷体" panose="02010609060101010101" pitchFamily="49" charset="-122"/>
            </a:endParaRPr>
          </a:p>
          <a:p>
            <a:pPr>
              <a:spcBef>
                <a:spcPct val="50000"/>
              </a:spcBef>
            </a:pPr>
            <a:endParaRPr kumimoji="1" lang="en-US" altLang="zh-CN" sz="2800" b="1" baseline="-25000" dirty="0">
              <a:latin typeface="Times New Roman" panose="02020603050405020304" pitchFamily="18" charset="0"/>
              <a:ea typeface="隶书" panose="02010509060101010101" pitchFamily="49" charset="-122"/>
            </a:endParaRPr>
          </a:p>
          <a:p>
            <a:pPr fontAlgn="base">
              <a:spcBef>
                <a:spcPct val="0"/>
              </a:spcBef>
              <a:spcAft>
                <a:spcPct val="0"/>
              </a:spcAft>
              <a:defRPr/>
            </a:pPr>
            <a:endParaRPr kumimoji="1" lang="zh-CN" altLang="en-US" sz="2800" b="1" dirty="0">
              <a:latin typeface="隶书" panose="02010509060101010101" pitchFamily="49" charset="-122"/>
              <a:ea typeface="隶书" panose="02010509060101010101" pitchFamily="49" charset="-122"/>
            </a:endParaRPr>
          </a:p>
        </p:txBody>
      </p:sp>
    </p:spTree>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
          <p:cNvSpPr/>
          <p:nvPr/>
        </p:nvSpPr>
        <p:spPr>
          <a:xfrm>
            <a:off x="1775144" y="-27305"/>
            <a:ext cx="8429625" cy="735520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b="1" dirty="0">
                <a:solidFill>
                  <a:srgbClr val="FF0000"/>
                </a:solidFill>
                <a:latin typeface="Arial" panose="020B0604020202020204" pitchFamily="34" charset="0"/>
                <a:ea typeface="隶书" panose="02010509060101010101" pitchFamily="49" charset="-122"/>
              </a:rPr>
              <a:t>王卫的员工管理法</a:t>
            </a:r>
            <a:endParaRPr lang="zh-CN" altLang="en-US" b="1" dirty="0">
              <a:solidFill>
                <a:srgbClr val="FF0000"/>
              </a:solidFill>
              <a:ea typeface="隶书" panose="02010509060101010101" pitchFamily="49" charset="-122"/>
            </a:endParaRPr>
          </a:p>
          <a:p>
            <a:pPr marL="0" indent="0" eaLnBrk="1" hangingPunct="1">
              <a:spcBef>
                <a:spcPct val="0"/>
              </a:spcBef>
              <a:buNone/>
            </a:pPr>
            <a:r>
              <a:rPr lang="zh-CN" altLang="en-US" b="1" dirty="0">
                <a:solidFill>
                  <a:srgbClr val="FF0000"/>
                </a:solidFill>
                <a:latin typeface="Calibri" panose="020F0502020204030204" pitchFamily="34" charset="0"/>
                <a:ea typeface="隶书" panose="02010509060101010101" pitchFamily="49" charset="-122"/>
              </a:rPr>
              <a:t>“</a:t>
            </a:r>
            <a:r>
              <a:rPr lang="zh-CN" altLang="en-US" b="1" dirty="0">
                <a:solidFill>
                  <a:srgbClr val="FF0000"/>
                </a:solidFill>
                <a:latin typeface="Arial" panose="020B0604020202020204" pitchFamily="34" charset="0"/>
                <a:ea typeface="隶书" panose="02010509060101010101" pitchFamily="49" charset="-122"/>
              </a:rPr>
              <a:t>不谈钱只谈理想的老板，都是耍流氓</a:t>
            </a:r>
            <a:r>
              <a:rPr lang="zh-CN" altLang="en-US" b="1" dirty="0">
                <a:solidFill>
                  <a:srgbClr val="FF0000"/>
                </a:solidFill>
                <a:latin typeface="Calibri" panose="020F0502020204030204" pitchFamily="34" charset="0"/>
                <a:ea typeface="隶书" panose="02010509060101010101" pitchFamily="49" charset="-122"/>
              </a:rPr>
              <a:t>”</a:t>
            </a:r>
            <a:r>
              <a:rPr lang="zh-CN" altLang="en-US" b="1" dirty="0">
                <a:solidFill>
                  <a:srgbClr val="FF0000"/>
                </a:solidFill>
                <a:latin typeface="Arial" panose="020B0604020202020204" pitchFamily="34" charset="0"/>
                <a:ea typeface="隶书" panose="02010509060101010101" pitchFamily="49" charset="-122"/>
              </a:rPr>
              <a:t>。</a:t>
            </a:r>
            <a:endParaRPr lang="zh-CN" altLang="en-US" b="1" dirty="0">
              <a:solidFill>
                <a:srgbClr val="FF0000"/>
              </a:solidFill>
              <a:ea typeface="隶书" panose="02010509060101010101" pitchFamily="49" charset="-122"/>
            </a:endParaRPr>
          </a:p>
          <a:p>
            <a:pPr marL="0" indent="0" eaLnBrk="1" hangingPunct="1">
              <a:spcBef>
                <a:spcPct val="0"/>
              </a:spcBef>
              <a:buNone/>
            </a:pPr>
            <a:r>
              <a:rPr lang="zh-CN" altLang="en-US" sz="2400" b="1" dirty="0">
                <a:latin typeface="Arial" panose="020B0604020202020204" pitchFamily="34" charset="0"/>
                <a:ea typeface="隶书" panose="02010509060101010101" pitchFamily="49" charset="-122"/>
              </a:rPr>
              <a:t>         疫情肆虐，为了鼓励员工们上岗，王卫也</a:t>
            </a:r>
            <a:r>
              <a:rPr lang="zh-CN" altLang="en-US" sz="2400" b="1" dirty="0">
                <a:latin typeface="Calibri" panose="020F0502020204030204" pitchFamily="34" charset="0"/>
                <a:ea typeface="隶书" panose="02010509060101010101" pitchFamily="49" charset="-122"/>
              </a:rPr>
              <a:t>“</a:t>
            </a:r>
            <a:r>
              <a:rPr lang="zh-CN" altLang="en-US" sz="2400" b="1" dirty="0">
                <a:latin typeface="Arial" panose="020B0604020202020204" pitchFamily="34" charset="0"/>
                <a:ea typeface="隶书" panose="02010509060101010101" pitchFamily="49" charset="-122"/>
              </a:rPr>
              <a:t>出血</a:t>
            </a:r>
            <a:r>
              <a:rPr lang="zh-CN" altLang="en-US" sz="2400" b="1" dirty="0">
                <a:latin typeface="Calibri" panose="020F0502020204030204" pitchFamily="34" charset="0"/>
                <a:ea typeface="隶书" panose="02010509060101010101" pitchFamily="49" charset="-122"/>
              </a:rPr>
              <a:t>”</a:t>
            </a:r>
            <a:r>
              <a:rPr lang="zh-CN" altLang="en-US" sz="2400" b="1" dirty="0">
                <a:latin typeface="Arial" panose="020B0604020202020204" pitchFamily="34" charset="0"/>
                <a:ea typeface="隶书" panose="02010509060101010101" pitchFamily="49" charset="-122"/>
              </a:rPr>
              <a:t>不少。据有关媒体报道，除夕至年初二，顺丰的工资直接涨</a:t>
            </a:r>
            <a:r>
              <a:rPr lang="en-US" altLang="zh-CN" sz="2400" b="1" dirty="0">
                <a:latin typeface="Arial" panose="020B0604020202020204" pitchFamily="34" charset="0"/>
                <a:ea typeface="隶书" panose="02010509060101010101" pitchFamily="49" charset="-122"/>
              </a:rPr>
              <a:t>5</a:t>
            </a:r>
            <a:r>
              <a:rPr lang="zh-CN" altLang="en-US" sz="2400" b="1" dirty="0">
                <a:latin typeface="Arial" panose="020B0604020202020204" pitchFamily="34" charset="0"/>
                <a:ea typeface="隶书" panose="02010509060101010101" pitchFamily="49" charset="-122"/>
              </a:rPr>
              <a:t>倍，初三涨</a:t>
            </a:r>
            <a:r>
              <a:rPr lang="en-US" altLang="zh-CN" sz="2400" b="1" dirty="0">
                <a:latin typeface="Arial" panose="020B0604020202020204" pitchFamily="34" charset="0"/>
                <a:ea typeface="隶书" panose="02010509060101010101" pitchFamily="49" charset="-122"/>
              </a:rPr>
              <a:t>3</a:t>
            </a:r>
            <a:r>
              <a:rPr lang="zh-CN" altLang="en-US" sz="2400" b="1" dirty="0">
                <a:latin typeface="Arial" panose="020B0604020202020204" pitchFamily="34" charset="0"/>
                <a:ea typeface="隶书" panose="02010509060101010101" pitchFamily="49" charset="-122"/>
              </a:rPr>
              <a:t>倍，疫情期间</a:t>
            </a:r>
            <a:r>
              <a:rPr lang="en-US" altLang="zh-CN" sz="2400" b="1" dirty="0">
                <a:latin typeface="Arial" panose="020B0604020202020204" pitchFamily="34" charset="0"/>
                <a:ea typeface="隶书" panose="02010509060101010101" pitchFamily="49" charset="-122"/>
              </a:rPr>
              <a:t>2</a:t>
            </a:r>
            <a:r>
              <a:rPr lang="zh-CN" altLang="en-US" sz="2400" b="1" dirty="0">
                <a:latin typeface="Arial" panose="020B0604020202020204" pitchFamily="34" charset="0"/>
                <a:ea typeface="隶书" panose="02010509060101010101" pitchFamily="49" charset="-122"/>
              </a:rPr>
              <a:t>倍工资。除正常工资和加班费外，还额外再发放</a:t>
            </a:r>
            <a:r>
              <a:rPr lang="en-US" altLang="zh-CN" sz="2400" b="1" dirty="0">
                <a:latin typeface="Arial" panose="020B0604020202020204" pitchFamily="34" charset="0"/>
                <a:ea typeface="隶书" panose="02010509060101010101" pitchFamily="49" charset="-122"/>
              </a:rPr>
              <a:t>1.5</a:t>
            </a:r>
            <a:r>
              <a:rPr lang="zh-CN" altLang="en-US" sz="2400" b="1" dirty="0">
                <a:latin typeface="Arial" panose="020B0604020202020204" pitchFamily="34" charset="0"/>
                <a:ea typeface="隶书" panose="02010509060101010101" pitchFamily="49" charset="-122"/>
              </a:rPr>
              <a:t>亿元的特殊激励金。这种</a:t>
            </a:r>
            <a:r>
              <a:rPr lang="zh-CN" altLang="en-US" sz="2400" b="1" dirty="0">
                <a:latin typeface="Calibri" panose="020F0502020204030204" pitchFamily="34" charset="0"/>
                <a:ea typeface="隶书" panose="02010509060101010101" pitchFamily="49" charset="-122"/>
              </a:rPr>
              <a:t>“</a:t>
            </a:r>
            <a:r>
              <a:rPr lang="zh-CN" altLang="en-US" sz="2400" b="1" dirty="0">
                <a:latin typeface="Arial" panose="020B0604020202020204" pitchFamily="34" charset="0"/>
                <a:ea typeface="隶书" panose="02010509060101010101" pitchFamily="49" charset="-122"/>
              </a:rPr>
              <a:t>金钱的诱惑</a:t>
            </a:r>
            <a:r>
              <a:rPr lang="zh-CN" altLang="en-US" sz="2400" b="1" dirty="0">
                <a:latin typeface="Calibri" panose="020F0502020204030204" pitchFamily="34" charset="0"/>
                <a:ea typeface="隶书" panose="02010509060101010101" pitchFamily="49" charset="-122"/>
              </a:rPr>
              <a:t>”</a:t>
            </a:r>
            <a:r>
              <a:rPr lang="zh-CN" altLang="en-US" sz="2400" b="1" dirty="0">
                <a:latin typeface="Arial" panose="020B0604020202020204" pitchFamily="34" charset="0"/>
                <a:ea typeface="隶书" panose="02010509060101010101" pitchFamily="49" charset="-122"/>
              </a:rPr>
              <a:t>，是大多数普通顺丰小哥的直接动力。</a:t>
            </a:r>
            <a:r>
              <a:rPr lang="en-US" altLang="zh-CN" sz="2400" b="1" dirty="0">
                <a:latin typeface="Arial" panose="020B0604020202020204" pitchFamily="34" charset="0"/>
                <a:ea typeface="隶书" panose="02010509060101010101" pitchFamily="49" charset="-122"/>
              </a:rPr>
              <a:t>//</a:t>
            </a:r>
            <a:r>
              <a:rPr lang="zh-CN" altLang="en-US" sz="2400" b="1" dirty="0">
                <a:ea typeface="隶书" panose="02010509060101010101" pitchFamily="49" charset="-122"/>
                <a:sym typeface="+mn-ea"/>
              </a:rPr>
              <a:t> 一位顺丰快递员在送件时，所骑电动车同一辆轿车发生剐蹭。结果，轿车司机用污言秽语辱骂快递员，还打了快递员六个耳光。在得知消息后，王卫金刚怒目，一改低调作风，在微信朋友圈中发声：“如果这事我不追究到底，我不再配做顺丰总裁。”</a:t>
            </a:r>
          </a:p>
          <a:p>
            <a:pPr marL="0" indent="0" eaLnBrk="1" hangingPunct="1">
              <a:spcBef>
                <a:spcPct val="0"/>
              </a:spcBef>
              <a:buNone/>
            </a:pPr>
            <a:endParaRPr lang="zh-CN" altLang="en-US" sz="2400" b="1" dirty="0">
              <a:ea typeface="隶书" panose="02010509060101010101" pitchFamily="49" charset="-122"/>
              <a:sym typeface="+mn-ea"/>
            </a:endParaRPr>
          </a:p>
          <a:p>
            <a:pPr marL="0" indent="0" eaLnBrk="1" hangingPunct="1">
              <a:spcBef>
                <a:spcPct val="50000"/>
              </a:spcBef>
              <a:buNone/>
            </a:pPr>
            <a:r>
              <a:rPr lang="zh-CN" altLang="en-US" sz="2400" b="1" dirty="0">
                <a:solidFill>
                  <a:schemeClr val="tx2"/>
                </a:solidFill>
                <a:ea typeface="隶书" panose="02010509060101010101" pitchFamily="49" charset="-122"/>
                <a:sym typeface="+mn-ea"/>
              </a:rPr>
              <a:t>	</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孙子在《行军篇》中说：故令之以文，齐之以武，是谓必取。</a:t>
            </a:r>
            <a:endPar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50000"/>
              </a:spcBef>
              <a:buNone/>
            </a:pPr>
            <a:r>
              <a:rPr lang="zh-CN" altLang="en-US" sz="2400" b="1" dirty="0">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400" b="1" dirty="0">
                <a:solidFill>
                  <a:schemeClr val="accent2"/>
                </a:solidFill>
                <a:latin typeface="楷体" panose="02010609060101010101" pitchFamily="49" charset="-122"/>
                <a:ea typeface="楷体" panose="02010609060101010101" pitchFamily="49" charset="-122"/>
                <a:cs typeface="楷体" panose="02010609060101010101" pitchFamily="49" charset="-122"/>
                <a:sym typeface="+mn-ea"/>
              </a:rPr>
              <a:t> 所以要用怀柔的手段去笼络他们，用严格的手段去管束他们，这样就必定能取胜。</a:t>
            </a:r>
            <a:r>
              <a:rPr lang="zh-CN" altLang="en-US" sz="2400" b="1" dirty="0">
                <a:latin typeface="楷体" panose="02010609060101010101" pitchFamily="49" charset="-122"/>
                <a:ea typeface="楷体" panose="02010609060101010101" pitchFamily="49" charset="-122"/>
                <a:cs typeface="楷体" panose="02010609060101010101" pitchFamily="49" charset="-122"/>
                <a:sym typeface="+mn-ea"/>
              </a:rPr>
              <a:t>　</a:t>
            </a:r>
            <a:endParaRPr lang="zh-CN" altLang="en-US" sz="2400" b="1"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endParaRPr lang="zh-CN" altLang="en-US" sz="2400" b="1"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endParaRPr lang="zh-CN" altLang="en-US" sz="2400" b="1" dirty="0">
              <a:latin typeface="楷体" panose="02010609060101010101" pitchFamily="49" charset="-122"/>
              <a:ea typeface="楷体" panose="02010609060101010101" pitchFamily="49" charset="-122"/>
              <a:cs typeface="楷体" panose="02010609060101010101" pitchFamily="49" charset="-122"/>
            </a:endParaRPr>
          </a:p>
        </p:txBody>
      </p:sp>
      <p:sp>
        <p:nvSpPr>
          <p:cNvPr id="103427" name="矩形 6"/>
          <p:cNvSpPr/>
          <p:nvPr/>
        </p:nvSpPr>
        <p:spPr>
          <a:xfrm>
            <a:off x="1809750" y="3214689"/>
            <a:ext cx="5214938"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2400" b="1" dirty="0">
                <a:ea typeface="隶书" panose="02010509060101010101" pitchFamily="49" charset="-122"/>
              </a:rPr>
              <a:t>        </a:t>
            </a:r>
          </a:p>
        </p:txBody>
      </p:sp>
    </p:spTree>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5"/>
          <p:cNvSpPr/>
          <p:nvPr/>
        </p:nvSpPr>
        <p:spPr>
          <a:xfrm>
            <a:off x="1991361" y="1124586"/>
            <a:ext cx="8475345" cy="4799965"/>
          </a:xfrm>
          <a:prstGeom prst="rect">
            <a:avLst/>
          </a:prstGeom>
          <a:noFill/>
          <a:ln w="9525">
            <a:noFill/>
          </a:ln>
          <a:effectLst>
            <a:outerShdw dist="35921" dir="2699999" algn="ctr" rotWithShape="0">
              <a:srgbClr val="FFFF00"/>
            </a:outerShdw>
          </a:effectLst>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3600" b="1" dirty="0">
                <a:solidFill>
                  <a:srgbClr val="FF0000"/>
                </a:solidFill>
                <a:latin typeface="Arial" panose="020B0604020202020204" pitchFamily="34" charset="0"/>
                <a:ea typeface="隶书" panose="02010509060101010101" pitchFamily="49" charset="-122"/>
              </a:rPr>
              <a:t>五曰法。</a:t>
            </a:r>
            <a:r>
              <a:rPr lang="en-US" altLang="zh-CN" sz="3600" b="1" dirty="0">
                <a:solidFill>
                  <a:srgbClr val="FF0000"/>
                </a:solidFill>
                <a:latin typeface="Arial" panose="020B0604020202020204" pitchFamily="34" charset="0"/>
                <a:ea typeface="隶书" panose="02010509060101010101" pitchFamily="49" charset="-122"/>
              </a:rPr>
              <a:t>……</a:t>
            </a:r>
            <a:r>
              <a:rPr lang="zh-CN" altLang="en-US" sz="3600" b="1" dirty="0">
                <a:solidFill>
                  <a:srgbClr val="FF0000"/>
                </a:solidFill>
                <a:latin typeface="Arial" panose="020B0604020202020204" pitchFamily="34" charset="0"/>
                <a:ea typeface="隶书" panose="02010509060101010101" pitchFamily="49" charset="-122"/>
              </a:rPr>
              <a:t>法者，曲制，官道，主用也。</a:t>
            </a:r>
            <a:r>
              <a:rPr lang="en-US" altLang="zh-CN" sz="3600" b="1" dirty="0">
                <a:solidFill>
                  <a:srgbClr val="FF0000"/>
                </a:solidFill>
                <a:latin typeface="Arial" panose="020B0604020202020204" pitchFamily="34" charset="0"/>
                <a:ea typeface="隶书" panose="02010509060101010101" pitchFamily="49" charset="-122"/>
              </a:rPr>
              <a:t>《</a:t>
            </a:r>
            <a:r>
              <a:rPr lang="zh-CN" altLang="en-US" sz="3600" b="1" dirty="0">
                <a:solidFill>
                  <a:srgbClr val="FF0000"/>
                </a:solidFill>
                <a:latin typeface="Arial" panose="020B0604020202020204" pitchFamily="34" charset="0"/>
                <a:ea typeface="隶书" panose="02010509060101010101" pitchFamily="49" charset="-122"/>
              </a:rPr>
              <a:t>计篇</a:t>
            </a:r>
            <a:r>
              <a:rPr lang="en-US" altLang="zh-CN" sz="3600" b="1" dirty="0">
                <a:solidFill>
                  <a:srgbClr val="FF0000"/>
                </a:solidFill>
                <a:latin typeface="Arial" panose="020B0604020202020204" pitchFamily="34" charset="0"/>
                <a:ea typeface="隶书" panose="02010509060101010101" pitchFamily="49" charset="-122"/>
              </a:rPr>
              <a:t>》</a:t>
            </a:r>
          </a:p>
          <a:p>
            <a:pPr marL="0" indent="0" eaLnBrk="1" hangingPunct="1">
              <a:spcBef>
                <a:spcPct val="0"/>
              </a:spcBef>
              <a:buNone/>
            </a:pPr>
            <a:r>
              <a:rPr lang="zh-CN" altLang="en-US" sz="3600" b="1" dirty="0">
                <a:solidFill>
                  <a:schemeClr val="tx2"/>
                </a:solidFill>
                <a:latin typeface="Arial" panose="020B0604020202020204" pitchFamily="34" charset="0"/>
                <a:ea typeface="华文新魏" panose="02010800040101010101" pitchFamily="2" charset="-122"/>
              </a:rPr>
              <a:t>五是法。</a:t>
            </a:r>
            <a:r>
              <a:rPr lang="en-US" altLang="zh-CN" sz="3600" b="1" dirty="0">
                <a:solidFill>
                  <a:schemeClr val="tx2"/>
                </a:solidFill>
                <a:latin typeface="Arial" panose="020B0604020202020204" pitchFamily="34" charset="0"/>
                <a:ea typeface="华文新魏" panose="02010800040101010101" pitchFamily="2" charset="-122"/>
              </a:rPr>
              <a:t>……</a:t>
            </a:r>
            <a:r>
              <a:rPr lang="zh-CN" altLang="en-US" sz="3600" b="1" dirty="0">
                <a:solidFill>
                  <a:schemeClr val="tx2"/>
                </a:solidFill>
                <a:latin typeface="Arial" panose="020B0604020202020204" pitchFamily="34" charset="0"/>
                <a:ea typeface="华文新魏" panose="02010800040101010101" pitchFamily="2" charset="-122"/>
              </a:rPr>
              <a:t>所谓“法”指军队的组织，将吏的管理，军需的掌管。</a:t>
            </a:r>
          </a:p>
          <a:p>
            <a:pPr marL="0" indent="0" eaLnBrk="1" hangingPunct="1">
              <a:spcBef>
                <a:spcPct val="50000"/>
              </a:spcBef>
              <a:buNone/>
            </a:pPr>
            <a:r>
              <a:rPr lang="zh-CN" altLang="en-US" sz="3600" b="1" dirty="0">
                <a:solidFill>
                  <a:srgbClr val="FF0000"/>
                </a:solidFill>
                <a:latin typeface="Arial" panose="020B0604020202020204" pitchFamily="34" charset="0"/>
                <a:ea typeface="隶书" panose="02010509060101010101" pitchFamily="49" charset="-122"/>
                <a:sym typeface="+mn-ea"/>
              </a:rPr>
              <a:t>法令孰行？</a:t>
            </a:r>
            <a:r>
              <a:rPr lang="en-US" altLang="zh-CN" sz="3600" b="1" dirty="0">
                <a:solidFill>
                  <a:srgbClr val="FF0000"/>
                </a:solidFill>
                <a:latin typeface="Arial" panose="020B0604020202020204" pitchFamily="34" charset="0"/>
                <a:ea typeface="隶书" panose="02010509060101010101" pitchFamily="49" charset="-122"/>
                <a:sym typeface="+mn-ea"/>
              </a:rPr>
              <a:t>……</a:t>
            </a:r>
            <a:r>
              <a:rPr lang="zh-CN" altLang="en-US" sz="3600" b="1" dirty="0">
                <a:solidFill>
                  <a:srgbClr val="FF0000"/>
                </a:solidFill>
                <a:latin typeface="Arial" panose="020B0604020202020204" pitchFamily="34" charset="0"/>
                <a:ea typeface="隶书" panose="02010509060101010101" pitchFamily="49" charset="-122"/>
                <a:sym typeface="+mn-ea"/>
              </a:rPr>
              <a:t>吾以此知胜负矣。</a:t>
            </a:r>
            <a:r>
              <a:rPr lang="en-US" altLang="zh-CN" sz="3600" b="1" dirty="0">
                <a:solidFill>
                  <a:srgbClr val="FF0000"/>
                </a:solidFill>
                <a:latin typeface="Arial" panose="020B0604020202020204" pitchFamily="34" charset="0"/>
                <a:ea typeface="隶书" panose="02010509060101010101" pitchFamily="49" charset="-122"/>
                <a:sym typeface="+mn-ea"/>
              </a:rPr>
              <a:t>《</a:t>
            </a:r>
            <a:r>
              <a:rPr lang="zh-CN" altLang="en-US" sz="3600" b="1" dirty="0">
                <a:solidFill>
                  <a:srgbClr val="FF0000"/>
                </a:solidFill>
                <a:latin typeface="Arial" panose="020B0604020202020204" pitchFamily="34" charset="0"/>
                <a:ea typeface="隶书" panose="02010509060101010101" pitchFamily="49" charset="-122"/>
                <a:sym typeface="+mn-ea"/>
              </a:rPr>
              <a:t>计篇</a:t>
            </a:r>
            <a:r>
              <a:rPr lang="en-US" altLang="zh-CN" sz="3600" b="1" dirty="0">
                <a:solidFill>
                  <a:srgbClr val="FF0000"/>
                </a:solidFill>
                <a:latin typeface="Arial" panose="020B0604020202020204" pitchFamily="34" charset="0"/>
                <a:ea typeface="隶书" panose="02010509060101010101" pitchFamily="49" charset="-122"/>
                <a:sym typeface="+mn-ea"/>
              </a:rPr>
              <a:t>》</a:t>
            </a:r>
            <a:br>
              <a:rPr lang="en-US" altLang="zh-CN" sz="3600" b="1" dirty="0">
                <a:solidFill>
                  <a:srgbClr val="FF0000"/>
                </a:solidFill>
                <a:latin typeface="Arial" panose="020B0604020202020204" pitchFamily="34" charset="0"/>
                <a:ea typeface="隶书" panose="02010509060101010101" pitchFamily="49" charset="-122"/>
                <a:sym typeface="+mn-ea"/>
              </a:rPr>
            </a:br>
            <a:r>
              <a:rPr lang="zh-CN" altLang="en-US" sz="3600" b="1" dirty="0">
                <a:solidFill>
                  <a:schemeClr val="tx2"/>
                </a:solidFill>
                <a:latin typeface="Arial" panose="020B0604020202020204" pitchFamily="34" charset="0"/>
                <a:ea typeface="隶书" panose="02010509060101010101" pitchFamily="49" charset="-122"/>
                <a:sym typeface="+mn-ea"/>
              </a:rPr>
              <a:t>哪一方的法令能贯彻执行，</a:t>
            </a:r>
            <a:r>
              <a:rPr lang="en-US" altLang="zh-CN" sz="3600" b="1" dirty="0">
                <a:solidFill>
                  <a:schemeClr val="tx2"/>
                </a:solidFill>
                <a:latin typeface="Arial" panose="020B0604020202020204" pitchFamily="34" charset="0"/>
                <a:ea typeface="隶书" panose="02010509060101010101" pitchFamily="49" charset="-122"/>
                <a:sym typeface="+mn-ea"/>
              </a:rPr>
              <a:t>……</a:t>
            </a:r>
            <a:r>
              <a:rPr lang="zh-CN" altLang="en-US" sz="3600" b="1" dirty="0">
                <a:solidFill>
                  <a:schemeClr val="tx2"/>
                </a:solidFill>
                <a:latin typeface="Arial" panose="020B0604020202020204" pitchFamily="34" charset="0"/>
                <a:ea typeface="隶书" panose="02010509060101010101" pitchFamily="49" charset="-122"/>
                <a:sym typeface="+mn-ea"/>
              </a:rPr>
              <a:t>我根据这些就能判断谁胜谁负了。</a:t>
            </a:r>
            <a:endParaRPr lang="zh-CN" altLang="en-US" sz="3600" b="1" dirty="0">
              <a:solidFill>
                <a:schemeClr val="tx2"/>
              </a:solidFill>
              <a:latin typeface="Arial" panose="020B0604020202020204" pitchFamily="34" charset="0"/>
              <a:ea typeface="隶书" panose="02010509060101010101" pitchFamily="49" charset="-122"/>
            </a:endParaRPr>
          </a:p>
          <a:p>
            <a:pPr marL="0" indent="0" eaLnBrk="1" hangingPunct="1">
              <a:spcBef>
                <a:spcPct val="0"/>
              </a:spcBef>
              <a:buNone/>
            </a:pPr>
            <a:endParaRPr lang="zh-CN" altLang="en-US" sz="3600" b="1" dirty="0">
              <a:solidFill>
                <a:schemeClr val="tx2"/>
              </a:solidFill>
              <a:latin typeface="Arial" panose="020B0604020202020204" pitchFamily="34" charset="0"/>
              <a:ea typeface="华文新魏" panose="02010800040101010101" pitchFamily="2" charset="-122"/>
            </a:endParaRPr>
          </a:p>
        </p:txBody>
      </p:sp>
      <p:sp>
        <p:nvSpPr>
          <p:cNvPr id="105475" name="矩形 1"/>
          <p:cNvSpPr/>
          <p:nvPr/>
        </p:nvSpPr>
        <p:spPr>
          <a:xfrm>
            <a:off x="4116388" y="333375"/>
            <a:ext cx="4013200" cy="9223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spcBef>
                <a:spcPct val="0"/>
              </a:spcBef>
              <a:buNone/>
            </a:pPr>
            <a:r>
              <a:rPr lang="en-US" altLang="zh-CN" sz="5400" b="1" dirty="0">
                <a:latin typeface="隶书" panose="02010509060101010101" pitchFamily="49" charset="-122"/>
                <a:ea typeface="隶书" panose="02010509060101010101" pitchFamily="49" charset="-122"/>
              </a:rPr>
              <a:t>4</a:t>
            </a:r>
            <a:r>
              <a:rPr lang="zh-CN" altLang="en-US" sz="5400" b="1" dirty="0">
                <a:latin typeface="隶书" panose="02010509060101010101" pitchFamily="49" charset="-122"/>
                <a:ea typeface="隶书" panose="02010509060101010101" pitchFamily="49" charset="-122"/>
              </a:rPr>
              <a:t>、依法管理</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6"/>
          <p:cNvSpPr txBox="1"/>
          <p:nvPr/>
        </p:nvSpPr>
        <p:spPr>
          <a:xfrm>
            <a:off x="127000" y="298134"/>
            <a:ext cx="12153900" cy="1384995"/>
          </a:xfrm>
          <a:prstGeom prst="rect">
            <a:avLst/>
          </a:prstGeom>
          <a:noFill/>
          <a:ln w="9525">
            <a:noFill/>
          </a:ln>
        </p:spPr>
        <p:txBody>
          <a:bodyPr wrap="square">
            <a:spAutoFit/>
          </a:bodyPr>
          <a:lstStyle>
            <a:lvl1pPr marL="339725" indent="-339725" algn="l" rtl="0" eaLnBrk="0" fontAlgn="base" hangingPunct="0">
              <a:spcBef>
                <a:spcPct val="20000"/>
              </a:spcBef>
              <a:spcAft>
                <a:spcPct val="0"/>
              </a:spcAft>
              <a:buChar char="•"/>
              <a:defRPr kumimoji="1"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kumimoji="1" sz="2800">
                <a:solidFill>
                  <a:schemeClr val="tx1"/>
                </a:solidFill>
                <a:latin typeface="+mn-lt"/>
                <a:ea typeface="+mn-ea"/>
              </a:defRPr>
            </a:lvl2pPr>
            <a:lvl3pPr marL="1139825" indent="-225425" algn="l" rtl="0" eaLnBrk="0" fontAlgn="base" hangingPunct="0">
              <a:spcBef>
                <a:spcPct val="20000"/>
              </a:spcBef>
              <a:spcAft>
                <a:spcPct val="0"/>
              </a:spcAft>
              <a:buChar char="•"/>
              <a:defRPr kumimoji="1" sz="2400">
                <a:solidFill>
                  <a:schemeClr val="tx1"/>
                </a:solidFill>
                <a:latin typeface="+mn-lt"/>
                <a:ea typeface="+mn-ea"/>
              </a:defRPr>
            </a:lvl3pPr>
            <a:lvl4pPr marL="1597025" indent="-225425" algn="l" rtl="0" eaLnBrk="0" fontAlgn="base" hangingPunct="0">
              <a:spcBef>
                <a:spcPct val="20000"/>
              </a:spcBef>
              <a:spcAft>
                <a:spcPct val="0"/>
              </a:spcAft>
              <a:buChar char="–"/>
              <a:defRPr kumimoji="1" sz="2000">
                <a:solidFill>
                  <a:schemeClr val="tx1"/>
                </a:solidFill>
                <a:latin typeface="+mn-lt"/>
                <a:ea typeface="+mn-ea"/>
              </a:defRPr>
            </a:lvl4pPr>
            <a:lvl5pPr marL="2054225" indent="-225425"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50000"/>
              </a:spcBef>
              <a:buNone/>
            </a:pPr>
            <a:r>
              <a:rPr lang="zh-CN" altLang="en-US" sz="2400" b="1" dirty="0">
                <a:solidFill>
                  <a:schemeClr val="tx1">
                    <a:lumMod val="95000"/>
                    <a:lumOff val="5000"/>
                  </a:schemeClr>
                </a:solidFill>
                <a:latin typeface="等线 Light" panose="02010600030101010101" charset="-122"/>
                <a:ea typeface="等线 Light" panose="02010600030101010101" charset="-122"/>
              </a:rPr>
              <a:t>夫钝兵挫锐、屈力殚货，则诸侯乘其弊而起，虽有智者，不能善其后矣。</a:t>
            </a:r>
            <a:r>
              <a:rPr lang="en-US" altLang="zh-CN" sz="2400" b="1" dirty="0">
                <a:solidFill>
                  <a:schemeClr val="tx1">
                    <a:lumMod val="95000"/>
                    <a:lumOff val="5000"/>
                  </a:schemeClr>
                </a:solidFill>
                <a:latin typeface="等线 Light" panose="02010600030101010101" charset="-122"/>
                <a:ea typeface="等线 Light" panose="02010600030101010101" charset="-122"/>
              </a:rPr>
              <a:t>《</a:t>
            </a:r>
            <a:r>
              <a:rPr lang="zh-CN" altLang="en-US" sz="2400" b="1" dirty="0">
                <a:solidFill>
                  <a:schemeClr val="tx1">
                    <a:lumMod val="95000"/>
                    <a:lumOff val="5000"/>
                  </a:schemeClr>
                </a:solidFill>
                <a:latin typeface="等线 Light" panose="02010600030101010101" charset="-122"/>
                <a:ea typeface="等线 Light" panose="02010600030101010101" charset="-122"/>
              </a:rPr>
              <a:t>作战篇</a:t>
            </a:r>
            <a:r>
              <a:rPr lang="en-US" altLang="zh-CN" sz="2400" b="1" dirty="0">
                <a:solidFill>
                  <a:schemeClr val="tx1">
                    <a:lumMod val="95000"/>
                    <a:lumOff val="5000"/>
                  </a:schemeClr>
                </a:solidFill>
                <a:latin typeface="等线 Light" panose="02010600030101010101" charset="-122"/>
                <a:ea typeface="等线 Light" panose="02010600030101010101" charset="-122"/>
              </a:rPr>
              <a:t>》</a:t>
            </a:r>
          </a:p>
          <a:p>
            <a:pPr marL="0" indent="0" eaLnBrk="1" hangingPunct="1">
              <a:spcBef>
                <a:spcPct val="50000"/>
              </a:spcBef>
              <a:buNone/>
            </a:pPr>
            <a:r>
              <a:rPr lang="zh-CN" altLang="en-US" sz="2400" dirty="0">
                <a:solidFill>
                  <a:schemeClr val="tx1">
                    <a:lumMod val="95000"/>
                    <a:lumOff val="5000"/>
                  </a:schemeClr>
                </a:solidFill>
                <a:latin typeface="等线 Light" panose="02010600030101010101" charset="-122"/>
                <a:ea typeface="等线 Light" panose="02010600030101010101" charset="-122"/>
              </a:rPr>
              <a:t>耗损兵力，挫伤锐气，军事实力耗尽，国家经济枯竭，那么诸侯列国就会乘此危机发起进攻，到那时即使有智谋高超的人，也无法挽回危局了。</a:t>
            </a:r>
          </a:p>
        </p:txBody>
      </p:sp>
      <p:sp>
        <p:nvSpPr>
          <p:cNvPr id="60420" name="矩形 1"/>
          <p:cNvSpPr/>
          <p:nvPr/>
        </p:nvSpPr>
        <p:spPr>
          <a:xfrm>
            <a:off x="127000" y="1751617"/>
            <a:ext cx="11963400" cy="3354765"/>
          </a:xfrm>
          <a:prstGeom prst="rect">
            <a:avLst/>
          </a:prstGeom>
          <a:noFill/>
          <a:ln w="9525">
            <a:noFill/>
          </a:ln>
        </p:spPr>
        <p:txBody>
          <a:bodyPr wrap="square">
            <a:spAutoFit/>
          </a:bodyPr>
          <a:lstStyle>
            <a:lvl1pPr marL="339725" indent="-339725" algn="l" rtl="0" eaLnBrk="0" fontAlgn="base" hangingPunct="0">
              <a:spcBef>
                <a:spcPct val="20000"/>
              </a:spcBef>
              <a:spcAft>
                <a:spcPct val="0"/>
              </a:spcAft>
              <a:buChar char="•"/>
              <a:defRPr kumimoji="1"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kumimoji="1" sz="2800">
                <a:solidFill>
                  <a:schemeClr val="tx1"/>
                </a:solidFill>
                <a:latin typeface="+mn-lt"/>
                <a:ea typeface="+mn-ea"/>
              </a:defRPr>
            </a:lvl2pPr>
            <a:lvl3pPr marL="1139825" indent="-225425" algn="l" rtl="0" eaLnBrk="0" fontAlgn="base" hangingPunct="0">
              <a:spcBef>
                <a:spcPct val="20000"/>
              </a:spcBef>
              <a:spcAft>
                <a:spcPct val="0"/>
              </a:spcAft>
              <a:buChar char="•"/>
              <a:defRPr kumimoji="1" sz="2400">
                <a:solidFill>
                  <a:schemeClr val="tx1"/>
                </a:solidFill>
                <a:latin typeface="+mn-lt"/>
                <a:ea typeface="+mn-ea"/>
              </a:defRPr>
            </a:lvl3pPr>
            <a:lvl4pPr marL="1597025" indent="-225425" algn="l" rtl="0" eaLnBrk="0" fontAlgn="base" hangingPunct="0">
              <a:spcBef>
                <a:spcPct val="20000"/>
              </a:spcBef>
              <a:spcAft>
                <a:spcPct val="0"/>
              </a:spcAft>
              <a:buChar char="–"/>
              <a:defRPr kumimoji="1" sz="2000">
                <a:solidFill>
                  <a:schemeClr val="tx1"/>
                </a:solidFill>
                <a:latin typeface="+mn-lt"/>
                <a:ea typeface="+mn-ea"/>
              </a:defRPr>
            </a:lvl4pPr>
            <a:lvl5pPr marL="2054225" indent="-225425"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2400" dirty="0">
                <a:solidFill>
                  <a:schemeClr val="tx1">
                    <a:lumMod val="95000"/>
                    <a:lumOff val="5000"/>
                  </a:schemeClr>
                </a:solidFill>
                <a:latin typeface="等线 Light" panose="02010600030101010101" charset="-122"/>
                <a:ea typeface="等线 Light" panose="02010600030101010101" charset="-122"/>
              </a:rPr>
              <a:t>“</a:t>
            </a:r>
            <a:r>
              <a:rPr lang="zh-CN" altLang="en-US" sz="2400" b="1" dirty="0">
                <a:solidFill>
                  <a:schemeClr val="tx1">
                    <a:lumMod val="95000"/>
                    <a:lumOff val="5000"/>
                  </a:schemeClr>
                </a:solidFill>
                <a:latin typeface="等线 Light" panose="02010600030101010101" charset="-122"/>
                <a:ea typeface="等线 Light" panose="02010600030101010101" charset="-122"/>
              </a:rPr>
              <a:t>螳螂捕蝉，黄雀在后</a:t>
            </a:r>
            <a:r>
              <a:rPr lang="zh-CN" altLang="en-US" sz="2400" dirty="0">
                <a:solidFill>
                  <a:schemeClr val="tx1">
                    <a:lumMod val="95000"/>
                    <a:lumOff val="5000"/>
                  </a:schemeClr>
                </a:solidFill>
                <a:latin typeface="等线 Light" panose="02010600030101010101" charset="-122"/>
                <a:ea typeface="等线 Light" panose="02010600030101010101" charset="-122"/>
              </a:rPr>
              <a:t>”出自《庄子·山木》，讽刺了那些只顾眼前利益，不顾身后祸患的人，对鼠目寸光、利令智昏、不顾后患的这类人提出警告。</a:t>
            </a:r>
          </a:p>
          <a:p>
            <a:pPr marL="0" indent="0" eaLnBrk="1" hangingPunct="1">
              <a:spcBef>
                <a:spcPct val="0"/>
              </a:spcBef>
              <a:buNone/>
            </a:pPr>
            <a:endParaRPr lang="zh-CN" altLang="en-US" sz="2400" dirty="0">
              <a:solidFill>
                <a:schemeClr val="tx1">
                  <a:lumMod val="95000"/>
                  <a:lumOff val="5000"/>
                </a:schemeClr>
              </a:solidFill>
              <a:latin typeface="等线 Light" panose="02010600030101010101" charset="-122"/>
              <a:ea typeface="等线 Light" panose="02010600030101010101" charset="-122"/>
            </a:endParaRPr>
          </a:p>
          <a:p>
            <a:pPr marL="0" indent="0" eaLnBrk="1" hangingPunct="1">
              <a:spcBef>
                <a:spcPts val="1200"/>
              </a:spcBef>
              <a:buNone/>
            </a:pPr>
            <a:r>
              <a:rPr lang="zh-CN" altLang="en-US" sz="2400" b="1" dirty="0">
                <a:solidFill>
                  <a:schemeClr val="tx1">
                    <a:lumMod val="95000"/>
                    <a:lumOff val="5000"/>
                  </a:schemeClr>
                </a:solidFill>
                <a:latin typeface="等线 Light" panose="02010600030101010101" charset="-122"/>
                <a:ea typeface="等线 Light" panose="02010600030101010101" charset="-122"/>
                <a:sym typeface="+mn-ea"/>
              </a:rPr>
              <a:t>亡国不可以复存，死者不可以复生，故明君慎之，良将警之。</a:t>
            </a:r>
            <a:endParaRPr lang="zh-CN" altLang="en-US" sz="2400" b="1" dirty="0">
              <a:solidFill>
                <a:schemeClr val="tx1">
                  <a:lumMod val="95000"/>
                  <a:lumOff val="5000"/>
                </a:schemeClr>
              </a:solidFill>
              <a:latin typeface="等线 Light" panose="02010600030101010101" charset="-122"/>
              <a:ea typeface="等线 Light" panose="02010600030101010101" charset="-122"/>
            </a:endParaRPr>
          </a:p>
          <a:p>
            <a:pPr marL="0" indent="0" algn="r" eaLnBrk="1" hangingPunct="1">
              <a:spcBef>
                <a:spcPts val="1200"/>
              </a:spcBef>
              <a:buNone/>
            </a:pPr>
            <a:r>
              <a:rPr lang="zh-CN" altLang="en-US" sz="2400" b="1" dirty="0">
                <a:solidFill>
                  <a:schemeClr val="tx1">
                    <a:lumMod val="95000"/>
                    <a:lumOff val="5000"/>
                  </a:schemeClr>
                </a:solidFill>
                <a:latin typeface="等线 Light" panose="02010600030101010101" charset="-122"/>
                <a:ea typeface="等线 Light" panose="02010600030101010101" charset="-122"/>
                <a:sym typeface="+mn-ea"/>
              </a:rPr>
              <a:t>非利不动，非得不用，非危不战。主不可怒而兴师，将不可愠而致战。国虽大，好战必亡，天下虽安，忘战必危。</a:t>
            </a:r>
            <a:br>
              <a:rPr lang="zh-CN" altLang="en-US" sz="2400" b="1" dirty="0">
                <a:solidFill>
                  <a:schemeClr val="tx1">
                    <a:lumMod val="95000"/>
                    <a:lumOff val="5000"/>
                  </a:schemeClr>
                </a:solidFill>
                <a:latin typeface="等线 Light" panose="02010600030101010101" charset="-122"/>
                <a:ea typeface="等线 Light" panose="02010600030101010101" charset="-122"/>
                <a:sym typeface="+mn-ea"/>
              </a:rPr>
            </a:br>
            <a:r>
              <a:rPr lang="zh-CN" altLang="en-US" sz="2400" dirty="0">
                <a:solidFill>
                  <a:schemeClr val="tx1">
                    <a:lumMod val="95000"/>
                    <a:lumOff val="5000"/>
                  </a:schemeClr>
                </a:solidFill>
                <a:latin typeface="等线 Light" panose="02010600030101010101" charset="-122"/>
                <a:ea typeface="等线 Light" panose="02010600030101010101" charset="-122"/>
                <a:sym typeface="+mn-ea"/>
              </a:rPr>
              <a:t>                                   ——著名军事家  吴  起</a:t>
            </a:r>
            <a:endParaRPr lang="zh-CN" altLang="en-US" sz="2400" dirty="0">
              <a:solidFill>
                <a:schemeClr val="tx1">
                  <a:lumMod val="95000"/>
                  <a:lumOff val="5000"/>
                </a:schemeClr>
              </a:solidFill>
              <a:latin typeface="等线 Light" panose="02010600030101010101" charset="-122"/>
              <a:ea typeface="等线 Light" panose="02010600030101010101" charset="-122"/>
            </a:endParaRPr>
          </a:p>
          <a:p>
            <a:pPr marL="0" indent="0" eaLnBrk="1" hangingPunct="1">
              <a:spcBef>
                <a:spcPct val="0"/>
              </a:spcBef>
              <a:buNone/>
            </a:pPr>
            <a:endParaRPr lang="zh-CN" altLang="en-US" sz="2400" dirty="0">
              <a:solidFill>
                <a:schemeClr val="tx1">
                  <a:lumMod val="95000"/>
                  <a:lumOff val="5000"/>
                </a:schemeClr>
              </a:solidFill>
              <a:latin typeface="等线 Light" panose="02010600030101010101" charset="-122"/>
              <a:ea typeface="等线 Light" panose="02010600030101010101" charset="-122"/>
            </a:endParaRPr>
          </a:p>
        </p:txBody>
      </p:sp>
      <p:sp>
        <p:nvSpPr>
          <p:cNvPr id="2" name="文本框 1">
            <a:extLst>
              <a:ext uri="{FF2B5EF4-FFF2-40B4-BE49-F238E27FC236}">
                <a16:creationId xmlns:a16="http://schemas.microsoft.com/office/drawing/2014/main" id="{5C0F3E0B-49FF-6E52-D654-26E966BAA006}"/>
              </a:ext>
            </a:extLst>
          </p:cNvPr>
          <p:cNvSpPr txBox="1"/>
          <p:nvPr>
            <p:custDataLst>
              <p:tags r:id="rId1"/>
            </p:custDataLst>
          </p:nvPr>
        </p:nvSpPr>
        <p:spPr>
          <a:xfrm>
            <a:off x="1" y="4472940"/>
            <a:ext cx="12280900" cy="2424895"/>
          </a:xfrm>
          <a:prstGeom prst="rect">
            <a:avLst/>
          </a:prstGeom>
          <a:noFill/>
        </p:spPr>
        <p:txBody>
          <a:bodyPr wrap="square" rtlCol="0">
            <a:spAutoFit/>
          </a:bodyPr>
          <a:lstStyle/>
          <a:p>
            <a:pPr algn="l">
              <a:lnSpc>
                <a:spcPct val="130000"/>
              </a:lnSpc>
            </a:pPr>
            <a:r>
              <a:rPr sz="2400" dirty="0" err="1">
                <a:latin typeface="楷体" panose="02010609060101010101" pitchFamily="49" charset="-122"/>
                <a:ea typeface="楷体" panose="02010609060101010101" pitchFamily="49" charset="-122"/>
                <a:cs typeface="楷体" panose="02010609060101010101" pitchFamily="49" charset="-122"/>
                <a:sym typeface="+mn-ea"/>
              </a:rPr>
              <a:t>上兵伐谋，其次伐交，其次伐兵，其下攻城</a:t>
            </a:r>
            <a:r>
              <a:rPr lang="zh-CN" sz="2400" dirty="0">
                <a:latin typeface="楷体" panose="02010609060101010101" pitchFamily="49" charset="-122"/>
                <a:ea typeface="楷体" panose="02010609060101010101" pitchFamily="49" charset="-122"/>
                <a:cs typeface="楷体" panose="02010609060101010101" pitchFamily="49" charset="-122"/>
                <a:sym typeface="+mn-ea"/>
              </a:rPr>
              <a:t>。</a:t>
            </a:r>
            <a:r>
              <a:rPr sz="2400" dirty="0" err="1">
                <a:latin typeface="楷体" panose="02010609060101010101" pitchFamily="49" charset="-122"/>
                <a:ea typeface="楷体" panose="02010609060101010101" pitchFamily="49" charset="-122"/>
                <a:cs typeface="楷体" panose="02010609060101010101" pitchFamily="49" charset="-122"/>
                <a:sym typeface="+mn-ea"/>
              </a:rPr>
              <a:t>以全争于天下</a:t>
            </a:r>
            <a:r>
              <a:rPr lang="zh-CN" sz="2400" dirty="0">
                <a:latin typeface="楷体" panose="02010609060101010101" pitchFamily="49" charset="-122"/>
                <a:ea typeface="楷体" panose="02010609060101010101" pitchFamily="49" charset="-122"/>
                <a:cs typeface="楷体" panose="02010609060101010101" pitchFamily="49" charset="-122"/>
                <a:sym typeface="+mn-ea"/>
              </a:rPr>
              <a:t>。</a:t>
            </a:r>
            <a:r>
              <a:rPr lang="zh-CN" sz="2400" dirty="0">
                <a:latin typeface="楷体" panose="02010609060101010101" pitchFamily="49" charset="-122"/>
                <a:ea typeface="楷体" panose="02010609060101010101" pitchFamily="49" charset="-122"/>
                <a:cs typeface="楷体" panose="02010609060101010101" pitchFamily="49" charset="-122"/>
              </a:rPr>
              <a:t>兵不顿而利可全。</a:t>
            </a:r>
            <a:r>
              <a:rPr lang="en-US" sz="2400" dirty="0">
                <a:latin typeface="楷体" panose="02010609060101010101" pitchFamily="49" charset="-122"/>
                <a:ea typeface="楷体" panose="02010609060101010101" pitchFamily="49" charset="-122"/>
                <a:cs typeface="楷体" panose="02010609060101010101" pitchFamily="49" charset="-122"/>
                <a:sym typeface="+mn-ea"/>
              </a:rPr>
              <a:t>——</a:t>
            </a:r>
            <a:r>
              <a:rPr sz="24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400" dirty="0">
                <a:latin typeface="楷体" panose="02010609060101010101" pitchFamily="49" charset="-122"/>
                <a:ea typeface="楷体" panose="02010609060101010101" pitchFamily="49" charset="-122"/>
                <a:cs typeface="楷体" panose="02010609060101010101" pitchFamily="49" charset="-122"/>
                <a:sym typeface="+mn-ea"/>
              </a:rPr>
              <a:t>孙子兵法</a:t>
            </a:r>
            <a:r>
              <a:rPr lang="en-US" altLang="zh-CN" sz="2400" dirty="0">
                <a:latin typeface="楷体" panose="02010609060101010101" pitchFamily="49" charset="-122"/>
                <a:ea typeface="楷体" panose="02010609060101010101" pitchFamily="49" charset="-122"/>
                <a:cs typeface="楷体" panose="02010609060101010101" pitchFamily="49" charset="-122"/>
                <a:sym typeface="+mn-ea"/>
              </a:rPr>
              <a:t>·</a:t>
            </a:r>
            <a:r>
              <a:rPr lang="zh-CN" sz="2400" dirty="0">
                <a:latin typeface="楷体" panose="02010609060101010101" pitchFamily="49" charset="-122"/>
                <a:ea typeface="楷体" panose="02010609060101010101" pitchFamily="49" charset="-122"/>
                <a:cs typeface="楷体" panose="02010609060101010101" pitchFamily="49" charset="-122"/>
                <a:sym typeface="+mn-ea"/>
              </a:rPr>
              <a:t>谋攻</a:t>
            </a:r>
            <a:r>
              <a:rPr sz="2400" dirty="0">
                <a:latin typeface="楷体" panose="02010609060101010101" pitchFamily="49" charset="-122"/>
                <a:ea typeface="楷体" panose="02010609060101010101" pitchFamily="49" charset="-122"/>
                <a:cs typeface="楷体" panose="02010609060101010101" pitchFamily="49" charset="-122"/>
                <a:sym typeface="+mn-ea"/>
              </a:rPr>
              <a:t>篇》</a:t>
            </a:r>
          </a:p>
          <a:p>
            <a:pPr algn="l">
              <a:lnSpc>
                <a:spcPct val="130000"/>
              </a:lnSpc>
            </a:pPr>
            <a:r>
              <a:rPr lang="zh-CN" sz="2400" dirty="0">
                <a:latin typeface="楷体" panose="02010609060101010101" pitchFamily="49" charset="-122"/>
                <a:ea typeface="楷体" panose="02010609060101010101" pitchFamily="49" charset="-122"/>
                <a:cs typeface="楷体" panose="02010609060101010101" pitchFamily="49" charset="-122"/>
              </a:rPr>
              <a:t>兵久而国利者，未之有也。</a:t>
            </a:r>
            <a:r>
              <a:rPr lang="en-US" sz="2400" dirty="0">
                <a:latin typeface="楷体" panose="02010609060101010101" pitchFamily="49" charset="-122"/>
                <a:ea typeface="楷体" panose="02010609060101010101" pitchFamily="49" charset="-122"/>
                <a:cs typeface="楷体" panose="02010609060101010101" pitchFamily="49" charset="-122"/>
                <a:sym typeface="+mn-ea"/>
              </a:rPr>
              <a:t>——</a:t>
            </a:r>
            <a:r>
              <a:rPr sz="24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400" dirty="0">
                <a:latin typeface="楷体" panose="02010609060101010101" pitchFamily="49" charset="-122"/>
                <a:ea typeface="楷体" panose="02010609060101010101" pitchFamily="49" charset="-122"/>
                <a:cs typeface="楷体" panose="02010609060101010101" pitchFamily="49" charset="-122"/>
                <a:sym typeface="+mn-ea"/>
              </a:rPr>
              <a:t>孙子兵法</a:t>
            </a:r>
            <a:r>
              <a:rPr lang="en-US" altLang="zh-CN" sz="2400" dirty="0">
                <a:latin typeface="楷体" panose="02010609060101010101" pitchFamily="49" charset="-122"/>
                <a:ea typeface="楷体" panose="02010609060101010101" pitchFamily="49" charset="-122"/>
                <a:cs typeface="楷体" panose="02010609060101010101" pitchFamily="49" charset="-122"/>
                <a:sym typeface="+mn-ea"/>
              </a:rPr>
              <a:t>·</a:t>
            </a:r>
            <a:r>
              <a:rPr lang="zh-CN" sz="2400" dirty="0">
                <a:latin typeface="楷体" panose="02010609060101010101" pitchFamily="49" charset="-122"/>
                <a:ea typeface="楷体" panose="02010609060101010101" pitchFamily="49" charset="-122"/>
                <a:cs typeface="楷体" panose="02010609060101010101" pitchFamily="49" charset="-122"/>
                <a:sym typeface="+mn-ea"/>
              </a:rPr>
              <a:t>作战</a:t>
            </a:r>
            <a:r>
              <a:rPr sz="2400" dirty="0">
                <a:latin typeface="楷体" panose="02010609060101010101" pitchFamily="49" charset="-122"/>
                <a:ea typeface="楷体" panose="02010609060101010101" pitchFamily="49" charset="-122"/>
                <a:cs typeface="楷体" panose="02010609060101010101" pitchFamily="49" charset="-122"/>
                <a:sym typeface="+mn-ea"/>
              </a:rPr>
              <a:t>篇》</a:t>
            </a:r>
          </a:p>
          <a:p>
            <a:pPr algn="l">
              <a:lnSpc>
                <a:spcPct val="130000"/>
              </a:lnSpc>
            </a:pPr>
            <a:r>
              <a:rPr lang="zh-CN" sz="2400" dirty="0">
                <a:latin typeface="楷体" panose="02010609060101010101" pitchFamily="49" charset="-122"/>
                <a:ea typeface="楷体" panose="02010609060101010101" pitchFamily="49" charset="-122"/>
                <a:cs typeface="楷体" panose="02010609060101010101" pitchFamily="49" charset="-122"/>
              </a:rPr>
              <a:t>计利以听，乃为之势，以佐其外。势者，因利而制权也。</a:t>
            </a:r>
            <a:r>
              <a:rPr lang="en-US" sz="2400" dirty="0">
                <a:latin typeface="楷体" panose="02010609060101010101" pitchFamily="49" charset="-122"/>
                <a:ea typeface="楷体" panose="02010609060101010101" pitchFamily="49" charset="-122"/>
                <a:cs typeface="楷体" panose="02010609060101010101" pitchFamily="49" charset="-122"/>
                <a:sym typeface="+mn-ea"/>
              </a:rPr>
              <a:t>——</a:t>
            </a:r>
            <a:r>
              <a:rPr sz="24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400" dirty="0">
                <a:latin typeface="楷体" panose="02010609060101010101" pitchFamily="49" charset="-122"/>
                <a:ea typeface="楷体" panose="02010609060101010101" pitchFamily="49" charset="-122"/>
                <a:cs typeface="楷体" panose="02010609060101010101" pitchFamily="49" charset="-122"/>
                <a:sym typeface="+mn-ea"/>
              </a:rPr>
              <a:t>孙子兵法</a:t>
            </a:r>
            <a:r>
              <a:rPr lang="en-US" altLang="zh-CN" sz="24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400" dirty="0">
                <a:latin typeface="楷体" panose="02010609060101010101" pitchFamily="49" charset="-122"/>
                <a:ea typeface="楷体" panose="02010609060101010101" pitchFamily="49" charset="-122"/>
                <a:cs typeface="楷体" panose="02010609060101010101" pitchFamily="49" charset="-122"/>
                <a:sym typeface="+mn-ea"/>
              </a:rPr>
              <a:t>始</a:t>
            </a:r>
            <a:r>
              <a:rPr lang="zh-CN" sz="2400" dirty="0">
                <a:latin typeface="楷体" panose="02010609060101010101" pitchFamily="49" charset="-122"/>
                <a:ea typeface="楷体" panose="02010609060101010101" pitchFamily="49" charset="-122"/>
                <a:cs typeface="楷体" panose="02010609060101010101" pitchFamily="49" charset="-122"/>
                <a:sym typeface="+mn-ea"/>
              </a:rPr>
              <a:t>计</a:t>
            </a:r>
            <a:r>
              <a:rPr sz="2400" dirty="0">
                <a:latin typeface="楷体" panose="02010609060101010101" pitchFamily="49" charset="-122"/>
                <a:ea typeface="楷体" panose="02010609060101010101" pitchFamily="49" charset="-122"/>
                <a:cs typeface="楷体" panose="02010609060101010101" pitchFamily="49" charset="-122"/>
                <a:sym typeface="+mn-ea"/>
              </a:rPr>
              <a:t>篇》</a:t>
            </a:r>
          </a:p>
          <a:p>
            <a:pPr algn="l">
              <a:lnSpc>
                <a:spcPct val="130000"/>
              </a:lnSpc>
            </a:pPr>
            <a:r>
              <a:rPr lang="zh-CN" sz="2400" dirty="0">
                <a:latin typeface="楷体" panose="02010609060101010101" pitchFamily="49" charset="-122"/>
                <a:ea typeface="楷体" panose="02010609060101010101" pitchFamily="49" charset="-122"/>
                <a:cs typeface="楷体" panose="02010609060101010101" pitchFamily="49" charset="-122"/>
                <a:sym typeface="+mn-ea"/>
              </a:rPr>
              <a:t>掠乡分众，廓地分利。</a:t>
            </a:r>
            <a:r>
              <a:rPr lang="en-US" sz="2400" dirty="0">
                <a:latin typeface="楷体" panose="02010609060101010101" pitchFamily="49" charset="-122"/>
                <a:ea typeface="楷体" panose="02010609060101010101" pitchFamily="49" charset="-122"/>
                <a:cs typeface="楷体" panose="02010609060101010101" pitchFamily="49" charset="-122"/>
                <a:sym typeface="+mn-ea"/>
              </a:rPr>
              <a:t>——</a:t>
            </a:r>
            <a:r>
              <a:rPr sz="24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400" dirty="0">
                <a:latin typeface="楷体" panose="02010609060101010101" pitchFamily="49" charset="-122"/>
                <a:ea typeface="楷体" panose="02010609060101010101" pitchFamily="49" charset="-122"/>
                <a:cs typeface="楷体" panose="02010609060101010101" pitchFamily="49" charset="-122"/>
                <a:sym typeface="+mn-ea"/>
              </a:rPr>
              <a:t>孙子兵法</a:t>
            </a:r>
            <a:r>
              <a:rPr lang="en-US" altLang="zh-CN" sz="2400" dirty="0">
                <a:latin typeface="楷体" panose="02010609060101010101" pitchFamily="49" charset="-122"/>
                <a:ea typeface="楷体" panose="02010609060101010101" pitchFamily="49" charset="-122"/>
                <a:cs typeface="楷体" panose="02010609060101010101" pitchFamily="49" charset="-122"/>
                <a:sym typeface="+mn-ea"/>
              </a:rPr>
              <a:t>·</a:t>
            </a:r>
            <a:r>
              <a:rPr lang="zh-CN" sz="2400" dirty="0">
                <a:latin typeface="楷体" panose="02010609060101010101" pitchFamily="49" charset="-122"/>
                <a:ea typeface="楷体" panose="02010609060101010101" pitchFamily="49" charset="-122"/>
                <a:cs typeface="楷体" panose="02010609060101010101" pitchFamily="49" charset="-122"/>
                <a:sym typeface="+mn-ea"/>
              </a:rPr>
              <a:t>军争</a:t>
            </a:r>
            <a:r>
              <a:rPr sz="2400" dirty="0">
                <a:latin typeface="楷体" panose="02010609060101010101" pitchFamily="49" charset="-122"/>
                <a:ea typeface="楷体" panose="02010609060101010101" pitchFamily="49" charset="-122"/>
                <a:cs typeface="楷体" panose="02010609060101010101" pitchFamily="49" charset="-122"/>
                <a:sym typeface="+mn-ea"/>
              </a:rPr>
              <a:t>篇》</a:t>
            </a:r>
            <a:endParaRPr lang="zh-CN" sz="2400"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矩形 12"/>
          <p:cNvSpPr/>
          <p:nvPr/>
        </p:nvSpPr>
        <p:spPr>
          <a:xfrm>
            <a:off x="1881188" y="428626"/>
            <a:ext cx="8215312" cy="840168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en-US" altLang="zh-CN" sz="2400" b="1" dirty="0">
                <a:ea typeface="隶书" panose="02010509060101010101" pitchFamily="49" charset="-122"/>
              </a:rPr>
              <a:t>        2019</a:t>
            </a:r>
            <a:r>
              <a:rPr lang="zh-CN" altLang="en-US" sz="2400" b="1" dirty="0">
                <a:ea typeface="隶书" panose="02010509060101010101" pitchFamily="49" charset="-122"/>
              </a:rPr>
              <a:t>年</a:t>
            </a:r>
            <a:r>
              <a:rPr lang="en-US" altLang="zh-CN" sz="2400" b="1" dirty="0">
                <a:ea typeface="隶书" panose="02010509060101010101" pitchFamily="49" charset="-122"/>
              </a:rPr>
              <a:t>10</a:t>
            </a:r>
            <a:r>
              <a:rPr lang="zh-CN" altLang="en-US" sz="2400" b="1" dirty="0">
                <a:ea typeface="隶书" panose="02010509060101010101" pitchFamily="49" charset="-122"/>
              </a:rPr>
              <a:t>月</a:t>
            </a:r>
            <a:r>
              <a:rPr lang="en-US" altLang="zh-CN" sz="2400" b="1" dirty="0">
                <a:ea typeface="隶书" panose="02010509060101010101" pitchFamily="49" charset="-122"/>
              </a:rPr>
              <a:t>31</a:t>
            </a:r>
            <a:r>
              <a:rPr lang="zh-CN" altLang="en-US" sz="2400" b="1" dirty="0">
                <a:ea typeface="隶书" panose="02010509060101010101" pitchFamily="49" charset="-122"/>
              </a:rPr>
              <a:t>日中国共产党第十九届中央委员会第四次全体会议通过了完善中国特色社会主义制度、推进国家治理体系和治理能力现代化的若干重大问题的决定。</a:t>
            </a:r>
          </a:p>
          <a:p>
            <a:pPr marL="0" indent="0" eaLnBrk="1" hangingPunct="1">
              <a:spcBef>
                <a:spcPct val="0"/>
              </a:spcBef>
              <a:buNone/>
            </a:pPr>
            <a:endParaRPr lang="zh-CN" altLang="en-US" sz="2400" b="1" dirty="0">
              <a:solidFill>
                <a:srgbClr val="FF0000"/>
              </a:solidFill>
              <a:latin typeface="华文行楷" panose="02010800040101010101" pitchFamily="2" charset="-122"/>
              <a:ea typeface="华文行楷" panose="02010800040101010101" pitchFamily="2" charset="-122"/>
              <a:sym typeface="+mn-ea"/>
            </a:endParaRPr>
          </a:p>
          <a:p>
            <a:pPr marL="0" indent="0" eaLnBrk="1" hangingPunct="1">
              <a:spcBef>
                <a:spcPct val="0"/>
              </a:spcBef>
              <a:buNone/>
              <a:defRPr/>
            </a:pPr>
            <a:r>
              <a:rPr lang="zh-CN" altLang="en-US" sz="2400" b="1" dirty="0">
                <a:solidFill>
                  <a:srgbClr val="FF0000"/>
                </a:solidFill>
                <a:latin typeface="华文行楷" panose="02010800040101010101" pitchFamily="2" charset="-122"/>
                <a:ea typeface="华文行楷" panose="02010800040101010101" pitchFamily="2" charset="-122"/>
                <a:sym typeface="+mn-ea"/>
              </a:rPr>
              <a:t>中国商标被抢注代价惨重，王致和在德胜诉，夺回商标权</a:t>
            </a:r>
            <a:r>
              <a:rPr lang="zh-CN" altLang="en-US" sz="2400" b="1" dirty="0">
                <a:ea typeface="隶书" panose="02010509060101010101" pitchFamily="49" charset="-122"/>
                <a:sym typeface="+mn-ea"/>
              </a:rPr>
              <a:t>德国巴伐利亚州高等法院</a:t>
            </a:r>
            <a:r>
              <a:rPr lang="en-US" altLang="zh-CN" sz="2400" b="1" dirty="0">
                <a:ea typeface="隶书" panose="02010509060101010101" pitchFamily="49" charset="-122"/>
                <a:sym typeface="+mn-ea"/>
              </a:rPr>
              <a:t>2009</a:t>
            </a:r>
            <a:r>
              <a:rPr lang="zh-CN" altLang="en-US" sz="2400" b="1" dirty="0">
                <a:ea typeface="隶书" panose="02010509060101010101" pitchFamily="49" charset="-122"/>
                <a:sym typeface="+mn-ea"/>
              </a:rPr>
              <a:t>年</a:t>
            </a:r>
            <a:r>
              <a:rPr lang="en-US" altLang="zh-CN" sz="2400" b="1" dirty="0">
                <a:ea typeface="隶书" panose="02010509060101010101" pitchFamily="49" charset="-122"/>
                <a:sym typeface="+mn-ea"/>
              </a:rPr>
              <a:t>4</a:t>
            </a:r>
            <a:r>
              <a:rPr lang="zh-CN" altLang="en-US" sz="2400" b="1" dirty="0">
                <a:ea typeface="隶书" panose="02010509060101010101" pitchFamily="49" charset="-122"/>
                <a:sym typeface="+mn-ea"/>
              </a:rPr>
              <a:t>月</a:t>
            </a:r>
            <a:r>
              <a:rPr lang="en-US" altLang="zh-CN" sz="2400" b="1" dirty="0">
                <a:ea typeface="隶书" panose="02010509060101010101" pitchFamily="49" charset="-122"/>
                <a:sym typeface="+mn-ea"/>
              </a:rPr>
              <a:t>23</a:t>
            </a:r>
            <a:r>
              <a:rPr lang="zh-CN" altLang="en-US" sz="2400" b="1" dirty="0">
                <a:ea typeface="隶书" panose="02010509060101010101" pitchFamily="49" charset="-122"/>
                <a:sym typeface="+mn-ea"/>
              </a:rPr>
              <a:t>日二审裁决“王致和”商标侵权案中方胜诉。根据裁决书，法院要求德国欧凯公司</a:t>
            </a:r>
            <a:r>
              <a:rPr lang="en-US" altLang="zh-CN" sz="2400" b="1" dirty="0">
                <a:ea typeface="隶书" panose="02010509060101010101" pitchFamily="49" charset="-122"/>
                <a:sym typeface="+mn-ea"/>
              </a:rPr>
              <a:t>(Okai</a:t>
            </a:r>
            <a:r>
              <a:rPr lang="zh-CN" altLang="en-US" sz="2400" b="1" dirty="0">
                <a:ea typeface="隶书" panose="02010509060101010101" pitchFamily="49" charset="-122"/>
                <a:sym typeface="+mn-ea"/>
              </a:rPr>
              <a:t>，以下简称“欧凯公司”</a:t>
            </a:r>
            <a:r>
              <a:rPr lang="en-US" altLang="zh-CN" sz="2400" b="1" dirty="0">
                <a:ea typeface="隶书" panose="02010509060101010101" pitchFamily="49" charset="-122"/>
                <a:sym typeface="+mn-ea"/>
              </a:rPr>
              <a:t>)</a:t>
            </a:r>
            <a:r>
              <a:rPr lang="zh-CN" altLang="en-US" sz="2400" b="1" dirty="0">
                <a:ea typeface="隶书" panose="02010509060101010101" pitchFamily="49" charset="-122"/>
                <a:sym typeface="+mn-ea"/>
              </a:rPr>
              <a:t>停止使用“王致和”商标，并撤回其在德国专利商标局注册的</a:t>
            </a:r>
            <a:r>
              <a:rPr lang="zh-CN" altLang="en-US" sz="2400" b="1" dirty="0">
                <a:latin typeface="Times New Roman" panose="02020603050405020304" pitchFamily="18" charset="0"/>
                <a:ea typeface="隶书" panose="02010509060101010101" pitchFamily="49" charset="-122"/>
                <a:sym typeface="+mn-ea"/>
              </a:rPr>
              <a:t>“王致和”商标。法院是按德国</a:t>
            </a:r>
            <a:r>
              <a:rPr lang="en-US" altLang="zh-CN" sz="2400" b="1" dirty="0">
                <a:latin typeface="Times New Roman" panose="02020603050405020304" pitchFamily="18" charset="0"/>
                <a:ea typeface="隶书" panose="02010509060101010101" pitchFamily="49" charset="-122"/>
                <a:sym typeface="+mn-ea"/>
              </a:rPr>
              <a:t>《</a:t>
            </a:r>
            <a:r>
              <a:rPr lang="zh-CN" altLang="en-US" sz="2400" b="1" dirty="0">
                <a:latin typeface="Times New Roman" panose="02020603050405020304" pitchFamily="18" charset="0"/>
                <a:ea typeface="隶书" panose="02010509060101010101" pitchFamily="49" charset="-122"/>
                <a:sym typeface="+mn-ea"/>
              </a:rPr>
              <a:t>反不正当竞争法</a:t>
            </a:r>
            <a:r>
              <a:rPr lang="en-US" altLang="zh-CN" sz="2400" b="1" dirty="0">
                <a:latin typeface="Times New Roman" panose="02020603050405020304" pitchFamily="18" charset="0"/>
                <a:ea typeface="隶书" panose="02010509060101010101" pitchFamily="49" charset="-122"/>
                <a:sym typeface="+mn-ea"/>
              </a:rPr>
              <a:t>》</a:t>
            </a:r>
            <a:r>
              <a:rPr lang="zh-CN" altLang="en-US" sz="2400" b="1" dirty="0">
                <a:latin typeface="Times New Roman" panose="02020603050405020304" pitchFamily="18" charset="0"/>
                <a:ea typeface="隶书" panose="02010509060101010101" pitchFamily="49" charset="-122"/>
                <a:sym typeface="+mn-ea"/>
              </a:rPr>
              <a:t>判决王致和集团胜诉的。一纸判决终于结束了</a:t>
            </a:r>
            <a:r>
              <a:rPr lang="en-US" altLang="zh-CN" sz="2400" b="1" dirty="0">
                <a:latin typeface="Times New Roman" panose="02020603050405020304" pitchFamily="18" charset="0"/>
                <a:ea typeface="隶书" panose="02010509060101010101" pitchFamily="49" charset="-122"/>
                <a:sym typeface="+mn-ea"/>
              </a:rPr>
              <a:t>3</a:t>
            </a:r>
            <a:r>
              <a:rPr lang="zh-CN" altLang="en-US" sz="2400" b="1" dirty="0">
                <a:latin typeface="Times New Roman" panose="02020603050405020304" pitchFamily="18" charset="0"/>
                <a:ea typeface="隶书" panose="02010509060101010101" pitchFamily="49" charset="-122"/>
                <a:sym typeface="+mn-ea"/>
              </a:rPr>
              <a:t>年的跨国诉讼。这也是中国加入世贸组织后，中华老字号首次在海外维权获得成功。</a:t>
            </a:r>
          </a:p>
          <a:p>
            <a:pPr marL="0" indent="0" eaLnBrk="1" hangingPunct="1">
              <a:spcBef>
                <a:spcPct val="0"/>
              </a:spcBef>
              <a:buNone/>
              <a:defRPr/>
            </a:pPr>
            <a:endParaRPr lang="zh-CN" altLang="en-US" sz="2400" b="1" dirty="0">
              <a:latin typeface="Times New Roman" panose="02020603050405020304" pitchFamily="18" charset="0"/>
              <a:ea typeface="隶书" panose="02010509060101010101" pitchFamily="49" charset="-122"/>
              <a:sym typeface="+mn-ea"/>
            </a:endParaRPr>
          </a:p>
          <a:p>
            <a:pPr marL="0" indent="0" algn="ctr">
              <a:spcBef>
                <a:spcPct val="0"/>
              </a:spcBef>
              <a:buNone/>
            </a:pPr>
            <a:r>
              <a:rPr lang="zh-CN" altLang="en-US" sz="1800" b="1" dirty="0">
                <a:solidFill>
                  <a:srgbClr val="FF0000"/>
                </a:solidFill>
                <a:latin typeface="黑体" panose="02010609060101010101" pitchFamily="49" charset="-122"/>
                <a:ea typeface="黑体" panose="02010609060101010101" pitchFamily="49" charset="-122"/>
                <a:sym typeface="+mn-ea"/>
              </a:rPr>
              <a:t>三一和解奥巴马：学会战斗，还要有战略</a:t>
            </a:r>
            <a:endParaRPr lang="en-US" altLang="zh-CN" sz="1800" b="1" dirty="0"/>
          </a:p>
          <a:p>
            <a:pPr marL="0" indent="0">
              <a:spcBef>
                <a:spcPct val="0"/>
              </a:spcBef>
              <a:buNone/>
            </a:pPr>
            <a:r>
              <a:rPr lang="zh-CN" altLang="en-US" sz="1800" b="1" dirty="0">
                <a:latin typeface="楷体" panose="02010609060101010101" pitchFamily="49" charset="-122"/>
                <a:ea typeface="楷体" panose="02010609060101010101" pitchFamily="49" charset="-122"/>
                <a:sym typeface="+mn-ea"/>
              </a:rPr>
              <a:t>奥巴马总统令认为：叫停三一在美国的投资项目是因为危害了美国国家安全，禁令口气非常严厉，要求三一在美风电项目立即停止建设，并撤出所有设备。并且提出了严格的限制条款，只允许被该机构许可的美国人进入并移走设备。其中还有一条，苛刻到了极点，项目转让给谁，必须要美国政府同意。要求三个月必须清理完毕。 </a:t>
            </a:r>
            <a:endParaRPr lang="zh-CN" altLang="en-US" sz="1800" b="1" dirty="0">
              <a:latin typeface="楷体" panose="02010609060101010101" pitchFamily="49" charset="-122"/>
              <a:ea typeface="楷体" panose="02010609060101010101" pitchFamily="49" charset="-122"/>
            </a:endParaRPr>
          </a:p>
          <a:p>
            <a:pPr marL="0" indent="0" eaLnBrk="1" hangingPunct="1">
              <a:spcBef>
                <a:spcPct val="0"/>
              </a:spcBef>
              <a:buNone/>
              <a:defRPr/>
            </a:pPr>
            <a:endParaRPr lang="zh-CN" altLang="en-US" sz="2400" b="1" dirty="0">
              <a:ea typeface="隶书" panose="02010509060101010101" pitchFamily="49" charset="-122"/>
            </a:endParaRPr>
          </a:p>
          <a:p>
            <a:pPr marL="0" indent="0" eaLnBrk="1" hangingPunct="1">
              <a:spcBef>
                <a:spcPct val="0"/>
              </a:spcBef>
              <a:buNone/>
            </a:pPr>
            <a:endParaRPr lang="zh-CN" altLang="en-US" sz="2400" b="1" dirty="0">
              <a:latin typeface="隶书" panose="02010509060101010101" pitchFamily="49" charset="-122"/>
              <a:ea typeface="隶书" panose="02010509060101010101" pitchFamily="49" charset="-122"/>
            </a:endParaRPr>
          </a:p>
          <a:p>
            <a:pPr marL="0" indent="0" eaLnBrk="1" hangingPunct="1">
              <a:spcBef>
                <a:spcPct val="0"/>
              </a:spcBef>
              <a:buNone/>
            </a:pPr>
            <a:endParaRPr lang="zh-CN" altLang="en-US" sz="2400" b="1" dirty="0">
              <a:ea typeface="隶书" panose="02010509060101010101" pitchFamily="49" charset="-122"/>
            </a:endParaRPr>
          </a:p>
          <a:p>
            <a:pPr marL="0" indent="0" eaLnBrk="1" hangingPunct="1">
              <a:spcBef>
                <a:spcPct val="0"/>
              </a:spcBef>
              <a:buNone/>
            </a:pPr>
            <a:endParaRPr lang="zh-CN" altLang="en-US" sz="2400" b="1" dirty="0">
              <a:ea typeface="隶书" panose="02010509060101010101" pitchFamily="49" charset="-122"/>
            </a:endParaRPr>
          </a:p>
          <a:p>
            <a:pPr marL="0" indent="0" eaLnBrk="1" hangingPunct="1">
              <a:spcBef>
                <a:spcPct val="0"/>
              </a:spcBef>
              <a:buNone/>
            </a:pPr>
            <a:endParaRPr lang="zh-CN" altLang="en-US" sz="2400" b="1" dirty="0">
              <a:ea typeface="隶书" panose="02010509060101010101" pitchFamily="49" charset="-122"/>
            </a:endParaRPr>
          </a:p>
        </p:txBody>
      </p:sp>
    </p:spTree>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 Box 5"/>
          <p:cNvSpPr txBox="1"/>
          <p:nvPr/>
        </p:nvSpPr>
        <p:spPr>
          <a:xfrm>
            <a:off x="1775460" y="1340486"/>
            <a:ext cx="8809990" cy="66160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50000"/>
              </a:spcBef>
              <a:buNone/>
            </a:pP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rPr>
              <a:t>上下同欲者胜。 </a:t>
            </a:r>
            <a:r>
              <a:rPr lang="en-US" altLang="zh-CN" sz="2000" b="1" dirty="0">
                <a:solidFill>
                  <a:srgbClr val="FF0000"/>
                </a:solidFill>
                <a:latin typeface="楷体" panose="02010609060101010101" pitchFamily="49" charset="-122"/>
                <a:ea typeface="楷体" panose="02010609060101010101" pitchFamily="49" charset="-122"/>
                <a:cs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rPr>
              <a:t>谋攻篇</a:t>
            </a:r>
            <a:r>
              <a:rPr lang="en-US" altLang="zh-CN" sz="2000" b="1" dirty="0">
                <a:solidFill>
                  <a:srgbClr val="FF0000"/>
                </a:solidFill>
                <a:latin typeface="楷体" panose="02010609060101010101" pitchFamily="49" charset="-122"/>
                <a:ea typeface="楷体" panose="02010609060101010101" pitchFamily="49" charset="-122"/>
                <a:cs typeface="楷体" panose="02010609060101010101" pitchFamily="49" charset="-122"/>
              </a:rPr>
              <a:t>》</a:t>
            </a:r>
          </a:p>
          <a:p>
            <a:pPr marL="0" indent="0" eaLnBrk="1" hangingPunct="1">
              <a:spcBef>
                <a:spcPct val="50000"/>
              </a:spcBef>
              <a:buNone/>
            </a:pPr>
            <a:r>
              <a:rPr lang="zh-CN" altLang="en-US" sz="2000" b="1" dirty="0">
                <a:latin typeface="楷体" panose="02010609060101010101" pitchFamily="49" charset="-122"/>
                <a:ea typeface="楷体" panose="02010609060101010101" pitchFamily="49" charset="-122"/>
                <a:cs typeface="楷体" panose="02010609060101010101" pitchFamily="49" charset="-122"/>
              </a:rPr>
              <a:t>军队上下意愿一致的能胜利。</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团结就是力量  团结就是胜利</a:t>
            </a:r>
            <a:endParaRPr lang="zh-CN" altLang="en-US" sz="2000"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50000"/>
              </a:spcBef>
              <a:buNone/>
            </a:pPr>
            <a:endPar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endParaRPr>
          </a:p>
          <a:p>
            <a:pPr marL="0" indent="0" eaLnBrk="1" hangingPunct="1">
              <a:spcBef>
                <a:spcPct val="50000"/>
              </a:spcBef>
              <a:buNone/>
            </a:pP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令素行者，与众相得也。</a:t>
            </a:r>
            <a:r>
              <a:rPr lang="en-US" altLang="zh-CN"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行军篇</a:t>
            </a:r>
            <a:r>
              <a:rPr lang="en-US" altLang="zh-CN"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endParaRPr lang="en-US" altLang="zh-CN" sz="2000"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50000"/>
              </a:spcBef>
              <a:buNone/>
            </a:pPr>
            <a:r>
              <a:rPr lang="zh-CN" altLang="en-US" sz="2000" b="1"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军令平素就有很高威信的，表明将帅同兵卒之间相处融洽。</a:t>
            </a:r>
          </a:p>
          <a:p>
            <a:pPr marL="0" indent="0" eaLnBrk="1" hangingPunct="1">
              <a:spcBef>
                <a:spcPct val="50000"/>
              </a:spcBef>
              <a:buNone/>
            </a:pPr>
            <a:endPar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endParaRPr>
          </a:p>
          <a:p>
            <a:pPr marL="0" indent="0" eaLnBrk="1" hangingPunct="1">
              <a:spcBef>
                <a:spcPct val="50000"/>
              </a:spcBef>
              <a:buNone/>
            </a:pP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人既专一，则勇者不得独进，怯者不得独退。</a:t>
            </a:r>
            <a:r>
              <a:rPr lang="en-US" altLang="zh-CN"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军争篇</a:t>
            </a:r>
            <a:r>
              <a:rPr lang="en-US" altLang="zh-CN"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br>
              <a:rPr lang="en-US" altLang="zh-CN" sz="2000"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br>
            <a:r>
              <a:rPr lang="zh-CN" altLang="en-US" sz="2000" b="1"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全军行动既然一致，那么，勇敢的就不能单独前进，怯懦的就不能单独后退。</a:t>
            </a:r>
          </a:p>
          <a:p>
            <a:pPr marL="0" indent="0" eaLnBrk="1" hangingPunct="1">
              <a:buNone/>
            </a:pPr>
            <a:endPar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endParaRPr>
          </a:p>
          <a:p>
            <a:pPr marL="0" indent="0" eaLnBrk="1" hangingPunct="1">
              <a:buNone/>
            </a:pP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三军可夺气，将军可夺心。《军争篇》</a:t>
            </a:r>
          </a:p>
          <a:p>
            <a:pPr marL="0" indent="0" eaLnBrk="1" hangingPunct="1">
              <a:buNone/>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军队的锐气可以使之衰懈，将帅的意志和决心也可以使之动摇。</a:t>
            </a:r>
            <a:endPar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buNone/>
            </a:pPr>
            <a:endPar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buNone/>
            </a:pPr>
            <a:endParaRPr lang="en-US" altLang="zh-CN" sz="2000"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buNone/>
            </a:pPr>
            <a:r>
              <a:rPr lang="en-US" altLang="zh-CN"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                                   </a:t>
            </a:r>
            <a:endParaRPr lang="zh-CN" altLang="en-US" sz="2000" b="1" dirty="0">
              <a:solidFill>
                <a:schemeClr val="tx2"/>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50000"/>
              </a:spcBef>
              <a:buNone/>
            </a:pPr>
            <a:endParaRPr lang="zh-CN" altLang="en-US" sz="2000" b="1" dirty="0">
              <a:solidFill>
                <a:schemeClr val="tx2"/>
              </a:solidFill>
              <a:latin typeface="楷体" panose="02010609060101010101" pitchFamily="49" charset="-122"/>
              <a:ea typeface="楷体" panose="02010609060101010101" pitchFamily="49" charset="-122"/>
              <a:cs typeface="楷体" panose="02010609060101010101" pitchFamily="49" charset="-122"/>
            </a:endParaRPr>
          </a:p>
          <a:p>
            <a:pPr marL="0" indent="0" algn="ctr" eaLnBrk="1" hangingPunct="1">
              <a:spcBef>
                <a:spcPct val="50000"/>
              </a:spcBef>
              <a:buNone/>
            </a:pPr>
            <a:endParaRPr lang="zh-CN" altLang="en-US" sz="2000" b="1" dirty="0">
              <a:solidFill>
                <a:schemeClr val="tx2"/>
              </a:solidFill>
              <a:latin typeface="楷体" panose="02010609060101010101" pitchFamily="49" charset="-122"/>
              <a:ea typeface="楷体" panose="02010609060101010101" pitchFamily="49" charset="-122"/>
              <a:cs typeface="楷体" panose="02010609060101010101" pitchFamily="49" charset="-122"/>
            </a:endParaRPr>
          </a:p>
        </p:txBody>
      </p:sp>
      <p:sp>
        <p:nvSpPr>
          <p:cNvPr id="119811" name="矩形 1"/>
          <p:cNvSpPr/>
          <p:nvPr/>
        </p:nvSpPr>
        <p:spPr>
          <a:xfrm>
            <a:off x="4008438" y="260351"/>
            <a:ext cx="4011612" cy="9239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50000"/>
              </a:spcBef>
              <a:buNone/>
            </a:pPr>
            <a:r>
              <a:rPr lang="en-US" altLang="zh-CN" sz="5400" b="1" dirty="0">
                <a:latin typeface="隶书" panose="02010509060101010101" pitchFamily="49" charset="-122"/>
                <a:ea typeface="隶书" panose="02010509060101010101" pitchFamily="49" charset="-122"/>
              </a:rPr>
              <a:t>5</a:t>
            </a:r>
            <a:r>
              <a:rPr lang="zh-CN" altLang="en-US" sz="5400" b="1" dirty="0">
                <a:latin typeface="隶书" panose="02010509060101010101" pitchFamily="49" charset="-122"/>
                <a:ea typeface="隶书" panose="02010509060101010101" pitchFamily="49" charset="-122"/>
              </a:rPr>
              <a:t>、</a:t>
            </a:r>
            <a:r>
              <a:rPr lang="zh-CN" altLang="en-US" sz="5400" b="1" dirty="0">
                <a:solidFill>
                  <a:srgbClr val="000000"/>
                </a:solidFill>
                <a:latin typeface="隶书" panose="02010509060101010101" pitchFamily="49" charset="-122"/>
                <a:ea typeface="隶书" panose="02010509060101010101" pitchFamily="49" charset="-122"/>
              </a:rPr>
              <a:t>上下同欲</a:t>
            </a:r>
            <a:endParaRPr lang="zh-CN" altLang="en-US" sz="5400" b="1" dirty="0">
              <a:latin typeface="隶书" panose="02010509060101010101" pitchFamily="49" charset="-122"/>
              <a:ea typeface="隶书" panose="02010509060101010101" pitchFamily="49" charset="-122"/>
            </a:endParaRPr>
          </a:p>
        </p:txBody>
      </p:sp>
    </p:spTree>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5"/>
          <p:cNvSpPr/>
          <p:nvPr/>
        </p:nvSpPr>
        <p:spPr>
          <a:xfrm>
            <a:off x="1774826" y="405130"/>
            <a:ext cx="8404225" cy="784733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rPr>
              <a:t>大庆精神：</a:t>
            </a:r>
            <a:r>
              <a:rPr lang="zh-CN" altLang="en-US" sz="2400" b="1" dirty="0">
                <a:latin typeface="楷体" panose="02010609060101010101" pitchFamily="49" charset="-122"/>
                <a:ea typeface="楷体" panose="02010609060101010101" pitchFamily="49" charset="-122"/>
                <a:cs typeface="楷体" panose="02010609060101010101" pitchFamily="49" charset="-122"/>
              </a:rPr>
              <a:t>概括起来就是八个字</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rPr>
              <a:t>“爱国、创业、求实、奉献”</a:t>
            </a:r>
            <a:endParaRPr lang="en-US" altLang="zh-CN" sz="2000" b="1"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r>
              <a:rPr lang="zh-CN" altLang="en-US" sz="2000" b="1" dirty="0">
                <a:latin typeface="楷体" panose="02010609060101010101" pitchFamily="49" charset="-122"/>
                <a:ea typeface="楷体" panose="02010609060101010101" pitchFamily="49" charset="-122"/>
                <a:cs typeface="楷体" panose="02010609060101010101" pitchFamily="49" charset="-122"/>
              </a:rPr>
              <a:t>为国争光、为民族争气的爱国主义精神；独立自主、自力更生的艰苦创业精神；讲究科学、三老四严的求实精神；</a:t>
            </a:r>
            <a:endParaRPr lang="en-US" altLang="zh-CN" sz="2000" b="1"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r>
              <a:rPr lang="zh-CN" altLang="en-US" sz="2000" b="1" dirty="0">
                <a:latin typeface="楷体" panose="02010609060101010101" pitchFamily="49" charset="-122"/>
                <a:ea typeface="楷体" panose="02010609060101010101" pitchFamily="49" charset="-122"/>
                <a:cs typeface="楷体" panose="02010609060101010101" pitchFamily="49" charset="-122"/>
              </a:rPr>
              <a:t>胸怀全局、为国分忧的奉献精神。</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铁人王进喜“宁可少活二十年，拼命也要拿下大油田”</a:t>
            </a:r>
            <a:r>
              <a:rPr lang="zh-CN" altLang="en-US" sz="2000"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的顽强意志和冲天干劲。展现了大庆石油工人的气概，为我国石油事业立下了汗马功劳，成为中国工业战线一面火红的旗帜。</a:t>
            </a:r>
          </a:p>
          <a:p>
            <a:pPr marL="0" indent="0" eaLnBrk="1" hangingPunct="1">
              <a:spcBef>
                <a:spcPct val="0"/>
              </a:spcBef>
              <a:buNone/>
            </a:pPr>
            <a:endParaRPr lang="zh-CN" altLang="en-US" sz="2000"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endParaRPr>
          </a:p>
          <a:p>
            <a:pPr marL="0" indent="0" eaLnBrk="1" hangingPunct="1">
              <a:spcBef>
                <a:spcPct val="0"/>
              </a:spcBef>
              <a:buNone/>
            </a:pPr>
            <a:r>
              <a:rPr lang="zh-CN" altLang="zh-CN" sz="2000" b="1" dirty="0">
                <a:solidFill>
                  <a:srgbClr val="FF0000"/>
                </a:solidFill>
                <a:latin typeface="楷体" panose="02010609060101010101" pitchFamily="49" charset="-122"/>
                <a:ea typeface="楷体" panose="02010609060101010101" pitchFamily="49" charset="-122"/>
                <a:sym typeface="+mn-ea"/>
              </a:rPr>
              <a:t>航天精神</a:t>
            </a:r>
            <a:r>
              <a:rPr lang="zh-CN" altLang="zh-CN" sz="2000" b="1" dirty="0">
                <a:latin typeface="楷体" panose="02010609060101010101" pitchFamily="49" charset="-122"/>
                <a:ea typeface="楷体" panose="02010609060101010101" pitchFamily="49" charset="-122"/>
                <a:sym typeface="+mn-ea"/>
              </a:rPr>
              <a:t>在实施载人航天工程的进程中，</a:t>
            </a:r>
            <a:r>
              <a:rPr lang="en-US" altLang="zh-CN" sz="2000" b="1" dirty="0">
                <a:latin typeface="楷体" panose="02010609060101010101" pitchFamily="49" charset="-122"/>
                <a:ea typeface="楷体" panose="02010609060101010101" pitchFamily="49" charset="-122"/>
                <a:sym typeface="+mn-ea"/>
              </a:rPr>
              <a:t>中国航天</a:t>
            </a:r>
            <a:r>
              <a:rPr lang="zh-CN" altLang="zh-CN" sz="2000" b="1" dirty="0">
                <a:latin typeface="楷体" panose="02010609060101010101" pitchFamily="49" charset="-122"/>
                <a:ea typeface="楷体" panose="02010609060101010101" pitchFamily="49" charset="-122"/>
                <a:sym typeface="+mn-ea"/>
              </a:rPr>
              <a:t>人牢记党和人民的重托，满怀为国争光的雄心壮志，自强不息，顽强拼搏，团结协作，开拓创新，取得了一个又一个辉煌成果，也铸就了</a:t>
            </a:r>
            <a:r>
              <a:rPr lang="zh-CN" altLang="zh-CN" sz="2000" b="1" dirty="0">
                <a:solidFill>
                  <a:srgbClr val="FF0000"/>
                </a:solidFill>
                <a:latin typeface="楷体" panose="02010609060101010101" pitchFamily="49" charset="-122"/>
                <a:ea typeface="楷体" panose="02010609060101010101" pitchFamily="49" charset="-122"/>
                <a:sym typeface="+mn-ea"/>
              </a:rPr>
              <a:t>特别能吃苦、特别能战斗、特别能攻关、特别能奉献</a:t>
            </a:r>
            <a:r>
              <a:rPr lang="zh-CN" altLang="zh-CN" sz="2000" b="1" dirty="0">
                <a:latin typeface="楷体" panose="02010609060101010101" pitchFamily="49" charset="-122"/>
                <a:ea typeface="楷体" panose="02010609060101010101" pitchFamily="49" charset="-122"/>
                <a:sym typeface="+mn-ea"/>
              </a:rPr>
              <a:t>的</a:t>
            </a:r>
            <a:r>
              <a:rPr lang="en-US" altLang="zh-CN" sz="2000" b="1" dirty="0">
                <a:latin typeface="楷体" panose="02010609060101010101" pitchFamily="49" charset="-122"/>
                <a:ea typeface="楷体" panose="02010609060101010101" pitchFamily="49" charset="-122"/>
                <a:sym typeface="+mn-ea"/>
              </a:rPr>
              <a:t>载人航天精神</a:t>
            </a:r>
            <a:r>
              <a:rPr lang="zh-CN" altLang="zh-CN" sz="2000" b="1" dirty="0">
                <a:latin typeface="楷体" panose="02010609060101010101" pitchFamily="49" charset="-122"/>
                <a:ea typeface="楷体" panose="02010609060101010101" pitchFamily="49" charset="-122"/>
                <a:sym typeface="+mn-ea"/>
              </a:rPr>
              <a:t>。载人航天精神，是艰苦奋斗的精神</a:t>
            </a:r>
            <a:r>
              <a:rPr lang="zh-CN" altLang="en-US" sz="2000" b="1" dirty="0">
                <a:latin typeface="楷体" panose="02010609060101010101" pitchFamily="49" charset="-122"/>
                <a:ea typeface="楷体" panose="02010609060101010101" pitchFamily="49" charset="-122"/>
                <a:sym typeface="+mn-ea"/>
              </a:rPr>
              <a:t>，</a:t>
            </a:r>
            <a:r>
              <a:rPr lang="zh-CN" altLang="zh-CN" sz="2000" b="1" dirty="0">
                <a:latin typeface="楷体" panose="02010609060101010101" pitchFamily="49" charset="-122"/>
                <a:ea typeface="楷体" panose="02010609060101010101" pitchFamily="49" charset="-122"/>
                <a:sym typeface="+mn-ea"/>
              </a:rPr>
              <a:t>是勇于攻坚的精神，是开拓创新的精神</a:t>
            </a:r>
            <a:r>
              <a:rPr lang="zh-CN" altLang="en-US" sz="2000" b="1" dirty="0">
                <a:latin typeface="楷体" panose="02010609060101010101" pitchFamily="49" charset="-122"/>
                <a:ea typeface="楷体" panose="02010609060101010101" pitchFamily="49" charset="-122"/>
                <a:sym typeface="+mn-ea"/>
              </a:rPr>
              <a:t>，</a:t>
            </a:r>
            <a:r>
              <a:rPr lang="zh-CN" altLang="zh-CN" sz="2000" b="1" dirty="0">
                <a:latin typeface="楷体" panose="02010609060101010101" pitchFamily="49" charset="-122"/>
                <a:ea typeface="楷体" panose="02010609060101010101" pitchFamily="49" charset="-122"/>
                <a:sym typeface="+mn-ea"/>
              </a:rPr>
              <a:t>是无私奉献的精神</a:t>
            </a:r>
            <a:r>
              <a:rPr lang="zh-CN" altLang="en-US" sz="2000" b="1" dirty="0">
                <a:latin typeface="楷体" panose="02010609060101010101" pitchFamily="49" charset="-122"/>
                <a:ea typeface="楷体" panose="02010609060101010101" pitchFamily="49" charset="-122"/>
                <a:sym typeface="+mn-ea"/>
              </a:rPr>
              <a:t>。</a:t>
            </a:r>
          </a:p>
          <a:p>
            <a:pPr marL="0" indent="0" eaLnBrk="1" hangingPunct="1">
              <a:spcBef>
                <a:spcPct val="0"/>
              </a:spcBef>
              <a:buNone/>
            </a:pPr>
            <a:endParaRPr lang="zh-CN" altLang="en-US" sz="2000" b="1" dirty="0">
              <a:latin typeface="楷体" panose="02010609060101010101" pitchFamily="49" charset="-122"/>
              <a:ea typeface="楷体" panose="02010609060101010101" pitchFamily="49" charset="-122"/>
              <a:sym typeface="+mn-ea"/>
            </a:endParaRPr>
          </a:p>
          <a:p>
            <a:pPr marL="0" indent="0" eaLnBrk="1" hangingPunct="1">
              <a:spcBef>
                <a:spcPct val="0"/>
              </a:spcBef>
              <a:buNone/>
            </a:pPr>
            <a:r>
              <a:rPr lang="zh-CN" altLang="zh-CN" sz="2000" b="1" dirty="0">
                <a:latin typeface="楷体" panose="02010609060101010101" pitchFamily="49" charset="-122"/>
                <a:ea typeface="楷体" panose="02010609060101010101" pitchFamily="49" charset="-122"/>
                <a:sym typeface="+mn-ea"/>
              </a:rPr>
              <a:t>2009年9月22日，根据中央领导同志的指示，首都国庆游行总指挥部决定在游行队伍中增加 “毛泽东思想标语方阵”,我校组织刚军训完的3000多学生参加，创造八天七夜锻造4A方阵的奇迹。</a:t>
            </a:r>
          </a:p>
          <a:p>
            <a:pPr marL="0" indent="0" eaLnBrk="1" hangingPunct="1">
              <a:spcBef>
                <a:spcPct val="0"/>
              </a:spcBef>
              <a:buNone/>
            </a:pPr>
            <a:endParaRPr lang="zh-CN" altLang="zh-CN" sz="2000" b="1" dirty="0">
              <a:latin typeface="楷体" panose="02010609060101010101" pitchFamily="49" charset="-122"/>
              <a:ea typeface="楷体" panose="02010609060101010101" pitchFamily="49" charset="-122"/>
              <a:sym typeface="+mn-ea"/>
            </a:endParaRPr>
          </a:p>
          <a:p>
            <a:pPr marL="0" indent="0" eaLnBrk="1" hangingPunct="1">
              <a:spcBef>
                <a:spcPct val="0"/>
              </a:spcBef>
              <a:buNone/>
            </a:pPr>
            <a:r>
              <a:rPr lang="zh-CN" altLang="zh-CN" sz="2000" b="1" dirty="0">
                <a:latin typeface="楷体" panose="02010609060101010101" pitchFamily="49" charset="-122"/>
                <a:ea typeface="楷体" panose="02010609060101010101" pitchFamily="49" charset="-122"/>
                <a:sym typeface="+mn-ea"/>
              </a:rPr>
              <a:t>万众一心抗击疫情</a:t>
            </a:r>
            <a:r>
              <a:rPr lang="zh-CN" altLang="zh-CN" sz="2000" b="1" dirty="0">
                <a:latin typeface="楷体" panose="02010609060101010101" pitchFamily="49" charset="-122"/>
                <a:ea typeface="楷体" panose="02010609060101010101" pitchFamily="49" charset="-122"/>
              </a:rPr>
              <a:t>（火神山、雷神山、小汤山）</a:t>
            </a:r>
            <a:endParaRPr lang="zh-CN" altLang="zh-CN" sz="2000" b="1" dirty="0">
              <a:latin typeface="楷体" panose="02010609060101010101" pitchFamily="49" charset="-122"/>
              <a:ea typeface="楷体" panose="02010609060101010101" pitchFamily="49" charset="-122"/>
              <a:sym typeface="+mn-ea"/>
            </a:endParaRPr>
          </a:p>
          <a:p>
            <a:pPr marL="0" indent="0" eaLnBrk="1" hangingPunct="1">
              <a:spcBef>
                <a:spcPct val="0"/>
              </a:spcBef>
              <a:buNone/>
            </a:pPr>
            <a:endParaRPr lang="zh-CN" altLang="zh-CN" sz="2000" b="1" dirty="0">
              <a:latin typeface="楷体" panose="02010609060101010101" pitchFamily="49" charset="-122"/>
              <a:ea typeface="楷体" panose="02010609060101010101" pitchFamily="49" charset="-122"/>
              <a:sym typeface="+mn-ea"/>
            </a:endParaRPr>
          </a:p>
          <a:p>
            <a:pPr marL="0" indent="0" eaLnBrk="1" hangingPunct="1">
              <a:spcBef>
                <a:spcPct val="0"/>
              </a:spcBef>
              <a:buNone/>
            </a:pPr>
            <a:endParaRPr lang="zh-CN" altLang="zh-CN" sz="2000" b="1" dirty="0">
              <a:latin typeface="楷体" panose="02010609060101010101" pitchFamily="49" charset="-122"/>
              <a:ea typeface="楷体" panose="02010609060101010101" pitchFamily="49" charset="-122"/>
            </a:endParaRPr>
          </a:p>
          <a:p>
            <a:pPr marL="0" indent="0" eaLnBrk="1" hangingPunct="1">
              <a:spcBef>
                <a:spcPct val="0"/>
              </a:spcBef>
              <a:buNone/>
            </a:pPr>
            <a:endParaRPr lang="zh-CN" altLang="en-US" sz="2000" b="1" dirty="0">
              <a:latin typeface="楷体" panose="02010609060101010101" pitchFamily="49" charset="-122"/>
              <a:ea typeface="楷体" panose="02010609060101010101" pitchFamily="49" charset="-122"/>
            </a:endParaRPr>
          </a:p>
          <a:p>
            <a:pPr marL="0" indent="0" eaLnBrk="1" hangingPunct="1">
              <a:spcBef>
                <a:spcPct val="0"/>
              </a:spcBef>
              <a:buNone/>
            </a:pPr>
            <a:endParaRPr lang="zh-CN" altLang="en-US" sz="2000"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endParaRPr>
          </a:p>
          <a:p>
            <a:pPr marL="0" indent="0" eaLnBrk="1" hangingPunct="1">
              <a:spcBef>
                <a:spcPct val="0"/>
              </a:spcBef>
              <a:buNone/>
            </a:pPr>
            <a:endParaRPr lang="zh-CN" altLang="en-US" sz="2000"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endParaRPr>
          </a:p>
          <a:p>
            <a:pPr marL="0" indent="0" eaLnBrk="1" hangingPunct="1">
              <a:spcBef>
                <a:spcPct val="0"/>
              </a:spcBef>
              <a:buNone/>
            </a:pPr>
            <a:endParaRPr lang="zh-CN" altLang="en-US" sz="2000" b="1"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endParaRPr lang="zh-CN" altLang="en-US" sz="2000" b="1"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5"/>
          <p:cNvSpPr/>
          <p:nvPr/>
        </p:nvSpPr>
        <p:spPr>
          <a:xfrm>
            <a:off x="1631950" y="333375"/>
            <a:ext cx="8820150" cy="47704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eaLnBrk="1" hangingPunct="1">
              <a:spcBef>
                <a:spcPct val="0"/>
              </a:spcBef>
              <a:buNone/>
            </a:pPr>
            <a:r>
              <a:rPr lang="zh-CN" altLang="en-US" sz="4800" b="1" dirty="0">
                <a:solidFill>
                  <a:srgbClr val="FF0000"/>
                </a:solidFill>
                <a:ea typeface="隶书" panose="02010509060101010101" pitchFamily="49" charset="-122"/>
              </a:rPr>
              <a:t>小   结</a:t>
            </a:r>
          </a:p>
          <a:p>
            <a:pPr marL="0" indent="0" eaLnBrk="1" hangingPunct="1">
              <a:spcBef>
                <a:spcPct val="0"/>
              </a:spcBef>
              <a:buNone/>
            </a:pPr>
            <a:r>
              <a:rPr lang="zh-CN" altLang="en-US" sz="3600" b="1" dirty="0">
                <a:solidFill>
                  <a:srgbClr val="FF0000"/>
                </a:solidFill>
                <a:ea typeface="隶书" panose="02010509060101010101" pitchFamily="49" charset="-122"/>
              </a:rPr>
              <a:t>	 孙子对管理者的要求</a:t>
            </a:r>
            <a:r>
              <a:rPr lang="en-US" altLang="zh-CN" sz="3600" b="1" dirty="0">
                <a:solidFill>
                  <a:srgbClr val="FF0000"/>
                </a:solidFill>
                <a:ea typeface="隶书" panose="02010509060101010101" pitchFamily="49" charset="-122"/>
              </a:rPr>
              <a:t>:</a:t>
            </a:r>
            <a:r>
              <a:rPr lang="zh-CN" altLang="en-US" sz="3600" b="1" dirty="0">
                <a:solidFill>
                  <a:schemeClr val="tx2"/>
                </a:solidFill>
                <a:ea typeface="隶书" panose="02010509060101010101" pitchFamily="49" charset="-122"/>
              </a:rPr>
              <a:t>将备五德 、将避五危、用人不疑 疑人不用、善于协调 积极配合。</a:t>
            </a:r>
          </a:p>
          <a:p>
            <a:pPr marL="0" indent="0" eaLnBrk="1" hangingPunct="1">
              <a:spcBef>
                <a:spcPct val="0"/>
              </a:spcBef>
              <a:buNone/>
            </a:pPr>
            <a:r>
              <a:rPr lang="zh-CN" altLang="en-US" sz="3600" b="1" dirty="0">
                <a:solidFill>
                  <a:srgbClr val="FF0000"/>
                </a:solidFill>
                <a:ea typeface="隶书" panose="02010509060101010101" pitchFamily="49" charset="-122"/>
              </a:rPr>
              <a:t>       孙子对管理对象的要求</a:t>
            </a:r>
            <a:r>
              <a:rPr lang="zh-CN" altLang="en-US" sz="3600" b="1" dirty="0">
                <a:solidFill>
                  <a:schemeClr val="tx2"/>
                </a:solidFill>
                <a:ea typeface="隶书" panose="02010509060101010101" pitchFamily="49" charset="-122"/>
              </a:rPr>
              <a:t>一是要听从指挥；二是要加强训练。</a:t>
            </a:r>
            <a:br>
              <a:rPr lang="zh-CN" altLang="en-US" sz="3600" b="1" dirty="0">
                <a:solidFill>
                  <a:srgbClr val="FF0000"/>
                </a:solidFill>
                <a:ea typeface="隶书" panose="02010509060101010101" pitchFamily="49" charset="-122"/>
              </a:rPr>
            </a:br>
            <a:r>
              <a:rPr lang="zh-CN" altLang="en-US" sz="3600" b="1" dirty="0">
                <a:solidFill>
                  <a:srgbClr val="FF0000"/>
                </a:solidFill>
                <a:ea typeface="隶书" panose="02010509060101010101" pitchFamily="49" charset="-122"/>
              </a:rPr>
              <a:t>         孙子管理的基本方法</a:t>
            </a:r>
            <a:r>
              <a:rPr lang="en-US" altLang="zh-CN" sz="3600" b="1" dirty="0">
                <a:solidFill>
                  <a:srgbClr val="FF0000"/>
                </a:solidFill>
                <a:ea typeface="隶书" panose="02010509060101010101" pitchFamily="49" charset="-122"/>
              </a:rPr>
              <a:t>:</a:t>
            </a:r>
            <a:r>
              <a:rPr lang="zh-CN" altLang="en-US" sz="3600" b="1" dirty="0">
                <a:solidFill>
                  <a:schemeClr val="tx2"/>
                </a:solidFill>
                <a:ea typeface="隶书" panose="02010509060101010101" pitchFamily="49" charset="-122"/>
              </a:rPr>
              <a:t>健全组织 </a:t>
            </a:r>
            <a:r>
              <a:rPr lang="en-US" altLang="zh-CN" sz="3600" b="1" dirty="0">
                <a:solidFill>
                  <a:schemeClr val="tx2"/>
                </a:solidFill>
                <a:ea typeface="隶书" panose="02010509060101010101" pitchFamily="49" charset="-122"/>
              </a:rPr>
              <a:t>, </a:t>
            </a:r>
            <a:r>
              <a:rPr lang="zh-CN" altLang="en-US" sz="3600" b="1" dirty="0">
                <a:solidFill>
                  <a:schemeClr val="tx2"/>
                </a:solidFill>
                <a:ea typeface="隶书" panose="02010509060101010101" pitchFamily="49" charset="-122"/>
              </a:rPr>
              <a:t>投之于险</a:t>
            </a:r>
            <a:r>
              <a:rPr lang="en-US" altLang="zh-CN" sz="3600" b="1" dirty="0">
                <a:solidFill>
                  <a:schemeClr val="tx2"/>
                </a:solidFill>
                <a:ea typeface="隶书" panose="02010509060101010101" pitchFamily="49" charset="-122"/>
              </a:rPr>
              <a:t>,</a:t>
            </a:r>
            <a:r>
              <a:rPr lang="zh-CN" altLang="en-US" sz="3600" b="1" dirty="0">
                <a:ea typeface="隶书" panose="02010509060101010101" pitchFamily="49" charset="-122"/>
              </a:rPr>
              <a:t>文武并用</a:t>
            </a:r>
            <a:r>
              <a:rPr lang="en-US" altLang="zh-CN" sz="3600" b="1" dirty="0">
                <a:solidFill>
                  <a:schemeClr val="tx2"/>
                </a:solidFill>
                <a:ea typeface="隶书" panose="02010509060101010101" pitchFamily="49" charset="-122"/>
              </a:rPr>
              <a:t>,</a:t>
            </a:r>
            <a:r>
              <a:rPr lang="zh-CN" altLang="en-US" sz="3600" b="1" dirty="0">
                <a:ea typeface="隶书" panose="02010509060101010101" pitchFamily="49" charset="-122"/>
              </a:rPr>
              <a:t>依法管理</a:t>
            </a:r>
            <a:r>
              <a:rPr lang="en-US" altLang="zh-CN" sz="3600" b="1" dirty="0">
                <a:ea typeface="隶书" panose="02010509060101010101" pitchFamily="49" charset="-122"/>
              </a:rPr>
              <a:t>,</a:t>
            </a:r>
            <a:r>
              <a:rPr lang="zh-CN" altLang="en-US" sz="3600" b="1" dirty="0">
                <a:ea typeface="隶书" panose="02010509060101010101" pitchFamily="49" charset="-122"/>
              </a:rPr>
              <a:t>上下同欲者胜等。</a:t>
            </a:r>
            <a:r>
              <a:rPr lang="zh-CN" altLang="en-US" sz="3600" dirty="0">
                <a:ea typeface="隶书" panose="02010509060101010101" pitchFamily="49" charset="-122"/>
              </a:rPr>
              <a:t> </a:t>
            </a:r>
            <a:endParaRPr lang="zh-CN" altLang="en-US" sz="3600" b="1" dirty="0">
              <a:solidFill>
                <a:srgbClr val="FF3300"/>
              </a:solidFill>
              <a:ea typeface="隶书" panose="02010509060101010101" pitchFamily="49" charset="-122"/>
            </a:endParaRPr>
          </a:p>
        </p:txBody>
      </p:sp>
      <p:sp>
        <p:nvSpPr>
          <p:cNvPr id="137219" name="矩形 1"/>
          <p:cNvSpPr/>
          <p:nvPr/>
        </p:nvSpPr>
        <p:spPr>
          <a:xfrm>
            <a:off x="3756025" y="5373688"/>
            <a:ext cx="4572000" cy="1200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eaLnBrk="1" hangingPunct="1">
              <a:spcBef>
                <a:spcPct val="0"/>
              </a:spcBef>
              <a:buNone/>
            </a:pPr>
            <a:r>
              <a:rPr lang="zh-CN" altLang="en-US" sz="3600" b="1" dirty="0">
                <a:solidFill>
                  <a:srgbClr val="FF3300"/>
                </a:solidFill>
                <a:latin typeface="宋体" panose="02010600030101010101" pitchFamily="2" charset="-122"/>
                <a:ea typeface="宋体" panose="02010600030101010101" pitchFamily="2" charset="-122"/>
              </a:rPr>
              <a:t>优秀文化博大精深</a:t>
            </a:r>
            <a:endParaRPr lang="en-US" altLang="zh-CN" sz="3600" b="1" dirty="0">
              <a:solidFill>
                <a:srgbClr val="FF3300"/>
              </a:solidFill>
              <a:latin typeface="宋体" panose="02010600030101010101" pitchFamily="2" charset="-122"/>
              <a:ea typeface="宋体" panose="02010600030101010101" pitchFamily="2" charset="-122"/>
            </a:endParaRPr>
          </a:p>
          <a:p>
            <a:pPr marL="0" indent="0" algn="ctr" eaLnBrk="1" hangingPunct="1">
              <a:spcBef>
                <a:spcPct val="0"/>
              </a:spcBef>
              <a:buNone/>
            </a:pPr>
            <a:r>
              <a:rPr lang="zh-CN" altLang="en-US" sz="3600" b="1" dirty="0">
                <a:solidFill>
                  <a:srgbClr val="FF3300"/>
                </a:solidFill>
                <a:latin typeface="宋体" panose="02010600030101010101" pitchFamily="2" charset="-122"/>
                <a:ea typeface="宋体" panose="02010600030101010101" pitchFamily="2" charset="-122"/>
              </a:rPr>
              <a:t>古为今用大有可为 </a:t>
            </a:r>
          </a:p>
        </p:txBody>
      </p:sp>
    </p:spTree>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
          <p:cNvSpPr/>
          <p:nvPr/>
        </p:nvSpPr>
        <p:spPr>
          <a:xfrm>
            <a:off x="1524001" y="44451"/>
            <a:ext cx="9072563" cy="28622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spcBef>
                <a:spcPct val="0"/>
              </a:spcBef>
              <a:buNone/>
            </a:pPr>
            <a:r>
              <a:rPr lang="zh-CN" altLang="en-US" sz="2000" b="1" dirty="0">
                <a:solidFill>
                  <a:srgbClr val="FF0000"/>
                </a:solidFill>
                <a:latin typeface="微软雅黑" panose="020B0503020204020204" pitchFamily="34" charset="-122"/>
                <a:ea typeface="微软雅黑" panose="020B0503020204020204" pitchFamily="34" charset="-122"/>
              </a:rPr>
              <a:t>石湛：</a:t>
            </a:r>
            <a:r>
              <a:rPr lang="zh-CN" altLang="en-US" sz="2000" dirty="0">
                <a:solidFill>
                  <a:srgbClr val="444444"/>
                </a:solidFill>
                <a:latin typeface="微软雅黑" panose="020B0503020204020204" pitchFamily="34" charset="-122"/>
                <a:ea typeface="微软雅黑" panose="020B0503020204020204" pitchFamily="34" charset="-122"/>
              </a:rPr>
              <a:t>从几个方面来考察我所选用的管理者：首先，</a:t>
            </a:r>
            <a:r>
              <a:rPr lang="zh-CN" altLang="en-US" sz="2000" dirty="0">
                <a:solidFill>
                  <a:srgbClr val="FF0000"/>
                </a:solidFill>
                <a:latin typeface="微软雅黑" panose="020B0503020204020204" pitchFamily="34" charset="-122"/>
                <a:ea typeface="微软雅黑" panose="020B0503020204020204" pitchFamily="34" charset="-122"/>
              </a:rPr>
              <a:t>个人的能力和带领团队的能力</a:t>
            </a:r>
            <a:r>
              <a:rPr lang="zh-CN" altLang="en-US" sz="2000" dirty="0">
                <a:solidFill>
                  <a:srgbClr val="444444"/>
                </a:solidFill>
                <a:latin typeface="微软雅黑" panose="020B0503020204020204" pitchFamily="34" charset="-122"/>
                <a:ea typeface="微软雅黑" panose="020B0503020204020204" pitchFamily="34" charset="-122"/>
              </a:rPr>
              <a:t>是必不可少的。只有自身能力优秀，同时具有协调团队，团结团队，发掘团队产能的能力，才能做好一个基本的管理者。其次，我认为将才的基本是</a:t>
            </a:r>
            <a:r>
              <a:rPr lang="zh-CN" altLang="en-US" sz="2000" dirty="0">
                <a:solidFill>
                  <a:srgbClr val="FF0000"/>
                </a:solidFill>
                <a:latin typeface="微软雅黑" panose="020B0503020204020204" pitchFamily="34" charset="-122"/>
                <a:ea typeface="微软雅黑" panose="020B0503020204020204" pitchFamily="34" charset="-122"/>
              </a:rPr>
              <a:t>负责和忠诚</a:t>
            </a:r>
            <a:r>
              <a:rPr lang="zh-CN" altLang="en-US" sz="2000" dirty="0">
                <a:solidFill>
                  <a:srgbClr val="444444"/>
                </a:solidFill>
                <a:latin typeface="微软雅黑" panose="020B0503020204020204" pitchFamily="34" charset="-122"/>
                <a:ea typeface="微软雅黑" panose="020B0503020204020204" pitchFamily="34" charset="-122"/>
              </a:rPr>
              <a:t>。公司的整体运作我无法交给一个不可信、对公司不认可不忠诚的人。唯有负责忠心，不对外泄密，不私下团结工人，对雇主保持忠诚，才是一个良好的管理者。此外，</a:t>
            </a:r>
            <a:r>
              <a:rPr lang="zh-CN" altLang="en-US" sz="2000" dirty="0">
                <a:solidFill>
                  <a:srgbClr val="FF0000"/>
                </a:solidFill>
                <a:latin typeface="微软雅黑" panose="020B0503020204020204" pitchFamily="34" charset="-122"/>
                <a:ea typeface="微软雅黑" panose="020B0503020204020204" pitchFamily="34" charset="-122"/>
              </a:rPr>
              <a:t>待人是否和善，是否善于交流，平时个人生活作风如何</a:t>
            </a:r>
            <a:r>
              <a:rPr lang="zh-CN" altLang="en-US" sz="2000" dirty="0">
                <a:solidFill>
                  <a:srgbClr val="444444"/>
                </a:solidFill>
                <a:latin typeface="微软雅黑" panose="020B0503020204020204" pitchFamily="34" charset="-122"/>
                <a:ea typeface="微软雅黑" panose="020B0503020204020204" pitchFamily="34" charset="-122"/>
              </a:rPr>
              <a:t>也是我会考虑的方面。领导者面对下属应当亲切怀柔，让工人体会到劳动的价值和乐趣，使得整个公司氛围呈现一个和谐上升的感觉，领导做好榜样带头作用，能时刻关注到下属的身心情况，我认为就能够成为一个优秀的管理者。</a:t>
            </a:r>
            <a:endParaRPr lang="zh-CN" altLang="en-US" sz="2000" dirty="0"/>
          </a:p>
        </p:txBody>
      </p:sp>
      <p:sp>
        <p:nvSpPr>
          <p:cNvPr id="6147" name="矩形 2"/>
          <p:cNvSpPr/>
          <p:nvPr/>
        </p:nvSpPr>
        <p:spPr>
          <a:xfrm>
            <a:off x="1524001" y="2924175"/>
            <a:ext cx="9072563" cy="22479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spcBef>
                <a:spcPct val="0"/>
              </a:spcBef>
              <a:buNone/>
            </a:pPr>
            <a:r>
              <a:rPr lang="zh-CN" altLang="en-US" sz="2000" b="1" dirty="0">
                <a:solidFill>
                  <a:srgbClr val="FF0000"/>
                </a:solidFill>
                <a:latin typeface="微软雅黑" panose="020B0503020204020204" pitchFamily="34" charset="-122"/>
                <a:ea typeface="微软雅黑" panose="020B0503020204020204" pitchFamily="34" charset="-122"/>
              </a:rPr>
              <a:t>白旭光：</a:t>
            </a:r>
            <a:r>
              <a:rPr lang="en-US" altLang="zh-CN" sz="2000" dirty="0">
                <a:solidFill>
                  <a:srgbClr val="444444"/>
                </a:solidFill>
                <a:latin typeface="微软雅黑" panose="020B0503020204020204" pitchFamily="34" charset="-122"/>
                <a:ea typeface="微软雅黑" panose="020B0503020204020204" pitchFamily="34" charset="-122"/>
              </a:rPr>
              <a:t>……</a:t>
            </a:r>
            <a:r>
              <a:rPr lang="zh-CN" altLang="en-US" sz="2000" dirty="0">
                <a:solidFill>
                  <a:srgbClr val="444444"/>
                </a:solidFill>
                <a:latin typeface="微软雅黑" panose="020B0503020204020204" pitchFamily="34" charset="-122"/>
                <a:ea typeface="微软雅黑" panose="020B0503020204020204" pitchFamily="34" charset="-122"/>
              </a:rPr>
              <a:t>首先，要</a:t>
            </a:r>
            <a:r>
              <a:rPr lang="zh-CN" altLang="en-US" sz="2000" dirty="0">
                <a:solidFill>
                  <a:srgbClr val="FF0000"/>
                </a:solidFill>
                <a:latin typeface="微软雅黑" panose="020B0503020204020204" pitchFamily="34" charset="-122"/>
                <a:ea typeface="微软雅黑" panose="020B0503020204020204" pitchFamily="34" charset="-122"/>
              </a:rPr>
              <a:t>对本公司的文化和目标有认同感</a:t>
            </a:r>
            <a:r>
              <a:rPr lang="zh-CN" altLang="en-US" sz="2000" dirty="0">
                <a:solidFill>
                  <a:srgbClr val="444444"/>
                </a:solidFill>
                <a:latin typeface="微软雅黑" panose="020B0503020204020204" pitchFamily="34" charset="-122"/>
                <a:ea typeface="微软雅黑" panose="020B0503020204020204" pitchFamily="34" charset="-122"/>
              </a:rPr>
              <a:t>。如果总经理对自己的公司都没有较强的认同感，那么在他领导下员工也必然只是做一天和尚敲一天钟，公司也自然没有凝聚力，更不用说万众一心了！其次，</a:t>
            </a:r>
            <a:r>
              <a:rPr lang="zh-CN" altLang="en-US" sz="2000" dirty="0">
                <a:solidFill>
                  <a:srgbClr val="FF0000"/>
                </a:solidFill>
                <a:latin typeface="微软雅黑" panose="020B0503020204020204" pitchFamily="34" charset="-122"/>
                <a:ea typeface="微软雅黑" panose="020B0503020204020204" pitchFamily="34" charset="-122"/>
              </a:rPr>
              <a:t>对未来有种清晰坚定的把握</a:t>
            </a:r>
            <a:r>
              <a:rPr lang="zh-CN" altLang="en-US" sz="2000" dirty="0">
                <a:solidFill>
                  <a:srgbClr val="444444"/>
                </a:solidFill>
                <a:latin typeface="微软雅黑" panose="020B0503020204020204" pitchFamily="34" charset="-122"/>
                <a:ea typeface="微软雅黑" panose="020B0503020204020204" pitchFamily="34" charset="-122"/>
              </a:rPr>
              <a:t>。要会“庙算”，带领公司朝着正确的方向前进。其三，</a:t>
            </a:r>
            <a:r>
              <a:rPr lang="zh-CN" altLang="en-US" sz="2000" dirty="0">
                <a:solidFill>
                  <a:srgbClr val="FF0000"/>
                </a:solidFill>
                <a:latin typeface="微软雅黑" panose="020B0503020204020204" pitchFamily="34" charset="-122"/>
                <a:ea typeface="微软雅黑" panose="020B0503020204020204" pitchFamily="34" charset="-122"/>
              </a:rPr>
              <a:t>对待下属要宽猛相济。</a:t>
            </a:r>
            <a:r>
              <a:rPr lang="zh-CN" altLang="en-US" sz="2000" dirty="0">
                <a:solidFill>
                  <a:srgbClr val="444444"/>
                </a:solidFill>
                <a:latin typeface="微软雅黑" panose="020B0503020204020204" pitchFamily="34" charset="-122"/>
                <a:ea typeface="微软雅黑" panose="020B0503020204020204" pitchFamily="34" charset="-122"/>
              </a:rPr>
              <a:t>宽猛相济即同时做到“智信仁勇严”的仁和严，并把握好其中的度。过于“仁”则缺乏威严，公司的运行也必然是拖泥带水，执行力低；过于“严”则失去人心，难以使员工心服口服，从根本上为公司尽力。</a:t>
            </a:r>
            <a:endParaRPr lang="zh-CN" altLang="en-US" sz="2000" dirty="0"/>
          </a:p>
        </p:txBody>
      </p:sp>
      <p:sp>
        <p:nvSpPr>
          <p:cNvPr id="6148" name="矩形 3"/>
          <p:cNvSpPr/>
          <p:nvPr/>
        </p:nvSpPr>
        <p:spPr>
          <a:xfrm>
            <a:off x="1519239" y="5226050"/>
            <a:ext cx="9070975" cy="16319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spcBef>
                <a:spcPct val="0"/>
              </a:spcBef>
              <a:buNone/>
            </a:pPr>
            <a:r>
              <a:rPr lang="zh-CN" altLang="en-US" sz="2000" b="1" dirty="0">
                <a:solidFill>
                  <a:srgbClr val="FF0000"/>
                </a:solidFill>
                <a:latin typeface="微软雅黑" panose="020B0503020204020204" pitchFamily="34" charset="-122"/>
                <a:ea typeface="微软雅黑" panose="020B0503020204020204" pitchFamily="34" charset="-122"/>
              </a:rPr>
              <a:t>陈晨：</a:t>
            </a:r>
            <a:r>
              <a:rPr lang="zh-CN" altLang="en-US" sz="2000" dirty="0">
                <a:solidFill>
                  <a:srgbClr val="444444"/>
                </a:solidFill>
                <a:latin typeface="微软雅黑" panose="020B0503020204020204" pitchFamily="34" charset="-122"/>
                <a:ea typeface="微软雅黑" panose="020B0503020204020204" pitchFamily="34" charset="-122"/>
              </a:rPr>
              <a:t>第一是对其</a:t>
            </a:r>
            <a:r>
              <a:rPr lang="zh-CN" altLang="en-US" sz="2000" dirty="0">
                <a:solidFill>
                  <a:srgbClr val="FF0000"/>
                </a:solidFill>
                <a:latin typeface="微软雅黑" panose="020B0503020204020204" pitchFamily="34" charset="-122"/>
                <a:ea typeface="微软雅黑" panose="020B0503020204020204" pitchFamily="34" charset="-122"/>
              </a:rPr>
              <a:t>能力</a:t>
            </a:r>
            <a:r>
              <a:rPr lang="zh-CN" altLang="en-US" sz="2000" dirty="0">
                <a:solidFill>
                  <a:srgbClr val="444444"/>
                </a:solidFill>
                <a:latin typeface="微软雅黑" panose="020B0503020204020204" pitchFamily="34" charset="-122"/>
                <a:ea typeface="微软雅黑" panose="020B0503020204020204" pitchFamily="34" charset="-122"/>
              </a:rPr>
              <a:t>进行测验评价，无能者管理只能带来负面结果；第二是看其</a:t>
            </a:r>
            <a:r>
              <a:rPr lang="zh-CN" altLang="en-US" sz="2000" dirty="0">
                <a:solidFill>
                  <a:srgbClr val="FF0000"/>
                </a:solidFill>
                <a:latin typeface="微软雅黑" panose="020B0503020204020204" pitchFamily="34" charset="-122"/>
                <a:ea typeface="微软雅黑" panose="020B0503020204020204" pitchFamily="34" charset="-122"/>
              </a:rPr>
              <a:t>与负责工作的相符度</a:t>
            </a:r>
            <a:r>
              <a:rPr lang="zh-CN" altLang="en-US" sz="2000" dirty="0">
                <a:solidFill>
                  <a:srgbClr val="444444"/>
                </a:solidFill>
                <a:latin typeface="微软雅黑" panose="020B0503020204020204" pitchFamily="34" charset="-122"/>
                <a:ea typeface="微软雅黑" panose="020B0503020204020204" pitchFamily="34" charset="-122"/>
              </a:rPr>
              <a:t>，能力再强，不适职位，也不能体现出其能力，所谓术业有专攻；其三看其</a:t>
            </a:r>
            <a:r>
              <a:rPr lang="zh-CN" altLang="en-US" sz="2000" dirty="0">
                <a:solidFill>
                  <a:srgbClr val="FF0000"/>
                </a:solidFill>
                <a:latin typeface="微软雅黑" panose="020B0503020204020204" pitchFamily="34" charset="-122"/>
                <a:ea typeface="微软雅黑" panose="020B0503020204020204" pitchFamily="34" charset="-122"/>
              </a:rPr>
              <a:t>人品价值观</a:t>
            </a:r>
            <a:r>
              <a:rPr lang="zh-CN" altLang="en-US" sz="2000" dirty="0">
                <a:solidFill>
                  <a:srgbClr val="444444"/>
                </a:solidFill>
                <a:latin typeface="微软雅黑" panose="020B0503020204020204" pitchFamily="34" charset="-122"/>
                <a:ea typeface="微软雅黑" panose="020B0503020204020204" pitchFamily="34" charset="-122"/>
              </a:rPr>
              <a:t>，再有能力，只为个人私利，不顾集体，也不可能是一个好的管理者，反而会带来严重的后果；其四看其与他人之接触交往，若不能</a:t>
            </a:r>
            <a:r>
              <a:rPr lang="zh-CN" altLang="en-US" sz="2000" dirty="0">
                <a:solidFill>
                  <a:srgbClr val="FF0000"/>
                </a:solidFill>
                <a:latin typeface="微软雅黑" panose="020B0503020204020204" pitchFamily="34" charset="-122"/>
                <a:ea typeface="微软雅黑" panose="020B0503020204020204" pitchFamily="34" charset="-122"/>
              </a:rPr>
              <a:t>沟通顺利</a:t>
            </a:r>
            <a:r>
              <a:rPr lang="zh-CN" altLang="en-US" sz="2000" dirty="0">
                <a:solidFill>
                  <a:srgbClr val="444444"/>
                </a:solidFill>
                <a:latin typeface="微软雅黑" panose="020B0503020204020204" pitchFamily="34" charset="-122"/>
                <a:ea typeface="微软雅黑" panose="020B0503020204020204" pitchFamily="34" charset="-122"/>
              </a:rPr>
              <a:t>，再好的想法也不能得到很好的执行。</a:t>
            </a:r>
            <a:endParaRPr lang="zh-CN" altLang="en-US" sz="2000" dirty="0"/>
          </a:p>
        </p:txBody>
      </p:sp>
    </p:spTree>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p:cNvSpPr/>
          <p:nvPr/>
        </p:nvSpPr>
        <p:spPr>
          <a:xfrm>
            <a:off x="1524000" y="1628776"/>
            <a:ext cx="9144000" cy="439991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eaLnBrk="1" hangingPunct="1">
              <a:spcBef>
                <a:spcPct val="0"/>
              </a:spcBef>
              <a:buNone/>
            </a:pPr>
            <a:r>
              <a:rPr lang="zh-CN" altLang="en-US" sz="4000" b="1" dirty="0">
                <a:solidFill>
                  <a:srgbClr val="3333CC"/>
                </a:solidFill>
                <a:latin typeface="隶书" panose="02010509060101010101" pitchFamily="49" charset="-122"/>
                <a:ea typeface="隶书" panose="02010509060101010101" pitchFamily="49" charset="-122"/>
              </a:rPr>
              <a:t>第三节 孙子的胜战论与市场营销</a:t>
            </a:r>
            <a:endParaRPr lang="en-US" altLang="zh-CN" sz="4000" b="1" dirty="0">
              <a:solidFill>
                <a:srgbClr val="3333CC"/>
              </a:solidFill>
              <a:latin typeface="隶书" panose="02010509060101010101" pitchFamily="49" charset="-122"/>
              <a:ea typeface="隶书" panose="02010509060101010101" pitchFamily="49" charset="-122"/>
            </a:endParaRPr>
          </a:p>
          <a:p>
            <a:pPr marL="0" indent="0" algn="ctr" eaLnBrk="1" hangingPunct="1">
              <a:spcBef>
                <a:spcPct val="0"/>
              </a:spcBef>
              <a:buNone/>
            </a:pPr>
            <a:endParaRPr lang="zh-CN" altLang="en-US" sz="4000" b="1" dirty="0">
              <a:solidFill>
                <a:srgbClr val="3333CC"/>
              </a:solidFill>
              <a:latin typeface="隶书" panose="02010509060101010101" pitchFamily="49" charset="-122"/>
              <a:ea typeface="隶书" panose="02010509060101010101" pitchFamily="49" charset="-122"/>
            </a:endParaRPr>
          </a:p>
          <a:p>
            <a:pPr marL="0" indent="0" algn="ctr" eaLnBrk="1" hangingPunct="1">
              <a:spcBef>
                <a:spcPct val="0"/>
              </a:spcBef>
              <a:buNone/>
            </a:pPr>
            <a:r>
              <a:rPr lang="zh-CN" altLang="en-US" sz="4000" b="1" dirty="0">
                <a:solidFill>
                  <a:srgbClr val="FF0000"/>
                </a:solidFill>
                <a:latin typeface="隶书" panose="02010509060101010101" pitchFamily="49" charset="-122"/>
                <a:ea typeface="隶书" panose="02010509060101010101" pitchFamily="49" charset="-122"/>
              </a:rPr>
              <a:t>一、营销者   取胜的五项原则</a:t>
            </a:r>
          </a:p>
          <a:p>
            <a:pPr marL="0" indent="0" algn="ctr" eaLnBrk="1" hangingPunct="1">
              <a:spcBef>
                <a:spcPct val="0"/>
              </a:spcBef>
              <a:buNone/>
            </a:pPr>
            <a:r>
              <a:rPr lang="zh-CN" altLang="en-US" sz="4000" b="1" dirty="0">
                <a:solidFill>
                  <a:srgbClr val="FF0000"/>
                </a:solidFill>
                <a:latin typeface="隶书" panose="02010509060101010101" pitchFamily="49" charset="-122"/>
                <a:ea typeface="隶书" panose="02010509060101010101" pitchFamily="49" charset="-122"/>
              </a:rPr>
              <a:t>二、挑战者 </a:t>
            </a:r>
            <a:r>
              <a:rPr lang="zh-CN" altLang="en-US" sz="4000" b="1" dirty="0">
                <a:solidFill>
                  <a:srgbClr val="FF0000"/>
                </a:solidFill>
                <a:ea typeface="隶书" panose="02010509060101010101" pitchFamily="49" charset="-122"/>
              </a:rPr>
              <a:t>“</a:t>
            </a:r>
            <a:r>
              <a:rPr lang="zh-CN" altLang="en-US" sz="4000" b="1" dirty="0">
                <a:solidFill>
                  <a:srgbClr val="FF0000"/>
                </a:solidFill>
                <a:latin typeface="隶书" panose="02010509060101010101" pitchFamily="49" charset="-122"/>
                <a:ea typeface="隶书" panose="02010509060101010101" pitchFamily="49" charset="-122"/>
              </a:rPr>
              <a:t>主动进攻</a:t>
            </a:r>
            <a:r>
              <a:rPr lang="zh-CN" altLang="en-US" sz="4000" b="1" dirty="0">
                <a:solidFill>
                  <a:srgbClr val="FF0000"/>
                </a:solidFill>
                <a:ea typeface="隶书" panose="02010509060101010101" pitchFamily="49" charset="-122"/>
              </a:rPr>
              <a:t>”</a:t>
            </a:r>
            <a:r>
              <a:rPr lang="zh-CN" altLang="en-US" sz="4000" b="1" dirty="0">
                <a:solidFill>
                  <a:srgbClr val="FF0000"/>
                </a:solidFill>
                <a:latin typeface="隶书" panose="02010509060101010101" pitchFamily="49" charset="-122"/>
                <a:ea typeface="隶书" panose="02010509060101010101" pitchFamily="49" charset="-122"/>
              </a:rPr>
              <a:t>取胜</a:t>
            </a:r>
          </a:p>
          <a:p>
            <a:pPr marL="0" indent="0" algn="ctr" eaLnBrk="1" hangingPunct="1">
              <a:spcBef>
                <a:spcPct val="0"/>
              </a:spcBef>
              <a:buNone/>
            </a:pPr>
            <a:r>
              <a:rPr lang="zh-CN" altLang="en-US" sz="4000" b="1" dirty="0">
                <a:solidFill>
                  <a:srgbClr val="FF0000"/>
                </a:solidFill>
                <a:latin typeface="隶书" panose="02010509060101010101" pitchFamily="49" charset="-122"/>
                <a:ea typeface="隶书" panose="02010509060101010101" pitchFamily="49" charset="-122"/>
              </a:rPr>
              <a:t>三、领先者 </a:t>
            </a:r>
            <a:r>
              <a:rPr lang="zh-CN" altLang="en-US" sz="4000" b="1" dirty="0">
                <a:solidFill>
                  <a:srgbClr val="FF0000"/>
                </a:solidFill>
                <a:ea typeface="隶书" panose="02010509060101010101" pitchFamily="49" charset="-122"/>
              </a:rPr>
              <a:t>“</a:t>
            </a:r>
            <a:r>
              <a:rPr lang="zh-CN" altLang="en-US" sz="4000" b="1" dirty="0">
                <a:solidFill>
                  <a:srgbClr val="FF0000"/>
                </a:solidFill>
                <a:latin typeface="隶书" panose="02010509060101010101" pitchFamily="49" charset="-122"/>
                <a:ea typeface="隶书" panose="02010509060101010101" pitchFamily="49" charset="-122"/>
              </a:rPr>
              <a:t>积极防御</a:t>
            </a:r>
            <a:r>
              <a:rPr lang="zh-CN" altLang="en-US" sz="4000" b="1" dirty="0">
                <a:solidFill>
                  <a:srgbClr val="FF0000"/>
                </a:solidFill>
                <a:ea typeface="隶书" panose="02010509060101010101" pitchFamily="49" charset="-122"/>
              </a:rPr>
              <a:t>”</a:t>
            </a:r>
            <a:r>
              <a:rPr lang="zh-CN" altLang="en-US" sz="4000" b="1" dirty="0">
                <a:solidFill>
                  <a:srgbClr val="FF0000"/>
                </a:solidFill>
                <a:latin typeface="隶书" panose="02010509060101010101" pitchFamily="49" charset="-122"/>
                <a:ea typeface="隶书" panose="02010509060101010101" pitchFamily="49" charset="-122"/>
              </a:rPr>
              <a:t>取胜</a:t>
            </a:r>
          </a:p>
          <a:p>
            <a:pPr marL="0" indent="0" algn="ctr" eaLnBrk="1" hangingPunct="1">
              <a:spcBef>
                <a:spcPct val="0"/>
              </a:spcBef>
              <a:buNone/>
            </a:pPr>
            <a:endParaRPr lang="en-US" altLang="zh-CN" sz="4000" b="1" dirty="0">
              <a:solidFill>
                <a:srgbClr val="FF0000"/>
              </a:solidFill>
              <a:latin typeface="隶书" panose="02010509060101010101" pitchFamily="49" charset="-122"/>
              <a:ea typeface="隶书" panose="02010509060101010101" pitchFamily="49" charset="-122"/>
            </a:endParaRPr>
          </a:p>
          <a:p>
            <a:pPr marL="0" indent="0" algn="ctr" eaLnBrk="1" hangingPunct="1">
              <a:spcBef>
                <a:spcPct val="0"/>
              </a:spcBef>
              <a:buNone/>
            </a:pPr>
            <a:endParaRPr lang="en-US" altLang="zh-CN" sz="4000" b="1" dirty="0">
              <a:solidFill>
                <a:srgbClr val="FF0000"/>
              </a:solidFill>
              <a:latin typeface="隶书" panose="02010509060101010101" pitchFamily="49" charset="-122"/>
              <a:ea typeface="隶书" panose="02010509060101010101" pitchFamily="49" charset="-122"/>
            </a:endParaRPr>
          </a:p>
        </p:txBody>
      </p:sp>
      <p:sp>
        <p:nvSpPr>
          <p:cNvPr id="9219" name="矩形 1"/>
          <p:cNvSpPr/>
          <p:nvPr/>
        </p:nvSpPr>
        <p:spPr>
          <a:xfrm>
            <a:off x="1774826" y="333375"/>
            <a:ext cx="8893175" cy="7683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spcBef>
                <a:spcPct val="0"/>
              </a:spcBef>
              <a:spcAft>
                <a:spcPts val="250"/>
              </a:spcAft>
              <a:buNone/>
            </a:pPr>
            <a:r>
              <a:rPr lang="zh-CN" altLang="zh-CN" sz="4400" dirty="0">
                <a:latin typeface="隶书" panose="02010509060101010101" pitchFamily="49" charset="-122"/>
                <a:ea typeface="隶书" panose="02010509060101010101" pitchFamily="49" charset="-122"/>
              </a:rPr>
              <a:t>第三章《孙子兵法》企业经营瑰宝</a:t>
            </a:r>
          </a:p>
        </p:txBody>
      </p:sp>
      <p:sp>
        <p:nvSpPr>
          <p:cNvPr id="8194" name="矩形 2"/>
          <p:cNvSpPr/>
          <p:nvPr/>
        </p:nvSpPr>
        <p:spPr>
          <a:xfrm>
            <a:off x="1991043" y="4941571"/>
            <a:ext cx="7993062" cy="14462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spcBef>
                <a:spcPct val="0"/>
              </a:spcBef>
              <a:buNone/>
            </a:pPr>
            <a:r>
              <a:rPr lang="zh-CN" altLang="en-US" sz="4400" dirty="0">
                <a:solidFill>
                  <a:srgbClr val="FF0000"/>
                </a:solidFill>
                <a:latin typeface="黑体" panose="02010609060101010101" charset="-122"/>
                <a:ea typeface="黑体" panose="02010609060101010101" charset="-122"/>
              </a:rPr>
              <a:t>如何运用孙子兵法的思想分析我国的“一带一路”倡议？</a:t>
            </a:r>
          </a:p>
        </p:txBody>
      </p:sp>
    </p:spTree>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5"/>
          <p:cNvSpPr/>
          <p:nvPr/>
        </p:nvSpPr>
        <p:spPr>
          <a:xfrm>
            <a:off x="1703705" y="188595"/>
            <a:ext cx="8172450" cy="57543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en-US" altLang="zh-CN" sz="3600" b="1" dirty="0">
                <a:solidFill>
                  <a:srgbClr val="000000"/>
                </a:solidFill>
                <a:latin typeface="黑体" panose="02010609060101010101" charset="-122"/>
                <a:ea typeface="黑体" panose="02010609060101010101" charset="-122"/>
              </a:rPr>
              <a:t>	</a:t>
            </a:r>
            <a:r>
              <a:rPr lang="zh-CN" altLang="en-US" sz="3600" b="1" dirty="0">
                <a:solidFill>
                  <a:srgbClr val="000000"/>
                </a:solidFill>
                <a:latin typeface="楷体" panose="02010609060101010101" pitchFamily="49" charset="-122"/>
                <a:ea typeface="楷体" panose="02010609060101010101" pitchFamily="49" charset="-122"/>
                <a:cs typeface="楷体" panose="02010609060101010101" pitchFamily="49" charset="-122"/>
              </a:rPr>
              <a:t>什么是市场营销？</a:t>
            </a:r>
            <a:r>
              <a:rPr lang="zh-CN" altLang="en-US" sz="3600" b="1" dirty="0">
                <a:solidFill>
                  <a:srgbClr val="FF3300"/>
                </a:solidFill>
                <a:latin typeface="楷体" panose="02010609060101010101" pitchFamily="49" charset="-122"/>
                <a:ea typeface="楷体" panose="02010609060101010101" pitchFamily="49" charset="-122"/>
                <a:cs typeface="楷体" panose="02010609060101010101" pitchFamily="49" charset="-122"/>
              </a:rPr>
              <a:t>市场营销是与市场有关的人类活动。即以满足人类各种需要和欲望为目的，通过市场变潜在交换为现实交换的活动。</a:t>
            </a:r>
          </a:p>
          <a:p>
            <a:pPr marL="0" indent="0" eaLnBrk="1" hangingPunct="1">
              <a:spcBef>
                <a:spcPct val="0"/>
              </a:spcBef>
              <a:buNone/>
            </a:pPr>
            <a:r>
              <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一、营销者 取胜的五项原则</a:t>
            </a:r>
            <a:endParaRPr lang="zh-CN" altLang="en-US" b="1" dirty="0">
              <a:solidFill>
                <a:schemeClr val="accent2"/>
              </a:solidFill>
              <a:latin typeface="楷体" panose="02010609060101010101" pitchFamily="49" charset="-122"/>
              <a:ea typeface="楷体" panose="02010609060101010101" pitchFamily="49" charset="-122"/>
              <a:cs typeface="楷体" panose="02010609060101010101" pitchFamily="49" charset="-122"/>
            </a:endParaRPr>
          </a:p>
          <a:p>
            <a:pPr marL="0" indent="0" algn="ctr">
              <a:spcBef>
                <a:spcPct val="0"/>
              </a:spcBef>
              <a:buNone/>
            </a:pPr>
            <a:r>
              <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（一）致人原则</a:t>
            </a:r>
            <a:endPar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marL="0" indent="0" algn="ctr">
              <a:spcBef>
                <a:spcPct val="0"/>
              </a:spcBef>
              <a:buNone/>
            </a:pPr>
            <a:r>
              <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（二）利动原则</a:t>
            </a:r>
            <a:endPar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marL="0" indent="0" algn="ctr">
              <a:spcBef>
                <a:spcPct val="0"/>
              </a:spcBef>
              <a:buNone/>
            </a:pPr>
            <a:r>
              <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（三）慎交原则</a:t>
            </a:r>
            <a:endPar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marL="0" indent="0" algn="ctr">
              <a:spcBef>
                <a:spcPct val="0"/>
              </a:spcBef>
              <a:buNone/>
            </a:pPr>
            <a:r>
              <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（四）防诈原则</a:t>
            </a:r>
            <a:endPar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marL="0" indent="0" algn="ctr">
              <a:spcBef>
                <a:spcPct val="0"/>
              </a:spcBef>
              <a:buNone/>
            </a:pPr>
            <a:r>
              <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（五）防间原则</a:t>
            </a:r>
            <a:endPar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endPar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6"/>
          <p:cNvSpPr/>
          <p:nvPr/>
        </p:nvSpPr>
        <p:spPr>
          <a:xfrm>
            <a:off x="1774825" y="333375"/>
            <a:ext cx="8642350" cy="695833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eaLnBrk="1" hangingPunct="1">
              <a:lnSpc>
                <a:spcPct val="140000"/>
              </a:lnSpc>
              <a:spcBef>
                <a:spcPct val="0"/>
              </a:spcBef>
              <a:buNone/>
            </a:pPr>
            <a:r>
              <a:rPr lang="en-US" altLang="zh-CN" sz="2400" b="1" dirty="0">
                <a:latin typeface="楷体" panose="02010609060101010101" pitchFamily="49" charset="-122"/>
                <a:ea typeface="楷体" panose="02010609060101010101" pitchFamily="49" charset="-122"/>
                <a:cs typeface="楷体" panose="02010609060101010101" pitchFamily="49" charset="-122"/>
              </a:rPr>
              <a:t>(</a:t>
            </a:r>
            <a:r>
              <a:rPr lang="zh-CN" altLang="en-US" sz="2400" b="1" dirty="0">
                <a:latin typeface="楷体" panose="02010609060101010101" pitchFamily="49" charset="-122"/>
                <a:ea typeface="楷体" panose="02010609060101010101" pitchFamily="49" charset="-122"/>
                <a:cs typeface="楷体" panose="02010609060101010101" pitchFamily="49" charset="-122"/>
              </a:rPr>
              <a:t>一</a:t>
            </a:r>
            <a:r>
              <a:rPr lang="en-US" altLang="zh-CN" sz="2400" b="1" dirty="0">
                <a:latin typeface="楷体" panose="02010609060101010101" pitchFamily="49" charset="-122"/>
                <a:ea typeface="楷体" panose="02010609060101010101" pitchFamily="49" charset="-122"/>
                <a:cs typeface="楷体" panose="02010609060101010101" pitchFamily="49" charset="-122"/>
              </a:rPr>
              <a:t>)</a:t>
            </a:r>
            <a:r>
              <a:rPr lang="zh-CN" altLang="en-US" sz="2400" b="1" dirty="0">
                <a:latin typeface="楷体" panose="02010609060101010101" pitchFamily="49" charset="-122"/>
                <a:ea typeface="楷体" panose="02010609060101010101" pitchFamily="49" charset="-122"/>
                <a:cs typeface="楷体" panose="02010609060101010101" pitchFamily="49" charset="-122"/>
              </a:rPr>
              <a:t>致人原则</a:t>
            </a:r>
            <a:endPar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lnSpc>
                <a:spcPct val="140000"/>
              </a:lnSpc>
              <a:spcBef>
                <a:spcPct val="0"/>
              </a:spcBef>
              <a:buNone/>
            </a:pP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rPr>
              <a:t>善战者，致人而不致于人。</a:t>
            </a:r>
            <a:r>
              <a:rPr lang="en-US" altLang="zh-CN"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虚实篇</a:t>
            </a:r>
            <a:r>
              <a:rPr lang="en-US" altLang="zh-CN"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endParaRPr lang="en-US" altLang="zh-CN" sz="2400"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lnSpc>
                <a:spcPct val="140000"/>
              </a:lnSpc>
              <a:spcBef>
                <a:spcPct val="0"/>
              </a:spcBef>
              <a:buNone/>
            </a:pPr>
            <a:r>
              <a:rPr lang="zh-CN" altLang="en-US" sz="2400" b="1" dirty="0">
                <a:solidFill>
                  <a:schemeClr val="tx2"/>
                </a:solidFill>
                <a:latin typeface="楷体" panose="02010609060101010101" pitchFamily="49" charset="-122"/>
                <a:ea typeface="楷体" panose="02010609060101010101" pitchFamily="49" charset="-122"/>
                <a:cs typeface="楷体" panose="02010609060101010101" pitchFamily="49" charset="-122"/>
              </a:rPr>
              <a:t>善于指挥作战的人，能调动敌人而不被敌人所调动。</a:t>
            </a:r>
          </a:p>
          <a:p>
            <a:pPr marL="0" indent="0" eaLnBrk="1" hangingPunct="1">
              <a:lnSpc>
                <a:spcPct val="140000"/>
              </a:lnSpc>
              <a:spcBef>
                <a:spcPct val="0"/>
              </a:spcBef>
              <a:buNone/>
            </a:pP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开展营销研究，才能做到</a:t>
            </a: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致人而不致于人”。</a:t>
            </a:r>
            <a:endPar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eaLnBrk="1" hangingPunct="1">
              <a:lnSpc>
                <a:spcPct val="140000"/>
              </a:lnSpc>
              <a:spcBef>
                <a:spcPct val="0"/>
              </a:spcBef>
              <a:buNone/>
            </a:pPr>
            <a:r>
              <a:rPr lang="zh-CN" altLang="en-US" sz="2400" b="1" dirty="0">
                <a:solidFill>
                  <a:schemeClr val="tx2"/>
                </a:solidFill>
                <a:latin typeface="楷体" panose="02010609060101010101" pitchFamily="49" charset="-122"/>
                <a:ea typeface="楷体" panose="02010609060101010101" pitchFamily="49" charset="-122"/>
                <a:cs typeface="楷体" panose="02010609060101010101" pitchFamily="49" charset="-122"/>
              </a:rPr>
              <a:t>例子（</a:t>
            </a:r>
            <a:r>
              <a:rPr lang="en-US" altLang="zh-CN" sz="2400" b="1" dirty="0">
                <a:solidFill>
                  <a:schemeClr val="tx2"/>
                </a:solidFill>
                <a:latin typeface="楷体" panose="02010609060101010101" pitchFamily="49" charset="-122"/>
                <a:ea typeface="楷体" panose="02010609060101010101" pitchFamily="49" charset="-122"/>
                <a:cs typeface="楷体" panose="02010609060101010101" pitchFamily="49" charset="-122"/>
              </a:rPr>
              <a:t>3</a:t>
            </a:r>
            <a:r>
              <a:rPr lang="zh-CN" altLang="en-US" sz="2400" b="1" dirty="0">
                <a:solidFill>
                  <a:schemeClr val="tx2"/>
                </a:solidFill>
                <a:latin typeface="楷体" panose="02010609060101010101" pitchFamily="49" charset="-122"/>
                <a:ea typeface="楷体" panose="02010609060101010101" pitchFamily="49" charset="-122"/>
                <a:cs typeface="楷体" panose="02010609060101010101" pitchFamily="49" charset="-122"/>
              </a:rPr>
              <a:t>）：</a:t>
            </a:r>
            <a:r>
              <a:rPr lang="zh-CN" altLang="en-US" sz="2400" b="1" dirty="0">
                <a:solidFill>
                  <a:schemeClr val="accent2"/>
                </a:solidFill>
                <a:latin typeface="楷体" panose="02010609060101010101" pitchFamily="49" charset="-122"/>
                <a:ea typeface="楷体" panose="02010609060101010101" pitchFamily="49" charset="-122"/>
                <a:sym typeface="+mn-ea"/>
              </a:rPr>
              <a:t>苏联切尔诺贝利核电站发生泄漏后，日本商人很快研制出防核食品和防核箱，抢占了沙特、巴林、阿曼、科威特等国的市场。</a:t>
            </a:r>
          </a:p>
          <a:p>
            <a:pPr marL="0" indent="0" eaLnBrk="1" hangingPunct="1">
              <a:lnSpc>
                <a:spcPct val="140000"/>
              </a:lnSpc>
              <a:spcBef>
                <a:spcPct val="0"/>
              </a:spcBef>
              <a:buNone/>
            </a:pPr>
            <a:r>
              <a:rPr lang="en-US" altLang="zh-CN" sz="2400" b="1" dirty="0">
                <a:solidFill>
                  <a:schemeClr val="accent2"/>
                </a:solidFill>
                <a:latin typeface="楷体" panose="02010609060101010101" pitchFamily="49" charset="-122"/>
                <a:ea typeface="楷体" panose="02010609060101010101" pitchFamily="49" charset="-122"/>
                <a:sym typeface="+mn-ea"/>
              </a:rPr>
              <a:t>SARS</a:t>
            </a:r>
            <a:r>
              <a:rPr lang="zh-CN" altLang="en-US" sz="2400" b="1" dirty="0">
                <a:solidFill>
                  <a:schemeClr val="accent2"/>
                </a:solidFill>
                <a:latin typeface="楷体" panose="02010609060101010101" pitchFamily="49" charset="-122"/>
                <a:ea typeface="楷体" panose="02010609060101010101" pitchFamily="49" charset="-122"/>
                <a:sym typeface="+mn-ea"/>
              </a:rPr>
              <a:t>大范围流行时，测温设备抢占市场。</a:t>
            </a:r>
            <a:endParaRPr lang="zh-CN" altLang="en-US" sz="2400" dirty="0">
              <a:solidFill>
                <a:schemeClr val="accent2"/>
              </a:solidFill>
              <a:latin typeface="楷体" panose="02010609060101010101" pitchFamily="49" charset="-122"/>
              <a:ea typeface="楷体" panose="02010609060101010101" pitchFamily="49" charset="-122"/>
            </a:endParaRPr>
          </a:p>
          <a:p>
            <a:pPr marL="0" indent="0" eaLnBrk="1" hangingPunct="1">
              <a:spcBef>
                <a:spcPct val="0"/>
              </a:spcBef>
              <a:buNone/>
            </a:pPr>
            <a:r>
              <a:rPr lang="zh-CN" altLang="en-US" sz="2400" b="1" dirty="0">
                <a:latin typeface="楷体" panose="02010609060101010101" pitchFamily="49" charset="-122"/>
                <a:ea typeface="楷体" panose="02010609060101010101" pitchFamily="49" charset="-122"/>
                <a:sym typeface="+mn-ea"/>
              </a:rPr>
              <a:t>美国通用汽车公司曾经向墨西哥等西班牙语拉美国家推出了一款名为</a:t>
            </a:r>
            <a:r>
              <a:rPr lang="zh-CN" altLang="en-US" sz="2400" b="1" dirty="0">
                <a:solidFill>
                  <a:srgbClr val="FF0000"/>
                </a:solidFill>
                <a:latin typeface="楷体" panose="02010609060101010101" pitchFamily="49" charset="-122"/>
                <a:ea typeface="楷体" panose="02010609060101010101" pitchFamily="49" charset="-122"/>
                <a:sym typeface="+mn-ea"/>
              </a:rPr>
              <a:t>雪佛兰</a:t>
            </a:r>
            <a:r>
              <a:rPr lang="en-US" altLang="zh-CN" sz="2400" b="1" dirty="0">
                <a:solidFill>
                  <a:srgbClr val="FF0000"/>
                </a:solidFill>
                <a:latin typeface="楷体" panose="02010609060101010101" pitchFamily="49" charset="-122"/>
                <a:ea typeface="楷体" panose="02010609060101010101" pitchFamily="49" charset="-122"/>
                <a:sym typeface="+mn-ea"/>
              </a:rPr>
              <a:t>·</a:t>
            </a:r>
            <a:r>
              <a:rPr lang="zh-CN" altLang="en-US" sz="2400" b="1" dirty="0">
                <a:solidFill>
                  <a:srgbClr val="FF0000"/>
                </a:solidFill>
                <a:latin typeface="楷体" panose="02010609060101010101" pitchFamily="49" charset="-122"/>
                <a:ea typeface="楷体" panose="02010609060101010101" pitchFamily="49" charset="-122"/>
                <a:sym typeface="+mn-ea"/>
              </a:rPr>
              <a:t>诺瓦</a:t>
            </a:r>
            <a:r>
              <a:rPr lang="zh-CN" altLang="en-US" sz="2400" b="1" dirty="0">
                <a:latin typeface="楷体" panose="02010609060101010101" pitchFamily="49" charset="-122"/>
                <a:ea typeface="楷体" panose="02010609060101010101" pitchFamily="49" charset="-122"/>
                <a:sym typeface="+mn-ea"/>
              </a:rPr>
              <a:t>（</a:t>
            </a:r>
            <a:r>
              <a:rPr lang="en-US" altLang="zh-CN" sz="2400" b="1" dirty="0">
                <a:latin typeface="楷体" panose="02010609060101010101" pitchFamily="49" charset="-122"/>
                <a:ea typeface="楷体" panose="02010609060101010101" pitchFamily="49" charset="-122"/>
                <a:sym typeface="+mn-ea"/>
              </a:rPr>
              <a:t>Chevrolet Nova</a:t>
            </a:r>
            <a:r>
              <a:rPr lang="zh-CN" altLang="en-US" sz="2400" b="1" dirty="0">
                <a:latin typeface="楷体" panose="02010609060101010101" pitchFamily="49" charset="-122"/>
                <a:ea typeface="楷体" panose="02010609060101010101" pitchFamily="49" charset="-122"/>
                <a:sym typeface="+mn-ea"/>
              </a:rPr>
              <a:t>）的轿车，但销量不佳，后来才发现</a:t>
            </a:r>
            <a:r>
              <a:rPr lang="en-US" altLang="zh-CN" sz="2400" b="1" dirty="0">
                <a:solidFill>
                  <a:srgbClr val="FF0000"/>
                </a:solidFill>
                <a:latin typeface="楷体" panose="02010609060101010101" pitchFamily="49" charset="-122"/>
                <a:ea typeface="楷体" panose="02010609060101010101" pitchFamily="49" charset="-122"/>
                <a:sym typeface="+mn-ea"/>
              </a:rPr>
              <a:t>Nova</a:t>
            </a:r>
            <a:r>
              <a:rPr lang="zh-CN" altLang="en-US" sz="2400" b="1" dirty="0">
                <a:latin typeface="楷体" panose="02010609060101010101" pitchFamily="49" charset="-122"/>
                <a:ea typeface="楷体" panose="02010609060101010101" pitchFamily="49" charset="-122"/>
                <a:sym typeface="+mn-ea"/>
              </a:rPr>
              <a:t>在西班牙语中是“</a:t>
            </a:r>
            <a:r>
              <a:rPr lang="zh-CN" altLang="en-US" sz="2400" b="1" dirty="0">
                <a:solidFill>
                  <a:srgbClr val="FF0000"/>
                </a:solidFill>
                <a:latin typeface="楷体" panose="02010609060101010101" pitchFamily="49" charset="-122"/>
                <a:ea typeface="楷体" panose="02010609060101010101" pitchFamily="49" charset="-122"/>
                <a:sym typeface="+mn-ea"/>
              </a:rPr>
              <a:t>不走</a:t>
            </a:r>
            <a:r>
              <a:rPr lang="zh-CN" altLang="en-US" sz="2400" b="1" dirty="0">
                <a:latin typeface="楷体" panose="02010609060101010101" pitchFamily="49" charset="-122"/>
                <a:ea typeface="楷体" panose="02010609060101010101" pitchFamily="49" charset="-122"/>
                <a:sym typeface="+mn-ea"/>
              </a:rPr>
              <a:t>”的意思。同样，福特公司把最畅销的彗星牌（</a:t>
            </a:r>
            <a:r>
              <a:rPr lang="en-US" altLang="zh-CN" sz="2400" b="1" dirty="0">
                <a:latin typeface="楷体" panose="02010609060101010101" pitchFamily="49" charset="-122"/>
                <a:ea typeface="楷体" panose="02010609060101010101" pitchFamily="49" charset="-122"/>
                <a:sym typeface="+mn-ea"/>
              </a:rPr>
              <a:t>Comet</a:t>
            </a:r>
            <a:r>
              <a:rPr lang="zh-CN" altLang="en-US" sz="2400" b="1" dirty="0">
                <a:latin typeface="楷体" panose="02010609060101010101" pitchFamily="49" charset="-122"/>
                <a:ea typeface="楷体" panose="02010609060101010101" pitchFamily="49" charset="-122"/>
                <a:sym typeface="+mn-ea"/>
              </a:rPr>
              <a:t>）汽车以卡林特</a:t>
            </a:r>
            <a:r>
              <a:rPr lang="en-US" altLang="zh-CN" sz="2400" b="1" dirty="0">
                <a:latin typeface="楷体" panose="02010609060101010101" pitchFamily="49" charset="-122"/>
                <a:ea typeface="楷体" panose="02010609060101010101" pitchFamily="49" charset="-122"/>
                <a:sym typeface="+mn-ea"/>
              </a:rPr>
              <a:t>(Caliente</a:t>
            </a:r>
            <a:r>
              <a:rPr lang="zh-CN" altLang="en-US" sz="2400" b="1" dirty="0">
                <a:latin typeface="楷体" panose="02010609060101010101" pitchFamily="49" charset="-122"/>
                <a:ea typeface="楷体" panose="02010609060101010101" pitchFamily="49" charset="-122"/>
                <a:sym typeface="+mn-ea"/>
              </a:rPr>
              <a:t>）之名销售到墨西哥，也无人问津，后来发现“</a:t>
            </a:r>
            <a:r>
              <a:rPr lang="en-US" altLang="zh-CN" sz="2400" b="1" dirty="0">
                <a:solidFill>
                  <a:srgbClr val="FF0000"/>
                </a:solidFill>
                <a:latin typeface="楷体" panose="02010609060101010101" pitchFamily="49" charset="-122"/>
                <a:ea typeface="楷体" panose="02010609060101010101" pitchFamily="49" charset="-122"/>
                <a:sym typeface="+mn-ea"/>
              </a:rPr>
              <a:t>Caliente</a:t>
            </a:r>
            <a:r>
              <a:rPr lang="zh-CN" altLang="en-US" sz="2400" b="1" dirty="0">
                <a:latin typeface="楷体" panose="02010609060101010101" pitchFamily="49" charset="-122"/>
                <a:ea typeface="楷体" panose="02010609060101010101" pitchFamily="49" charset="-122"/>
                <a:sym typeface="+mn-ea"/>
              </a:rPr>
              <a:t>”在当地俚语中是</a:t>
            </a:r>
            <a:r>
              <a:rPr lang="zh-CN" altLang="en-US" sz="2400" b="1" dirty="0">
                <a:solidFill>
                  <a:srgbClr val="FF0000"/>
                </a:solidFill>
                <a:latin typeface="楷体" panose="02010609060101010101" pitchFamily="49" charset="-122"/>
                <a:ea typeface="楷体" panose="02010609060101010101" pitchFamily="49" charset="-122"/>
                <a:sym typeface="+mn-ea"/>
              </a:rPr>
              <a:t>妓女</a:t>
            </a:r>
            <a:r>
              <a:rPr lang="zh-CN" altLang="en-US" sz="2400" b="1" dirty="0">
                <a:latin typeface="楷体" panose="02010609060101010101" pitchFamily="49" charset="-122"/>
                <a:ea typeface="楷体" panose="02010609060101010101" pitchFamily="49" charset="-122"/>
                <a:sym typeface="+mn-ea"/>
              </a:rPr>
              <a:t>的意思</a:t>
            </a:r>
            <a:r>
              <a:rPr lang="en-US" altLang="zh-CN" sz="2400" b="1" dirty="0">
                <a:latin typeface="楷体" panose="02010609060101010101" pitchFamily="49" charset="-122"/>
                <a:ea typeface="楷体" panose="02010609060101010101" pitchFamily="49" charset="-122"/>
                <a:sym typeface="+mn-ea"/>
              </a:rPr>
              <a:t>……</a:t>
            </a:r>
            <a:endParaRPr lang="zh-CN" altLang="en-US" sz="2400" b="1" dirty="0">
              <a:latin typeface="楷体" panose="02010609060101010101" pitchFamily="49" charset="-122"/>
              <a:ea typeface="楷体" panose="02010609060101010101" pitchFamily="49" charset="-122"/>
            </a:endParaRPr>
          </a:p>
          <a:p>
            <a:pPr marL="0" indent="0" eaLnBrk="1" hangingPunct="1">
              <a:lnSpc>
                <a:spcPct val="140000"/>
              </a:lnSpc>
              <a:spcBef>
                <a:spcPct val="0"/>
              </a:spcBef>
              <a:buNone/>
            </a:pPr>
            <a:endParaRPr lang="zh-CN" altLang="en-US" sz="2400" b="1" dirty="0">
              <a:solidFill>
                <a:schemeClr val="tx2"/>
              </a:solidFill>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p:nvPr/>
        </p:nvSpPr>
        <p:spPr>
          <a:xfrm>
            <a:off x="1685608" y="260669"/>
            <a:ext cx="8820150" cy="91700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eaLnBrk="1" hangingPunct="1">
              <a:lnSpc>
                <a:spcPct val="80000"/>
              </a:lnSpc>
              <a:spcBef>
                <a:spcPct val="50000"/>
              </a:spcBef>
              <a:buNone/>
            </a:pPr>
            <a:r>
              <a:rPr lang="zh-CN" altLang="en-US" sz="5400" b="1" dirty="0">
                <a:latin typeface="隶书" panose="02010509060101010101" pitchFamily="49" charset="-122"/>
                <a:ea typeface="隶书" panose="02010509060101010101" pitchFamily="49" charset="-122"/>
              </a:rPr>
              <a:t>(二</a:t>
            </a:r>
            <a:r>
              <a:rPr lang="en-US" altLang="zh-CN" sz="5400" b="1" dirty="0">
                <a:latin typeface="隶书" panose="02010509060101010101" pitchFamily="49" charset="-122"/>
                <a:ea typeface="隶书" panose="02010509060101010101" pitchFamily="49" charset="-122"/>
              </a:rPr>
              <a:t>)</a:t>
            </a:r>
            <a:r>
              <a:rPr lang="zh-CN" altLang="en-US" sz="5400" b="1" dirty="0">
                <a:latin typeface="隶书" panose="02010509060101010101" pitchFamily="49" charset="-122"/>
                <a:ea typeface="隶书" panose="02010509060101010101" pitchFamily="49" charset="-122"/>
              </a:rPr>
              <a:t>利动原则</a:t>
            </a:r>
            <a:r>
              <a:rPr lang="zh-CN" altLang="en-US" sz="4000" b="1" dirty="0"/>
              <a:t>             </a:t>
            </a:r>
            <a:endParaRPr lang="en-US" altLang="zh-CN" sz="4000" b="1" dirty="0"/>
          </a:p>
          <a:p>
            <a:pPr marL="0" indent="0" eaLnBrk="1" hangingPunct="1">
              <a:lnSpc>
                <a:spcPct val="80000"/>
              </a:lnSpc>
              <a:spcBef>
                <a:spcPct val="50000"/>
              </a:spcBef>
              <a:buNone/>
            </a:pPr>
            <a:r>
              <a:rPr lang="zh-CN" altLang="en-US" sz="2000" dirty="0">
                <a:latin typeface="楷体" panose="02010609060101010101" pitchFamily="49" charset="-122"/>
                <a:ea typeface="楷体" panose="02010609060101010101" pitchFamily="49" charset="-122"/>
              </a:rPr>
              <a:t>孙武在其兵法中提出了谋利辩证法，即利益是由</a:t>
            </a:r>
            <a:r>
              <a:rPr lang="zh-CN" altLang="en-US" sz="2000" dirty="0">
                <a:solidFill>
                  <a:srgbClr val="FF0000"/>
                </a:solidFill>
                <a:latin typeface="楷体" panose="02010609060101010101" pitchFamily="49" charset="-122"/>
                <a:ea typeface="楷体" panose="02010609060101010101" pitchFamily="49" charset="-122"/>
              </a:rPr>
              <a:t>有形</a:t>
            </a:r>
            <a:r>
              <a:rPr lang="zh-CN" altLang="en-US" sz="2000" dirty="0">
                <a:latin typeface="楷体" panose="02010609060101010101" pitchFamily="49" charset="-122"/>
                <a:ea typeface="楷体" panose="02010609060101010101" pitchFamily="49" charset="-122"/>
              </a:rPr>
              <a:t>的利益和</a:t>
            </a:r>
            <a:r>
              <a:rPr lang="zh-CN" altLang="en-US" sz="2000" dirty="0">
                <a:solidFill>
                  <a:srgbClr val="FF0000"/>
                </a:solidFill>
                <a:latin typeface="楷体" panose="02010609060101010101" pitchFamily="49" charset="-122"/>
                <a:ea typeface="楷体" panose="02010609060101010101" pitchFamily="49" charset="-122"/>
              </a:rPr>
              <a:t>无形</a:t>
            </a:r>
            <a:r>
              <a:rPr lang="zh-CN" altLang="en-US" sz="2000" dirty="0">
                <a:latin typeface="楷体" panose="02010609060101010101" pitchFamily="49" charset="-122"/>
                <a:ea typeface="楷体" panose="02010609060101010101" pitchFamily="49" charset="-122"/>
              </a:rPr>
              <a:t>的利益所组成。利是变量，无形的利可以转化为有形的利，同样有形的利也可以转化为无形的利。孙子认为，无形的利是有形的利的基础，无形的利比有形的利更重要。在兵法中，利的可变性被阐述的最清楚。</a:t>
            </a:r>
          </a:p>
          <a:p>
            <a:pPr marL="0" indent="0" eaLnBrk="1" hangingPunct="1">
              <a:lnSpc>
                <a:spcPct val="80000"/>
              </a:lnSpc>
              <a:spcBef>
                <a:spcPct val="50000"/>
              </a:spcBef>
              <a:buNone/>
            </a:pPr>
            <a:r>
              <a:rPr lang="zh-CN" altLang="en-US" sz="2000" dirty="0">
                <a:latin typeface="楷体" panose="02010609060101010101" pitchFamily="49" charset="-122"/>
                <a:ea typeface="楷体" panose="02010609060101010101" pitchFamily="49" charset="-122"/>
                <a:sym typeface="+mn-ea"/>
              </a:rPr>
              <a:t>在孙子看来，近利可以变成远利；局部的利可以变成整体的利；战可以获利，不战也可以获利；示弱是为了利，示强也是为了利；进攻是为了利, 防守也是为了利。总之，孙子强调谋求获得整体利益，反对追求局部的小利。</a:t>
            </a:r>
          </a:p>
          <a:p>
            <a:pPr marL="0" indent="0" eaLnBrk="1" hangingPunct="1">
              <a:lnSpc>
                <a:spcPct val="80000"/>
              </a:lnSpc>
              <a:spcBef>
                <a:spcPct val="50000"/>
              </a:spcBef>
              <a:buNone/>
            </a:pPr>
            <a:endParaRPr lang="zh-CN" altLang="en-US" sz="2400" dirty="0">
              <a:latin typeface="楷体" panose="02010609060101010101" pitchFamily="49" charset="-122"/>
              <a:ea typeface="楷体" panose="02010609060101010101" pitchFamily="49" charset="-122"/>
              <a:sym typeface="+mn-ea"/>
            </a:endParaRPr>
          </a:p>
          <a:p>
            <a:pPr marL="0" indent="0" eaLnBrk="1" hangingPunct="1">
              <a:lnSpc>
                <a:spcPct val="80000"/>
              </a:lnSpc>
              <a:spcBef>
                <a:spcPct val="50000"/>
              </a:spcBef>
              <a:buNone/>
            </a:pPr>
            <a:r>
              <a:rPr lang="zh-CN" altLang="en-US" sz="2400" dirty="0">
                <a:latin typeface="楷体" panose="02010609060101010101" pitchFamily="49" charset="-122"/>
                <a:ea typeface="楷体" panose="02010609060101010101" pitchFamily="49" charset="-122"/>
                <a:sym typeface="+mn-ea"/>
              </a:rPr>
              <a:t>《九地篇》《火攻篇》：合于利而动，不合于利而止。</a:t>
            </a:r>
          </a:p>
          <a:p>
            <a:pPr marL="0" indent="0" eaLnBrk="1" hangingPunct="1">
              <a:lnSpc>
                <a:spcPct val="80000"/>
              </a:lnSpc>
              <a:spcBef>
                <a:spcPct val="50000"/>
              </a:spcBef>
              <a:buNone/>
            </a:pPr>
            <a:endParaRPr lang="zh-CN" altLang="en-US" sz="2400" b="1" dirty="0">
              <a:ea typeface="黑体" panose="02010609060101010101" charset="-122"/>
              <a:sym typeface="+mn-ea"/>
            </a:endParaRPr>
          </a:p>
          <a:p>
            <a:pPr marL="0" indent="0" eaLnBrk="1" hangingPunct="1">
              <a:lnSpc>
                <a:spcPct val="80000"/>
              </a:lnSpc>
              <a:spcBef>
                <a:spcPct val="50000"/>
              </a:spcBef>
              <a:buNone/>
            </a:pPr>
            <a:r>
              <a:rPr lang="zh-CN" altLang="en-US" sz="2400" b="1" dirty="0">
                <a:ea typeface="黑体" panose="02010609060101010101" charset="-122"/>
                <a:sym typeface="+mn-ea"/>
              </a:rPr>
              <a:t>我国“走出去”的战略</a:t>
            </a:r>
          </a:p>
          <a:p>
            <a:pPr marL="0" indent="0" eaLnBrk="1" hangingPunct="1">
              <a:lnSpc>
                <a:spcPct val="70000"/>
              </a:lnSpc>
              <a:spcBef>
                <a:spcPct val="50000"/>
              </a:spcBef>
              <a:buNone/>
            </a:pPr>
            <a:r>
              <a:rPr lang="zh-CN" altLang="en-US" sz="2400" dirty="0">
                <a:solidFill>
                  <a:srgbClr val="FF0000"/>
                </a:solidFill>
                <a:latin typeface="隶书" panose="02010509060101010101" pitchFamily="49" charset="-122"/>
                <a:ea typeface="隶书" panose="02010509060101010101" pitchFamily="49" charset="-122"/>
                <a:sym typeface="+mn-ea"/>
              </a:rPr>
              <a:t>2000年，</a:t>
            </a:r>
            <a:r>
              <a:rPr lang="zh-CN" altLang="en-US" sz="2400" dirty="0">
                <a:solidFill>
                  <a:srgbClr val="FF0000"/>
                </a:solidFill>
                <a:ea typeface="隶书" panose="02010509060101010101" pitchFamily="49" charset="-122"/>
                <a:sym typeface="+mn-ea"/>
              </a:rPr>
              <a:t>“</a:t>
            </a:r>
            <a:r>
              <a:rPr lang="zh-CN" altLang="en-US" sz="2400" dirty="0">
                <a:solidFill>
                  <a:srgbClr val="FF0000"/>
                </a:solidFill>
                <a:latin typeface="隶书" panose="02010509060101010101" pitchFamily="49" charset="-122"/>
                <a:ea typeface="隶书" panose="02010509060101010101" pitchFamily="49" charset="-122"/>
                <a:sym typeface="+mn-ea"/>
              </a:rPr>
              <a:t>走出去</a:t>
            </a:r>
            <a:r>
              <a:rPr lang="zh-CN" altLang="en-US" sz="2400" dirty="0">
                <a:solidFill>
                  <a:srgbClr val="FF0000"/>
                </a:solidFill>
                <a:ea typeface="隶书" panose="02010509060101010101" pitchFamily="49" charset="-122"/>
                <a:sym typeface="+mn-ea"/>
              </a:rPr>
              <a:t>”</a:t>
            </a:r>
            <a:r>
              <a:rPr lang="zh-CN" altLang="en-US" sz="2400" dirty="0">
                <a:solidFill>
                  <a:srgbClr val="FF0000"/>
                </a:solidFill>
                <a:latin typeface="隶书" panose="02010509060101010101" pitchFamily="49" charset="-122"/>
                <a:ea typeface="隶书" panose="02010509060101010101" pitchFamily="49" charset="-122"/>
                <a:sym typeface="+mn-ea"/>
              </a:rPr>
              <a:t>被中央正式确定为新时期一项开放战略。</a:t>
            </a:r>
            <a:endParaRPr lang="zh-CN" altLang="en-US" sz="2400" dirty="0">
              <a:solidFill>
                <a:srgbClr val="FF0000"/>
              </a:solidFill>
              <a:latin typeface="隶书" panose="02010509060101010101" pitchFamily="49" charset="-122"/>
              <a:ea typeface="隶书" panose="02010509060101010101" pitchFamily="49" charset="-122"/>
            </a:endParaRPr>
          </a:p>
          <a:p>
            <a:pPr marL="0" indent="0" eaLnBrk="1" hangingPunct="1">
              <a:lnSpc>
                <a:spcPct val="70000"/>
              </a:lnSpc>
              <a:spcBef>
                <a:spcPct val="30000"/>
              </a:spcBef>
              <a:buNone/>
            </a:pPr>
            <a:r>
              <a:rPr lang="zh-CN" altLang="en-US" sz="2400" dirty="0">
                <a:latin typeface="隶书" panose="02010509060101010101" pitchFamily="49" charset="-122"/>
                <a:ea typeface="隶书" panose="02010509060101010101" pitchFamily="49" charset="-122"/>
                <a:sym typeface="+mn-ea"/>
              </a:rPr>
              <a:t>2001年《十五计划纲要》将</a:t>
            </a:r>
            <a:r>
              <a:rPr lang="zh-CN" altLang="en-US" sz="2400" dirty="0">
                <a:ea typeface="隶书" panose="02010509060101010101" pitchFamily="49" charset="-122"/>
                <a:sym typeface="+mn-ea"/>
              </a:rPr>
              <a:t>“</a:t>
            </a:r>
            <a:r>
              <a:rPr lang="zh-CN" altLang="en-US" sz="2400" dirty="0">
                <a:latin typeface="隶书" panose="02010509060101010101" pitchFamily="49" charset="-122"/>
                <a:ea typeface="隶书" panose="02010509060101010101" pitchFamily="49" charset="-122"/>
                <a:sym typeface="+mn-ea"/>
              </a:rPr>
              <a:t>走出去</a:t>
            </a:r>
            <a:r>
              <a:rPr lang="zh-CN" altLang="en-US" sz="2400" dirty="0">
                <a:ea typeface="隶书" panose="02010509060101010101" pitchFamily="49" charset="-122"/>
                <a:sym typeface="+mn-ea"/>
              </a:rPr>
              <a:t>”</a:t>
            </a:r>
            <a:r>
              <a:rPr lang="zh-CN" altLang="en-US" sz="2400" dirty="0">
                <a:latin typeface="隶书" panose="02010509060101010101" pitchFamily="49" charset="-122"/>
                <a:ea typeface="隶书" panose="02010509060101010101" pitchFamily="49" charset="-122"/>
                <a:sym typeface="+mn-ea"/>
              </a:rPr>
              <a:t>与对外贸易、利用外资并列为</a:t>
            </a:r>
            <a:r>
              <a:rPr lang="zh-CN" altLang="en-US" sz="2400" dirty="0">
                <a:ea typeface="隶书" panose="02010509060101010101" pitchFamily="49" charset="-122"/>
                <a:sym typeface="+mn-ea"/>
              </a:rPr>
              <a:t>“</a:t>
            </a:r>
            <a:r>
              <a:rPr lang="zh-CN" altLang="en-US" sz="2400" dirty="0">
                <a:latin typeface="隶书" panose="02010509060101010101" pitchFamily="49" charset="-122"/>
                <a:ea typeface="隶书" panose="02010509060101010101" pitchFamily="49" charset="-122"/>
                <a:sym typeface="+mn-ea"/>
              </a:rPr>
              <a:t>十五</a:t>
            </a:r>
            <a:r>
              <a:rPr lang="zh-CN" altLang="en-US" sz="2400" dirty="0">
                <a:ea typeface="隶书" panose="02010509060101010101" pitchFamily="49" charset="-122"/>
                <a:sym typeface="+mn-ea"/>
              </a:rPr>
              <a:t>”</a:t>
            </a:r>
            <a:r>
              <a:rPr lang="zh-CN" altLang="en-US" sz="2400" dirty="0">
                <a:latin typeface="隶书" panose="02010509060101010101" pitchFamily="49" charset="-122"/>
                <a:ea typeface="隶书" panose="02010509060101010101" pitchFamily="49" charset="-122"/>
                <a:sym typeface="+mn-ea"/>
              </a:rPr>
              <a:t>开放型经济发展的三大支柱。</a:t>
            </a:r>
            <a:endParaRPr lang="zh-CN" altLang="en-US" sz="2400" dirty="0">
              <a:latin typeface="隶书" panose="02010509060101010101" pitchFamily="49" charset="-122"/>
              <a:ea typeface="隶书" panose="02010509060101010101" pitchFamily="49" charset="-122"/>
            </a:endParaRPr>
          </a:p>
          <a:p>
            <a:pPr marL="0" indent="0" eaLnBrk="1" hangingPunct="1">
              <a:lnSpc>
                <a:spcPct val="70000"/>
              </a:lnSpc>
              <a:spcBef>
                <a:spcPct val="30000"/>
              </a:spcBef>
              <a:buNone/>
            </a:pPr>
            <a:r>
              <a:rPr lang="zh-CN" altLang="en-US" sz="2400" dirty="0">
                <a:solidFill>
                  <a:srgbClr val="FF0000"/>
                </a:solidFill>
                <a:latin typeface="隶书" panose="02010509060101010101" pitchFamily="49" charset="-122"/>
                <a:ea typeface="隶书" panose="02010509060101010101" pitchFamily="49" charset="-122"/>
                <a:sym typeface="+mn-ea"/>
              </a:rPr>
              <a:t>2002年，十六大报告明确提出，要</a:t>
            </a:r>
            <a:r>
              <a:rPr lang="zh-CN" altLang="en-US" sz="2400" dirty="0">
                <a:solidFill>
                  <a:srgbClr val="FF0000"/>
                </a:solidFill>
                <a:ea typeface="隶书" panose="02010509060101010101" pitchFamily="49" charset="-122"/>
                <a:sym typeface="+mn-ea"/>
              </a:rPr>
              <a:t>“</a:t>
            </a:r>
            <a:r>
              <a:rPr lang="zh-CN" altLang="en-US" sz="2400" dirty="0">
                <a:solidFill>
                  <a:srgbClr val="FF0000"/>
                </a:solidFill>
                <a:latin typeface="隶书" panose="02010509060101010101" pitchFamily="49" charset="-122"/>
                <a:ea typeface="隶书" panose="02010509060101010101" pitchFamily="49" charset="-122"/>
                <a:sym typeface="+mn-ea"/>
              </a:rPr>
              <a:t>坚持</a:t>
            </a:r>
            <a:r>
              <a:rPr lang="zh-CN" altLang="en-US" sz="2400" dirty="0">
                <a:solidFill>
                  <a:srgbClr val="FF0000"/>
                </a:solidFill>
                <a:ea typeface="隶书" panose="02010509060101010101" pitchFamily="49" charset="-122"/>
                <a:sym typeface="+mn-ea"/>
              </a:rPr>
              <a:t>‘</a:t>
            </a:r>
            <a:r>
              <a:rPr lang="zh-CN" altLang="en-US" sz="2400" dirty="0">
                <a:solidFill>
                  <a:srgbClr val="FF0000"/>
                </a:solidFill>
                <a:latin typeface="隶书" panose="02010509060101010101" pitchFamily="49" charset="-122"/>
                <a:ea typeface="隶书" panose="02010509060101010101" pitchFamily="49" charset="-122"/>
                <a:sym typeface="+mn-ea"/>
              </a:rPr>
              <a:t>引进来</a:t>
            </a:r>
            <a:r>
              <a:rPr lang="zh-CN" altLang="en-US" sz="2400" dirty="0">
                <a:solidFill>
                  <a:srgbClr val="FF0000"/>
                </a:solidFill>
                <a:ea typeface="隶书" panose="02010509060101010101" pitchFamily="49" charset="-122"/>
                <a:sym typeface="+mn-ea"/>
              </a:rPr>
              <a:t>’</a:t>
            </a:r>
            <a:r>
              <a:rPr lang="zh-CN" altLang="en-US" sz="2400" dirty="0">
                <a:solidFill>
                  <a:srgbClr val="FF0000"/>
                </a:solidFill>
                <a:latin typeface="隶书" panose="02010509060101010101" pitchFamily="49" charset="-122"/>
                <a:ea typeface="隶书" panose="02010509060101010101" pitchFamily="49" charset="-122"/>
                <a:sym typeface="+mn-ea"/>
              </a:rPr>
              <a:t>和</a:t>
            </a:r>
            <a:r>
              <a:rPr lang="zh-CN" altLang="en-US" sz="2400" dirty="0">
                <a:solidFill>
                  <a:srgbClr val="FF0000"/>
                </a:solidFill>
                <a:ea typeface="隶书" panose="02010509060101010101" pitchFamily="49" charset="-122"/>
                <a:sym typeface="+mn-ea"/>
              </a:rPr>
              <a:t>‘</a:t>
            </a:r>
            <a:r>
              <a:rPr lang="zh-CN" altLang="en-US" sz="2400" dirty="0">
                <a:solidFill>
                  <a:srgbClr val="FF0000"/>
                </a:solidFill>
                <a:latin typeface="隶书" panose="02010509060101010101" pitchFamily="49" charset="-122"/>
                <a:ea typeface="隶书" panose="02010509060101010101" pitchFamily="49" charset="-122"/>
                <a:sym typeface="+mn-ea"/>
              </a:rPr>
              <a:t>走出去</a:t>
            </a:r>
            <a:r>
              <a:rPr lang="zh-CN" altLang="en-US" sz="2400" dirty="0">
                <a:solidFill>
                  <a:srgbClr val="FF0000"/>
                </a:solidFill>
                <a:ea typeface="隶书" panose="02010509060101010101" pitchFamily="49" charset="-122"/>
                <a:sym typeface="+mn-ea"/>
              </a:rPr>
              <a:t>’</a:t>
            </a:r>
            <a:r>
              <a:rPr lang="zh-CN" altLang="en-US" sz="2400" dirty="0">
                <a:solidFill>
                  <a:srgbClr val="FF0000"/>
                </a:solidFill>
                <a:latin typeface="隶书" panose="02010509060101010101" pitchFamily="49" charset="-122"/>
                <a:ea typeface="隶书" panose="02010509060101010101" pitchFamily="49" charset="-122"/>
                <a:sym typeface="+mn-ea"/>
              </a:rPr>
              <a:t>相结合，全面提高对外开放水平</a:t>
            </a:r>
            <a:r>
              <a:rPr lang="zh-CN" altLang="en-US" sz="2400" dirty="0">
                <a:solidFill>
                  <a:srgbClr val="FF0000"/>
                </a:solidFill>
                <a:ea typeface="隶书" panose="02010509060101010101" pitchFamily="49" charset="-122"/>
                <a:sym typeface="+mn-ea"/>
              </a:rPr>
              <a:t>”。</a:t>
            </a:r>
            <a:endParaRPr lang="zh-CN" altLang="en-US" sz="2400" dirty="0"/>
          </a:p>
          <a:p>
            <a:pPr marL="0" indent="0" eaLnBrk="1" hangingPunct="1">
              <a:lnSpc>
                <a:spcPct val="80000"/>
              </a:lnSpc>
              <a:spcBef>
                <a:spcPct val="50000"/>
              </a:spcBef>
              <a:buNone/>
            </a:pPr>
            <a:endParaRPr lang="zh-CN" altLang="en-US" sz="2400" dirty="0"/>
          </a:p>
          <a:p>
            <a:pPr marL="0" indent="0" eaLnBrk="1" hangingPunct="1">
              <a:lnSpc>
                <a:spcPct val="80000"/>
              </a:lnSpc>
              <a:spcBef>
                <a:spcPct val="50000"/>
              </a:spcBef>
              <a:buNone/>
            </a:pPr>
            <a:endParaRPr lang="zh-CN" altLang="en-US" sz="2400" dirty="0">
              <a:latin typeface="楷体" panose="02010609060101010101" pitchFamily="49" charset="-122"/>
              <a:ea typeface="楷体" panose="02010609060101010101" pitchFamily="49" charset="-122"/>
            </a:endParaRPr>
          </a:p>
          <a:p>
            <a:pPr marL="0" indent="0" eaLnBrk="1" hangingPunct="1">
              <a:lnSpc>
                <a:spcPct val="80000"/>
              </a:lnSpc>
              <a:spcBef>
                <a:spcPct val="50000"/>
              </a:spcBef>
              <a:buNone/>
            </a:pPr>
            <a:endParaRPr lang="en-US" altLang="zh-CN" sz="2400" dirty="0">
              <a:latin typeface="微软雅黑" panose="020B0503020204020204" pitchFamily="34" charset="-122"/>
              <a:ea typeface="微软雅黑" panose="020B0503020204020204" pitchFamily="34" charset="-122"/>
            </a:endParaRPr>
          </a:p>
          <a:p>
            <a:pPr marL="0" indent="0">
              <a:spcBef>
                <a:spcPct val="0"/>
              </a:spcBef>
              <a:buNone/>
            </a:pPr>
            <a:endParaRPr lang="en-US" altLang="zh-CN" sz="2400" dirty="0">
              <a:latin typeface="微软雅黑" panose="020B0503020204020204" pitchFamily="34" charset="-122"/>
              <a:ea typeface="微软雅黑" panose="020B0503020204020204" pitchFamily="34" charset="-122"/>
            </a:endParaRPr>
          </a:p>
          <a:p>
            <a:pPr marL="0" indent="0" eaLnBrk="1" hangingPunct="1">
              <a:lnSpc>
                <a:spcPct val="80000"/>
              </a:lnSpc>
              <a:spcBef>
                <a:spcPct val="50000"/>
              </a:spcBef>
              <a:buNone/>
            </a:pPr>
            <a:endParaRPr lang="zh-CN" altLang="en-US" sz="2400" dirty="0">
              <a:latin typeface="楷体" panose="02010609060101010101" pitchFamily="49" charset="-122"/>
              <a:ea typeface="楷体" panose="02010609060101010101" pitchFamily="49" charset="-122"/>
            </a:endParaRPr>
          </a:p>
          <a:p>
            <a:pPr marL="0" indent="0" eaLnBrk="1" hangingPunct="1">
              <a:lnSpc>
                <a:spcPct val="80000"/>
              </a:lnSpc>
              <a:spcBef>
                <a:spcPct val="50000"/>
              </a:spcBef>
              <a:buNone/>
            </a:pPr>
            <a:endParaRPr lang="zh-CN" altLang="en-US" sz="2400" dirty="0">
              <a:latin typeface="楷体" panose="02010609060101010101" pitchFamily="49" charset="-122"/>
              <a:ea typeface="楷体" panose="02010609060101010101" pitchFamily="49" charset="-122"/>
            </a:endParaRPr>
          </a:p>
        </p:txBody>
      </p:sp>
    </p:spTree>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p:nvPr/>
        </p:nvSpPr>
        <p:spPr>
          <a:xfrm>
            <a:off x="1703389" y="260350"/>
            <a:ext cx="8893175" cy="717042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4000" b="1" dirty="0">
                <a:solidFill>
                  <a:srgbClr val="FF0000"/>
                </a:solidFill>
                <a:latin typeface="楷体" panose="02010609060101010101" pitchFamily="49" charset="-122"/>
                <a:ea typeface="楷体" panose="02010609060101010101" pitchFamily="49" charset="-122"/>
              </a:rPr>
              <a:t>中国企业走出去十大模式</a:t>
            </a:r>
            <a:endParaRPr lang="zh-CN" altLang="en-US" sz="4000" dirty="0">
              <a:solidFill>
                <a:srgbClr val="FF0000"/>
              </a:solidFill>
              <a:latin typeface="楷体" panose="02010609060101010101" pitchFamily="49" charset="-122"/>
              <a:ea typeface="楷体" panose="02010609060101010101" pitchFamily="49" charset="-122"/>
            </a:endParaRPr>
          </a:p>
          <a:p>
            <a:pPr marL="0" indent="0" eaLnBrk="1" hangingPunct="1">
              <a:spcBef>
                <a:spcPct val="0"/>
              </a:spcBef>
              <a:buNone/>
            </a:pPr>
            <a:r>
              <a:rPr lang="zh-CN" altLang="en-US" sz="2400" dirty="0">
                <a:latin typeface="楷体" panose="02010609060101010101" pitchFamily="49" charset="-122"/>
                <a:ea typeface="楷体" panose="02010609060101010101" pitchFamily="49" charset="-122"/>
              </a:rPr>
              <a:t>　　</a:t>
            </a:r>
            <a:r>
              <a:rPr lang="en-US" altLang="zh-CN" sz="1800" b="1" dirty="0">
                <a:latin typeface="楷体" panose="02010609060101010101" pitchFamily="49" charset="-122"/>
                <a:ea typeface="楷体" panose="02010609060101010101" pitchFamily="49" charset="-122"/>
              </a:rPr>
              <a:t>1)</a:t>
            </a:r>
            <a:r>
              <a:rPr lang="zh-CN" altLang="en-US" sz="1800" b="1" dirty="0">
                <a:latin typeface="楷体" panose="02010609060101010101" pitchFamily="49" charset="-122"/>
                <a:ea typeface="楷体" panose="02010609060101010101" pitchFamily="49" charset="-122"/>
              </a:rPr>
              <a:t>海尔安营扎寨模式：海尔是国内企业较早走出去的企业，早在中国加入</a:t>
            </a:r>
            <a:r>
              <a:rPr lang="en-US" altLang="zh-CN" sz="1800" b="1" dirty="0">
                <a:latin typeface="楷体" panose="02010609060101010101" pitchFamily="49" charset="-122"/>
                <a:ea typeface="楷体" panose="02010609060101010101" pitchFamily="49" charset="-122"/>
              </a:rPr>
              <a:t>WTO</a:t>
            </a:r>
            <a:r>
              <a:rPr lang="zh-CN" altLang="en-US" sz="1800" b="1" dirty="0">
                <a:latin typeface="楷体" panose="02010609060101010101" pitchFamily="49" charset="-122"/>
                <a:ea typeface="楷体" panose="02010609060101010101" pitchFamily="49" charset="-122"/>
              </a:rPr>
              <a:t>之前。这种模式是中国企业在海外建立自己的生产基地，直接建立和推广自己的品牌，树立当地企业形象，以便更好地更多地销售自己在当地和中国所生产的产品，避免更多的关税壁垒等，如海尔在美国、巴基斯坦等国所建立的生产基地。这种模式的优点是容易获得所在国消费者的信任和欢迎，提高销售，可以回避关税，但挑战是</a:t>
            </a:r>
            <a:r>
              <a:rPr lang="zh-CN" altLang="en-US" sz="1800" b="1" dirty="0">
                <a:solidFill>
                  <a:srgbClr val="FF0000"/>
                </a:solidFill>
                <a:latin typeface="楷体" panose="02010609060101010101" pitchFamily="49" charset="-122"/>
                <a:ea typeface="楷体" panose="02010609060101010101" pitchFamily="49" charset="-122"/>
              </a:rPr>
              <a:t>成本较高</a:t>
            </a:r>
            <a:r>
              <a:rPr lang="zh-CN" altLang="en-US" sz="1800" b="1" dirty="0">
                <a:latin typeface="楷体" panose="02010609060101010101" pitchFamily="49" charset="-122"/>
                <a:ea typeface="楷体" panose="02010609060101010101" pitchFamily="49" charset="-122"/>
              </a:rPr>
              <a:t>。</a:t>
            </a:r>
            <a:endParaRPr lang="en-US" altLang="zh-CN" sz="1800" b="1" dirty="0">
              <a:latin typeface="楷体" panose="02010609060101010101" pitchFamily="49" charset="-122"/>
              <a:ea typeface="楷体" panose="02010609060101010101" pitchFamily="49" charset="-122"/>
            </a:endParaRPr>
          </a:p>
          <a:p>
            <a:pPr marL="0" indent="0" eaLnBrk="1" hangingPunct="1">
              <a:spcBef>
                <a:spcPct val="0"/>
              </a:spcBef>
              <a:buNone/>
            </a:pPr>
            <a:r>
              <a:rPr lang="zh-CN" altLang="en-US" sz="1800" b="1" dirty="0">
                <a:latin typeface="楷体" panose="02010609060101010101" pitchFamily="49" charset="-122"/>
                <a:ea typeface="楷体" panose="02010609060101010101" pitchFamily="49" charset="-122"/>
              </a:rPr>
              <a:t>海尔已在全球拥有</a:t>
            </a:r>
            <a:r>
              <a:rPr lang="en-US" altLang="zh-CN" sz="1800" b="1" dirty="0">
                <a:latin typeface="楷体" panose="02010609060101010101" pitchFamily="49" charset="-122"/>
                <a:ea typeface="楷体" panose="02010609060101010101" pitchFamily="49" charset="-122"/>
              </a:rPr>
              <a:t>10</a:t>
            </a:r>
            <a:r>
              <a:rPr lang="zh-CN" altLang="en-US" sz="1800" b="1" dirty="0">
                <a:latin typeface="楷体" panose="02010609060101010101" pitchFamily="49" charset="-122"/>
                <a:ea typeface="楷体" panose="02010609060101010101" pitchFamily="49" charset="-122"/>
              </a:rPr>
              <a:t>大研发基地（其中海外</a:t>
            </a:r>
            <a:r>
              <a:rPr lang="en-US" altLang="zh-CN" sz="1800" b="1" dirty="0">
                <a:latin typeface="楷体" panose="02010609060101010101" pitchFamily="49" charset="-122"/>
                <a:ea typeface="楷体" panose="02010609060101010101" pitchFamily="49" charset="-122"/>
              </a:rPr>
              <a:t>8</a:t>
            </a:r>
            <a:r>
              <a:rPr lang="zh-CN" altLang="en-US" sz="1800" b="1" dirty="0">
                <a:latin typeface="楷体" panose="02010609060101010101" pitchFamily="49" charset="-122"/>
                <a:ea typeface="楷体" panose="02010609060101010101" pitchFamily="49" charset="-122"/>
              </a:rPr>
              <a:t>个）、</a:t>
            </a:r>
            <a:r>
              <a:rPr lang="en-US" altLang="zh-CN" sz="1800" b="1" dirty="0">
                <a:latin typeface="楷体" panose="02010609060101010101" pitchFamily="49" charset="-122"/>
                <a:ea typeface="楷体" panose="02010609060101010101" pitchFamily="49" charset="-122"/>
              </a:rPr>
              <a:t>28</a:t>
            </a:r>
            <a:r>
              <a:rPr lang="zh-CN" altLang="en-US" sz="1800" b="1" dirty="0">
                <a:latin typeface="楷体" panose="02010609060101010101" pitchFamily="49" charset="-122"/>
                <a:ea typeface="楷体" panose="02010609060101010101" pitchFamily="49" charset="-122"/>
              </a:rPr>
              <a:t>个工业园、</a:t>
            </a:r>
            <a:r>
              <a:rPr lang="en-US" altLang="zh-CN" sz="1800" b="1" dirty="0">
                <a:latin typeface="楷体" panose="02010609060101010101" pitchFamily="49" charset="-122"/>
                <a:ea typeface="楷体" panose="02010609060101010101" pitchFamily="49" charset="-122"/>
              </a:rPr>
              <a:t>122</a:t>
            </a:r>
            <a:r>
              <a:rPr lang="zh-CN" altLang="en-US" sz="1800" b="1" dirty="0">
                <a:latin typeface="楷体" panose="02010609060101010101" pitchFamily="49" charset="-122"/>
                <a:ea typeface="楷体" panose="02010609060101010101" pitchFamily="49" charset="-122"/>
              </a:rPr>
              <a:t>个制造中心、</a:t>
            </a:r>
            <a:r>
              <a:rPr lang="en-US" altLang="zh-CN" sz="1800" b="1" dirty="0">
                <a:latin typeface="楷体" panose="02010609060101010101" pitchFamily="49" charset="-122"/>
                <a:ea typeface="楷体" panose="02010609060101010101" pitchFamily="49" charset="-122"/>
              </a:rPr>
              <a:t>108</a:t>
            </a:r>
            <a:r>
              <a:rPr lang="zh-CN" altLang="en-US" sz="1800" b="1" dirty="0">
                <a:latin typeface="楷体" panose="02010609060101010101" pitchFamily="49" charset="-122"/>
                <a:ea typeface="楷体" panose="02010609060101010101" pitchFamily="49" charset="-122"/>
              </a:rPr>
              <a:t>个营销中心、</a:t>
            </a:r>
            <a:r>
              <a:rPr lang="en-US" altLang="zh-CN" sz="1800" b="1" dirty="0">
                <a:latin typeface="楷体" panose="02010609060101010101" pitchFamily="49" charset="-122"/>
                <a:ea typeface="楷体" panose="02010609060101010101" pitchFamily="49" charset="-122"/>
              </a:rPr>
              <a:t>24</a:t>
            </a:r>
            <a:r>
              <a:rPr lang="zh-CN" altLang="en-US" sz="1800" b="1" dirty="0">
                <a:latin typeface="楷体" panose="02010609060101010101" pitchFamily="49" charset="-122"/>
                <a:ea typeface="楷体" panose="02010609060101010101" pitchFamily="49" charset="-122"/>
              </a:rPr>
              <a:t>万个销售网络。目前海尔在全球范围内已实现了设计、制造、营销“三位一体“的网络布局。　</a:t>
            </a:r>
          </a:p>
          <a:p>
            <a:pPr marL="0" indent="0" eaLnBrk="1" hangingPunct="1">
              <a:spcBef>
                <a:spcPct val="0"/>
              </a:spcBef>
              <a:buNone/>
            </a:pPr>
            <a:endParaRPr lang="zh-CN" altLang="en-US" sz="1800" b="1" dirty="0">
              <a:latin typeface="楷体" panose="02010609060101010101" pitchFamily="49" charset="-122"/>
              <a:ea typeface="楷体" panose="02010609060101010101" pitchFamily="49" charset="-122"/>
            </a:endParaRPr>
          </a:p>
          <a:p>
            <a:pPr marL="0" indent="0" eaLnBrk="1" hangingPunct="1">
              <a:spcBef>
                <a:spcPct val="0"/>
              </a:spcBef>
              <a:buNone/>
            </a:pPr>
            <a:r>
              <a:rPr lang="zh-CN" altLang="en-US" sz="1800" b="1" dirty="0">
                <a:latin typeface="楷体" panose="02010609060101010101" pitchFamily="49" charset="-122"/>
                <a:ea typeface="楷体" panose="02010609060101010101" pitchFamily="49" charset="-122"/>
                <a:sym typeface="+mn-ea"/>
              </a:rPr>
              <a:t>　</a:t>
            </a:r>
            <a:r>
              <a:rPr lang="en-US" altLang="zh-CN" sz="1800" b="1" dirty="0">
                <a:latin typeface="楷体" panose="02010609060101010101" pitchFamily="49" charset="-122"/>
                <a:ea typeface="楷体" panose="02010609060101010101" pitchFamily="49" charset="-122"/>
                <a:sym typeface="+mn-ea"/>
              </a:rPr>
              <a:t>2)TCL</a:t>
            </a:r>
            <a:r>
              <a:rPr lang="zh-CN" altLang="en-US" sz="1800" b="1" dirty="0">
                <a:latin typeface="楷体" panose="02010609060101010101" pitchFamily="49" charset="-122"/>
                <a:ea typeface="楷体" panose="02010609060101010101" pitchFamily="49" charset="-122"/>
                <a:sym typeface="+mn-ea"/>
              </a:rPr>
              <a:t>品牌共享模式：</a:t>
            </a:r>
            <a:r>
              <a:rPr lang="en-US" altLang="zh-CN" sz="1800" b="1" dirty="0">
                <a:latin typeface="楷体" panose="02010609060101010101" pitchFamily="49" charset="-122"/>
                <a:ea typeface="楷体" panose="02010609060101010101" pitchFamily="49" charset="-122"/>
                <a:sym typeface="+mn-ea"/>
              </a:rPr>
              <a:t>TCL</a:t>
            </a:r>
            <a:r>
              <a:rPr lang="zh-CN" altLang="en-US" sz="1800" b="1" dirty="0">
                <a:latin typeface="楷体" panose="02010609060101010101" pitchFamily="49" charset="-122"/>
                <a:ea typeface="楷体" panose="02010609060101010101" pitchFamily="49" charset="-122"/>
                <a:sym typeface="+mn-ea"/>
              </a:rPr>
              <a:t>的模式是一种品牌共享模式，即将自己在国际上不知名的品牌和国际上知名的品牌结合，带动国内产品走出去，如</a:t>
            </a:r>
            <a:r>
              <a:rPr lang="en-US" altLang="zh-CN" sz="1800" b="1" dirty="0">
                <a:latin typeface="楷体" panose="02010609060101010101" pitchFamily="49" charset="-122"/>
                <a:ea typeface="楷体" panose="02010609060101010101" pitchFamily="49" charset="-122"/>
                <a:sym typeface="+mn-ea"/>
              </a:rPr>
              <a:t>TCL</a:t>
            </a:r>
            <a:r>
              <a:rPr lang="zh-CN" altLang="en-US" sz="1800" b="1" dirty="0">
                <a:latin typeface="楷体" panose="02010609060101010101" pitchFamily="49" charset="-122"/>
                <a:ea typeface="楷体" panose="02010609060101010101" pitchFamily="49" charset="-122"/>
                <a:sym typeface="+mn-ea"/>
              </a:rPr>
              <a:t>和德国斯耐德、法国汤姆逊及阿尔卡特等品牌的结合，大大带动了</a:t>
            </a:r>
            <a:r>
              <a:rPr lang="en-US" altLang="zh-CN" sz="1800" b="1" dirty="0">
                <a:latin typeface="楷体" panose="02010609060101010101" pitchFamily="49" charset="-122"/>
                <a:ea typeface="楷体" panose="02010609060101010101" pitchFamily="49" charset="-122"/>
                <a:sym typeface="+mn-ea"/>
              </a:rPr>
              <a:t>TCL</a:t>
            </a:r>
            <a:r>
              <a:rPr lang="zh-CN" altLang="en-US" sz="1800" b="1" dirty="0">
                <a:latin typeface="楷体" panose="02010609060101010101" pitchFamily="49" charset="-122"/>
                <a:ea typeface="楷体" panose="02010609060101010101" pitchFamily="49" charset="-122"/>
                <a:sym typeface="+mn-ea"/>
              </a:rPr>
              <a:t>产品的出口，也带动了</a:t>
            </a:r>
            <a:r>
              <a:rPr lang="en-US" altLang="zh-CN" sz="1800" b="1" dirty="0">
                <a:latin typeface="楷体" panose="02010609060101010101" pitchFamily="49" charset="-122"/>
                <a:ea typeface="楷体" panose="02010609060101010101" pitchFamily="49" charset="-122"/>
                <a:sym typeface="+mn-ea"/>
              </a:rPr>
              <a:t>TCL</a:t>
            </a:r>
            <a:r>
              <a:rPr lang="zh-CN" altLang="en-US" sz="1800" b="1" dirty="0">
                <a:latin typeface="楷体" panose="02010609060101010101" pitchFamily="49" charset="-122"/>
                <a:ea typeface="楷体" panose="02010609060101010101" pitchFamily="49" charset="-122"/>
                <a:sym typeface="+mn-ea"/>
              </a:rPr>
              <a:t>品牌的提升。这种模式的优点是品牌长期的共享，但从长远来看，还是需要最终推出自己的品牌。</a:t>
            </a:r>
          </a:p>
          <a:p>
            <a:pPr marL="0" indent="0" eaLnBrk="1" hangingPunct="1">
              <a:spcBef>
                <a:spcPct val="0"/>
              </a:spcBef>
              <a:buNone/>
            </a:pPr>
            <a:endParaRPr lang="zh-CN" altLang="en-US" sz="1800" b="1" dirty="0">
              <a:latin typeface="楷体" panose="02010609060101010101" pitchFamily="49" charset="-122"/>
              <a:ea typeface="楷体" panose="02010609060101010101" pitchFamily="49" charset="-122"/>
              <a:sym typeface="+mn-ea"/>
            </a:endParaRPr>
          </a:p>
          <a:p>
            <a:pPr marL="0" indent="0" eaLnBrk="1" hangingPunct="1">
              <a:spcBef>
                <a:spcPct val="0"/>
              </a:spcBef>
              <a:buNone/>
            </a:pPr>
            <a:r>
              <a:rPr lang="zh-CN" altLang="en-US" sz="1800" b="1" dirty="0">
                <a:latin typeface="楷体" panose="02010609060101010101" pitchFamily="49" charset="-122"/>
                <a:ea typeface="楷体" panose="02010609060101010101" pitchFamily="49" charset="-122"/>
                <a:sym typeface="+mn-ea"/>
              </a:rPr>
              <a:t>　</a:t>
            </a:r>
            <a:r>
              <a:rPr lang="en-US" altLang="zh-CN" sz="1800" b="1" dirty="0">
                <a:latin typeface="楷体" panose="02010609060101010101" pitchFamily="49" charset="-122"/>
                <a:ea typeface="楷体" panose="02010609060101010101" pitchFamily="49" charset="-122"/>
                <a:sym typeface="+mn-ea"/>
              </a:rPr>
              <a:t>3)</a:t>
            </a:r>
            <a:r>
              <a:rPr lang="zh-CN" altLang="en-US" sz="1800" b="1" dirty="0">
                <a:latin typeface="楷体" panose="02010609060101010101" pitchFamily="49" charset="-122"/>
                <a:ea typeface="楷体" panose="02010609060101010101" pitchFamily="49" charset="-122"/>
                <a:sym typeface="+mn-ea"/>
              </a:rPr>
              <a:t>联想借船出海模式：联想的模式是一个以小博大的一个赌注，其核心是借船出海。收购</a:t>
            </a:r>
            <a:r>
              <a:rPr lang="en-US" altLang="zh-CN" sz="1800" b="1" dirty="0">
                <a:latin typeface="楷体" panose="02010609060101010101" pitchFamily="49" charset="-122"/>
                <a:ea typeface="楷体" panose="02010609060101010101" pitchFamily="49" charset="-122"/>
                <a:sym typeface="+mn-ea"/>
              </a:rPr>
              <a:t>IBM</a:t>
            </a:r>
            <a:r>
              <a:rPr lang="zh-CN" altLang="en-US" sz="1800" b="1" dirty="0">
                <a:latin typeface="楷体" panose="02010609060101010101" pitchFamily="49" charset="-122"/>
                <a:ea typeface="楷体" panose="02010609060101010101" pitchFamily="49" charset="-122"/>
                <a:sym typeface="+mn-ea"/>
              </a:rPr>
              <a:t>个人电脑部使联想一跃跨入世界</a:t>
            </a:r>
            <a:r>
              <a:rPr lang="en-US" altLang="zh-CN" sz="1800" b="1" dirty="0">
                <a:latin typeface="楷体" panose="02010609060101010101" pitchFamily="49" charset="-122"/>
                <a:ea typeface="楷体" panose="02010609060101010101" pitchFamily="49" charset="-122"/>
                <a:sym typeface="+mn-ea"/>
              </a:rPr>
              <a:t>500</a:t>
            </a:r>
            <a:r>
              <a:rPr lang="zh-CN" altLang="en-US" sz="1800" b="1" dirty="0">
                <a:latin typeface="楷体" panose="02010609060101010101" pitchFamily="49" charset="-122"/>
                <a:ea typeface="楷体" panose="02010609060101010101" pitchFamily="49" charset="-122"/>
                <a:sym typeface="+mn-ea"/>
              </a:rPr>
              <a:t>强行列，虽然借</a:t>
            </a:r>
            <a:r>
              <a:rPr lang="en-US" altLang="zh-CN" sz="1800" b="1" dirty="0">
                <a:latin typeface="楷体" panose="02010609060101010101" pitchFamily="49" charset="-122"/>
                <a:ea typeface="楷体" panose="02010609060101010101" pitchFamily="49" charset="-122"/>
                <a:sym typeface="+mn-ea"/>
              </a:rPr>
              <a:t>IBM</a:t>
            </a:r>
            <a:r>
              <a:rPr lang="zh-CN" altLang="en-US" sz="1800" b="1" dirty="0">
                <a:latin typeface="楷体" panose="02010609060101010101" pitchFamily="49" charset="-122"/>
                <a:ea typeface="楷体" panose="02010609060101010101" pitchFamily="49" charset="-122"/>
                <a:sym typeface="+mn-ea"/>
              </a:rPr>
              <a:t>的品牌只有</a:t>
            </a:r>
            <a:r>
              <a:rPr lang="en-US" altLang="zh-CN" sz="1800" b="1" dirty="0">
                <a:latin typeface="楷体" panose="02010609060101010101" pitchFamily="49" charset="-122"/>
                <a:ea typeface="楷体" panose="02010609060101010101" pitchFamily="49" charset="-122"/>
                <a:sym typeface="+mn-ea"/>
              </a:rPr>
              <a:t>5</a:t>
            </a:r>
            <a:r>
              <a:rPr lang="zh-CN" altLang="en-US" sz="1800" b="1" dirty="0">
                <a:latin typeface="楷体" panose="02010609060101010101" pitchFamily="49" charset="-122"/>
                <a:ea typeface="楷体" panose="02010609060101010101" pitchFamily="49" charset="-122"/>
                <a:sym typeface="+mn-ea"/>
              </a:rPr>
              <a:t>年的使用期，但联想获得了</a:t>
            </a:r>
            <a:r>
              <a:rPr lang="en-US" altLang="zh-CN" sz="1800" b="1" dirty="0">
                <a:latin typeface="楷体" panose="02010609060101010101" pitchFamily="49" charset="-122"/>
                <a:ea typeface="楷体" panose="02010609060101010101" pitchFamily="49" charset="-122"/>
                <a:sym typeface="+mn-ea"/>
              </a:rPr>
              <a:t>IBM</a:t>
            </a:r>
            <a:r>
              <a:rPr lang="zh-CN" altLang="en-US" sz="1800" b="1" dirty="0">
                <a:latin typeface="楷体" panose="02010609060101010101" pitchFamily="49" charset="-122"/>
                <a:ea typeface="楷体" panose="02010609060101010101" pitchFamily="49" charset="-122"/>
                <a:sym typeface="+mn-ea"/>
              </a:rPr>
              <a:t>在国际上成熟的团队和销售渠道。不过，借船出海能否成功最大的关键还在于双方企业文化的融合和联想国际化团队的整合能力。联想国际化的进程准备已有一段时间，从联想英文更名到成为奥运的顶级赞助商，联想为出海作了大量的铺垫。这种蛇吞象的模式最大的挑战是两个公司文化的融合和国际人才的使用。</a:t>
            </a:r>
            <a:r>
              <a:rPr lang="zh-CN" altLang="en-US" sz="1800" dirty="0">
                <a:latin typeface="楷体" panose="02010609060101010101" pitchFamily="49" charset="-122"/>
                <a:ea typeface="楷体" panose="02010609060101010101" pitchFamily="49" charset="-122"/>
                <a:sym typeface="+mn-ea"/>
              </a:rPr>
              <a:t>　</a:t>
            </a:r>
            <a:endParaRPr lang="zh-CN" altLang="en-US" sz="1800" dirty="0">
              <a:latin typeface="楷体" panose="02010609060101010101" pitchFamily="49" charset="-122"/>
              <a:ea typeface="楷体" panose="02010609060101010101" pitchFamily="49" charset="-122"/>
            </a:endParaRPr>
          </a:p>
          <a:p>
            <a:pPr marL="0" indent="0" eaLnBrk="1" hangingPunct="1">
              <a:spcBef>
                <a:spcPct val="0"/>
              </a:spcBef>
              <a:buNone/>
            </a:pPr>
            <a:endParaRPr lang="zh-CN" altLang="en-US" sz="1800" dirty="0">
              <a:latin typeface="楷体" panose="02010609060101010101" pitchFamily="49" charset="-122"/>
              <a:ea typeface="楷体" panose="02010609060101010101" pitchFamily="49" charset="-122"/>
            </a:endParaRPr>
          </a:p>
          <a:p>
            <a:pPr marL="0" indent="0" eaLnBrk="1" hangingPunct="1">
              <a:spcBef>
                <a:spcPct val="0"/>
              </a:spcBef>
              <a:buNone/>
            </a:pPr>
            <a:endParaRPr lang="zh-CN" altLang="en-US" sz="1800" b="1" dirty="0">
              <a:latin typeface="楷体" panose="02010609060101010101" pitchFamily="49" charset="-122"/>
              <a:ea typeface="楷体" panose="02010609060101010101" pitchFamily="49" charset="-122"/>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1EAA67F-6234-4E79-9BDD-30B8518D516A}"/>
              </a:ext>
            </a:extLst>
          </p:cNvPr>
          <p:cNvSpPr txBox="1"/>
          <p:nvPr/>
        </p:nvSpPr>
        <p:spPr>
          <a:xfrm>
            <a:off x="1524000" y="188640"/>
            <a:ext cx="9144000" cy="2308324"/>
          </a:xfrm>
          <a:prstGeom prst="rect">
            <a:avLst/>
          </a:prstGeom>
          <a:noFill/>
        </p:spPr>
        <p:txBody>
          <a:bodyPr wrap="square">
            <a:spAutoFit/>
          </a:bodyPr>
          <a:lstStyle/>
          <a:p>
            <a:r>
              <a:rPr lang="zh-CN" altLang="en-US" b="1" dirty="0">
                <a:solidFill>
                  <a:srgbClr val="FF0000"/>
                </a:solidFill>
                <a:latin typeface="Microsoft YaHei" panose="020B0503020204020204" pitchFamily="34" charset="-122"/>
                <a:ea typeface="Microsoft YaHei" panose="020B0503020204020204" pitchFamily="34" charset="-122"/>
              </a:rPr>
              <a:t>赵炳森：</a:t>
            </a:r>
            <a:r>
              <a:rPr lang="zh-CN" altLang="en-US" dirty="0">
                <a:solidFill>
                  <a:srgbClr val="444444"/>
                </a:solidFill>
                <a:latin typeface="Microsoft YaHei" panose="020B0503020204020204" pitchFamily="34" charset="-122"/>
                <a:ea typeface="Microsoft YaHei" panose="020B0503020204020204" pitchFamily="34" charset="-122"/>
              </a:rPr>
              <a:t>我认为从俄罗斯整体发动战争的动机而言</a:t>
            </a:r>
            <a:r>
              <a:rPr lang="zh-CN" altLang="en-US" dirty="0">
                <a:solidFill>
                  <a:srgbClr val="FF0000"/>
                </a:solidFill>
                <a:latin typeface="Microsoft YaHei" panose="020B0503020204020204" pitchFamily="34" charset="-122"/>
                <a:ea typeface="Microsoft YaHei" panose="020B0503020204020204" pitchFamily="34" charset="-122"/>
              </a:rPr>
              <a:t>符合孙子“三不”原则</a:t>
            </a:r>
            <a:r>
              <a:rPr lang="zh-CN" altLang="en-US" dirty="0">
                <a:solidFill>
                  <a:srgbClr val="444444"/>
                </a:solidFill>
                <a:latin typeface="Microsoft YaHei" panose="020B0503020204020204" pitchFamily="34" charset="-122"/>
                <a:ea typeface="Microsoft YaHei" panose="020B0503020204020204" pitchFamily="34" charset="-122"/>
              </a:rPr>
              <a:t>。首先战争如果胜利，俄罗斯可以阻止北约的东扩，对乌克兰政府态度产生直接且强制性的影响，并占领部分有重要经济和战略意义的地区，</a:t>
            </a:r>
            <a:r>
              <a:rPr lang="zh-CN" altLang="en-US" dirty="0">
                <a:solidFill>
                  <a:srgbClr val="FF0000"/>
                </a:solidFill>
                <a:latin typeface="Microsoft YaHei" panose="020B0503020204020204" pitchFamily="34" charset="-122"/>
                <a:ea typeface="Microsoft YaHei" panose="020B0503020204020204" pitchFamily="34" charset="-122"/>
              </a:rPr>
              <a:t>利益巨大</a:t>
            </a:r>
            <a:r>
              <a:rPr lang="zh-CN" altLang="en-US" dirty="0">
                <a:solidFill>
                  <a:srgbClr val="444444"/>
                </a:solidFill>
                <a:latin typeface="Microsoft YaHei" panose="020B0503020204020204" pitchFamily="34" charset="-122"/>
                <a:ea typeface="Microsoft YaHei" panose="020B0503020204020204" pitchFamily="34" charset="-122"/>
              </a:rPr>
              <a:t>，故战争的利益是相当大的。进一步地，俄罗斯虽然在冷战后实力大减，但面对乌克兰仍然</a:t>
            </a:r>
            <a:r>
              <a:rPr lang="zh-CN" altLang="en-US" dirty="0">
                <a:solidFill>
                  <a:srgbClr val="FF0000"/>
                </a:solidFill>
                <a:latin typeface="Microsoft YaHei" panose="020B0503020204020204" pitchFamily="34" charset="-122"/>
                <a:ea typeface="Microsoft YaHei" panose="020B0503020204020204" pitchFamily="34" charset="-122"/>
              </a:rPr>
              <a:t>有绝对的胜算</a:t>
            </a:r>
            <a:r>
              <a:rPr lang="zh-CN" altLang="en-US" dirty="0">
                <a:solidFill>
                  <a:srgbClr val="444444"/>
                </a:solidFill>
                <a:latin typeface="Microsoft YaHei" panose="020B0503020204020204" pitchFamily="34" charset="-122"/>
                <a:ea typeface="Microsoft YaHei" panose="020B0503020204020204" pitchFamily="34" charset="-122"/>
              </a:rPr>
              <a:t>，如果没有其他国家势力的介入毫无疑问俄罗斯有绝对的把握快速取得胜利。最后，这场战争的发动确实实在</a:t>
            </a:r>
            <a:r>
              <a:rPr lang="zh-CN" altLang="en-US" dirty="0">
                <a:solidFill>
                  <a:srgbClr val="FF0000"/>
                </a:solidFill>
                <a:latin typeface="Microsoft YaHei" panose="020B0503020204020204" pitchFamily="34" charset="-122"/>
                <a:ea typeface="Microsoft YaHei" panose="020B0503020204020204" pitchFamily="34" charset="-122"/>
              </a:rPr>
              <a:t>危险迫在眉睫之下</a:t>
            </a:r>
            <a:r>
              <a:rPr lang="zh-CN" altLang="en-US" dirty="0">
                <a:solidFill>
                  <a:srgbClr val="444444"/>
                </a:solidFill>
                <a:latin typeface="Microsoft YaHei" panose="020B0503020204020204" pitchFamily="34" charset="-122"/>
                <a:ea typeface="Microsoft YaHei" panose="020B0503020204020204" pitchFamily="34" charset="-122"/>
              </a:rPr>
              <a:t>发动的，北约在东欧不断扩张，不断引起克里米亚危机，顿巴斯分离主义等，严重影响俄罗斯的国家安全，作为紧邻俄罗斯的乌克兰一旦和北约进一步亲近对俄罗斯的威胁将空前巨大，此战发动在俄罗斯的角度可以说迫不得已。</a:t>
            </a:r>
            <a:endParaRPr lang="zh-CN" altLang="en-US" dirty="0"/>
          </a:p>
        </p:txBody>
      </p:sp>
      <p:sp>
        <p:nvSpPr>
          <p:cNvPr id="5" name="文本框 4">
            <a:extLst>
              <a:ext uri="{FF2B5EF4-FFF2-40B4-BE49-F238E27FC236}">
                <a16:creationId xmlns:a16="http://schemas.microsoft.com/office/drawing/2014/main" id="{E700DF0F-B3E4-4B3F-A849-028380B20322}"/>
              </a:ext>
            </a:extLst>
          </p:cNvPr>
          <p:cNvSpPr txBox="1"/>
          <p:nvPr/>
        </p:nvSpPr>
        <p:spPr>
          <a:xfrm>
            <a:off x="1524000" y="2564904"/>
            <a:ext cx="9144000" cy="3416320"/>
          </a:xfrm>
          <a:prstGeom prst="rect">
            <a:avLst/>
          </a:prstGeom>
          <a:noFill/>
        </p:spPr>
        <p:txBody>
          <a:bodyPr wrap="square">
            <a:spAutoFit/>
          </a:bodyPr>
          <a:lstStyle/>
          <a:p>
            <a:r>
              <a:rPr lang="zh-CN" altLang="en-US" b="1" dirty="0">
                <a:solidFill>
                  <a:srgbClr val="FF0000"/>
                </a:solidFill>
                <a:latin typeface="Microsoft YaHei" panose="020B0503020204020204" pitchFamily="34" charset="-122"/>
                <a:ea typeface="Microsoft YaHei" panose="020B0503020204020204" pitchFamily="34" charset="-122"/>
              </a:rPr>
              <a:t>邓浩哲：</a:t>
            </a:r>
            <a:r>
              <a:rPr lang="zh-CN" altLang="en-US" dirty="0">
                <a:solidFill>
                  <a:srgbClr val="444444"/>
                </a:solidFill>
                <a:latin typeface="Microsoft YaHei" panose="020B0503020204020204" pitchFamily="34" charset="-122"/>
                <a:ea typeface="Microsoft YaHei" panose="020B0503020204020204" pitchFamily="34" charset="-122"/>
              </a:rPr>
              <a:t>从俄罗斯的角度分析，俄乌冲突符合孙子所言的“非利不动”，“非危不战”的原则，但俄罗斯却</a:t>
            </a:r>
            <a:r>
              <a:rPr lang="zh-CN" altLang="en-US" dirty="0">
                <a:solidFill>
                  <a:srgbClr val="FF0000"/>
                </a:solidFill>
                <a:latin typeface="Microsoft YaHei" panose="020B0503020204020204" pitchFamily="34" charset="-122"/>
                <a:ea typeface="Microsoft YaHei" panose="020B0503020204020204" pitchFamily="34" charset="-122"/>
              </a:rPr>
              <a:t>部分忽视了“非得不用”的原则</a:t>
            </a:r>
            <a:r>
              <a:rPr lang="zh-CN" altLang="en-US" dirty="0">
                <a:solidFill>
                  <a:srgbClr val="444444"/>
                </a:solidFill>
                <a:latin typeface="Microsoft YaHei" panose="020B0503020204020204" pitchFamily="34" charset="-122"/>
                <a:ea typeface="Microsoft YaHei" panose="020B0503020204020204" pitchFamily="34" charset="-122"/>
              </a:rPr>
              <a:t>。一方面，在北约东扩、乌克兰的去俄罗斯化以及黑海方向天然不动港等因素叠加下，俄罗斯面向北约的天然屏障被不断侵蚀，而国家赖以生存的天然气输送也部分受到制约。</a:t>
            </a:r>
            <a:r>
              <a:rPr lang="en-US" altLang="zh-CN" dirty="0">
                <a:solidFill>
                  <a:srgbClr val="444444"/>
                </a:solidFill>
                <a:latin typeface="Microsoft YaHei" panose="020B0503020204020204" pitchFamily="34" charset="-122"/>
                <a:ea typeface="Microsoft YaHei" panose="020B0503020204020204" pitchFamily="34" charset="-122"/>
              </a:rPr>
              <a:t>2014</a:t>
            </a:r>
            <a:r>
              <a:rPr lang="zh-CN" altLang="en-US" dirty="0">
                <a:solidFill>
                  <a:srgbClr val="444444"/>
                </a:solidFill>
                <a:latin typeface="Microsoft YaHei" panose="020B0503020204020204" pitchFamily="34" charset="-122"/>
                <a:ea typeface="Microsoft YaHei" panose="020B0503020204020204" pitchFamily="34" charset="-122"/>
              </a:rPr>
              <a:t>年的克里米亚问题早已为如今的俄乌冲突埋下伏笔，可见俄罗斯一直都在为确认其在黑海方向的利益而行动。北约东扩以及美国持续的打压让俄罗斯在政治军事乃至经济方面的情况都每况愈下，这一场冲突难以避免。另一方面，俄罗斯正确的评估了自身与乌克兰之间军事和政治实力，但缺</a:t>
            </a:r>
            <a:r>
              <a:rPr lang="zh-CN" altLang="en-US" dirty="0">
                <a:solidFill>
                  <a:srgbClr val="FF0000"/>
                </a:solidFill>
                <a:latin typeface="Microsoft YaHei" panose="020B0503020204020204" pitchFamily="34" charset="-122"/>
                <a:ea typeface="Microsoft YaHei" panose="020B0503020204020204" pitchFamily="34" charset="-122"/>
              </a:rPr>
              <a:t>忽视了站在乌克兰背后的北约以及美国的军事实力</a:t>
            </a:r>
            <a:r>
              <a:rPr lang="zh-CN" altLang="en-US" dirty="0">
                <a:solidFill>
                  <a:srgbClr val="444444"/>
                </a:solidFill>
                <a:latin typeface="Microsoft YaHei" panose="020B0503020204020204" pitchFamily="34" charset="-122"/>
                <a:ea typeface="Microsoft YaHei" panose="020B0503020204020204" pitchFamily="34" charset="-122"/>
              </a:rPr>
              <a:t>。俄乌冲突加剧了北约诸国的恐慌，特别是与乌克兰和俄罗斯相邻的北欧诸国，这反而让在特朗普时代濒临分崩离析的北约再次团结到一起。北约和美国对乌克兰有限的支持让现在的冲突蔓延成既无法停止，又难以继续的“战争溃疡面”，</a:t>
            </a:r>
            <a:r>
              <a:rPr lang="zh-CN" altLang="en-US" dirty="0">
                <a:solidFill>
                  <a:srgbClr val="FF0000"/>
                </a:solidFill>
                <a:latin typeface="Microsoft YaHei" panose="020B0503020204020204" pitchFamily="34" charset="-122"/>
                <a:ea typeface="Microsoft YaHei" panose="020B0503020204020204" pitchFamily="34" charset="-122"/>
              </a:rPr>
              <a:t>俄罗斯对乌克兰的特别军事行动至今仍然未达成预期的目标，顿涅茨克和卢甘斯克两个地区也处于不稳定的状态</a:t>
            </a:r>
            <a:r>
              <a:rPr lang="zh-CN" altLang="en-US" dirty="0">
                <a:solidFill>
                  <a:srgbClr val="444444"/>
                </a:solidFill>
                <a:latin typeface="Microsoft YaHei" panose="020B0503020204020204" pitchFamily="34" charset="-122"/>
                <a:ea typeface="Microsoft YaHei" panose="020B0503020204020204" pitchFamily="34" charset="-122"/>
              </a:rPr>
              <a:t>，这显然不符合孙子”非得不用”的战争原则。</a:t>
            </a:r>
            <a:endParaRPr lang="zh-CN" altLang="en-US" dirty="0"/>
          </a:p>
        </p:txBody>
      </p:sp>
      <p:sp>
        <p:nvSpPr>
          <p:cNvPr id="4" name="文本框 3">
            <a:extLst>
              <a:ext uri="{FF2B5EF4-FFF2-40B4-BE49-F238E27FC236}">
                <a16:creationId xmlns:a16="http://schemas.microsoft.com/office/drawing/2014/main" id="{CA491483-1CC5-3632-AD9C-BE3E5B39366F}"/>
              </a:ext>
            </a:extLst>
          </p:cNvPr>
          <p:cNvSpPr txBox="1"/>
          <p:nvPr/>
        </p:nvSpPr>
        <p:spPr>
          <a:xfrm>
            <a:off x="1625600" y="6049164"/>
            <a:ext cx="7289800" cy="646331"/>
          </a:xfrm>
          <a:prstGeom prst="rect">
            <a:avLst/>
          </a:prstGeom>
          <a:noFill/>
        </p:spPr>
        <p:txBody>
          <a:bodyPr wrap="square">
            <a:spAutoFit/>
          </a:bodyPr>
          <a:lstStyle/>
          <a:p>
            <a:r>
              <a:rPr lang="zh-CN" altLang="en-US" sz="3600" b="1" i="1" dirty="0"/>
              <a:t>【视频】俄乌冲突一周年回顾"</a:t>
            </a:r>
          </a:p>
        </p:txBody>
      </p:sp>
    </p:spTree>
    <p:extLst>
      <p:ext uri="{BB962C8B-B14F-4D97-AF65-F5344CB8AC3E}">
        <p14:creationId xmlns:p14="http://schemas.microsoft.com/office/powerpoint/2010/main" val="57002467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p:cNvSpPr/>
          <p:nvPr/>
        </p:nvSpPr>
        <p:spPr>
          <a:xfrm>
            <a:off x="1703706" y="188596"/>
            <a:ext cx="8893175" cy="701611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1800" b="1" dirty="0">
                <a:latin typeface="楷体" panose="02010609060101010101" pitchFamily="49" charset="-122"/>
                <a:ea typeface="楷体" panose="02010609060101010101" pitchFamily="49" charset="-122"/>
              </a:rPr>
              <a:t>4)华为技术领先，农村包围城市模式：华为的摸索是一个中国企业注重建立和开发自己的技术体系，有明确的国际市场目标，先占领发展中国家市场，后大力出击发达国家市场，形成了自己的品牌的拳头产品和优势，国际销售已占到公司总营收的很大比重，是中国企业走出去较为成功的一种技术导向的模式。其模式的挑战性是如何更进一步的技术创新而又避免知识产权纠纷。　</a:t>
            </a:r>
            <a:endParaRPr lang="zh-CN" altLang="en-US" b="1" dirty="0">
              <a:latin typeface="楷体" panose="02010609060101010101" pitchFamily="49" charset="-122"/>
              <a:ea typeface="楷体" panose="02010609060101010101" pitchFamily="49" charset="-122"/>
            </a:endParaRPr>
          </a:p>
          <a:p>
            <a:pPr marL="0" indent="0" eaLnBrk="1" hangingPunct="1">
              <a:spcBef>
                <a:spcPct val="0"/>
              </a:spcBef>
              <a:buNone/>
            </a:pPr>
            <a:endParaRPr lang="zh-CN" altLang="en-US" sz="1800" b="1" dirty="0">
              <a:latin typeface="楷体" panose="02010609060101010101" pitchFamily="49" charset="-122"/>
              <a:ea typeface="楷体" panose="02010609060101010101" pitchFamily="49" charset="-122"/>
            </a:endParaRPr>
          </a:p>
          <a:p>
            <a:pPr marL="0" indent="0" eaLnBrk="1" hangingPunct="1">
              <a:spcBef>
                <a:spcPct val="0"/>
              </a:spcBef>
              <a:buNone/>
            </a:pPr>
            <a:r>
              <a:rPr lang="zh-CN" altLang="en-US" sz="1800" b="1" dirty="0">
                <a:latin typeface="楷体" panose="02010609060101010101" pitchFamily="49" charset="-122"/>
                <a:ea typeface="楷体" panose="02010609060101010101" pitchFamily="49" charset="-122"/>
                <a:sym typeface="+mn-ea"/>
              </a:rPr>
              <a:t>5)长虹产品代理模式：从形式上来看，这是中国在现阶段企业走出去一种主要的模式。国内许多企业产品的出口主要依靠海外的代理。这种模式的优点是产品出口有现成的指引或渠道，可以获得一定的利润，缺陷是企业自有的品牌不突出，有时过于依赖海外代理，有时甚至有回收货款的风险。</a:t>
            </a:r>
          </a:p>
          <a:p>
            <a:pPr marL="0" indent="0" eaLnBrk="1" hangingPunct="1">
              <a:spcBef>
                <a:spcPct val="0"/>
              </a:spcBef>
              <a:buNone/>
            </a:pPr>
            <a:endParaRPr lang="zh-CN" altLang="en-US" sz="1800" b="1" dirty="0">
              <a:latin typeface="楷体" panose="02010609060101010101" pitchFamily="49" charset="-122"/>
              <a:ea typeface="楷体" panose="02010609060101010101" pitchFamily="49" charset="-122"/>
            </a:endParaRPr>
          </a:p>
          <a:p>
            <a:pPr marL="0" indent="0" eaLnBrk="1" hangingPunct="1">
              <a:spcBef>
                <a:spcPct val="0"/>
              </a:spcBef>
              <a:buNone/>
            </a:pPr>
            <a:r>
              <a:rPr lang="zh-CN" altLang="en-US" sz="1800" b="1" dirty="0">
                <a:latin typeface="楷体" panose="02010609060101010101" pitchFamily="49" charset="-122"/>
                <a:ea typeface="楷体" panose="02010609060101010101" pitchFamily="49" charset="-122"/>
                <a:sym typeface="+mn-ea"/>
              </a:rPr>
              <a:t>6)中石油、中海油资源互补模式：目前有不少国有大中型国有企业在石油、天然气、矿石和林业等资源方面需要走出去寻找新的资源来支撑国内经济更大的发展。这种模式一般是政府主导的国有企业为主，是中国为自身需要企业在海外发展所必不可少的一种模式。这种模式一般投资额较大，其挑战是如何加强可行性研究，加强监管，如何避免决策失误和损失。　　</a:t>
            </a:r>
          </a:p>
          <a:p>
            <a:pPr marL="0" indent="0" eaLnBrk="1" hangingPunct="1">
              <a:spcBef>
                <a:spcPct val="0"/>
              </a:spcBef>
              <a:buNone/>
            </a:pPr>
            <a:endParaRPr lang="zh-CN" altLang="en-US" sz="1800" b="1" dirty="0">
              <a:latin typeface="楷体" panose="02010609060101010101" pitchFamily="49" charset="-122"/>
              <a:ea typeface="楷体" panose="02010609060101010101" pitchFamily="49" charset="-122"/>
              <a:sym typeface="+mn-ea"/>
            </a:endParaRPr>
          </a:p>
          <a:p>
            <a:pPr marL="0" indent="0" eaLnBrk="1" hangingPunct="1">
              <a:spcBef>
                <a:spcPct val="0"/>
              </a:spcBef>
              <a:buNone/>
            </a:pPr>
            <a:r>
              <a:rPr lang="zh-CN" altLang="en-US" sz="1800" b="1" dirty="0">
                <a:latin typeface="楷体" panose="02010609060101010101" pitchFamily="49" charset="-122"/>
                <a:ea typeface="楷体" panose="02010609060101010101" pitchFamily="49" charset="-122"/>
                <a:sym typeface="+mn-ea"/>
              </a:rPr>
              <a:t>7)中国企业海外上市，借鸡生蛋模式：中国目前已有上百家的企业在海外上市，包括中国电信、中国网通、中国移 动、中国联通、中石化等一大批国有企业，也包括亚信、搜狐、UT斯达康等一大批新经济的企业。这是中国在新的形势下利用外资的一种更有效的新方式，不仅靠走出去借助国外市场带回了新的资金，也带回了更加规范化的经营管理模式。</a:t>
            </a:r>
            <a:endParaRPr lang="zh-CN" altLang="en-US" sz="1800" dirty="0">
              <a:latin typeface="楷体" panose="02010609060101010101" pitchFamily="49" charset="-122"/>
              <a:ea typeface="楷体" panose="02010609060101010101" pitchFamily="49" charset="-122"/>
            </a:endParaRPr>
          </a:p>
          <a:p>
            <a:pPr marL="0" indent="0" eaLnBrk="1" hangingPunct="1">
              <a:spcBef>
                <a:spcPct val="0"/>
              </a:spcBef>
              <a:buNone/>
            </a:pPr>
            <a:endParaRPr lang="zh-CN" altLang="en-US" sz="1800" b="1" dirty="0">
              <a:latin typeface="楷体" panose="02010609060101010101" pitchFamily="49" charset="-122"/>
              <a:ea typeface="楷体" panose="02010609060101010101" pitchFamily="49" charset="-122"/>
              <a:sym typeface="+mn-ea"/>
            </a:endParaRPr>
          </a:p>
          <a:p>
            <a:pPr marL="0" indent="0" eaLnBrk="1" hangingPunct="1">
              <a:spcBef>
                <a:spcPct val="0"/>
              </a:spcBef>
              <a:buNone/>
            </a:pPr>
            <a:endParaRPr lang="zh-CN" altLang="en-US" sz="1800" dirty="0">
              <a:latin typeface="楷体" panose="02010609060101010101" pitchFamily="49" charset="-122"/>
              <a:ea typeface="楷体" panose="02010609060101010101" pitchFamily="49" charset="-122"/>
            </a:endParaRPr>
          </a:p>
          <a:p>
            <a:pPr marL="0" indent="0" eaLnBrk="1" hangingPunct="1">
              <a:spcBef>
                <a:spcPct val="0"/>
              </a:spcBef>
              <a:buNone/>
            </a:pPr>
            <a:endParaRPr lang="zh-CN" altLang="en-US" sz="1800" b="1" dirty="0">
              <a:latin typeface="楷体" panose="02010609060101010101" pitchFamily="49" charset="-122"/>
              <a:ea typeface="楷体" panose="02010609060101010101" pitchFamily="49" charset="-122"/>
            </a:endParaRPr>
          </a:p>
        </p:txBody>
      </p:sp>
    </p:spTree>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p:cNvSpPr/>
          <p:nvPr/>
        </p:nvSpPr>
        <p:spPr>
          <a:xfrm>
            <a:off x="1631316" y="116205"/>
            <a:ext cx="8893175" cy="81241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1800" b="1" dirty="0">
                <a:latin typeface="楷体" panose="02010609060101010101" pitchFamily="49" charset="-122"/>
                <a:ea typeface="楷体" panose="02010609060101010101" pitchFamily="49" charset="-122"/>
              </a:rPr>
              <a:t>8)温州星火燎原模式：一些中小企业利用在海外的亲戚朋友或其他网络，把中国的一些有竞争力的产品推销到世界各地，如温州鞋、义乌小五金、温州打火机，分水中国制笔之乡等，产品燎原到全世界。这种自发的，经常是家族型的企业往往有着非常强大的灵活性和活力，是中国中小企业大面积走出去的开始，具有中国特色，是一种值得鼓励的模式。但是这种模式的挑战是如何加强行业协调，对当地文化的理解和在海外有序的管理，避免出现像西班牙烧鞋事件的发生。</a:t>
            </a:r>
          </a:p>
          <a:p>
            <a:pPr marL="0" indent="0" eaLnBrk="1" hangingPunct="1">
              <a:spcBef>
                <a:spcPct val="0"/>
              </a:spcBef>
              <a:buNone/>
            </a:pPr>
            <a:endParaRPr lang="zh-CN" altLang="en-US" sz="1800" b="1" dirty="0">
              <a:latin typeface="楷体" panose="02010609060101010101" pitchFamily="49" charset="-122"/>
              <a:ea typeface="楷体" panose="02010609060101010101" pitchFamily="49" charset="-122"/>
            </a:endParaRPr>
          </a:p>
          <a:p>
            <a:pPr marL="0" indent="0" eaLnBrk="1" hangingPunct="1">
              <a:spcBef>
                <a:spcPct val="0"/>
              </a:spcBef>
              <a:buNone/>
            </a:pPr>
            <a:r>
              <a:rPr lang="zh-CN" altLang="en-US" sz="1800" b="1" dirty="0">
                <a:latin typeface="楷体" panose="02010609060101010101" pitchFamily="49" charset="-122"/>
                <a:ea typeface="楷体" panose="02010609060101010101" pitchFamily="49" charset="-122"/>
                <a:sym typeface="+mn-ea"/>
              </a:rPr>
              <a:t>9)广阔天地对外承包工程模式：这种模式是一种相对传统的模式，主要是到海外更大的市场去承揽工程。这方面可以充分利用中国的比较优势，中国政府对此也比较重视，也培养出了一批在国际上能排上名的跨国承包公司，如中建、中土、路桥、港湾公司等。随着接受一带一路倡议的国家越来越多，国际承包市场还会给中国企业带来更多的机会。　</a:t>
            </a:r>
          </a:p>
          <a:p>
            <a:pPr marL="0" indent="0" eaLnBrk="1" hangingPunct="1">
              <a:spcBef>
                <a:spcPct val="0"/>
              </a:spcBef>
              <a:buNone/>
            </a:pPr>
            <a:endParaRPr lang="zh-CN" altLang="en-US" sz="1800" b="1" dirty="0">
              <a:latin typeface="楷体" panose="02010609060101010101" pitchFamily="49" charset="-122"/>
              <a:ea typeface="楷体" panose="02010609060101010101" pitchFamily="49" charset="-122"/>
              <a:sym typeface="+mn-ea"/>
            </a:endParaRPr>
          </a:p>
          <a:p>
            <a:pPr marL="0" indent="0" eaLnBrk="1" hangingPunct="1">
              <a:spcBef>
                <a:spcPct val="0"/>
              </a:spcBef>
              <a:buNone/>
            </a:pPr>
            <a:r>
              <a:rPr lang="zh-CN" altLang="en-US" sz="1800" b="1" dirty="0">
                <a:latin typeface="楷体" panose="02010609060101010101" pitchFamily="49" charset="-122"/>
                <a:ea typeface="楷体" panose="02010609060101010101" pitchFamily="49" charset="-122"/>
                <a:sym typeface="+mn-ea"/>
              </a:rPr>
              <a:t>10)大有作为劳务合作模式：劳务合作模式是中国企业的一个潜力巨大的事业。中国是一个劳动力资源大国，中国在向海外派劳务人员、海员、护士、研修生、厨师、甚至家政服务人员方面都有巨大的潜力可挖。中国鼓励高素质的劳务人员大踏步地走出去。中国在过去40多年中在这方面也积累了丰富的经验，可以进一步的总结和提高。</a:t>
            </a:r>
          </a:p>
          <a:p>
            <a:pPr marL="0" indent="0" eaLnBrk="1" hangingPunct="1">
              <a:spcBef>
                <a:spcPct val="0"/>
              </a:spcBef>
              <a:buNone/>
            </a:pPr>
            <a:endParaRPr lang="zh-CN" altLang="en-US" sz="1800" b="1" dirty="0">
              <a:latin typeface="楷体" panose="02010609060101010101" pitchFamily="49" charset="-122"/>
              <a:ea typeface="楷体" panose="02010609060101010101" pitchFamily="49" charset="-122"/>
              <a:sym typeface="+mn-ea"/>
            </a:endParaRPr>
          </a:p>
          <a:p>
            <a:pPr marL="0" indent="0" eaLnBrk="1" hangingPunct="1">
              <a:spcBef>
                <a:spcPct val="0"/>
              </a:spcBef>
              <a:buNone/>
            </a:pPr>
            <a:r>
              <a:rPr lang="zh-CN" altLang="zh-CN" sz="2800" dirty="0">
                <a:solidFill>
                  <a:srgbClr val="FF0000"/>
                </a:solidFill>
                <a:latin typeface="华文行楷" panose="02010800040101010101" pitchFamily="2" charset="-122"/>
                <a:ea typeface="华文行楷" panose="02010800040101010101" pitchFamily="2" charset="-122"/>
                <a:sym typeface="+mn-ea"/>
              </a:rPr>
              <a:t>中国企业“走出去”步入新常态</a:t>
            </a:r>
          </a:p>
          <a:p>
            <a:pPr marL="0" indent="0" eaLnBrk="1" hangingPunct="1">
              <a:spcBef>
                <a:spcPct val="0"/>
              </a:spcBef>
              <a:buNone/>
            </a:pPr>
            <a:r>
              <a:rPr lang="zh-CN" altLang="en-US" sz="2800" b="1" kern="0" dirty="0">
                <a:solidFill>
                  <a:srgbClr val="FF0000"/>
                </a:solidFill>
                <a:latin typeface="楷体" panose="02010609060101010101" pitchFamily="49" charset="-122"/>
                <a:ea typeface="楷体" panose="02010609060101010101" pitchFamily="49" charset="-122"/>
                <a:cs typeface="宋体" panose="02010600030101010101" pitchFamily="2" charset="-122"/>
                <a:sym typeface="+mn-ea"/>
              </a:rPr>
              <a:t>中欧班列</a:t>
            </a:r>
          </a:p>
          <a:p>
            <a:pPr marL="0" indent="0" eaLnBrk="1" hangingPunct="1">
              <a:spcBef>
                <a:spcPct val="0"/>
              </a:spcBef>
              <a:buNone/>
            </a:pPr>
            <a:r>
              <a:rPr lang="zh-CN" altLang="en-US" sz="2800" b="1" kern="0" dirty="0">
                <a:solidFill>
                  <a:srgbClr val="FF0000"/>
                </a:solidFill>
                <a:latin typeface="楷体" panose="02010609060101010101" pitchFamily="49" charset="-122"/>
                <a:ea typeface="楷体" panose="02010609060101010101" pitchFamily="49" charset="-122"/>
                <a:cs typeface="宋体" panose="02010600030101010101" pitchFamily="2" charset="-122"/>
                <a:sym typeface="+mn-ea"/>
              </a:rPr>
              <a:t>一带一路</a:t>
            </a:r>
            <a:endParaRPr lang="zh-CN" altLang="zh-CN" sz="2800" b="1" kern="100" dirty="0">
              <a:latin typeface="楷体" panose="02010609060101010101" pitchFamily="49" charset="-122"/>
              <a:ea typeface="楷体" panose="02010609060101010101" pitchFamily="49" charset="-122"/>
            </a:endParaRPr>
          </a:p>
          <a:p>
            <a:pPr marL="0" indent="0" eaLnBrk="1" hangingPunct="1">
              <a:spcBef>
                <a:spcPct val="0"/>
              </a:spcBef>
              <a:buNone/>
            </a:pPr>
            <a:endParaRPr lang="en-US" altLang="zh-CN" sz="2400" dirty="0">
              <a:solidFill>
                <a:srgbClr val="FF0000"/>
              </a:solidFill>
              <a:latin typeface="华文行楷" panose="02010800040101010101" pitchFamily="2" charset="-122"/>
              <a:ea typeface="华文行楷" panose="02010800040101010101" pitchFamily="2" charset="-122"/>
            </a:endParaRPr>
          </a:p>
          <a:p>
            <a:pPr marL="0" indent="0" eaLnBrk="1" hangingPunct="1">
              <a:spcBef>
                <a:spcPct val="0"/>
              </a:spcBef>
              <a:buNone/>
            </a:pPr>
            <a:endParaRPr lang="zh-CN" altLang="en-US" sz="1800" b="1" dirty="0">
              <a:latin typeface="楷体" panose="02010609060101010101" pitchFamily="49" charset="-122"/>
              <a:ea typeface="楷体" panose="02010609060101010101" pitchFamily="49" charset="-122"/>
            </a:endParaRPr>
          </a:p>
          <a:p>
            <a:pPr marL="0" indent="0" eaLnBrk="1" hangingPunct="1">
              <a:spcBef>
                <a:spcPct val="0"/>
              </a:spcBef>
              <a:buNone/>
            </a:pPr>
            <a:endParaRPr lang="zh-CN" altLang="en-US" sz="1800" b="1" dirty="0">
              <a:latin typeface="楷体" panose="02010609060101010101" pitchFamily="49" charset="-122"/>
              <a:ea typeface="楷体" panose="02010609060101010101" pitchFamily="49" charset="-122"/>
              <a:sym typeface="+mn-ea"/>
            </a:endParaRPr>
          </a:p>
          <a:p>
            <a:pPr marL="0" indent="0" eaLnBrk="1" hangingPunct="1">
              <a:spcBef>
                <a:spcPct val="0"/>
              </a:spcBef>
              <a:buNone/>
            </a:pPr>
            <a:endParaRPr lang="zh-CN" altLang="en-US" sz="1800" b="1" dirty="0">
              <a:latin typeface="楷体" panose="02010609060101010101" pitchFamily="49" charset="-122"/>
              <a:ea typeface="楷体" panose="02010609060101010101" pitchFamily="49" charset="-122"/>
              <a:sym typeface="+mn-ea"/>
            </a:endParaRPr>
          </a:p>
          <a:p>
            <a:pPr marL="0" indent="0" eaLnBrk="1" hangingPunct="1">
              <a:spcBef>
                <a:spcPct val="0"/>
              </a:spcBef>
              <a:buNone/>
            </a:pPr>
            <a:endParaRPr lang="zh-CN" altLang="en-US" sz="1800" b="1" dirty="0">
              <a:latin typeface="楷体" panose="02010609060101010101" pitchFamily="49" charset="-122"/>
              <a:ea typeface="楷体" panose="02010609060101010101" pitchFamily="49" charset="-122"/>
            </a:endParaRPr>
          </a:p>
          <a:p>
            <a:pPr marL="0" indent="0" eaLnBrk="1" hangingPunct="1">
              <a:spcBef>
                <a:spcPct val="0"/>
              </a:spcBef>
              <a:buNone/>
            </a:pPr>
            <a:endParaRPr lang="zh-CN" altLang="en-US" sz="1800" b="1" dirty="0">
              <a:latin typeface="楷体" panose="02010609060101010101" pitchFamily="49" charset="-122"/>
              <a:ea typeface="楷体" panose="02010609060101010101" pitchFamily="49" charset="-122"/>
            </a:endParaRPr>
          </a:p>
        </p:txBody>
      </p:sp>
      <p:sp>
        <p:nvSpPr>
          <p:cNvPr id="39939" name="矩形 1"/>
          <p:cNvSpPr/>
          <p:nvPr/>
        </p:nvSpPr>
        <p:spPr>
          <a:xfrm>
            <a:off x="1685291" y="5156836"/>
            <a:ext cx="8820785" cy="30670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spcBef>
                <a:spcPct val="0"/>
              </a:spcBef>
              <a:buNone/>
            </a:pP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4"/>
          <p:cNvSpPr txBox="1"/>
          <p:nvPr/>
        </p:nvSpPr>
        <p:spPr>
          <a:xfrm>
            <a:off x="1628140" y="188595"/>
            <a:ext cx="8935720" cy="864743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eaLnBrk="1" hangingPunct="1">
              <a:spcBef>
                <a:spcPct val="50000"/>
              </a:spcBef>
              <a:buNone/>
            </a:pPr>
            <a:r>
              <a:rPr lang="zh-CN" altLang="en-US" sz="5400" b="1" dirty="0">
                <a:ea typeface="黑体" panose="02010609060101010101" charset="-122"/>
              </a:rPr>
              <a:t>（三）慎交原则</a:t>
            </a:r>
            <a:endParaRPr lang="en-US" altLang="zh-CN" sz="5400" b="1" dirty="0">
              <a:latin typeface="黑体" panose="02010609060101010101" charset="-122"/>
              <a:ea typeface="黑体" panose="02010609060101010101" charset="-122"/>
            </a:endParaRPr>
          </a:p>
          <a:p>
            <a:pPr marL="0" indent="0" eaLnBrk="1" hangingPunct="1">
              <a:spcBef>
                <a:spcPct val="0"/>
              </a:spcBef>
              <a:buNone/>
            </a:pPr>
            <a:r>
              <a:rPr lang="zh-CN" altLang="en-US" sz="3600" b="1" dirty="0">
                <a:solidFill>
                  <a:srgbClr val="FF3300"/>
                </a:solidFill>
                <a:latin typeface="隶书" panose="02010509060101010101" pitchFamily="49" charset="-122"/>
                <a:ea typeface="隶书" panose="02010509060101010101" pitchFamily="49" charset="-122"/>
              </a:rPr>
              <a:t>是故不知诸候之谋者，不能预交。</a:t>
            </a:r>
            <a:r>
              <a:rPr lang="zh-CN" altLang="en-US" sz="3600" b="1" dirty="0">
                <a:solidFill>
                  <a:srgbClr val="FF3300"/>
                </a:solidFill>
                <a:latin typeface="隶书" panose="02010509060101010101" pitchFamily="49" charset="-122"/>
                <a:ea typeface="隶书" panose="02010509060101010101" pitchFamily="49" charset="-122"/>
                <a:sym typeface="+mn-ea"/>
              </a:rPr>
              <a:t>《九地篇》</a:t>
            </a:r>
            <a:r>
              <a:rPr lang="en-US" altLang="zh-CN" sz="3600" b="1" dirty="0">
                <a:solidFill>
                  <a:srgbClr val="FF3300"/>
                </a:solidFill>
                <a:latin typeface="隶书" panose="02010509060101010101" pitchFamily="49" charset="-122"/>
                <a:ea typeface="隶书" panose="02010509060101010101" pitchFamily="49" charset="-122"/>
              </a:rPr>
              <a:t>              </a:t>
            </a:r>
            <a:endParaRPr lang="zh-CN" altLang="en-US" sz="3600" b="1" dirty="0">
              <a:solidFill>
                <a:srgbClr val="FF3300"/>
              </a:solidFill>
              <a:latin typeface="隶书" panose="02010509060101010101" pitchFamily="49" charset="-122"/>
              <a:ea typeface="隶书" panose="02010509060101010101" pitchFamily="49" charset="-122"/>
            </a:endParaRPr>
          </a:p>
          <a:p>
            <a:pPr marL="0" indent="0" eaLnBrk="1" hangingPunct="1">
              <a:spcBef>
                <a:spcPct val="0"/>
              </a:spcBef>
              <a:buNone/>
            </a:pPr>
            <a:r>
              <a:rPr lang="zh-CN" altLang="en-US" sz="2800" b="1" dirty="0">
                <a:solidFill>
                  <a:srgbClr val="0000FF"/>
                </a:solidFill>
                <a:latin typeface="隶书" panose="02010509060101010101" pitchFamily="49" charset="-122"/>
                <a:ea typeface="隶书" panose="02010509060101010101" pitchFamily="49" charset="-122"/>
              </a:rPr>
              <a:t>所以，不了解诸候各国的战略企图，就不能与之结交。</a:t>
            </a:r>
          </a:p>
          <a:p>
            <a:pPr marL="0" indent="0" eaLnBrk="1" hangingPunct="1">
              <a:spcBef>
                <a:spcPct val="0"/>
              </a:spcBef>
              <a:buNone/>
            </a:pP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日本</a:t>
            </a:r>
            <a:r>
              <a:rPr lang="en-US" altLang="zh-CN" sz="2000" b="1" dirty="0">
                <a:latin typeface="楷体" panose="02010609060101010101" pitchFamily="49" charset="-122"/>
                <a:ea typeface="楷体" panose="02010609060101010101" pitchFamily="49" charset="-122"/>
                <a:cs typeface="楷体" panose="02010609060101010101" pitchFamily="49" charset="-122"/>
                <a:sym typeface="+mn-ea"/>
              </a:rPr>
              <a:t>80</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年代对我国国宝</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宣纸</a:t>
            </a:r>
            <a:r>
              <a:rPr lang="zh-CN" altLang="en-US" sz="2400" b="1" dirty="0">
                <a:latin typeface="楷体" panose="02010609060101010101" pitchFamily="49" charset="-122"/>
                <a:ea typeface="楷体" panose="02010609060101010101" pitchFamily="49" charset="-122"/>
                <a:cs typeface="楷体" panose="02010609060101010101" pitchFamily="49" charset="-122"/>
                <a:sym typeface="+mn-ea"/>
              </a:rPr>
              <a:t>技术和</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景泰兰</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制作技术的成功刺探，都一直是老外们津津乐道的得意“战例”。</a:t>
            </a:r>
          </a:p>
          <a:p>
            <a:pPr marL="0" indent="0" eaLnBrk="1" hangingPunct="1">
              <a:spcBef>
                <a:spcPct val="0"/>
              </a:spcBef>
              <a:buNone/>
            </a:pPr>
            <a:r>
              <a:rPr lang="zh-CN" altLang="en-US" sz="1600" dirty="0">
                <a:latin typeface="楷体" panose="02010609060101010101" pitchFamily="49" charset="-122"/>
                <a:ea typeface="楷体" panose="02010609060101010101" pitchFamily="49" charset="-122"/>
                <a:sym typeface="+mn-ea"/>
              </a:rPr>
              <a:t>日本人对其奥秘垂涎已久，但因难解其秘而不得。为此，日本人曾派出情报人员到宣州，发现漆着泾县宣纸厂标志的汽车，旋即尾随而至。但厂方颇为警觉，谢绝参观。以后还下令将工厂汽车上的标志涂去。第二年，又一批日本人到了浙江某县，在由泾县扶持的一家乡镇企业，</a:t>
            </a:r>
            <a:r>
              <a:rPr lang="zh-CN" altLang="en-US" sz="1600" dirty="0">
                <a:solidFill>
                  <a:srgbClr val="FF0000"/>
                </a:solidFill>
                <a:latin typeface="楷体" panose="02010609060101010101" pitchFamily="49" charset="-122"/>
                <a:ea typeface="楷体" panose="02010609060101010101" pitchFamily="49" charset="-122"/>
                <a:sym typeface="+mn-ea"/>
              </a:rPr>
              <a:t>厂方对来访者有问必答，甚至连蒸煮原料的碱水浓度这样的细节也告诉对方。</a:t>
            </a:r>
            <a:r>
              <a:rPr lang="zh-CN" altLang="en-US" sz="1600" dirty="0">
                <a:latin typeface="楷体" panose="02010609060101010101" pitchFamily="49" charset="-122"/>
                <a:ea typeface="楷体" panose="02010609060101010101" pitchFamily="49" charset="-122"/>
                <a:sym typeface="+mn-ea"/>
              </a:rPr>
              <a:t>之后不久，日本人便得意洋洋地宣布：世界宣纸，泾县第一，日本第二。</a:t>
            </a:r>
          </a:p>
          <a:p>
            <a:pPr marL="0" indent="0" eaLnBrk="1" hangingPunct="1">
              <a:spcBef>
                <a:spcPct val="0"/>
              </a:spcBef>
              <a:buNone/>
            </a:pPr>
            <a:endParaRPr lang="zh-CN" altLang="en-US" sz="1600" dirty="0">
              <a:latin typeface="楷体" panose="02010609060101010101" pitchFamily="49" charset="-122"/>
              <a:ea typeface="楷体" panose="02010609060101010101" pitchFamily="49" charset="-122"/>
              <a:sym typeface="+mn-ea"/>
            </a:endParaRPr>
          </a:p>
          <a:p>
            <a:pPr marL="0" indent="0" eaLnBrk="1" hangingPunct="1">
              <a:spcBef>
                <a:spcPct val="0"/>
              </a:spcBef>
              <a:buNone/>
            </a:pPr>
            <a:r>
              <a:rPr lang="zh-CN" altLang="en-US" sz="1800" dirty="0">
                <a:latin typeface="楷体" panose="02010609060101010101" pitchFamily="49" charset="-122"/>
                <a:ea typeface="楷体" panose="02010609060101010101" pitchFamily="49" charset="-122"/>
                <a:sym typeface="+mn-ea"/>
              </a:rPr>
              <a:t>中国的</a:t>
            </a:r>
            <a:r>
              <a:rPr lang="zh-CN" altLang="en-US" sz="1800" dirty="0">
                <a:solidFill>
                  <a:srgbClr val="FF0000"/>
                </a:solidFill>
                <a:latin typeface="楷体" panose="02010609060101010101" pitchFamily="49" charset="-122"/>
                <a:ea typeface="楷体" panose="02010609060101010101" pitchFamily="49" charset="-122"/>
                <a:sym typeface="+mn-ea"/>
              </a:rPr>
              <a:t>景泰兰</a:t>
            </a:r>
            <a:r>
              <a:rPr lang="zh-CN" altLang="en-US" sz="1800" dirty="0">
                <a:latin typeface="楷体" panose="02010609060101010101" pitchFamily="49" charset="-122"/>
                <a:ea typeface="楷体" panose="02010609060101010101" pitchFamily="49" charset="-122"/>
                <a:sym typeface="+mn-ea"/>
              </a:rPr>
              <a:t>具有千年独特工艺，一个日本厂商想仿造始终不成功，最后买通一个华侨到中国某厂参观。厂方毫无警惕，他参观景泰蓝厂时，</a:t>
            </a:r>
            <a:r>
              <a:rPr lang="zh-CN" altLang="en-US" sz="1800" dirty="0">
                <a:solidFill>
                  <a:srgbClr val="FF0000"/>
                </a:solidFill>
                <a:latin typeface="楷体" panose="02010609060101010101" pitchFamily="49" charset="-122"/>
                <a:ea typeface="楷体" panose="02010609060101010101" pitchFamily="49" charset="-122"/>
                <a:sym typeface="+mn-ea"/>
              </a:rPr>
              <a:t>中国慷慨地允许他拍下全部制作工艺流程</a:t>
            </a:r>
            <a:r>
              <a:rPr lang="zh-CN" altLang="en-US" sz="1800" dirty="0">
                <a:latin typeface="楷体" panose="02010609060101010101" pitchFamily="49" charset="-122"/>
                <a:ea typeface="楷体" panose="02010609060101010101" pitchFamily="49" charset="-122"/>
                <a:sym typeface="+mn-ea"/>
              </a:rPr>
              <a:t>，结果使我国这一驰名世界的独门技术秘密被人搞到手。不出两年，日本货就杀向国际市场，造成了中国大陆传统的出口创汇产品景泰蓝直线贬值。</a:t>
            </a:r>
          </a:p>
          <a:p>
            <a:pPr marL="0" indent="0" eaLnBrk="1" hangingPunct="1">
              <a:spcBef>
                <a:spcPct val="0"/>
              </a:spcBef>
              <a:buNone/>
            </a:pPr>
            <a:endParaRPr lang="zh-CN" altLang="en-US" sz="1800" dirty="0">
              <a:latin typeface="楷体" panose="02010609060101010101" pitchFamily="49" charset="-122"/>
              <a:ea typeface="楷体" panose="02010609060101010101" pitchFamily="49" charset="-122"/>
              <a:sym typeface="+mn-ea"/>
            </a:endParaRPr>
          </a:p>
          <a:p>
            <a:pPr marL="0" indent="0" eaLnBrk="1" hangingPunct="1">
              <a:spcBef>
                <a:spcPct val="0"/>
              </a:spcBef>
              <a:buNone/>
            </a:pPr>
            <a:r>
              <a:rPr lang="zh-CN" altLang="zh-CN" sz="1800" b="1" kern="0" spc="75" dirty="0">
                <a:latin typeface="楷体" panose="02010609060101010101" pitchFamily="49" charset="-122"/>
                <a:ea typeface="楷体" panose="02010609060101010101" pitchFamily="49" charset="-122"/>
                <a:cs typeface="楷体" panose="02010609060101010101" pitchFamily="49" charset="-122"/>
                <a:sym typeface="+mn-ea"/>
              </a:rPr>
              <a:t>中国相关单位通过严格测试某些</a:t>
            </a:r>
            <a:r>
              <a:rPr lang="zh-CN" altLang="zh-CN" sz="2400" b="1" kern="0" spc="75" dirty="0">
                <a:latin typeface="楷体" panose="02010609060101010101" pitchFamily="49" charset="-122"/>
                <a:ea typeface="楷体" panose="02010609060101010101" pitchFamily="49" charset="-122"/>
                <a:cs typeface="楷体" panose="02010609060101010101" pitchFamily="49" charset="-122"/>
                <a:sym typeface="+mn-ea"/>
              </a:rPr>
              <a:t>国外</a:t>
            </a:r>
            <a:r>
              <a:rPr lang="en-US" altLang="zh-CN" sz="2400" b="1" kern="0" spc="75" dirty="0">
                <a:latin typeface="楷体" panose="02010609060101010101" pitchFamily="49" charset="-122"/>
                <a:ea typeface="楷体" panose="02010609060101010101" pitchFamily="49" charset="-122"/>
                <a:cs typeface="楷体" panose="02010609060101010101" pitchFamily="49" charset="-122"/>
                <a:sym typeface="+mn-ea"/>
              </a:rPr>
              <a:t>CPU</a:t>
            </a:r>
            <a:r>
              <a:rPr lang="zh-CN" altLang="zh-CN" sz="1800" b="1" kern="0" spc="75" dirty="0">
                <a:latin typeface="楷体" panose="02010609060101010101" pitchFamily="49" charset="-122"/>
                <a:ea typeface="楷体" panose="02010609060101010101" pitchFamily="49" charset="-122"/>
                <a:cs typeface="楷体" panose="02010609060101010101" pitchFamily="49" charset="-122"/>
                <a:sym typeface="+mn-ea"/>
              </a:rPr>
              <a:t>，也证实它们确实存在功能不明确的“多余”模块，以及未公开指令——包括加解密、浮点操作在内共计二十余条。其中，有三条指令可以在用户模式下使机器死机或重启，作用机制直接穿透各种软件保护措施，而防护软件无法感知。</a:t>
            </a:r>
            <a:endParaRPr lang="zh-CN" altLang="zh-CN" sz="1800" b="1" kern="100"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endParaRPr lang="zh-CN" altLang="en-US" sz="1800" dirty="0">
              <a:latin typeface="楷体" panose="02010609060101010101" pitchFamily="49" charset="-122"/>
              <a:ea typeface="楷体" panose="02010609060101010101" pitchFamily="49" charset="-122"/>
              <a:sym typeface="+mn-ea"/>
            </a:endParaRPr>
          </a:p>
          <a:p>
            <a:pPr marL="0" indent="0" eaLnBrk="1" hangingPunct="1">
              <a:spcBef>
                <a:spcPct val="0"/>
              </a:spcBef>
              <a:buNone/>
            </a:pPr>
            <a:endParaRPr lang="zh-CN" altLang="en-US" sz="1800" dirty="0">
              <a:latin typeface="楷体" panose="02010609060101010101" pitchFamily="49" charset="-122"/>
              <a:ea typeface="楷体" panose="02010609060101010101" pitchFamily="49" charset="-122"/>
              <a:sym typeface="+mn-ea"/>
            </a:endParaRPr>
          </a:p>
          <a:p>
            <a:pPr marL="0" indent="0" eaLnBrk="1" hangingPunct="1">
              <a:spcBef>
                <a:spcPct val="0"/>
              </a:spcBef>
              <a:buNone/>
            </a:pPr>
            <a:endParaRPr lang="zh-CN" altLang="en-US" sz="2000" dirty="0">
              <a:latin typeface="楷体" panose="02010609060101010101" pitchFamily="49" charset="-122"/>
              <a:ea typeface="楷体" panose="02010609060101010101" pitchFamily="49" charset="-122"/>
            </a:endParaRPr>
          </a:p>
          <a:p>
            <a:pPr marL="0" indent="0" eaLnBrk="1" hangingPunct="1">
              <a:spcBef>
                <a:spcPct val="0"/>
              </a:spcBef>
              <a:buNone/>
            </a:pPr>
            <a:endParaRPr lang="zh-CN" altLang="en-US" sz="1800" b="1" dirty="0">
              <a:latin typeface="楷体" panose="02010609060101010101" pitchFamily="49" charset="-122"/>
              <a:ea typeface="楷体" panose="02010609060101010101" pitchFamily="49" charset="-122"/>
            </a:endParaRPr>
          </a:p>
          <a:p>
            <a:pPr marL="0" indent="0" eaLnBrk="1" hangingPunct="1">
              <a:spcBef>
                <a:spcPct val="0"/>
              </a:spcBef>
              <a:buNone/>
            </a:pPr>
            <a:endParaRPr lang="zh-CN" altLang="en-US" sz="2800" dirty="0">
              <a:latin typeface="华文隶书" panose="02010800040101010101" pitchFamily="2" charset="-122"/>
              <a:ea typeface="华文隶书" panose="02010800040101010101" pitchFamily="2" charset="-122"/>
            </a:endParaRPr>
          </a:p>
          <a:p>
            <a:pPr marL="0" indent="0" eaLnBrk="1" hangingPunct="1">
              <a:spcBef>
                <a:spcPct val="0"/>
              </a:spcBef>
              <a:buNone/>
            </a:pPr>
            <a:endParaRPr lang="zh-CN" altLang="en-US" sz="2800" b="1" dirty="0">
              <a:solidFill>
                <a:srgbClr val="0000FF"/>
              </a:solidFill>
              <a:latin typeface="隶书" panose="02010509060101010101" pitchFamily="49" charset="-122"/>
              <a:ea typeface="隶书" panose="02010509060101010101" pitchFamily="49" charset="-122"/>
            </a:endParaRPr>
          </a:p>
        </p:txBody>
      </p:sp>
    </p:spTree>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矩形 1"/>
          <p:cNvSpPr/>
          <p:nvPr/>
        </p:nvSpPr>
        <p:spPr>
          <a:xfrm>
            <a:off x="1631316" y="476251"/>
            <a:ext cx="8937625" cy="605472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spcAft>
                <a:spcPts val="1350"/>
              </a:spcAft>
              <a:buNone/>
            </a:pPr>
            <a:r>
              <a:rPr lang="zh-CN" altLang="zh-CN" sz="1600" b="1" dirty="0">
                <a:latin typeface="楷体" panose="02010609060101010101" pitchFamily="49" charset="-122"/>
                <a:ea typeface="楷体" panose="02010609060101010101" pitchFamily="49" charset="-122"/>
              </a:rPr>
              <a:t>在海湾战争中，伊拉克的防空网络被美军轻易突破。事后查明，只是因为伊拉克</a:t>
            </a:r>
            <a:r>
              <a:rPr lang="zh-CN" altLang="en-US" sz="1600" b="1" dirty="0">
                <a:latin typeface="楷体" panose="02010609060101010101" pitchFamily="49" charset="-122"/>
                <a:ea typeface="楷体" panose="02010609060101010101" pitchFamily="49" charset="-122"/>
              </a:rPr>
              <a:t>从法国</a:t>
            </a:r>
            <a:r>
              <a:rPr lang="zh-CN" altLang="zh-CN" sz="1600" b="1" dirty="0">
                <a:latin typeface="楷体" panose="02010609060101010101" pitchFamily="49" charset="-122"/>
                <a:ea typeface="楷体" panose="02010609060101010101" pitchFamily="49" charset="-122"/>
              </a:rPr>
              <a:t>购买了一批打印机，并把这些打印机和自己的军用电脑连在一起，而这些打印机内的芯片</a:t>
            </a:r>
            <a:r>
              <a:rPr lang="zh-CN" altLang="en-US" sz="1600" b="1" dirty="0">
                <a:latin typeface="楷体" panose="02010609060101010101" pitchFamily="49" charset="-122"/>
                <a:ea typeface="楷体" panose="02010609060101010101" pitchFamily="49" charset="-122"/>
              </a:rPr>
              <a:t>被做了手脚</a:t>
            </a:r>
            <a:r>
              <a:rPr lang="zh-CN" altLang="zh-CN" sz="1600" b="1" dirty="0">
                <a:latin typeface="楷体" panose="02010609060101010101" pitchFamily="49" charset="-122"/>
                <a:ea typeface="楷体" panose="02010609060101010101" pitchFamily="49" charset="-122"/>
              </a:rPr>
              <a:t>，美军利用这些打印机芯片瘫痪了伊拉克的防空网。</a:t>
            </a:r>
          </a:p>
          <a:p>
            <a:pPr marL="0" indent="0" eaLnBrk="1" hangingPunct="1">
              <a:spcBef>
                <a:spcPct val="0"/>
              </a:spcBef>
              <a:spcAft>
                <a:spcPts val="1350"/>
              </a:spcAft>
              <a:buNone/>
            </a:pPr>
            <a:r>
              <a:rPr lang="zh-CN" altLang="zh-CN" sz="1600" b="1" kern="0" spc="75"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花钱买不到核心技术，市场也换不到核心技</a:t>
            </a:r>
            <a:r>
              <a:rPr lang="zh-CN" altLang="en-US" sz="1600" b="1" kern="0" spc="75"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术</a:t>
            </a:r>
            <a:endParaRPr lang="en-US" altLang="zh-CN" sz="1600" b="1" kern="0" spc="75"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spcAft>
                <a:spcPts val="0"/>
              </a:spcAft>
              <a:buNone/>
              <a:defRPr/>
            </a:pPr>
            <a:r>
              <a:rPr lang="zh-CN" altLang="zh-CN" sz="1600" dirty="0">
                <a:latin typeface="楷体" panose="02010609060101010101" pitchFamily="49" charset="-122"/>
                <a:ea typeface="楷体" panose="02010609060101010101" pitchFamily="49" charset="-122"/>
                <a:cs typeface="楷体" panose="02010609060101010101" pitchFamily="49" charset="-122"/>
                <a:sym typeface="+mn-ea"/>
              </a:rPr>
              <a:t>由于中国大陆的集成电路产业链和美国主导的集成电路产业链有明显差距，国产芯片在商业市场上很难与国际巨头竞争。于是，部分专家和企业开始尝试引进与合资，然而从实践上看，技术引进与成立合资企业，并不是康庄大道，其中更是不乏非常惨痛的教训。</a:t>
            </a:r>
            <a:endParaRPr lang="zh-CN" altLang="zh-CN" sz="1600"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spcAft>
                <a:spcPts val="0"/>
              </a:spcAft>
              <a:buNone/>
              <a:defRPr/>
            </a:pPr>
            <a:r>
              <a:rPr lang="zh-CN" altLang="zh-CN" sz="1600" dirty="0">
                <a:latin typeface="楷体" panose="02010609060101010101" pitchFamily="49" charset="-122"/>
                <a:ea typeface="楷体" panose="02010609060101010101" pitchFamily="49" charset="-122"/>
                <a:cs typeface="楷体" panose="02010609060101010101" pitchFamily="49" charset="-122"/>
                <a:sym typeface="+mn-ea"/>
              </a:rPr>
              <a:t>　　常州曾联合英特尔公司打造过晶圆厂，中方出资</a:t>
            </a:r>
            <a:r>
              <a:rPr lang="en-US" altLang="zh-CN" sz="1600" dirty="0">
                <a:latin typeface="楷体" panose="02010609060101010101" pitchFamily="49" charset="-122"/>
                <a:ea typeface="楷体" panose="02010609060101010101" pitchFamily="49" charset="-122"/>
                <a:cs typeface="楷体" panose="02010609060101010101" pitchFamily="49" charset="-122"/>
                <a:sym typeface="+mn-ea"/>
              </a:rPr>
              <a:t>7</a:t>
            </a:r>
            <a:r>
              <a:rPr lang="zh-CN" altLang="zh-CN" sz="1600" dirty="0">
                <a:latin typeface="楷体" panose="02010609060101010101" pitchFamily="49" charset="-122"/>
                <a:ea typeface="楷体" panose="02010609060101010101" pitchFamily="49" charset="-122"/>
                <a:cs typeface="楷体" panose="02010609060101010101" pitchFamily="49" charset="-122"/>
                <a:sym typeface="+mn-ea"/>
              </a:rPr>
              <a:t>个亿，英特尔公司提供技术和设备，结果公司仅经营了</a:t>
            </a:r>
            <a:r>
              <a:rPr lang="en-US" altLang="zh-CN" sz="1600" dirty="0">
                <a:latin typeface="楷体" panose="02010609060101010101" pitchFamily="49" charset="-122"/>
                <a:ea typeface="楷体" panose="02010609060101010101" pitchFamily="49" charset="-122"/>
                <a:cs typeface="楷体" panose="02010609060101010101" pitchFamily="49" charset="-122"/>
                <a:sym typeface="+mn-ea"/>
              </a:rPr>
              <a:t>3</a:t>
            </a:r>
            <a:r>
              <a:rPr lang="zh-CN" altLang="zh-CN" sz="1600" dirty="0">
                <a:latin typeface="楷体" panose="02010609060101010101" pitchFamily="49" charset="-122"/>
                <a:ea typeface="楷体" panose="02010609060101010101" pitchFamily="49" charset="-122"/>
                <a:cs typeface="楷体" panose="02010609060101010101" pitchFamily="49" charset="-122"/>
                <a:sym typeface="+mn-ea"/>
              </a:rPr>
              <a:t>年就无疾而终。</a:t>
            </a:r>
            <a:endParaRPr lang="zh-CN" altLang="zh-CN" sz="1600"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spcAft>
                <a:spcPts val="0"/>
              </a:spcAft>
              <a:buNone/>
              <a:defRPr/>
            </a:pPr>
            <a:r>
              <a:rPr lang="zh-CN" altLang="zh-CN" sz="1600" dirty="0">
                <a:latin typeface="楷体" panose="02010609060101010101" pitchFamily="49" charset="-122"/>
                <a:ea typeface="楷体" panose="02010609060101010101" pitchFamily="49" charset="-122"/>
                <a:cs typeface="楷体" panose="02010609060101010101" pitchFamily="49" charset="-122"/>
                <a:sym typeface="+mn-ea"/>
              </a:rPr>
              <a:t>　　</a:t>
            </a:r>
            <a:r>
              <a:rPr lang="en-US"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2014</a:t>
            </a:r>
            <a:r>
              <a:rPr lang="zh-CN"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年，在工信部和地方政府的扶持下，中晟宏芯获得</a:t>
            </a:r>
            <a:r>
              <a:rPr lang="en-US"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IBM</a:t>
            </a:r>
            <a:r>
              <a:rPr lang="zh-CN"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的</a:t>
            </a:r>
            <a:r>
              <a:rPr lang="en-US"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Power8</a:t>
            </a:r>
            <a:r>
              <a:rPr lang="zh-CN"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处理器授权，</a:t>
            </a:r>
            <a:r>
              <a:rPr lang="en-US"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IBM</a:t>
            </a:r>
            <a:r>
              <a:rPr lang="zh-CN"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还允诺予以技术支持。根据原本的计划，宏芯先吃透</a:t>
            </a:r>
            <a:r>
              <a:rPr lang="en-US"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Power8</a:t>
            </a:r>
            <a:r>
              <a:rPr lang="zh-CN"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的技术，再以此为基础开发国产</a:t>
            </a:r>
            <a:r>
              <a:rPr lang="en-US"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CPU</a:t>
            </a:r>
            <a:r>
              <a:rPr lang="zh-CN"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。然而，</a:t>
            </a:r>
            <a:r>
              <a:rPr lang="en-US"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IBM</a:t>
            </a:r>
            <a:r>
              <a:rPr lang="zh-CN"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在技术上一直有所保留，且对出售的技术要价高昂，最终使得这个项目成为一个钓鱼工程，最终导致地方政府和民间投资人筹集的</a:t>
            </a:r>
            <a:r>
              <a:rPr lang="en-US"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20</a:t>
            </a:r>
            <a:r>
              <a:rPr lang="zh-CN"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多亿元资金飞速流失，</a:t>
            </a:r>
            <a:r>
              <a:rPr lang="en-US"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2016</a:t>
            </a:r>
            <a:r>
              <a:rPr lang="zh-CN"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年</a:t>
            </a:r>
            <a:r>
              <a:rPr lang="en-US"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3</a:t>
            </a:r>
            <a:r>
              <a:rPr lang="zh-CN"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月还被爆出拖欠员工薪酬事件。</a:t>
            </a:r>
          </a:p>
          <a:p>
            <a:pPr marL="0" indent="0" eaLnBrk="1" hangingPunct="1">
              <a:spcBef>
                <a:spcPct val="0"/>
              </a:spcBef>
              <a:spcAft>
                <a:spcPts val="0"/>
              </a:spcAft>
              <a:buNone/>
              <a:defRPr/>
            </a:pPr>
            <a:endParaRPr lang="zh-CN" altLang="zh-CN" sz="1600" kern="0" spc="75" dirty="0">
              <a:latin typeface="楷体" panose="02010609060101010101" pitchFamily="49" charset="-122"/>
              <a:ea typeface="楷体" panose="02010609060101010101" pitchFamily="49" charset="-122"/>
              <a:cs typeface="楷体" panose="02010609060101010101" pitchFamily="49" charset="-122"/>
              <a:sym typeface="+mn-ea"/>
            </a:endParaRPr>
          </a:p>
          <a:p>
            <a:pPr marL="0" indent="0" eaLnBrk="1" hangingPunct="1">
              <a:lnSpc>
                <a:spcPts val="2400"/>
              </a:lnSpc>
              <a:spcBef>
                <a:spcPct val="0"/>
              </a:spcBef>
              <a:spcAft>
                <a:spcPts val="600"/>
              </a:spcAft>
              <a:buNone/>
              <a:defRPr/>
            </a:pPr>
            <a:r>
              <a:rPr lang="zh-CN"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整体来看，我国的集成电路产业在过去近</a:t>
            </a:r>
            <a:r>
              <a:rPr lang="en-US"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10</a:t>
            </a:r>
            <a:r>
              <a:rPr lang="zh-CN"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年的时间里，是“引进一代</a:t>
            </a:r>
            <a:r>
              <a:rPr lang="zh-CN" altLang="en-US" sz="1600" kern="0" spc="75" dirty="0">
                <a:latin typeface="楷体" panose="02010609060101010101" pitchFamily="49" charset="-122"/>
                <a:ea typeface="楷体" panose="02010609060101010101" pitchFamily="49" charset="-122"/>
                <a:cs typeface="楷体" panose="02010609060101010101" pitchFamily="49" charset="-122"/>
                <a:sym typeface="+mn-ea"/>
              </a:rPr>
              <a:t>、</a:t>
            </a:r>
            <a:r>
              <a:rPr lang="zh-CN"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落后一代、反复引进”。即便是华为海思和中兴微电子的</a:t>
            </a:r>
            <a:r>
              <a:rPr lang="en-US"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ARM</a:t>
            </a:r>
            <a:r>
              <a:rPr lang="zh-CN"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芯片在商业上取得了成功，但</a:t>
            </a:r>
            <a:r>
              <a:rPr lang="zh-CN" altLang="en-US" sz="1600" kern="0" spc="75" dirty="0">
                <a:latin typeface="楷体" panose="02010609060101010101" pitchFamily="49" charset="-122"/>
                <a:ea typeface="楷体" panose="02010609060101010101" pitchFamily="49" charset="-122"/>
                <a:cs typeface="楷体" panose="02010609060101010101" pitchFamily="49" charset="-122"/>
                <a:sym typeface="+mn-ea"/>
              </a:rPr>
              <a:t>也</a:t>
            </a:r>
            <a:r>
              <a:rPr lang="zh-CN"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存在很多隐患和风险，原因就在于在技术上高度依赖国外授权。华为海思和中兴微电子设计的</a:t>
            </a:r>
            <a:r>
              <a:rPr lang="en-US" altLang="zh-CN" sz="1600" kern="0" spc="75" dirty="0" err="1">
                <a:latin typeface="楷体" panose="02010609060101010101" pitchFamily="49" charset="-122"/>
                <a:ea typeface="楷体" panose="02010609060101010101" pitchFamily="49" charset="-122"/>
                <a:cs typeface="楷体" panose="02010609060101010101" pitchFamily="49" charset="-122"/>
                <a:sym typeface="+mn-ea"/>
              </a:rPr>
              <a:t>SoC</a:t>
            </a:r>
            <a:r>
              <a:rPr lang="zh-CN"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中，</a:t>
            </a:r>
            <a:r>
              <a:rPr lang="en-US"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CPU</a:t>
            </a:r>
            <a:r>
              <a:rPr lang="zh-CN"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a:t>
            </a:r>
            <a:r>
              <a:rPr lang="en-US"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GPU</a:t>
            </a:r>
            <a:r>
              <a:rPr lang="zh-CN"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a:t>
            </a:r>
            <a:r>
              <a:rPr lang="en-US"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DSP</a:t>
            </a:r>
            <a:r>
              <a:rPr lang="zh-CN" altLang="zh-CN" sz="1600" kern="0" spc="75" dirty="0">
                <a:latin typeface="楷体" panose="02010609060101010101" pitchFamily="49" charset="-122"/>
                <a:ea typeface="楷体" panose="02010609060101010101" pitchFamily="49" charset="-122"/>
                <a:cs typeface="楷体" panose="02010609060101010101" pitchFamily="49" charset="-122"/>
                <a:sym typeface="+mn-ea"/>
              </a:rPr>
              <a:t>等模块基本上都是从国外购买的技术授权，这种买授权做集成的模式一旦遭遇美国制裁，毫无抵御风险的能力，从此次的中兴事件中，我们就可窥一二。</a:t>
            </a:r>
            <a:endParaRPr lang="zh-CN" altLang="zh-CN" sz="1600" kern="100"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lnSpc>
                <a:spcPts val="2400"/>
              </a:lnSpc>
              <a:spcBef>
                <a:spcPct val="0"/>
              </a:spcBef>
              <a:spcAft>
                <a:spcPts val="600"/>
              </a:spcAft>
              <a:buNone/>
              <a:defRPr/>
            </a:pPr>
            <a:r>
              <a:rPr lang="zh-CN" altLang="zh-CN" sz="1600" kern="0" spc="75" dirty="0">
                <a:solidFill>
                  <a:srgbClr val="4D4F53"/>
                </a:solidFill>
                <a:latin typeface="楷体" panose="02010609060101010101" pitchFamily="49" charset="-122"/>
                <a:ea typeface="楷体" panose="02010609060101010101" pitchFamily="49" charset="-122"/>
                <a:cs typeface="楷体" panose="02010609060101010101" pitchFamily="49" charset="-122"/>
                <a:sym typeface="+mn-ea"/>
              </a:rPr>
              <a:t>　</a:t>
            </a:r>
            <a:endParaRPr lang="zh-CN" altLang="zh-CN" sz="1600" kern="100" dirty="0">
              <a:latin typeface="楷体" panose="02010609060101010101" pitchFamily="49" charset="-122"/>
              <a:ea typeface="楷体" panose="02010609060101010101" pitchFamily="49" charset="-122"/>
              <a:cs typeface="楷体" panose="02010609060101010101" pitchFamily="49" charset="-122"/>
            </a:endParaRPr>
          </a:p>
        </p:txBody>
      </p:sp>
      <p:sp>
        <p:nvSpPr>
          <p:cNvPr id="56323" name="矩形 2"/>
          <p:cNvSpPr/>
          <p:nvPr/>
        </p:nvSpPr>
        <p:spPr>
          <a:xfrm>
            <a:off x="-528955" y="44451"/>
            <a:ext cx="8947150" cy="4603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eaLnBrk="1" hangingPunct="1">
              <a:spcBef>
                <a:spcPct val="0"/>
              </a:spcBef>
              <a:spcAft>
                <a:spcPts val="1350"/>
              </a:spcAft>
              <a:buNone/>
            </a:pPr>
            <a:r>
              <a:rPr lang="zh-CN" altLang="en-US" sz="2000" dirty="0">
                <a:solidFill>
                  <a:srgbClr val="FF0000"/>
                </a:solidFill>
                <a:latin typeface="楷体" panose="02010609060101010101" pitchFamily="49" charset="-122"/>
                <a:ea typeface="楷体" panose="02010609060101010101" pitchFamily="49" charset="-122"/>
                <a:cs typeface="楷体" panose="02010609060101010101" pitchFamily="49" charset="-122"/>
              </a:rPr>
              <a:t>美</a:t>
            </a:r>
            <a:r>
              <a:rPr lang="zh-CN" altLang="zh-CN" sz="2000" dirty="0">
                <a:solidFill>
                  <a:srgbClr val="FF0000"/>
                </a:solidFill>
                <a:latin typeface="楷体" panose="02010609060101010101" pitchFamily="49" charset="-122"/>
                <a:ea typeface="楷体" panose="02010609060101010101" pitchFamily="49" charset="-122"/>
                <a:cs typeface="楷体" panose="02010609060101010101" pitchFamily="49" charset="-122"/>
              </a:rPr>
              <a:t>国利用芯片后门瘫痪伊拉克的防空网</a:t>
            </a:r>
            <a:r>
              <a:rPr lang="en-US" altLang="zh-CN" sz="2400" dirty="0">
                <a:solidFill>
                  <a:srgbClr val="FF0000"/>
                </a:solidFill>
                <a:latin typeface="楷体" panose="02010609060101010101" pitchFamily="49" charset="-122"/>
                <a:ea typeface="楷体" panose="02010609060101010101" pitchFamily="49" charset="-122"/>
                <a:cs typeface="楷体" panose="02010609060101010101" pitchFamily="49" charset="-122"/>
              </a:rPr>
              <a:t> </a:t>
            </a:r>
          </a:p>
        </p:txBody>
      </p:sp>
    </p:spTree>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5"/>
          <p:cNvSpPr/>
          <p:nvPr/>
        </p:nvSpPr>
        <p:spPr>
          <a:xfrm>
            <a:off x="1775460" y="1177608"/>
            <a:ext cx="8601710" cy="1568450"/>
          </a:xfrm>
          <a:prstGeom prst="rect">
            <a:avLst/>
          </a:prstGeom>
          <a:noFill/>
          <a:ln w="9525">
            <a:noFill/>
          </a:ln>
        </p:spPr>
        <p:txBody>
          <a:bodyPr wrap="squar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spcAft>
                <a:spcPts val="0"/>
              </a:spcAft>
              <a:buNone/>
              <a:defRPr/>
            </a:pPr>
            <a:r>
              <a:rPr lang="zh-CN" altLang="en-US" sz="2400" b="1" dirty="0">
                <a:latin typeface="楷体" panose="02010609060101010101" pitchFamily="49" charset="-122"/>
                <a:ea typeface="楷体" panose="02010609060101010101" pitchFamily="49" charset="-122"/>
                <a:cs typeface="楷体" panose="02010609060101010101" pitchFamily="49" charset="-122"/>
              </a:rPr>
              <a:t>“保住秘密，就保住了市场”。这是美国</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rPr>
              <a:t>可口可乐</a:t>
            </a:r>
            <a:r>
              <a:rPr lang="zh-CN" altLang="en-US" sz="2400" b="1" dirty="0">
                <a:latin typeface="楷体" panose="02010609060101010101" pitchFamily="49" charset="-122"/>
                <a:ea typeface="楷体" panose="02010609060101010101" pitchFamily="49" charset="-122"/>
                <a:cs typeface="楷体" panose="02010609060101010101" pitchFamily="49" charset="-122"/>
              </a:rPr>
              <a:t>饮料公司的经营信条。可口可乐的饮料配方，一直是竞争对手百事可乐公司刺探的目标。几十年中，后者用了种种方法，都没有得手。可口可乐的配方被公认为世界上保密最严的秘方之一。</a:t>
            </a:r>
          </a:p>
        </p:txBody>
      </p:sp>
      <p:sp>
        <p:nvSpPr>
          <p:cNvPr id="60419" name="矩形 5"/>
          <p:cNvSpPr/>
          <p:nvPr/>
        </p:nvSpPr>
        <p:spPr>
          <a:xfrm>
            <a:off x="1991678" y="2924810"/>
            <a:ext cx="6499860" cy="350774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6600" b="1" dirty="0">
                <a:solidFill>
                  <a:srgbClr val="FF0000"/>
                </a:solidFill>
                <a:latin typeface="隶书" panose="02010509060101010101" pitchFamily="49" charset="-122"/>
                <a:ea typeface="隶书" panose="02010509060101010101" pitchFamily="49" charset="-122"/>
              </a:rPr>
              <a:t>结论</a:t>
            </a:r>
            <a:r>
              <a:rPr lang="en-US" altLang="zh-CN" sz="6600" b="1" dirty="0">
                <a:solidFill>
                  <a:srgbClr val="FF0000"/>
                </a:solidFill>
                <a:latin typeface="隶书" panose="02010509060101010101" pitchFamily="49" charset="-122"/>
                <a:ea typeface="隶书" panose="02010509060101010101" pitchFamily="49" charset="-122"/>
              </a:rPr>
              <a:t>:</a:t>
            </a:r>
            <a:r>
              <a:rPr lang="zh-CN" altLang="en-US" sz="6600" b="1" dirty="0">
                <a:solidFill>
                  <a:srgbClr val="FF0000"/>
                </a:solidFill>
                <a:latin typeface="隶书" panose="02010509060101010101" pitchFamily="49" charset="-122"/>
                <a:ea typeface="隶书" panose="02010509060101010101" pitchFamily="49" charset="-122"/>
              </a:rPr>
              <a:t>保密、慎交</a:t>
            </a:r>
          </a:p>
          <a:p>
            <a:pPr marL="0" indent="0" eaLnBrk="1" hangingPunct="1">
              <a:spcBef>
                <a:spcPct val="0"/>
              </a:spcBef>
              <a:buNone/>
            </a:pPr>
            <a:endParaRPr lang="zh-CN" altLang="en-US" sz="2800" dirty="0">
              <a:solidFill>
                <a:srgbClr val="000000"/>
              </a:solidFill>
              <a:latin typeface="微软雅黑" panose="020B0503020204020204" pitchFamily="34" charset="-122"/>
              <a:sym typeface="微软雅黑" panose="020B0503020204020204" pitchFamily="34" charset="-122"/>
            </a:endParaRPr>
          </a:p>
          <a:p>
            <a:pPr marL="0" indent="0" eaLnBrk="1" hangingPunct="1">
              <a:spcBef>
                <a:spcPct val="0"/>
              </a:spcBef>
              <a:buNone/>
            </a:pPr>
            <a:r>
              <a:rPr lang="zh-CN" altLang="en-US" sz="2800" dirty="0">
                <a:solidFill>
                  <a:srgbClr val="000000"/>
                </a:solidFill>
                <a:latin typeface="微软雅黑" panose="020B0503020204020204" pitchFamily="34" charset="-122"/>
                <a:sym typeface="微软雅黑" panose="020B0503020204020204" pitchFamily="34" charset="-122"/>
              </a:rPr>
              <a:t>全民国家安全教育日是哪天？</a:t>
            </a:r>
          </a:p>
          <a:p>
            <a:pPr marL="0" indent="0" eaLnBrk="1" hangingPunct="1">
              <a:spcBef>
                <a:spcPct val="0"/>
              </a:spcBef>
              <a:buNone/>
            </a:pPr>
            <a:r>
              <a:rPr lang="en-US" altLang="zh-CN" sz="2800" dirty="0">
                <a:solidFill>
                  <a:srgbClr val="000000"/>
                </a:solidFill>
                <a:latin typeface="微软雅黑" panose="020B0503020204020204" pitchFamily="34" charset="-122"/>
                <a:sym typeface="微软雅黑" panose="020B0503020204020204" pitchFamily="34" charset="-122"/>
              </a:rPr>
              <a:t>4</a:t>
            </a:r>
            <a:r>
              <a:rPr lang="zh-CN" altLang="en-US" sz="2800" dirty="0">
                <a:solidFill>
                  <a:srgbClr val="000000"/>
                </a:solidFill>
                <a:latin typeface="微软雅黑" panose="020B0503020204020204" pitchFamily="34" charset="-122"/>
                <a:sym typeface="微软雅黑" panose="020B0503020204020204" pitchFamily="34" charset="-122"/>
              </a:rPr>
              <a:t>月</a:t>
            </a:r>
            <a:r>
              <a:rPr lang="en-US" altLang="zh-CN" sz="2800" dirty="0">
                <a:solidFill>
                  <a:srgbClr val="000000"/>
                </a:solidFill>
                <a:latin typeface="微软雅黑" panose="020B0503020204020204" pitchFamily="34" charset="-122"/>
                <a:sym typeface="微软雅黑" panose="020B0503020204020204" pitchFamily="34" charset="-122"/>
              </a:rPr>
              <a:t>15</a:t>
            </a:r>
            <a:r>
              <a:rPr lang="zh-CN" altLang="en-US" sz="2800" dirty="0">
                <a:solidFill>
                  <a:srgbClr val="000000"/>
                </a:solidFill>
                <a:latin typeface="微软雅黑" panose="020B0503020204020204" pitchFamily="34" charset="-122"/>
                <a:sym typeface="微软雅黑" panose="020B0503020204020204" pitchFamily="34" charset="-122"/>
              </a:rPr>
              <a:t>日</a:t>
            </a:r>
          </a:p>
          <a:p>
            <a:pPr marL="0" indent="0" eaLnBrk="1" hangingPunct="1">
              <a:spcBef>
                <a:spcPct val="0"/>
              </a:spcBef>
              <a:buNone/>
            </a:pPr>
            <a:endParaRPr lang="zh-CN" altLang="en-US" sz="3600" dirty="0">
              <a:solidFill>
                <a:srgbClr val="000000"/>
              </a:solidFill>
              <a:latin typeface="微软雅黑" panose="020B0503020204020204" pitchFamily="34" charset="-122"/>
              <a:sym typeface="微软雅黑" panose="020B0503020204020204" pitchFamily="34" charset="-122"/>
            </a:endParaRPr>
          </a:p>
          <a:p>
            <a:pPr marL="0" indent="0" eaLnBrk="1" hangingPunct="1">
              <a:spcBef>
                <a:spcPct val="0"/>
              </a:spcBef>
              <a:buNone/>
            </a:pPr>
            <a:endParaRPr lang="zh-CN" altLang="en-US" sz="3600" dirty="0">
              <a:solidFill>
                <a:srgbClr val="000000"/>
              </a:solidFill>
              <a:latin typeface="微软雅黑" panose="020B0503020204020204" pitchFamily="34" charset="-122"/>
              <a:sym typeface="微软雅黑" panose="020B0503020204020204" pitchFamily="34" charset="-122"/>
            </a:endParaRPr>
          </a:p>
        </p:txBody>
      </p:sp>
    </p:spTree>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4"/>
          <p:cNvSpPr txBox="1"/>
          <p:nvPr/>
        </p:nvSpPr>
        <p:spPr>
          <a:xfrm>
            <a:off x="1630999" y="188596"/>
            <a:ext cx="8353425" cy="606234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eaLnBrk="1" hangingPunct="1">
              <a:spcBef>
                <a:spcPct val="0"/>
              </a:spcBef>
              <a:buNone/>
            </a:pPr>
            <a:r>
              <a:rPr lang="zh-CN" altLang="en-US" sz="4000" b="1" dirty="0">
                <a:latin typeface="楷体" panose="02010609060101010101" pitchFamily="49" charset="-122"/>
                <a:ea typeface="楷体" panose="02010609060101010101" pitchFamily="49" charset="-122"/>
                <a:cs typeface="楷体" panose="02010609060101010101" pitchFamily="49" charset="-122"/>
              </a:rPr>
              <a:t>（四）</a:t>
            </a:r>
            <a:r>
              <a:rPr lang="zh-CN" altLang="en-US" sz="4000" b="1" dirty="0">
                <a:solidFill>
                  <a:srgbClr val="FF0000"/>
                </a:solidFill>
                <a:latin typeface="楷体" panose="02010609060101010101" pitchFamily="49" charset="-122"/>
                <a:ea typeface="楷体" panose="02010609060101010101" pitchFamily="49" charset="-122"/>
                <a:cs typeface="楷体" panose="02010609060101010101" pitchFamily="49" charset="-122"/>
              </a:rPr>
              <a:t>防诈</a:t>
            </a:r>
            <a:r>
              <a:rPr lang="zh-CN" altLang="en-US" sz="4000" b="1" dirty="0">
                <a:latin typeface="楷体" panose="02010609060101010101" pitchFamily="49" charset="-122"/>
                <a:ea typeface="楷体" panose="02010609060101010101" pitchFamily="49" charset="-122"/>
                <a:cs typeface="楷体" panose="02010609060101010101" pitchFamily="49" charset="-122"/>
              </a:rPr>
              <a:t>原则</a:t>
            </a:r>
            <a:endParaRPr lang="en-US" altLang="zh-CN"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50000"/>
              </a:spcBef>
              <a:buNone/>
            </a:pPr>
            <a:r>
              <a:rPr lang="zh-CN" altLang="en-US" sz="2800" b="1" dirty="0">
                <a:solidFill>
                  <a:srgbClr val="FF0000"/>
                </a:solidFill>
                <a:latin typeface="楷体" panose="02010609060101010101" pitchFamily="49" charset="-122"/>
                <a:ea typeface="楷体" panose="02010609060101010101" pitchFamily="49" charset="-122"/>
                <a:cs typeface="楷体" panose="02010609060101010101" pitchFamily="49" charset="-122"/>
              </a:rPr>
              <a:t>兵者，诡道也。 《计篇》</a:t>
            </a:r>
          </a:p>
          <a:p>
            <a:pPr marL="0" indent="0" eaLnBrk="1" hangingPunct="1">
              <a:spcBef>
                <a:spcPct val="50000"/>
              </a:spcBef>
              <a:buNone/>
            </a:pPr>
            <a:r>
              <a:rPr lang="zh-CN" altLang="en-US" sz="2800" b="1" dirty="0">
                <a:solidFill>
                  <a:srgbClr val="FF0000"/>
                </a:solidFill>
                <a:latin typeface="楷体" panose="02010609060101010101" pitchFamily="49" charset="-122"/>
                <a:ea typeface="楷体" panose="02010609060101010101" pitchFamily="49" charset="-122"/>
                <a:cs typeface="楷体" panose="02010609060101010101" pitchFamily="49" charset="-122"/>
              </a:rPr>
              <a:t>兵以诈立《军争》 </a:t>
            </a:r>
          </a:p>
          <a:p>
            <a:pPr marL="0" indent="0" eaLnBrk="1" hangingPunct="1">
              <a:spcBef>
                <a:spcPct val="50000"/>
              </a:spcBef>
              <a:buNone/>
            </a:pPr>
            <a:r>
              <a:rPr lang="zh-CN" altLang="en-US" sz="2400" b="1" dirty="0">
                <a:latin typeface="楷体" panose="02010609060101010101" pitchFamily="49" charset="-122"/>
                <a:ea typeface="楷体" panose="02010609060101010101" pitchFamily="49" charset="-122"/>
                <a:cs typeface="楷体" panose="02010609060101010101" pitchFamily="49" charset="-122"/>
              </a:rPr>
              <a:t>用兵打仗要以诡诈多变才能成功</a:t>
            </a:r>
          </a:p>
          <a:p>
            <a:pPr marL="0" indent="0" algn="ctr" eaLnBrk="1" hangingPunct="1">
              <a:spcBef>
                <a:spcPct val="50000"/>
              </a:spcBef>
              <a:buNone/>
            </a:pPr>
            <a:r>
              <a:rPr lang="zh-CN" altLang="en-US" sz="2400" b="1" dirty="0">
                <a:latin typeface="黑体" panose="02010609060101010101" charset="-122"/>
                <a:ea typeface="黑体" panose="02010609060101010101" charset="-122"/>
                <a:sym typeface="+mn-ea"/>
              </a:rPr>
              <a:t>诡道十二法</a:t>
            </a:r>
            <a:endParaRPr lang="zh-CN" altLang="en-US" sz="2400" b="1" dirty="0">
              <a:latin typeface="黑体" panose="02010609060101010101" charset="-122"/>
              <a:ea typeface="黑体" panose="02010609060101010101" charset="-122"/>
            </a:endParaRPr>
          </a:p>
          <a:p>
            <a:pPr marL="0" indent="0" eaLnBrk="1" hangingPunct="1">
              <a:spcBef>
                <a:spcPct val="50000"/>
              </a:spcBef>
              <a:buNone/>
            </a:pPr>
            <a:r>
              <a:rPr lang="zh-CN" altLang="en-US" sz="2400" b="1" dirty="0">
                <a:solidFill>
                  <a:srgbClr val="FF3300"/>
                </a:solidFill>
                <a:latin typeface="隶书" panose="02010509060101010101" pitchFamily="49" charset="-122"/>
                <a:ea typeface="隶书" panose="02010509060101010101" pitchFamily="49" charset="-122"/>
                <a:sym typeface="+mn-ea"/>
              </a:rPr>
              <a:t>能而示之不能，用而示之不用，                                                              </a:t>
            </a:r>
            <a:br>
              <a:rPr lang="zh-CN" altLang="en-US" sz="2400" b="1" dirty="0">
                <a:solidFill>
                  <a:srgbClr val="FF3300"/>
                </a:solidFill>
                <a:latin typeface="隶书" panose="02010509060101010101" pitchFamily="49" charset="-122"/>
                <a:ea typeface="隶书" panose="02010509060101010101" pitchFamily="49" charset="-122"/>
                <a:sym typeface="+mn-ea"/>
              </a:rPr>
            </a:br>
            <a:r>
              <a:rPr lang="zh-CN" altLang="en-US" sz="2400" b="1" dirty="0">
                <a:solidFill>
                  <a:srgbClr val="FF3300"/>
                </a:solidFill>
                <a:latin typeface="隶书" panose="02010509060101010101" pitchFamily="49" charset="-122"/>
                <a:ea typeface="隶书" panose="02010509060101010101" pitchFamily="49" charset="-122"/>
                <a:sym typeface="+mn-ea"/>
              </a:rPr>
              <a:t>近而示之远，远而示之近，                               利而诱之，乱而取之，</a:t>
            </a:r>
            <a:br>
              <a:rPr lang="zh-CN" altLang="en-US" sz="2400" b="1" dirty="0">
                <a:solidFill>
                  <a:srgbClr val="FF3300"/>
                </a:solidFill>
                <a:latin typeface="隶书" panose="02010509060101010101" pitchFamily="49" charset="-122"/>
                <a:ea typeface="隶书" panose="02010509060101010101" pitchFamily="49" charset="-122"/>
                <a:sym typeface="+mn-ea"/>
              </a:rPr>
            </a:br>
            <a:r>
              <a:rPr lang="zh-CN" altLang="en-US" sz="2400" b="1" dirty="0">
                <a:solidFill>
                  <a:srgbClr val="FF3300"/>
                </a:solidFill>
                <a:latin typeface="隶书" panose="02010509060101010101" pitchFamily="49" charset="-122"/>
                <a:ea typeface="隶书" panose="02010509060101010101" pitchFamily="49" charset="-122"/>
                <a:sym typeface="+mn-ea"/>
              </a:rPr>
              <a:t>实而备之，强而避之，</a:t>
            </a:r>
            <a:br>
              <a:rPr lang="zh-CN" altLang="en-US" sz="2400" b="1" dirty="0">
                <a:solidFill>
                  <a:srgbClr val="FF3300"/>
                </a:solidFill>
                <a:latin typeface="隶书" panose="02010509060101010101" pitchFamily="49" charset="-122"/>
                <a:ea typeface="隶书" panose="02010509060101010101" pitchFamily="49" charset="-122"/>
                <a:sym typeface="+mn-ea"/>
              </a:rPr>
            </a:br>
            <a:r>
              <a:rPr lang="zh-CN" altLang="en-US" sz="2400" b="1" dirty="0">
                <a:solidFill>
                  <a:srgbClr val="FF3300"/>
                </a:solidFill>
                <a:latin typeface="隶书" panose="02010509060101010101" pitchFamily="49" charset="-122"/>
                <a:ea typeface="隶书" panose="02010509060101010101" pitchFamily="49" charset="-122"/>
                <a:sym typeface="+mn-ea"/>
              </a:rPr>
              <a:t>怒而挠之，卑而骄之</a:t>
            </a:r>
            <a:br>
              <a:rPr lang="zh-CN" altLang="en-US" sz="2400" b="1" dirty="0">
                <a:solidFill>
                  <a:srgbClr val="FF3300"/>
                </a:solidFill>
                <a:latin typeface="隶书" panose="02010509060101010101" pitchFamily="49" charset="-122"/>
                <a:ea typeface="隶书" panose="02010509060101010101" pitchFamily="49" charset="-122"/>
                <a:sym typeface="+mn-ea"/>
              </a:rPr>
            </a:br>
            <a:r>
              <a:rPr lang="zh-CN" altLang="en-US" sz="2400" b="1" dirty="0">
                <a:solidFill>
                  <a:srgbClr val="FF3300"/>
                </a:solidFill>
                <a:latin typeface="隶书" panose="02010509060101010101" pitchFamily="49" charset="-122"/>
                <a:ea typeface="隶书" panose="02010509060101010101" pitchFamily="49" charset="-122"/>
                <a:sym typeface="+mn-ea"/>
              </a:rPr>
              <a:t>佚而劳之，亲而离之。   	 </a:t>
            </a:r>
            <a:r>
              <a:rPr lang="en-US" altLang="zh-CN" sz="2400" b="1" dirty="0">
                <a:solidFill>
                  <a:srgbClr val="FF3300"/>
                </a:solidFill>
                <a:latin typeface="隶书" panose="02010509060101010101" pitchFamily="49" charset="-122"/>
                <a:ea typeface="隶书" panose="02010509060101010101" pitchFamily="49" charset="-122"/>
                <a:sym typeface="+mn-ea"/>
              </a:rPr>
              <a:t>《</a:t>
            </a:r>
            <a:r>
              <a:rPr lang="zh-CN" altLang="en-US" sz="2400" b="1" dirty="0">
                <a:solidFill>
                  <a:srgbClr val="FF3300"/>
                </a:solidFill>
                <a:latin typeface="隶书" panose="02010509060101010101" pitchFamily="49" charset="-122"/>
                <a:ea typeface="隶书" panose="02010509060101010101" pitchFamily="49" charset="-122"/>
                <a:sym typeface="+mn-ea"/>
              </a:rPr>
              <a:t>计篇</a:t>
            </a:r>
            <a:r>
              <a:rPr lang="en-US" altLang="zh-CN" sz="2400" b="1" dirty="0">
                <a:solidFill>
                  <a:srgbClr val="FF3300"/>
                </a:solidFill>
                <a:latin typeface="隶书" panose="02010509060101010101" pitchFamily="49" charset="-122"/>
                <a:ea typeface="隶书" panose="02010509060101010101" pitchFamily="49" charset="-122"/>
                <a:sym typeface="+mn-ea"/>
              </a:rPr>
              <a:t>》</a:t>
            </a:r>
            <a:endParaRPr lang="en-US" altLang="zh-CN" sz="2400" b="1" dirty="0">
              <a:solidFill>
                <a:srgbClr val="FF3300"/>
              </a:solidFill>
              <a:latin typeface="隶书" panose="02010509060101010101" pitchFamily="49" charset="-122"/>
              <a:ea typeface="隶书" panose="02010509060101010101" pitchFamily="49" charset="-122"/>
            </a:endParaRPr>
          </a:p>
          <a:p>
            <a:pPr marL="0" indent="0" eaLnBrk="1" hangingPunct="1">
              <a:spcBef>
                <a:spcPct val="50000"/>
              </a:spcBef>
              <a:buNone/>
            </a:pPr>
            <a:endParaRPr lang="zh-CN" altLang="en-US" sz="2400" b="1"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p:nvPr/>
        </p:nvSpPr>
        <p:spPr>
          <a:xfrm>
            <a:off x="1524000" y="333376"/>
            <a:ext cx="9144000" cy="6492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3600" b="1" dirty="0">
                <a:latin typeface="楷体" panose="02010609060101010101" pitchFamily="49" charset="-122"/>
                <a:ea typeface="楷体" panose="02010609060101010101" pitchFamily="49" charset="-122"/>
                <a:cs typeface="楷体" panose="02010609060101010101" pitchFamily="49" charset="-122"/>
              </a:rPr>
              <a:t>诈胜包含以下四点：</a:t>
            </a:r>
          </a:p>
          <a:p>
            <a:pPr marL="0" indent="0" eaLnBrk="1" hangingPunct="1">
              <a:spcBef>
                <a:spcPct val="0"/>
              </a:spcBef>
              <a:buNone/>
            </a:pP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rPr>
              <a:t>一是因情施诈。</a:t>
            </a:r>
            <a:r>
              <a:rPr lang="zh-CN" altLang="en-US" sz="2000" b="1" dirty="0">
                <a:latin typeface="楷体" panose="02010609060101010101" pitchFamily="49" charset="-122"/>
                <a:ea typeface="楷体" panose="02010609060101010101" pitchFamily="49" charset="-122"/>
                <a:cs typeface="楷体" panose="02010609060101010101" pitchFamily="49" charset="-122"/>
              </a:rPr>
              <a:t>诈胜必须依据敌情、我情，坚持实事求是，针对实际情况设计定谋，绝不能靠一厢情愿的凭空设想，要坚决杜绝主观武断。</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rPr>
              <a:t>“水因地而制流，兵因敌而制胜”，</a:t>
            </a:r>
            <a:r>
              <a:rPr lang="zh-CN" altLang="en-US" sz="2000" b="1" dirty="0">
                <a:latin typeface="楷体" panose="02010609060101010101" pitchFamily="49" charset="-122"/>
                <a:ea typeface="楷体" panose="02010609060101010101" pitchFamily="49" charset="-122"/>
                <a:cs typeface="楷体" panose="02010609060101010101" pitchFamily="49" charset="-122"/>
              </a:rPr>
              <a:t>作战的具体取胜方法要根据不同的敌情来决定，诈胜也受这一基本用兵原则的制约。违背这一原则，敌情不明，计策先定，是很难达到预期效果的，正如专讲军事欺骗的</a:t>
            </a:r>
            <a:r>
              <a:rPr lang="en-US" altLang="zh-CN" sz="2000" b="1" dirty="0">
                <a:latin typeface="楷体" panose="02010609060101010101" pitchFamily="49" charset="-122"/>
                <a:ea typeface="楷体" panose="02010609060101010101" pitchFamily="49" charset="-122"/>
                <a:cs typeface="楷体" panose="02010609060101010101" pitchFamily="49" charset="-122"/>
              </a:rPr>
              <a:t>《</a:t>
            </a:r>
            <a:r>
              <a:rPr lang="zh-CN" altLang="en-US" sz="2000" b="1" dirty="0">
                <a:latin typeface="楷体" panose="02010609060101010101" pitchFamily="49" charset="-122"/>
                <a:ea typeface="楷体" panose="02010609060101010101" pitchFamily="49" charset="-122"/>
                <a:cs typeface="楷体" panose="02010609060101010101" pitchFamily="49" charset="-122"/>
              </a:rPr>
              <a:t>三十六计</a:t>
            </a:r>
            <a:r>
              <a:rPr lang="en-US" altLang="zh-CN" sz="2000" b="1" dirty="0">
                <a:latin typeface="楷体" panose="02010609060101010101" pitchFamily="49" charset="-122"/>
                <a:ea typeface="楷体" panose="02010609060101010101" pitchFamily="49" charset="-122"/>
                <a:cs typeface="楷体" panose="02010609060101010101" pitchFamily="49" charset="-122"/>
              </a:rPr>
              <a:t>》</a:t>
            </a:r>
            <a:r>
              <a:rPr lang="zh-CN" altLang="en-US" sz="2000" b="1" dirty="0">
                <a:latin typeface="楷体" panose="02010609060101010101" pitchFamily="49" charset="-122"/>
                <a:ea typeface="楷体" panose="02010609060101010101" pitchFamily="49" charset="-122"/>
                <a:cs typeface="楷体" panose="02010609060101010101" pitchFamily="49" charset="-122"/>
              </a:rPr>
              <a:t>所言：“机不可设，设则不中”。</a:t>
            </a:r>
          </a:p>
          <a:p>
            <a:pPr marL="0" indent="0" eaLnBrk="1" hangingPunct="1">
              <a:spcBef>
                <a:spcPct val="0"/>
              </a:spcBef>
              <a:buNone/>
            </a:pPr>
            <a:endParaRPr lang="zh-CN" altLang="en-US" sz="2000" b="1"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二是</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致敌于虚</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。孙子曰：“</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兵之胜，避实而击虚”</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强胜弱败，是战争的基本规律。“实”则强，“虚”则弱，避实击虚同样是战胜攻取的基本原则。如果敌“实”而不“虚”，我避不能避，击无所击，怎么办呢？就要发挥主观能动性，使敌人“实”者变“虚”，并力争使我势常“实”，敌势常“虚”，最终使己方有条件实现避实击虚，获得战争胜利。致敌于“虚”，自居于“实”，这正是在战争中施诈用诡的目的，也是诈胜所应遵循的原则。</a:t>
            </a:r>
          </a:p>
          <a:p>
            <a:pPr marL="0" indent="0" eaLnBrk="1" hangingPunct="1">
              <a:spcBef>
                <a:spcPct val="0"/>
              </a:spcBef>
              <a:buNone/>
            </a:pPr>
            <a:endParaRPr lang="zh-CN" altLang="en-US" sz="2000" b="1" dirty="0">
              <a:latin typeface="楷体" panose="02010609060101010101" pitchFamily="49" charset="-122"/>
              <a:ea typeface="楷体" panose="02010609060101010101" pitchFamily="49" charset="-122"/>
              <a:cs typeface="楷体" panose="02010609060101010101" pitchFamily="49" charset="-122"/>
              <a:sym typeface="+mn-ea"/>
            </a:endParaRPr>
          </a:p>
          <a:p>
            <a:pPr marL="0" indent="0" eaLnBrk="1" hangingPunct="1">
              <a:spcBef>
                <a:spcPct val="0"/>
              </a:spcBef>
              <a:buNone/>
            </a:pPr>
            <a:r>
              <a:rPr lang="zh-CN" altLang="en-US" sz="2000" b="1" dirty="0">
                <a:solidFill>
                  <a:srgbClr val="FF0000"/>
                </a:solidFill>
                <a:ea typeface="隶书" panose="02010509060101010101" pitchFamily="49" charset="-122"/>
                <a:sym typeface="+mn-ea"/>
              </a:rPr>
              <a:t>三是出其不意。</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无论什么样的计谋策略只有出乎敌之所料，才能发挥作用；倘在其意料之中，则敌人定会预先防范，使我方计策落空，甚至将计就计，陷我于被动不利的局面。其理甚明。出其不意的用诈原则，第一要谋深计远，异乎常规，使敌人不能识破；第二要注意保密，防止计泄于外。</a:t>
            </a:r>
            <a:endParaRPr lang="zh-CN" altLang="en-US" sz="2000" b="1" dirty="0">
              <a:ea typeface="隶书" panose="02010509060101010101" pitchFamily="49" charset="-122"/>
            </a:endParaRPr>
          </a:p>
          <a:p>
            <a:pPr marL="0" indent="0" eaLnBrk="1" hangingPunct="1">
              <a:spcBef>
                <a:spcPct val="0"/>
              </a:spcBef>
              <a:buNone/>
            </a:pPr>
            <a:endParaRPr lang="zh-CN" altLang="en-US" sz="2000" b="1"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endParaRPr lang="zh-CN" altLang="en-US" sz="2000" b="1"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p:cNvSpPr/>
          <p:nvPr/>
        </p:nvSpPr>
        <p:spPr>
          <a:xfrm>
            <a:off x="1847851" y="798196"/>
            <a:ext cx="8787765" cy="5262245"/>
          </a:xfrm>
          <a:prstGeom prst="rect">
            <a:avLst/>
          </a:prstGeom>
          <a:noFill/>
          <a:ln w="9525">
            <a:noFill/>
          </a:ln>
        </p:spPr>
        <p:txBody>
          <a:bodyPr wrap="squar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2400" b="1" dirty="0">
                <a:solidFill>
                  <a:srgbClr val="FF0000"/>
                </a:solidFill>
                <a:latin typeface="楷体" panose="02010609060101010101" pitchFamily="49" charset="-122"/>
                <a:ea typeface="楷体" panose="02010609060101010101" pitchFamily="49" charset="-122"/>
              </a:rPr>
              <a:t>四是防敌之诈。</a:t>
            </a:r>
            <a:r>
              <a:rPr lang="zh-CN" altLang="en-US" sz="2400" b="1" dirty="0">
                <a:latin typeface="楷体" panose="02010609060101010101" pitchFamily="49" charset="-122"/>
                <a:ea typeface="楷体" panose="02010609060101010101" pitchFamily="49" charset="-122"/>
              </a:rPr>
              <a:t>战争中，我可以对敌施诈，敌亦可以对我施诈，双方机会是均等的。指挥员必须深明我可谋敌，敌也可谋我的道理，全面辩证地思考问题，在谋敌的同时也注意防敌之诈，只有这样才能立于不败之地。</a:t>
            </a:r>
          </a:p>
          <a:p>
            <a:pPr marL="0" indent="0" eaLnBrk="1" hangingPunct="1">
              <a:spcBef>
                <a:spcPct val="0"/>
              </a:spcBef>
              <a:buNone/>
            </a:pPr>
            <a:endParaRPr lang="zh-CN" altLang="en-US" sz="2400" b="1" dirty="0">
              <a:latin typeface="楷体" panose="02010609060101010101" pitchFamily="49" charset="-122"/>
              <a:ea typeface="楷体" panose="02010609060101010101" pitchFamily="49" charset="-122"/>
            </a:endParaRPr>
          </a:p>
          <a:p>
            <a:pPr marL="0" indent="0" eaLnBrk="1" hangingPunct="1">
              <a:spcBef>
                <a:spcPct val="0"/>
              </a:spcBef>
              <a:buNone/>
            </a:pPr>
            <a:r>
              <a:rPr lang="zh-CN" altLang="en-US" sz="2400" b="1"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“诡道”与推销</a:t>
            </a:r>
            <a:endParaRPr lang="zh-CN" altLang="en-US" sz="2400" b="1" dirty="0">
              <a:solidFill>
                <a:schemeClr val="tx2"/>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“利而诱之”</a:t>
            </a:r>
            <a:r>
              <a:rPr lang="zh-CN" altLang="en-US" sz="2400" b="1" dirty="0">
                <a:latin typeface="楷体" panose="02010609060101010101" pitchFamily="49" charset="-122"/>
                <a:ea typeface="楷体" panose="02010609060101010101" pitchFamily="49" charset="-122"/>
                <a:cs typeface="楷体" panose="02010609060101010101" pitchFamily="49" charset="-122"/>
                <a:sym typeface="+mn-ea"/>
              </a:rPr>
              <a:t>可以不断地贱卖，提供回扣、奖品和优惠券，举行比赛及特别削价，这一切都是为了诱使消费者多买消费品。</a:t>
            </a:r>
            <a:endParaRPr lang="zh-CN" altLang="en-US" sz="2400" b="1"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“强而避之”</a:t>
            </a:r>
            <a:r>
              <a:rPr lang="zh-CN" altLang="en-US" sz="2400" b="1" dirty="0">
                <a:latin typeface="楷体" panose="02010609060101010101" pitchFamily="49" charset="-122"/>
                <a:ea typeface="楷体" panose="02010609060101010101" pitchFamily="49" charset="-122"/>
                <a:cs typeface="楷体" panose="02010609060101010101" pitchFamily="49" charset="-122"/>
                <a:sym typeface="+mn-ea"/>
              </a:rPr>
              <a:t>如果消费者强，则避免争议。有时讲话越少越好。保持沉默，以期产生个人之间的“移情”。</a:t>
            </a:r>
            <a:endParaRPr lang="zh-CN" altLang="en-US" sz="2400" b="1"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“怒而挠之”</a:t>
            </a:r>
            <a:r>
              <a:rPr lang="zh-CN" altLang="en-US" sz="2400" b="1" dirty="0">
                <a:latin typeface="楷体" panose="02010609060101010101" pitchFamily="49" charset="-122"/>
                <a:ea typeface="楷体" panose="02010609060101010101" pitchFamily="49" charset="-122"/>
                <a:cs typeface="楷体" panose="02010609060101010101" pitchFamily="49" charset="-122"/>
                <a:sym typeface="+mn-ea"/>
              </a:rPr>
              <a:t>如果消费者易怒或自负就设法使他们趾高气扬起来。</a:t>
            </a:r>
          </a:p>
          <a:p>
            <a:pPr marL="0" indent="0" eaLnBrk="1" hangingPunct="1">
              <a:spcBef>
                <a:spcPct val="0"/>
              </a:spcBef>
              <a:buNone/>
            </a:pPr>
            <a:endParaRPr lang="en-US" altLang="zh-CN" sz="2400" b="1"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r>
              <a:rPr lang="zh-CN" altLang="en-US" sz="2400" b="1" dirty="0">
                <a:latin typeface="楷体" panose="02010609060101010101" pitchFamily="49" charset="-122"/>
                <a:ea typeface="楷体" panose="02010609060101010101" pitchFamily="49" charset="-122"/>
                <a:cs typeface="楷体" panose="02010609060101010101" pitchFamily="49" charset="-122"/>
              </a:rPr>
              <a:t>商场降价、网络诈骗、庞氏骗局（</a:t>
            </a:r>
            <a:r>
              <a:rPr lang="zh-CN" altLang="en-US" sz="2400" b="1" dirty="0">
                <a:solidFill>
                  <a:srgbClr val="FF0000"/>
                </a:solidFill>
                <a:latin typeface="楷体" panose="02010609060101010101" pitchFamily="49" charset="-122"/>
                <a:ea typeface="楷体" panose="02010609060101010101" pitchFamily="49" charset="-122"/>
                <a:sym typeface="+mn-ea"/>
              </a:rPr>
              <a:t>查尔斯</a:t>
            </a:r>
            <a:r>
              <a:rPr lang="en-US" altLang="zh-CN" sz="2400" b="1" dirty="0">
                <a:solidFill>
                  <a:srgbClr val="FF0000"/>
                </a:solidFill>
                <a:latin typeface="楷体" panose="02010609060101010101" pitchFamily="49" charset="-122"/>
                <a:ea typeface="楷体" panose="02010609060101010101" pitchFamily="49" charset="-122"/>
                <a:sym typeface="+mn-ea"/>
              </a:rPr>
              <a:t>·</a:t>
            </a:r>
            <a:r>
              <a:rPr lang="zh-CN" altLang="en-US" sz="2400" b="1" dirty="0">
                <a:solidFill>
                  <a:srgbClr val="FF0000"/>
                </a:solidFill>
                <a:latin typeface="楷体" panose="02010609060101010101" pitchFamily="49" charset="-122"/>
                <a:ea typeface="楷体" panose="02010609060101010101" pitchFamily="49" charset="-122"/>
                <a:sym typeface="+mn-ea"/>
              </a:rPr>
              <a:t>庞齐、</a:t>
            </a:r>
            <a:r>
              <a:rPr lang="zh-CN" altLang="en-US" sz="2400" b="1" dirty="0">
                <a:latin typeface="楷体" panose="02010609060101010101" pitchFamily="49" charset="-122"/>
                <a:ea typeface="楷体" panose="02010609060101010101" pitchFamily="49" charset="-122"/>
                <a:cs typeface="楷体" panose="02010609060101010101" pitchFamily="49" charset="-122"/>
              </a:rPr>
              <a:t>麦道夫被判</a:t>
            </a:r>
            <a:r>
              <a:rPr lang="en-US" altLang="zh-CN" sz="2400" b="1" dirty="0">
                <a:latin typeface="楷体" panose="02010609060101010101" pitchFamily="49" charset="-122"/>
                <a:ea typeface="楷体" panose="02010609060101010101" pitchFamily="49" charset="-122"/>
                <a:cs typeface="楷体" panose="02010609060101010101" pitchFamily="49" charset="-122"/>
              </a:rPr>
              <a:t>150</a:t>
            </a:r>
            <a:r>
              <a:rPr lang="zh-CN" altLang="en-US" sz="2400" b="1" dirty="0">
                <a:latin typeface="楷体" panose="02010609060101010101" pitchFamily="49" charset="-122"/>
                <a:ea typeface="楷体" panose="02010609060101010101" pitchFamily="49" charset="-122"/>
                <a:cs typeface="楷体" panose="02010609060101010101" pitchFamily="49" charset="-122"/>
              </a:rPr>
              <a:t>年）</a:t>
            </a:r>
          </a:p>
        </p:txBody>
      </p:sp>
    </p:spTree>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703546" y="116523"/>
            <a:ext cx="4094480" cy="768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a:spcBef>
                <a:spcPct val="0"/>
              </a:spcBef>
              <a:buNone/>
            </a:pPr>
            <a:r>
              <a:rPr lang="zh-CN" altLang="en-US" sz="4400" dirty="0">
                <a:latin typeface="微软雅黑" panose="020B0503020204020204" pitchFamily="34" charset="-122"/>
                <a:ea typeface="微软雅黑" panose="020B0503020204020204" pitchFamily="34" charset="-122"/>
              </a:rPr>
              <a:t>（五）防间原则</a:t>
            </a:r>
          </a:p>
        </p:txBody>
      </p:sp>
      <p:sp>
        <p:nvSpPr>
          <p:cNvPr id="2" name="文本框 1"/>
          <p:cNvSpPr txBox="1"/>
          <p:nvPr/>
        </p:nvSpPr>
        <p:spPr>
          <a:xfrm>
            <a:off x="1631951" y="836930"/>
            <a:ext cx="8768715" cy="6247864"/>
          </a:xfrm>
          <a:prstGeom prst="rect">
            <a:avLst/>
          </a:prstGeom>
          <a:noFill/>
        </p:spPr>
        <p:txBody>
          <a:bodyPr wrap="square" rtlCol="0" anchor="t">
            <a:spAutoFit/>
          </a:bodyPr>
          <a:lstStyle/>
          <a:p>
            <a:pPr>
              <a:spcBef>
                <a:spcPct val="0"/>
              </a:spcBef>
            </a:pPr>
            <a:r>
              <a:rPr lang="zh-CN" altLang="en-US" b="1" dirty="0">
                <a:latin typeface="楷体" panose="02010609060101010101" pitchFamily="49" charset="-122"/>
                <a:ea typeface="楷体" panose="02010609060101010101" pitchFamily="49" charset="-122"/>
                <a:sym typeface="+mn-ea"/>
              </a:rPr>
              <a:t>用间有五：</a:t>
            </a:r>
            <a:r>
              <a:rPr lang="zh-CN" altLang="en-US" b="1" dirty="0">
                <a:solidFill>
                  <a:srgbClr val="FF0000"/>
                </a:solidFill>
                <a:latin typeface="楷体" panose="02010609060101010101" pitchFamily="49" charset="-122"/>
                <a:ea typeface="楷体" panose="02010609060101010101" pitchFamily="49" charset="-122"/>
                <a:sym typeface="+mn-ea"/>
              </a:rPr>
              <a:t>故用间有五：有因间，有内间，有反间，有死间，有生间。五间俱起，莫知其道，是谓神纪，人君之宝也。</a:t>
            </a:r>
            <a:r>
              <a:rPr lang="en-US" altLang="zh-CN" b="1" dirty="0">
                <a:latin typeface="楷体" panose="02010609060101010101" pitchFamily="49" charset="-122"/>
                <a:ea typeface="楷体" panose="02010609060101010101" pitchFamily="49" charset="-122"/>
                <a:sym typeface="+mn-ea"/>
              </a:rPr>
              <a:t>《</a:t>
            </a:r>
            <a:r>
              <a:rPr lang="zh-CN" altLang="en-US" b="1" dirty="0">
                <a:latin typeface="楷体" panose="02010609060101010101" pitchFamily="49" charset="-122"/>
                <a:ea typeface="楷体" panose="02010609060101010101" pitchFamily="49" charset="-122"/>
                <a:sym typeface="+mn-ea"/>
              </a:rPr>
              <a:t>用间</a:t>
            </a:r>
            <a:r>
              <a:rPr lang="en-US" altLang="zh-CN" b="1" dirty="0">
                <a:latin typeface="楷体" panose="02010609060101010101" pitchFamily="49" charset="-122"/>
                <a:ea typeface="楷体" panose="02010609060101010101" pitchFamily="49" charset="-122"/>
                <a:sym typeface="+mn-ea"/>
              </a:rPr>
              <a:t>》</a:t>
            </a:r>
            <a:r>
              <a:rPr lang="zh-CN" altLang="en-US" b="1" dirty="0">
                <a:solidFill>
                  <a:srgbClr val="FF0000"/>
                </a:solidFill>
                <a:latin typeface="隶书" panose="02010509060101010101" pitchFamily="49" charset="-122"/>
                <a:ea typeface="隶书" panose="02010509060101010101" pitchFamily="49" charset="-122"/>
                <a:sym typeface="+mn-ea"/>
              </a:rPr>
              <a:t> </a:t>
            </a:r>
            <a:br>
              <a:rPr lang="zh-CN" altLang="en-US" b="1" dirty="0">
                <a:solidFill>
                  <a:srgbClr val="FFFF00"/>
                </a:solidFill>
                <a:latin typeface="隶书" panose="02010509060101010101" pitchFamily="49" charset="-122"/>
                <a:ea typeface="隶书" panose="02010509060101010101" pitchFamily="49" charset="-122"/>
                <a:sym typeface="+mn-ea"/>
              </a:rPr>
            </a:br>
            <a:r>
              <a:rPr lang="zh-CN" altLang="en-US" b="1" dirty="0">
                <a:solidFill>
                  <a:srgbClr val="FF0000"/>
                </a:solidFill>
                <a:latin typeface="隶书" panose="02010509060101010101" pitchFamily="49" charset="-122"/>
                <a:ea typeface="隶书" panose="02010509060101010101" pitchFamily="49" charset="-122"/>
                <a:sym typeface="+mn-ea"/>
              </a:rPr>
              <a:t> </a:t>
            </a:r>
            <a:r>
              <a:rPr lang="zh-CN" altLang="en-US" sz="2000" b="1" dirty="0">
                <a:latin typeface="楷体" panose="02010609060101010101" pitchFamily="49" charset="-122"/>
                <a:ea typeface="楷体" panose="02010609060101010101" pitchFamily="49" charset="-122"/>
                <a:sym typeface="+mn-ea"/>
              </a:rPr>
              <a:t>间谍的运用方式有五种：有因间、内间、反间、死间和生间。五种间谍同时都用起来，使敌人摸不到我使用间谍的规律，这乃是使用间谍神妙莫测的方法，是国君战胜敌人的法宝。</a:t>
            </a:r>
          </a:p>
          <a:p>
            <a:pPr>
              <a:spcBef>
                <a:spcPct val="0"/>
              </a:spcBef>
            </a:pPr>
            <a:endParaRPr lang="zh-CN" altLang="en-US" sz="2000" b="1" dirty="0">
              <a:latin typeface="黑体" panose="02010609060101010101" charset="-122"/>
              <a:ea typeface="黑体" panose="02010609060101010101" charset="-122"/>
              <a:sym typeface="+mn-ea"/>
            </a:endParaRPr>
          </a:p>
          <a:p>
            <a:pPr>
              <a:spcBef>
                <a:spcPct val="0"/>
              </a:spcBef>
            </a:pPr>
            <a:r>
              <a:rPr lang="zh-CN" altLang="en-US" sz="2000" b="1" dirty="0">
                <a:latin typeface="黑体" panose="02010609060101010101" charset="-122"/>
                <a:ea typeface="黑体" panose="02010609060101010101" charset="-122"/>
                <a:sym typeface="+mn-ea"/>
              </a:rPr>
              <a:t>使用间谍了解敌情</a:t>
            </a:r>
            <a:endParaRPr lang="en-US" altLang="zh-CN" sz="2000" b="1" dirty="0">
              <a:latin typeface="黑体" panose="02010609060101010101" charset="-122"/>
              <a:ea typeface="黑体" panose="02010609060101010101" charset="-122"/>
            </a:endParaRPr>
          </a:p>
          <a:p>
            <a:pPr>
              <a:buClr>
                <a:schemeClr val="tx2"/>
              </a:buClr>
              <a:buSzPct val="115000"/>
            </a:pPr>
            <a:r>
              <a:rPr lang="zh-CN" altLang="en-US" sz="2000" b="1" dirty="0">
                <a:solidFill>
                  <a:srgbClr val="FF0000"/>
                </a:solidFill>
                <a:latin typeface="隶书" panose="02010509060101010101" pitchFamily="49" charset="-122"/>
                <a:ea typeface="隶书" panose="02010509060101010101" pitchFamily="49" charset="-122"/>
                <a:sym typeface="+mn-ea"/>
              </a:rPr>
              <a:t>因间：利用敌国乡人做间谍</a:t>
            </a:r>
            <a:endParaRPr lang="en-US" altLang="zh-CN" sz="2000" b="1" dirty="0">
              <a:solidFill>
                <a:srgbClr val="FF0000"/>
              </a:solidFill>
              <a:latin typeface="隶书" panose="02010509060101010101" pitchFamily="49" charset="-122"/>
              <a:ea typeface="隶书" panose="02010509060101010101" pitchFamily="49" charset="-122"/>
            </a:endParaRPr>
          </a:p>
          <a:p>
            <a:pPr>
              <a:buClr>
                <a:schemeClr val="tx2"/>
              </a:buClr>
              <a:buSzPct val="115000"/>
            </a:pPr>
            <a:r>
              <a:rPr lang="zh-CN" altLang="en-US" sz="2000" b="1" dirty="0">
                <a:solidFill>
                  <a:srgbClr val="FF0000"/>
                </a:solidFill>
                <a:latin typeface="隶书" panose="02010509060101010101" pitchFamily="49" charset="-122"/>
                <a:ea typeface="隶书" panose="02010509060101010101" pitchFamily="49" charset="-122"/>
                <a:sym typeface="+mn-ea"/>
              </a:rPr>
              <a:t>内间：收买敌国的官员做间谍</a:t>
            </a:r>
            <a:endParaRPr lang="en-US" altLang="zh-CN" sz="2000" b="1" dirty="0">
              <a:solidFill>
                <a:srgbClr val="FF0000"/>
              </a:solidFill>
              <a:latin typeface="隶书" panose="02010509060101010101" pitchFamily="49" charset="-122"/>
              <a:ea typeface="隶书" panose="02010509060101010101" pitchFamily="49" charset="-122"/>
            </a:endParaRPr>
          </a:p>
          <a:p>
            <a:pPr>
              <a:buClr>
                <a:schemeClr val="tx2"/>
              </a:buClr>
              <a:buSzPct val="115000"/>
            </a:pPr>
            <a:r>
              <a:rPr lang="zh-CN" altLang="en-US" sz="2000" b="1" dirty="0">
                <a:solidFill>
                  <a:srgbClr val="FF0000"/>
                </a:solidFill>
                <a:latin typeface="隶书" panose="02010509060101010101" pitchFamily="49" charset="-122"/>
                <a:ea typeface="隶书" panose="02010509060101010101" pitchFamily="49" charset="-122"/>
                <a:sym typeface="+mn-ea"/>
              </a:rPr>
              <a:t>反间：利用敌方间谍为我所用</a:t>
            </a:r>
            <a:endParaRPr lang="en-US" altLang="zh-CN" sz="2000" b="1" dirty="0">
              <a:solidFill>
                <a:srgbClr val="FF0000"/>
              </a:solidFill>
              <a:latin typeface="隶书" panose="02010509060101010101" pitchFamily="49" charset="-122"/>
              <a:ea typeface="隶书" panose="02010509060101010101" pitchFamily="49" charset="-122"/>
            </a:endParaRPr>
          </a:p>
          <a:p>
            <a:pPr>
              <a:buClr>
                <a:schemeClr val="tx2"/>
              </a:buClr>
              <a:buSzPct val="115000"/>
            </a:pPr>
            <a:r>
              <a:rPr lang="zh-CN" altLang="en-US" sz="2000" b="1" dirty="0">
                <a:solidFill>
                  <a:srgbClr val="FF0000"/>
                </a:solidFill>
                <a:latin typeface="隶书" panose="02010509060101010101" pitchFamily="49" charset="-122"/>
                <a:ea typeface="隶书" panose="02010509060101010101" pitchFamily="49" charset="-122"/>
                <a:sym typeface="+mn-ea"/>
              </a:rPr>
              <a:t>死间：制造虚假情报，并通过我方间谍传给敌方，使敌军受骗，一旦真情败露，我方间谍不免被处死</a:t>
            </a:r>
            <a:endParaRPr lang="en-US" altLang="zh-CN" sz="2000" b="1" dirty="0">
              <a:solidFill>
                <a:srgbClr val="FF0000"/>
              </a:solidFill>
              <a:latin typeface="隶书" panose="02010509060101010101" pitchFamily="49" charset="-122"/>
              <a:ea typeface="隶书" panose="02010509060101010101" pitchFamily="49" charset="-122"/>
            </a:endParaRPr>
          </a:p>
          <a:p>
            <a:pPr>
              <a:buClr>
                <a:schemeClr val="tx2"/>
              </a:buClr>
              <a:buSzPct val="115000"/>
            </a:pPr>
            <a:r>
              <a:rPr lang="zh-CN" altLang="en-US" sz="2000" b="1" dirty="0">
                <a:solidFill>
                  <a:srgbClr val="FF0000"/>
                </a:solidFill>
                <a:latin typeface="隶书" panose="02010509060101010101" pitchFamily="49" charset="-122"/>
                <a:ea typeface="隶书" panose="02010509060101010101" pitchFamily="49" charset="-122"/>
                <a:sym typeface="+mn-ea"/>
              </a:rPr>
              <a:t>生间：侦察后能活着回来报告敌情的间谍</a:t>
            </a:r>
            <a:endParaRPr lang="zh-CN" altLang="en-US" sz="2000" b="1" dirty="0">
              <a:solidFill>
                <a:srgbClr val="FF0000"/>
              </a:solidFill>
              <a:latin typeface="隶书" panose="02010509060101010101" pitchFamily="49" charset="-122"/>
              <a:ea typeface="隶书" panose="02010509060101010101" pitchFamily="49" charset="-122"/>
            </a:endParaRPr>
          </a:p>
          <a:p>
            <a:pPr>
              <a:spcBef>
                <a:spcPct val="0"/>
              </a:spcBef>
            </a:pPr>
            <a:endParaRPr lang="zh-CN" altLang="en-US" b="1" dirty="0">
              <a:latin typeface="楷体" panose="02010609060101010101" pitchFamily="49" charset="-122"/>
              <a:ea typeface="楷体" panose="02010609060101010101" pitchFamily="49" charset="-122"/>
              <a:sym typeface="+mn-ea"/>
            </a:endParaRPr>
          </a:p>
          <a:p>
            <a:pPr>
              <a:spcBef>
                <a:spcPct val="0"/>
              </a:spcBef>
            </a:pPr>
            <a:r>
              <a:rPr lang="zh-CN" altLang="en-US" b="1" dirty="0">
                <a:solidFill>
                  <a:srgbClr val="FF0000"/>
                </a:solidFill>
                <a:latin typeface="隶书" panose="02010509060101010101" pitchFamily="49" charset="-122"/>
                <a:ea typeface="隶书" panose="02010509060101010101" pitchFamily="49" charset="-122"/>
                <a:sym typeface="+mn-ea"/>
              </a:rPr>
              <a:t>谨小慎微 严防商业间谍</a:t>
            </a:r>
          </a:p>
          <a:p>
            <a:pPr>
              <a:spcBef>
                <a:spcPct val="0"/>
              </a:spcBef>
            </a:pPr>
            <a:r>
              <a:rPr lang="zh-CN" altLang="en-US" b="1" dirty="0">
                <a:latin typeface="楷体" panose="02010609060101010101" pitchFamily="49" charset="-122"/>
                <a:ea typeface="楷体" panose="02010609060101010101" pitchFamily="49" charset="-122"/>
                <a:cs typeface="楷体" panose="02010609060101010101" pitchFamily="49" charset="-122"/>
                <a:sym typeface="+mn-ea"/>
              </a:rPr>
              <a:t>美国著名的照相器材公司研制出一种高性能的</a:t>
            </a:r>
            <a:r>
              <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显影溶液配方</a:t>
            </a:r>
            <a:r>
              <a:rPr lang="zh-CN" altLang="en-US" b="1" dirty="0">
                <a:latin typeface="楷体" panose="02010609060101010101" pitchFamily="49" charset="-122"/>
                <a:ea typeface="楷体" panose="02010609060101010101" pitchFamily="49" charset="-122"/>
                <a:cs typeface="楷体" panose="02010609060101010101" pitchFamily="49" charset="-122"/>
                <a:sym typeface="+mn-ea"/>
              </a:rPr>
              <a:t>。有一次，来了一批日本客商，要求参观一下生产过程和实验室。经不住客人的再三请求，又考虑到将来的合作问题，厂方只好答应陪客人参观生产过程。在实验室观看这种新的显影溶液时，一位日本客人在俯身靠近溶液器皿时，“不小心”将领带尖沾到了溶液。</a:t>
            </a:r>
            <a:endParaRPr lang="zh-CN" altLang="en-US" b="1" dirty="0">
              <a:latin typeface="楷体" panose="02010609060101010101" pitchFamily="49" charset="-122"/>
              <a:ea typeface="楷体" panose="02010609060101010101" pitchFamily="49" charset="-122"/>
              <a:cs typeface="楷体" panose="02010609060101010101" pitchFamily="49" charset="-122"/>
            </a:endParaRPr>
          </a:p>
          <a:p>
            <a:pPr>
              <a:spcBef>
                <a:spcPct val="0"/>
              </a:spcBef>
            </a:pPr>
            <a:endPar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a:spcBef>
                <a:spcPct val="0"/>
              </a:spcBef>
            </a:pPr>
            <a:endPar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4"/>
          <p:cNvSpPr/>
          <p:nvPr/>
        </p:nvSpPr>
        <p:spPr>
          <a:xfrm>
            <a:off x="1775460" y="260350"/>
            <a:ext cx="8818880" cy="68554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eaLnBrk="1" hangingPunct="1">
              <a:lnSpc>
                <a:spcPct val="65000"/>
              </a:lnSpc>
              <a:spcBef>
                <a:spcPct val="50000"/>
              </a:spcBef>
              <a:buNone/>
            </a:pPr>
            <a:r>
              <a:rPr lang="zh-CN" altLang="en-US" sz="3600" b="1" dirty="0">
                <a:solidFill>
                  <a:srgbClr val="FF0000"/>
                </a:solidFill>
                <a:latin typeface="楷体" panose="02010609060101010101" pitchFamily="49" charset="-122"/>
                <a:ea typeface="楷体" panose="02010609060101010101" pitchFamily="49" charset="-122"/>
                <a:cs typeface="楷体" panose="02010609060101010101" pitchFamily="49" charset="-122"/>
              </a:rPr>
              <a:t>营销者取胜的基本原则</a:t>
            </a:r>
          </a:p>
          <a:p>
            <a:pPr marL="0" indent="0" eaLnBrk="1" hangingPunct="1">
              <a:spcBef>
                <a:spcPct val="0"/>
              </a:spcBef>
              <a:buNone/>
            </a:pP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rPr>
              <a:t>致人原则</a:t>
            </a:r>
            <a:r>
              <a:rPr lang="en-US" altLang="zh-CN" dirty="0">
                <a:solidFill>
                  <a:srgbClr val="FF0000"/>
                </a:solidFill>
                <a:latin typeface="楷体" panose="02010609060101010101" pitchFamily="49" charset="-122"/>
                <a:ea typeface="楷体" panose="02010609060101010101" pitchFamily="49" charset="-122"/>
                <a:cs typeface="楷体" panose="02010609060101010101" pitchFamily="49" charset="-122"/>
              </a:rPr>
              <a:t> </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rPr>
              <a:t>利动原则</a:t>
            </a:r>
            <a:r>
              <a:rPr lang="en-US" altLang="zh-CN" dirty="0">
                <a:solidFill>
                  <a:srgbClr val="FF0000"/>
                </a:solidFill>
                <a:latin typeface="楷体" panose="02010609060101010101" pitchFamily="49" charset="-122"/>
                <a:ea typeface="楷体" panose="02010609060101010101" pitchFamily="49" charset="-122"/>
                <a:cs typeface="楷体" panose="02010609060101010101" pitchFamily="49" charset="-122"/>
              </a:rPr>
              <a:t> </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rPr>
              <a:t>慎交原则</a:t>
            </a:r>
            <a:r>
              <a:rPr lang="en-US" altLang="zh-CN" dirty="0">
                <a:solidFill>
                  <a:srgbClr val="FF0000"/>
                </a:solidFill>
                <a:latin typeface="楷体" panose="02010609060101010101" pitchFamily="49" charset="-122"/>
                <a:ea typeface="楷体" panose="02010609060101010101" pitchFamily="49" charset="-122"/>
                <a:cs typeface="楷体" panose="02010609060101010101" pitchFamily="49" charset="-122"/>
              </a:rPr>
              <a:t> </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rPr>
              <a:t>防诈原则</a:t>
            </a:r>
            <a:r>
              <a:rPr lang="en-US" altLang="zh-CN" dirty="0">
                <a:solidFill>
                  <a:srgbClr val="FF0000"/>
                </a:solidFill>
                <a:latin typeface="楷体" panose="02010609060101010101" pitchFamily="49" charset="-122"/>
                <a:ea typeface="楷体" panose="02010609060101010101" pitchFamily="49" charset="-122"/>
                <a:cs typeface="楷体" panose="02010609060101010101" pitchFamily="49" charset="-122"/>
              </a:rPr>
              <a:t>    </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rPr>
              <a:t>防间原则</a:t>
            </a:r>
          </a:p>
          <a:p>
            <a:pPr marL="0" indent="0" eaLnBrk="1" hangingPunct="1">
              <a:lnSpc>
                <a:spcPct val="65000"/>
              </a:lnSpc>
              <a:spcBef>
                <a:spcPct val="50000"/>
              </a:spcBef>
              <a:buNone/>
            </a:pPr>
            <a:r>
              <a:rPr lang="zh-CN" altLang="en-US" sz="2800" b="1" dirty="0">
                <a:solidFill>
                  <a:srgbClr val="FF0000"/>
                </a:solidFill>
                <a:latin typeface="黑体" panose="02010609060101010101" charset="-122"/>
                <a:ea typeface="黑体" panose="02010609060101010101" charset="-122"/>
                <a:sym typeface="+mn-ea"/>
              </a:rPr>
              <a:t>二、挑战者 </a:t>
            </a:r>
            <a:r>
              <a:rPr lang="zh-CN" altLang="en-US" sz="2800" b="1" dirty="0">
                <a:solidFill>
                  <a:srgbClr val="FF0000"/>
                </a:solidFill>
                <a:ea typeface="黑体" panose="02010609060101010101" charset="-122"/>
                <a:sym typeface="+mn-ea"/>
              </a:rPr>
              <a:t>“</a:t>
            </a:r>
            <a:r>
              <a:rPr lang="zh-CN" altLang="en-US" sz="2800" b="1" dirty="0">
                <a:solidFill>
                  <a:srgbClr val="FF0000"/>
                </a:solidFill>
                <a:latin typeface="黑体" panose="02010609060101010101" charset="-122"/>
                <a:ea typeface="黑体" panose="02010609060101010101" charset="-122"/>
                <a:sym typeface="+mn-ea"/>
              </a:rPr>
              <a:t>主动进攻</a:t>
            </a:r>
            <a:r>
              <a:rPr lang="zh-CN" altLang="en-US" sz="2800" b="1" dirty="0">
                <a:solidFill>
                  <a:srgbClr val="FF0000"/>
                </a:solidFill>
                <a:ea typeface="黑体" panose="02010609060101010101" charset="-122"/>
                <a:sym typeface="+mn-ea"/>
              </a:rPr>
              <a:t>”</a:t>
            </a:r>
            <a:r>
              <a:rPr lang="zh-CN" altLang="en-US" sz="2800" b="1" dirty="0">
                <a:solidFill>
                  <a:srgbClr val="FF0000"/>
                </a:solidFill>
                <a:latin typeface="黑体" panose="02010609060101010101" charset="-122"/>
                <a:ea typeface="黑体" panose="02010609060101010101" charset="-122"/>
                <a:sym typeface="+mn-ea"/>
              </a:rPr>
              <a:t>取胜</a:t>
            </a:r>
            <a:endParaRPr lang="zh-CN" altLang="en-US" sz="2800" dirty="0"/>
          </a:p>
          <a:p>
            <a:pPr marL="0" indent="0" eaLnBrk="1" hangingPunct="1">
              <a:spcBef>
                <a:spcPts val="0"/>
              </a:spcBef>
              <a:buNone/>
            </a:pPr>
            <a:r>
              <a:rPr lang="zh-CN" altLang="en-US" b="1" dirty="0">
                <a:ea typeface="隶书" panose="02010509060101010101" pitchFamily="49" charset="-122"/>
                <a:sym typeface="+mn-ea"/>
              </a:rPr>
              <a:t> </a:t>
            </a:r>
            <a:r>
              <a:rPr lang="zh-CN" altLang="en-US" sz="2800" b="1" dirty="0">
                <a:latin typeface="楷体" panose="02010609060101010101" pitchFamily="49" charset="-122"/>
                <a:ea typeface="楷体" panose="02010609060101010101" pitchFamily="49" charset="-122"/>
                <a:cs typeface="楷体" panose="02010609060101010101" pitchFamily="49" charset="-122"/>
                <a:sym typeface="+mn-ea"/>
              </a:rPr>
              <a:t>（一）“十则围之</a:t>
            </a:r>
            <a:r>
              <a:rPr lang="en-US" altLang="zh-CN" sz="2800" b="1" dirty="0">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800" b="1" dirty="0">
                <a:latin typeface="楷体" panose="02010609060101010101" pitchFamily="49" charset="-122"/>
                <a:ea typeface="楷体" panose="02010609060101010101" pitchFamily="49" charset="-122"/>
                <a:cs typeface="楷体" panose="02010609060101010101" pitchFamily="49" charset="-122"/>
                <a:sym typeface="+mn-ea"/>
              </a:rPr>
              <a:t>的包围进攻</a:t>
            </a:r>
            <a:endParaRPr lang="zh-CN" altLang="en-US" sz="2800" b="1"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ts val="0"/>
              </a:spcBef>
              <a:buNone/>
            </a:pPr>
            <a:r>
              <a:rPr lang="zh-CN" altLang="en-US" sz="2800" b="1" dirty="0">
                <a:latin typeface="楷体" panose="02010609060101010101" pitchFamily="49" charset="-122"/>
                <a:ea typeface="楷体" panose="02010609060101010101" pitchFamily="49" charset="-122"/>
                <a:cs typeface="楷体" panose="02010609060101010101" pitchFamily="49" charset="-122"/>
                <a:sym typeface="+mn-ea"/>
              </a:rPr>
              <a:t> （二）“五则攻之”的正面进攻</a:t>
            </a:r>
            <a:endParaRPr lang="zh-CN" altLang="en-US" sz="2800" b="1"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ts val="0"/>
              </a:spcBef>
              <a:buNone/>
            </a:pPr>
            <a:r>
              <a:rPr lang="zh-CN" altLang="en-US" sz="2800" b="1" dirty="0">
                <a:latin typeface="楷体" panose="02010609060101010101" pitchFamily="49" charset="-122"/>
                <a:ea typeface="楷体" panose="02010609060101010101" pitchFamily="49" charset="-122"/>
                <a:cs typeface="楷体" panose="02010609060101010101" pitchFamily="49" charset="-122"/>
                <a:sym typeface="+mn-ea"/>
              </a:rPr>
              <a:t> （三）“以迂为直”的迂回进攻</a:t>
            </a:r>
            <a:endParaRPr lang="zh-CN" altLang="en-US" sz="2800" b="1"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ts val="0"/>
              </a:spcBef>
              <a:buNone/>
            </a:pPr>
            <a:r>
              <a:rPr lang="zh-CN" altLang="en-US" sz="2800" b="1" dirty="0">
                <a:latin typeface="楷体" panose="02010609060101010101" pitchFamily="49" charset="-122"/>
                <a:ea typeface="楷体" panose="02010609060101010101" pitchFamily="49" charset="-122"/>
                <a:cs typeface="楷体" panose="02010609060101010101" pitchFamily="49" charset="-122"/>
                <a:sym typeface="+mn-ea"/>
              </a:rPr>
              <a:t> （四）“出奇不意”的游击进攻</a:t>
            </a:r>
          </a:p>
          <a:p>
            <a:pPr marL="0" indent="0" eaLnBrk="1" hangingPunct="1">
              <a:spcBef>
                <a:spcPct val="50000"/>
              </a:spcBef>
              <a:buNone/>
            </a:pPr>
            <a:r>
              <a:rPr lang="zh-CN" altLang="en-US" dirty="0">
                <a:ea typeface="隶书" panose="02010509060101010101" pitchFamily="49" charset="-122"/>
                <a:sym typeface="+mn-ea"/>
              </a:rPr>
              <a:t>       </a:t>
            </a:r>
            <a:r>
              <a:rPr lang="zh-CN" altLang="en-US" dirty="0">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400" b="1" dirty="0">
                <a:latin typeface="楷体" panose="02010609060101010101" pitchFamily="49" charset="-122"/>
                <a:ea typeface="楷体" panose="02010609060101010101" pitchFamily="49" charset="-122"/>
                <a:cs typeface="楷体" panose="02010609060101010101" pitchFamily="49" charset="-122"/>
                <a:sym typeface="+mn-ea"/>
              </a:rPr>
              <a:t>孙子追求“全胜”，认为“不战而屈人之兵”才是用兵的最高境界，但也不反对以战屈人。从</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“凡用兵之法，全国为上，破国次之；</a:t>
            </a:r>
            <a:r>
              <a:rPr lang="en-US" altLang="zh-CN"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全伍为上，破伍次之”</a:t>
            </a:r>
            <a:r>
              <a:rPr lang="zh-CN" altLang="en-US" sz="2400" b="1" dirty="0">
                <a:latin typeface="楷体" panose="02010609060101010101" pitchFamily="49" charset="-122"/>
                <a:ea typeface="楷体" panose="02010609060101010101" pitchFamily="49" charset="-122"/>
                <a:cs typeface="楷体" panose="02010609060101010101" pitchFamily="49" charset="-122"/>
                <a:sym typeface="+mn-ea"/>
              </a:rPr>
              <a:t>中可以看出，孙子并非一味地反对“破”，只不过认为“全”为上，“破”次之。不能“全”怎么办呢？那么退而求其次，“破”也是可以接受的。</a:t>
            </a:r>
            <a:endParaRPr lang="zh-CN" altLang="en-US" sz="2400" b="1"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50000"/>
              </a:spcBef>
              <a:buNone/>
            </a:pPr>
            <a:endParaRPr lang="zh-CN" altLang="en-US" sz="2400" b="1"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endPar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p:txBody>
      </p:sp>
      <p:sp>
        <p:nvSpPr>
          <p:cNvPr id="90115" name="Rectangle 37"/>
          <p:cNvSpPr/>
          <p:nvPr/>
        </p:nvSpPr>
        <p:spPr>
          <a:xfrm>
            <a:off x="1524001" y="43650843"/>
            <a:ext cx="184731" cy="461665"/>
          </a:xfrm>
          <a:prstGeom prst="rect">
            <a:avLst/>
          </a:prstGeom>
          <a:solidFill>
            <a:srgbClr val="FFFFFF"/>
          </a:solidFill>
          <a:ln w="9525">
            <a:noFill/>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spcBef>
                <a:spcPct val="0"/>
              </a:spcBef>
              <a:buNone/>
            </a:pPr>
            <a:endParaRPr lang="zh-CN" altLang="zh-CN" sz="2400" dirty="0">
              <a:solidFill>
                <a:srgbClr val="000000"/>
              </a:solidFill>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C8618D7-C545-4F04-BB31-E75867F5EAE1}"/>
              </a:ext>
            </a:extLst>
          </p:cNvPr>
          <p:cNvSpPr txBox="1"/>
          <p:nvPr/>
        </p:nvSpPr>
        <p:spPr>
          <a:xfrm>
            <a:off x="1524000" y="217672"/>
            <a:ext cx="9144000" cy="3139321"/>
          </a:xfrm>
          <a:prstGeom prst="rect">
            <a:avLst/>
          </a:prstGeom>
          <a:noFill/>
        </p:spPr>
        <p:txBody>
          <a:bodyPr wrap="square">
            <a:spAutoFit/>
          </a:bodyPr>
          <a:lstStyle/>
          <a:p>
            <a:r>
              <a:rPr lang="zh-CN" altLang="en-US" b="1" dirty="0">
                <a:solidFill>
                  <a:srgbClr val="FF0000"/>
                </a:solidFill>
                <a:latin typeface="Microsoft YaHei" panose="020B0503020204020204" pitchFamily="34" charset="-122"/>
                <a:ea typeface="Microsoft YaHei" panose="020B0503020204020204" pitchFamily="34" charset="-122"/>
              </a:rPr>
              <a:t>秦钰开：</a:t>
            </a:r>
            <a:r>
              <a:rPr lang="zh-CN" altLang="en-US" dirty="0">
                <a:solidFill>
                  <a:srgbClr val="444444"/>
                </a:solidFill>
                <a:latin typeface="Microsoft YaHei" panose="020B0503020204020204" pitchFamily="34" charset="-122"/>
                <a:ea typeface="Microsoft YaHei" panose="020B0503020204020204" pitchFamily="34" charset="-122"/>
              </a:rPr>
              <a:t>我认为</a:t>
            </a:r>
            <a:r>
              <a:rPr lang="zh-CN" altLang="en-US" dirty="0">
                <a:solidFill>
                  <a:srgbClr val="FF0000"/>
                </a:solidFill>
                <a:latin typeface="Microsoft YaHei" panose="020B0503020204020204" pitchFamily="34" charset="-122"/>
                <a:ea typeface="Microsoft YaHei" panose="020B0503020204020204" pitchFamily="34" charset="-122"/>
              </a:rPr>
              <a:t>不符合</a:t>
            </a:r>
            <a:r>
              <a:rPr lang="zh-CN" altLang="en-US" dirty="0">
                <a:solidFill>
                  <a:srgbClr val="444444"/>
                </a:solidFill>
                <a:latin typeface="Microsoft YaHei" panose="020B0503020204020204" pitchFamily="34" charset="-122"/>
                <a:ea typeface="Microsoft YaHei" panose="020B0503020204020204" pitchFamily="34" charset="-122"/>
              </a:rPr>
              <a:t>。 第一，非利不动。战争对经济消耗巨大，对俄罗斯</a:t>
            </a:r>
            <a:r>
              <a:rPr lang="zh-CN" altLang="en-US" dirty="0">
                <a:solidFill>
                  <a:srgbClr val="FF0000"/>
                </a:solidFill>
                <a:latin typeface="Microsoft YaHei" panose="020B0503020204020204" pitchFamily="34" charset="-122"/>
                <a:ea typeface="Microsoft YaHei" panose="020B0503020204020204" pitchFamily="34" charset="-122"/>
              </a:rPr>
              <a:t>经济发展不利</a:t>
            </a:r>
            <a:r>
              <a:rPr lang="zh-CN" altLang="en-US" dirty="0">
                <a:solidFill>
                  <a:srgbClr val="444444"/>
                </a:solidFill>
                <a:latin typeface="Microsoft YaHei" panose="020B0503020204020204" pitchFamily="34" charset="-122"/>
                <a:ea typeface="Microsoft YaHei" panose="020B0503020204020204" pitchFamily="34" charset="-122"/>
              </a:rPr>
              <a:t>；世界媒体话语权不在手中，战争对俄罗斯</a:t>
            </a:r>
            <a:r>
              <a:rPr lang="zh-CN" altLang="en-US" dirty="0">
                <a:solidFill>
                  <a:srgbClr val="FF0000"/>
                </a:solidFill>
                <a:latin typeface="Microsoft YaHei" panose="020B0503020204020204" pitchFamily="34" charset="-122"/>
                <a:ea typeface="Microsoft YaHei" panose="020B0503020204020204" pitchFamily="34" charset="-122"/>
              </a:rPr>
              <a:t>国际地位不利</a:t>
            </a:r>
            <a:r>
              <a:rPr lang="zh-CN" altLang="en-US" dirty="0">
                <a:solidFill>
                  <a:srgbClr val="444444"/>
                </a:solidFill>
                <a:latin typeface="Microsoft YaHei" panose="020B0503020204020204" pitchFamily="34" charset="-122"/>
                <a:ea typeface="Microsoft YaHei" panose="020B0503020204020204" pitchFamily="34" charset="-122"/>
              </a:rPr>
              <a:t>；战争让俄罗斯的重要设施被轰炸、让乌克兰被输入了大量得武器并扩大了其军事化程度，本来为了避免的东西反而实现，实在不能称为利。 第二，非得不用。俄罗斯</a:t>
            </a:r>
            <a:r>
              <a:rPr lang="zh-CN" altLang="en-US" dirty="0">
                <a:solidFill>
                  <a:srgbClr val="FF0000"/>
                </a:solidFill>
                <a:latin typeface="Microsoft YaHei" panose="020B0503020204020204" pitchFamily="34" charset="-122"/>
                <a:ea typeface="Microsoft YaHei" panose="020B0503020204020204" pitchFamily="34" charset="-122"/>
              </a:rPr>
              <a:t>错误地估计了实力对比</a:t>
            </a:r>
            <a:r>
              <a:rPr lang="zh-CN" altLang="en-US" dirty="0">
                <a:solidFill>
                  <a:srgbClr val="444444"/>
                </a:solidFill>
                <a:latin typeface="Microsoft YaHei" panose="020B0503020204020204" pitchFamily="34" charset="-122"/>
                <a:ea typeface="Microsoft YaHei" panose="020B0503020204020204" pitchFamily="34" charset="-122"/>
              </a:rPr>
              <a:t>，没能完成彻底去军事化的目标，保留隔离地区的目标也是靠消耗在维持，从现在事实来看，</a:t>
            </a:r>
            <a:r>
              <a:rPr lang="zh-CN" altLang="en-US" dirty="0">
                <a:solidFill>
                  <a:srgbClr val="FF0000"/>
                </a:solidFill>
                <a:latin typeface="Microsoft YaHei" panose="020B0503020204020204" pitchFamily="34" charset="-122"/>
                <a:ea typeface="Microsoft YaHei" panose="020B0503020204020204" pitchFamily="34" charset="-122"/>
              </a:rPr>
              <a:t>非必得之势</a:t>
            </a:r>
            <a:r>
              <a:rPr lang="zh-CN" altLang="en-US" dirty="0">
                <a:solidFill>
                  <a:srgbClr val="444444"/>
                </a:solidFill>
                <a:latin typeface="Microsoft YaHei" panose="020B0503020204020204" pitchFamily="34" charset="-122"/>
                <a:ea typeface="Microsoft YaHei" panose="020B0503020204020204" pitchFamily="34" charset="-122"/>
              </a:rPr>
              <a:t>；俄罗斯认无法接受北约实力靠近，反而入侵乌克兰，让俄罗斯靠近北约国家，势必战争扩大化，从事先推断来看，亦非必得之势；战争已然扩大参战国消耗，只有两败俱伤或惨胜之面，从未来发展来看，不会成必得之势。 第三，非危不战。俄罗斯是有核大国，自身受侵可能小，即使被迫卷入战争亦有舆论利益高地，</a:t>
            </a:r>
            <a:r>
              <a:rPr lang="zh-CN" altLang="en-US" dirty="0">
                <a:solidFill>
                  <a:srgbClr val="FF0000"/>
                </a:solidFill>
                <a:latin typeface="Microsoft YaHei" panose="020B0503020204020204" pitchFamily="34" charset="-122"/>
                <a:ea typeface="Microsoft YaHei" panose="020B0503020204020204" pitchFamily="34" charset="-122"/>
              </a:rPr>
              <a:t>被动几乎无危，被动有危亦有可解之力和支持之势</a:t>
            </a:r>
            <a:r>
              <a:rPr lang="zh-CN" altLang="en-US" dirty="0">
                <a:solidFill>
                  <a:srgbClr val="444444"/>
                </a:solidFill>
                <a:latin typeface="Microsoft YaHei" panose="020B0503020204020204" pitchFamily="34" charset="-122"/>
                <a:ea typeface="Microsoft YaHei" panose="020B0503020204020204" pitchFamily="34" charset="-122"/>
              </a:rPr>
              <a:t>，非危之急而主动出战，势失而不可复得，动全力而不可受支持，不动而困又危矣。 综上，我认为完全不符合三不原则。</a:t>
            </a:r>
            <a:endParaRPr lang="zh-CN" altLang="en-US" dirty="0"/>
          </a:p>
        </p:txBody>
      </p:sp>
      <p:sp>
        <p:nvSpPr>
          <p:cNvPr id="5" name="文本框 4">
            <a:extLst>
              <a:ext uri="{FF2B5EF4-FFF2-40B4-BE49-F238E27FC236}">
                <a16:creationId xmlns:a16="http://schemas.microsoft.com/office/drawing/2014/main" id="{200459C2-D545-4E29-999A-474A5472372B}"/>
              </a:ext>
            </a:extLst>
          </p:cNvPr>
          <p:cNvSpPr txBox="1"/>
          <p:nvPr/>
        </p:nvSpPr>
        <p:spPr>
          <a:xfrm>
            <a:off x="1524000" y="3573017"/>
            <a:ext cx="9144000" cy="3139321"/>
          </a:xfrm>
          <a:prstGeom prst="rect">
            <a:avLst/>
          </a:prstGeom>
          <a:noFill/>
        </p:spPr>
        <p:txBody>
          <a:bodyPr wrap="square">
            <a:spAutoFit/>
          </a:bodyPr>
          <a:lstStyle/>
          <a:p>
            <a:r>
              <a:rPr lang="zh-CN" altLang="en-US" b="1" dirty="0">
                <a:solidFill>
                  <a:srgbClr val="FF0000"/>
                </a:solidFill>
                <a:latin typeface="Microsoft YaHei" panose="020B0503020204020204" pitchFamily="34" charset="-122"/>
                <a:ea typeface="Microsoft YaHei" panose="020B0503020204020204" pitchFamily="34" charset="-122"/>
              </a:rPr>
              <a:t>龚庆：</a:t>
            </a:r>
            <a:r>
              <a:rPr lang="zh-CN" altLang="en-US" dirty="0">
                <a:solidFill>
                  <a:srgbClr val="444444"/>
                </a:solidFill>
                <a:latin typeface="Microsoft YaHei" panose="020B0503020204020204" pitchFamily="34" charset="-122"/>
                <a:ea typeface="Microsoft YaHei" panose="020B0503020204020204" pitchFamily="34" charset="-122"/>
              </a:rPr>
              <a:t>从“非利不动”的角度看，俄罗斯控制乌克兰的黑海沿岸部分，确实能够获得一些重大的利益，但随着战争的时间延长与范围的扩大，国际舆论将俄罗斯置于不利的地位，随之而来的是以西方国家为首的世界很多国家的制裁与声讨，战争拖延越久，这种制裁带来的</a:t>
            </a:r>
            <a:r>
              <a:rPr lang="zh-CN" altLang="en-US" dirty="0">
                <a:solidFill>
                  <a:srgbClr val="FF0000"/>
                </a:solidFill>
                <a:latin typeface="Microsoft YaHei" panose="020B0503020204020204" pitchFamily="34" charset="-122"/>
                <a:ea typeface="Microsoft YaHei" panose="020B0503020204020204" pitchFamily="34" charset="-122"/>
              </a:rPr>
              <a:t>损失以及战争的消耗就越大，俄罗斯没有考虑到这些损失的巨大，并不符合利益原则</a:t>
            </a:r>
            <a:r>
              <a:rPr lang="zh-CN" altLang="en-US" dirty="0">
                <a:solidFill>
                  <a:srgbClr val="444444"/>
                </a:solidFill>
                <a:latin typeface="Microsoft YaHei" panose="020B0503020204020204" pitchFamily="34" charset="-122"/>
                <a:ea typeface="Microsoft YaHei" panose="020B0503020204020204" pitchFamily="34" charset="-122"/>
              </a:rPr>
              <a:t>；从“非得不用”的角度上看，俄罗斯闪击基辅，并从乌克兰南面进军，两面夹击，本应该一举拿下乌克兰，但随着基辅闪击战的无功而返，随着战事的扩大与延长，俄罗斯几乎是在同整个北约的后勤支持作战，是</a:t>
            </a:r>
            <a:r>
              <a:rPr lang="zh-CN" altLang="en-US" dirty="0">
                <a:solidFill>
                  <a:srgbClr val="FF0000"/>
                </a:solidFill>
                <a:latin typeface="Microsoft YaHei" panose="020B0503020204020204" pitchFamily="34" charset="-122"/>
                <a:ea typeface="Microsoft YaHei" panose="020B0503020204020204" pitchFamily="34" charset="-122"/>
              </a:rPr>
              <a:t>以弱攻强，完全背离了胜利原则</a:t>
            </a:r>
            <a:r>
              <a:rPr lang="zh-CN" altLang="en-US" dirty="0">
                <a:solidFill>
                  <a:srgbClr val="444444"/>
                </a:solidFill>
                <a:latin typeface="Microsoft YaHei" panose="020B0503020204020204" pitchFamily="34" charset="-122"/>
                <a:ea typeface="Microsoft YaHei" panose="020B0503020204020204" pitchFamily="34" charset="-122"/>
              </a:rPr>
              <a:t>；从“非危不战”的角度看，俄罗斯确实是在面临北约包围而无奈挑起冲突来捍卫自身国家安全，但这种“危”</a:t>
            </a:r>
            <a:r>
              <a:rPr lang="zh-CN" altLang="en-US" dirty="0">
                <a:solidFill>
                  <a:srgbClr val="FF0000"/>
                </a:solidFill>
                <a:latin typeface="Microsoft YaHei" panose="020B0503020204020204" pitchFamily="34" charset="-122"/>
                <a:ea typeface="Microsoft YaHei" panose="020B0503020204020204" pitchFamily="34" charset="-122"/>
              </a:rPr>
              <a:t>是否已经严重到了非要通过军事手段来解决仍值得商榷，并且俄乌冲突的结果未必能缓解这种“危”，不符合危急原则</a:t>
            </a:r>
            <a:r>
              <a:rPr lang="zh-CN" altLang="en-US" dirty="0">
                <a:solidFill>
                  <a:srgbClr val="444444"/>
                </a:solidFill>
                <a:latin typeface="Microsoft YaHei" panose="020B0503020204020204" pitchFamily="34" charset="-122"/>
                <a:ea typeface="Microsoft YaHei" panose="020B0503020204020204" pitchFamily="34" charset="-122"/>
              </a:rPr>
              <a:t>。 综上所述，我认为俄乌冲突并不符合“三不”原则，战争拖的越久，对俄罗斯的负面影响越大。</a:t>
            </a:r>
            <a:endParaRPr lang="zh-CN" altLang="en-US" dirty="0"/>
          </a:p>
        </p:txBody>
      </p:sp>
    </p:spTree>
    <p:extLst>
      <p:ext uri="{BB962C8B-B14F-4D97-AF65-F5344CB8AC3E}">
        <p14:creationId xmlns:p14="http://schemas.microsoft.com/office/powerpoint/2010/main" val="11903714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矩形 4"/>
          <p:cNvSpPr/>
          <p:nvPr/>
        </p:nvSpPr>
        <p:spPr>
          <a:xfrm>
            <a:off x="1631634" y="332423"/>
            <a:ext cx="8747125" cy="286131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zh-CN" sz="2000" b="1" dirty="0">
                <a:solidFill>
                  <a:srgbClr val="FF0000"/>
                </a:solidFill>
                <a:latin typeface="楷体" panose="02010609060101010101" pitchFamily="49" charset="-122"/>
                <a:ea typeface="楷体" panose="02010609060101010101" pitchFamily="49" charset="-122"/>
              </a:rPr>
              <a:t>故用兵之法，十则围之，五则攻之，倍则分之，敌则能战之，少则能逃之，不若则能避之。故小敌之坚，大敌之擒也。</a:t>
            </a:r>
            <a:r>
              <a:rPr lang="en-US" altLang="zh-CN" sz="2000" b="1" dirty="0">
                <a:solidFill>
                  <a:srgbClr val="FF0000"/>
                </a:solidFill>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谋攻</a:t>
            </a:r>
            <a:r>
              <a:rPr lang="en-US" altLang="zh-CN" sz="2000" b="1" dirty="0">
                <a:solidFill>
                  <a:srgbClr val="FF0000"/>
                </a:solidFill>
                <a:latin typeface="楷体" panose="02010609060101010101" pitchFamily="49" charset="-122"/>
                <a:ea typeface="楷体" panose="02010609060101010101" pitchFamily="49" charset="-122"/>
              </a:rPr>
              <a:t>》</a:t>
            </a:r>
          </a:p>
          <a:p>
            <a:pPr marL="0" indent="0" eaLnBrk="1" hangingPunct="1">
              <a:spcBef>
                <a:spcPct val="0"/>
              </a:spcBef>
              <a:buNone/>
            </a:pPr>
            <a:endParaRPr lang="zh-CN" altLang="zh-CN" sz="2000" b="1" dirty="0">
              <a:solidFill>
                <a:srgbClr val="FF0000"/>
              </a:solidFill>
              <a:latin typeface="楷体" panose="02010609060101010101" pitchFamily="49" charset="-122"/>
              <a:ea typeface="楷体" panose="02010609060101010101" pitchFamily="49" charset="-122"/>
            </a:endParaRPr>
          </a:p>
          <a:p>
            <a:pPr marL="0" indent="0" eaLnBrk="1" hangingPunct="1">
              <a:spcBef>
                <a:spcPct val="0"/>
              </a:spcBef>
              <a:buNone/>
            </a:pPr>
            <a:r>
              <a:rPr lang="zh-CN" altLang="en-US" sz="2000" b="1" dirty="0">
                <a:latin typeface="楷体" panose="02010609060101010101" pitchFamily="49" charset="-122"/>
                <a:ea typeface="楷体" panose="02010609060101010101" pitchFamily="49" charset="-122"/>
              </a:rPr>
              <a:t>所</a:t>
            </a:r>
            <a:r>
              <a:rPr lang="zh-CN" altLang="zh-CN" sz="2000" b="1" dirty="0">
                <a:latin typeface="楷体" panose="02010609060101010101" pitchFamily="49" charset="-122"/>
                <a:ea typeface="楷体" panose="02010609060101010101" pitchFamily="49" charset="-122"/>
              </a:rPr>
              <a:t>以，用兵的法则是，有十倍于敌的兵力就包围他，有五倍于敌的兵力就进攻他，有两倍于敌的兵力就分散他，与敌人兵力相等就要善于抗击他，兵力少于敌人就要退却，实力比敌人弱就要避免决战。所以，弱小的军队如果只知硬拼坚守，就会成为强大敌人的俘虏。</a:t>
            </a:r>
          </a:p>
          <a:p>
            <a:pPr marL="0" indent="0" eaLnBrk="1" hangingPunct="1">
              <a:spcBef>
                <a:spcPct val="0"/>
              </a:spcBef>
              <a:buNone/>
            </a:pPr>
            <a:endParaRPr lang="zh-CN" altLang="zh-CN" sz="2000" b="1" dirty="0">
              <a:latin typeface="楷体" panose="02010609060101010101" pitchFamily="49" charset="-122"/>
              <a:ea typeface="楷体" panose="02010609060101010101" pitchFamily="49" charset="-122"/>
            </a:endParaRPr>
          </a:p>
          <a:p>
            <a:pPr marL="0" indent="0" eaLnBrk="1" hangingPunct="1">
              <a:spcBef>
                <a:spcPct val="0"/>
              </a:spcBef>
              <a:buNone/>
            </a:pPr>
            <a:endParaRPr lang="zh-CN" altLang="zh-CN" sz="2000" b="1" dirty="0">
              <a:latin typeface="楷体" panose="02010609060101010101" pitchFamily="49" charset="-122"/>
              <a:ea typeface="楷体" panose="02010609060101010101" pitchFamily="49" charset="-122"/>
            </a:endParaRPr>
          </a:p>
        </p:txBody>
      </p:sp>
      <p:pic>
        <p:nvPicPr>
          <p:cNvPr id="94210" name="Picture 2" descr="进攻"/>
          <p:cNvPicPr>
            <a:picLocks noChangeAspect="1"/>
          </p:cNvPicPr>
          <p:nvPr/>
        </p:nvPicPr>
        <p:blipFill>
          <a:blip r:embed="rId2"/>
          <a:stretch>
            <a:fillRect/>
          </a:stretch>
        </p:blipFill>
        <p:spPr>
          <a:xfrm>
            <a:off x="2999740" y="2708911"/>
            <a:ext cx="5863590" cy="3785235"/>
          </a:xfrm>
          <a:prstGeom prst="rect">
            <a:avLst/>
          </a:prstGeom>
          <a:solidFill>
            <a:srgbClr val="FFFFCC"/>
          </a:solidFill>
          <a:ln w="9525" cap="flat" cmpd="sng">
            <a:solidFill>
              <a:srgbClr val="FFFFCC"/>
            </a:solidFill>
            <a:prstDash val="solid"/>
            <a:miter/>
            <a:headEnd type="none" w="med" len="med"/>
            <a:tailEnd type="none" w="med" len="med"/>
          </a:ln>
        </p:spPr>
      </p:pic>
    </p:spTree>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4"/>
          <p:cNvSpPr txBox="1"/>
          <p:nvPr/>
        </p:nvSpPr>
        <p:spPr>
          <a:xfrm>
            <a:off x="1631315" y="116524"/>
            <a:ext cx="8458200" cy="754189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50000"/>
              </a:spcBef>
              <a:buNone/>
            </a:pPr>
            <a:r>
              <a:rPr lang="zh-CN" altLang="en-US" sz="4400" b="1" dirty="0">
                <a:solidFill>
                  <a:srgbClr val="FF3300"/>
                </a:solidFill>
                <a:latin typeface="宋体" panose="02010600030101010101" pitchFamily="2" charset="-122"/>
                <a:ea typeface="黑体" panose="02010609060101010101" charset="-122"/>
              </a:rPr>
              <a:t> </a:t>
            </a:r>
            <a:r>
              <a:rPr lang="zh-CN" altLang="en-US" b="1" dirty="0">
                <a:latin typeface="宋体" panose="02010600030101010101" pitchFamily="2" charset="-122"/>
                <a:ea typeface="黑体" panose="02010609060101010101" charset="-122"/>
              </a:rPr>
              <a:t>（一）</a:t>
            </a:r>
            <a:r>
              <a:rPr lang="zh-CN" altLang="en-US" b="1" dirty="0">
                <a:ea typeface="黑体" panose="02010609060101010101" charset="-122"/>
              </a:rPr>
              <a:t>“</a:t>
            </a:r>
            <a:r>
              <a:rPr lang="zh-CN" altLang="en-US" b="1" dirty="0">
                <a:latin typeface="宋体" panose="02010600030101010101" pitchFamily="2" charset="-122"/>
                <a:ea typeface="黑体" panose="02010609060101010101" charset="-122"/>
              </a:rPr>
              <a:t>十则围之</a:t>
            </a:r>
            <a:r>
              <a:rPr lang="zh-CN" altLang="en-US" b="1" dirty="0">
                <a:ea typeface="黑体" panose="02010609060101010101" charset="-122"/>
              </a:rPr>
              <a:t>”</a:t>
            </a:r>
            <a:r>
              <a:rPr lang="zh-CN" altLang="en-US" b="1" dirty="0">
                <a:latin typeface="宋体" panose="02010600030101010101" pitchFamily="2" charset="-122"/>
                <a:ea typeface="黑体" panose="02010609060101010101" charset="-122"/>
              </a:rPr>
              <a:t>的包围进攻</a:t>
            </a:r>
          </a:p>
          <a:p>
            <a:pPr marL="0" indent="0" eaLnBrk="1" hangingPunct="1">
              <a:spcBef>
                <a:spcPct val="50000"/>
              </a:spcBef>
              <a:buNone/>
            </a:pPr>
            <a:r>
              <a:rPr lang="zh-CN" altLang="en-US" sz="2800" b="1" dirty="0">
                <a:solidFill>
                  <a:schemeClr val="accent2"/>
                </a:solidFill>
                <a:latin typeface="楷体" panose="02010609060101010101" pitchFamily="49" charset="-122"/>
                <a:ea typeface="楷体" panose="02010609060101010101" pitchFamily="49" charset="-122"/>
              </a:rPr>
              <a:t>包围进攻是一个全方位，大规模的进攻战略，挑战者拥有优于对手的资源，并确信包围计划的完成足以打垮对手时，可采用这种方法。</a:t>
            </a:r>
            <a:r>
              <a:rPr lang="zh-CN" altLang="en-US" sz="2800" b="1" dirty="0">
                <a:solidFill>
                  <a:srgbClr val="FF0000"/>
                </a:solidFill>
                <a:latin typeface="华文行楷" panose="02010800040101010101" pitchFamily="2" charset="-122"/>
                <a:ea typeface="华文行楷" panose="02010800040101010101" pitchFamily="2" charset="-122"/>
                <a:sym typeface="+mn-ea"/>
              </a:rPr>
              <a:t>         </a:t>
            </a:r>
            <a:endParaRPr lang="zh-CN" altLang="en-US" b="1" dirty="0">
              <a:solidFill>
                <a:srgbClr val="FF0000"/>
              </a:solidFill>
              <a:latin typeface="华文行楷" panose="02010800040101010101" pitchFamily="2" charset="-122"/>
              <a:ea typeface="华文行楷" panose="02010800040101010101" pitchFamily="2" charset="-122"/>
            </a:endParaRPr>
          </a:p>
          <a:p>
            <a:pPr marL="0" indent="0" eaLnBrk="1" hangingPunct="1">
              <a:lnSpc>
                <a:spcPct val="95000"/>
              </a:lnSpc>
              <a:spcBef>
                <a:spcPct val="0"/>
              </a:spcBef>
              <a:buNone/>
            </a:pPr>
            <a:r>
              <a:rPr lang="zh-CN" altLang="en-US" sz="2000" dirty="0">
                <a:solidFill>
                  <a:schemeClr val="tx2"/>
                </a:solidFill>
                <a:latin typeface="楷体" panose="02010609060101010101" pitchFamily="49" charset="-122"/>
                <a:ea typeface="楷体" panose="02010609060101010101" pitchFamily="49" charset="-122"/>
                <a:sym typeface="+mn-ea"/>
              </a:rPr>
              <a:t>日本精工表公司已经在各个主要手表市场的销售中取得了成功。该公司在美国市场上提供了约400个流行款式，其营销目标是在全球制造并销售大约2300种手表，使竞争者和消费者都膛目结舌。</a:t>
            </a:r>
          </a:p>
          <a:p>
            <a:pPr marL="0" indent="0" eaLnBrk="1" hangingPunct="1">
              <a:lnSpc>
                <a:spcPct val="95000"/>
              </a:lnSpc>
              <a:spcBef>
                <a:spcPct val="0"/>
              </a:spcBef>
              <a:buNone/>
            </a:pPr>
            <a:endParaRPr lang="zh-CN" altLang="en-US" sz="2000" dirty="0">
              <a:solidFill>
                <a:schemeClr val="tx2"/>
              </a:solidFill>
              <a:latin typeface="楷体" panose="02010609060101010101" pitchFamily="49" charset="-122"/>
              <a:ea typeface="楷体" panose="02010609060101010101" pitchFamily="49" charset="-122"/>
              <a:sym typeface="+mn-ea"/>
            </a:endParaRPr>
          </a:p>
          <a:p>
            <a:pPr marL="0" indent="0" eaLnBrk="1" hangingPunct="1">
              <a:lnSpc>
                <a:spcPct val="95000"/>
              </a:lnSpc>
              <a:spcBef>
                <a:spcPct val="0"/>
              </a:spcBef>
              <a:buNone/>
            </a:pPr>
            <a:r>
              <a:rPr kumimoji="0" lang="zh-CN" altLang="en-US" sz="2000" dirty="0">
                <a:latin typeface="楷体" panose="02010609060101010101" pitchFamily="49" charset="-122"/>
                <a:ea typeface="楷体" panose="02010609060101010101" pitchFamily="49" charset="-122"/>
                <a:sym typeface="+mn-ea"/>
              </a:rPr>
              <a:t>中国</a:t>
            </a:r>
            <a:r>
              <a:rPr lang="zh-CN" altLang="en-US" sz="2000" dirty="0">
                <a:latin typeface="楷体" panose="02010609060101010101" pitchFamily="49" charset="-122"/>
                <a:ea typeface="楷体" panose="02010609060101010101" pitchFamily="49" charset="-122"/>
                <a:sym typeface="+mn-ea"/>
              </a:rPr>
              <a:t>五矿</a:t>
            </a:r>
            <a:r>
              <a:rPr kumimoji="0" lang="en-US" altLang="zh-CN" sz="2000" dirty="0">
                <a:latin typeface="楷体" panose="02010609060101010101" pitchFamily="49" charset="-122"/>
                <a:ea typeface="楷体" panose="02010609060101010101" pitchFamily="49" charset="-122"/>
                <a:sym typeface="+mn-ea"/>
              </a:rPr>
              <a:t>100</a:t>
            </a:r>
            <a:r>
              <a:rPr kumimoji="0" lang="zh-CN" altLang="en-US" sz="2000" dirty="0">
                <a:latin typeface="楷体" panose="02010609060101010101" pitchFamily="49" charset="-122"/>
                <a:ea typeface="楷体" panose="02010609060101010101" pitchFamily="49" charset="-122"/>
                <a:sym typeface="+mn-ea"/>
              </a:rPr>
              <a:t>％</a:t>
            </a:r>
            <a:r>
              <a:rPr lang="zh-CN" altLang="en-US" sz="2000" dirty="0">
                <a:latin typeface="楷体" panose="02010609060101010101" pitchFamily="49" charset="-122"/>
                <a:ea typeface="楷体" panose="02010609060101010101" pitchFamily="49" charset="-122"/>
                <a:sym typeface="+mn-ea"/>
              </a:rPr>
              <a:t>收购澳大利亚</a:t>
            </a:r>
            <a:r>
              <a:rPr lang="en-US" altLang="zh-CN" sz="2000" dirty="0">
                <a:latin typeface="楷体" panose="02010609060101010101" pitchFamily="49" charset="-122"/>
                <a:ea typeface="楷体" panose="02010609060101010101" pitchFamily="49" charset="-122"/>
                <a:sym typeface="+mn-ea"/>
              </a:rPr>
              <a:t>OZ</a:t>
            </a:r>
            <a:r>
              <a:rPr lang="zh-CN" altLang="en-US" sz="2000" dirty="0">
                <a:latin typeface="楷体" panose="02010609060101010101" pitchFamily="49" charset="-122"/>
                <a:ea typeface="楷体" panose="02010609060101010101" pitchFamily="49" charset="-122"/>
                <a:sym typeface="+mn-ea"/>
              </a:rPr>
              <a:t>矿业公司</a:t>
            </a:r>
          </a:p>
          <a:p>
            <a:pPr marL="0" indent="0" eaLnBrk="1" hangingPunct="1">
              <a:lnSpc>
                <a:spcPct val="95000"/>
              </a:lnSpc>
              <a:spcBef>
                <a:spcPct val="0"/>
              </a:spcBef>
              <a:buNone/>
            </a:pPr>
            <a:r>
              <a:rPr lang="zh-CN" altLang="en-US" sz="2000" dirty="0">
                <a:solidFill>
                  <a:schemeClr val="tx2"/>
                </a:solidFill>
                <a:latin typeface="楷体" panose="02010609060101010101" pitchFamily="49" charset="-122"/>
                <a:ea typeface="楷体" panose="02010609060101010101" pitchFamily="49" charset="-122"/>
                <a:sym typeface="+mn-ea"/>
              </a:rPr>
              <a:t>中石化购买Addax  (阿达克斯) 100%股份 </a:t>
            </a:r>
          </a:p>
          <a:p>
            <a:pPr marL="0" indent="0" eaLnBrk="1" hangingPunct="1">
              <a:lnSpc>
                <a:spcPct val="95000"/>
              </a:lnSpc>
              <a:spcBef>
                <a:spcPct val="0"/>
              </a:spcBef>
              <a:buNone/>
            </a:pPr>
            <a:r>
              <a:rPr lang="zh-CN" altLang="en-US" sz="2000" dirty="0">
                <a:solidFill>
                  <a:schemeClr val="tx2"/>
                </a:solidFill>
                <a:latin typeface="楷体" panose="02010609060101010101" pitchFamily="49" charset="-122"/>
                <a:ea typeface="楷体" panose="02010609060101010101" pitchFamily="49" charset="-122"/>
                <a:sym typeface="+mn-ea"/>
              </a:rPr>
              <a:t>吉利获得沃尔沃轿车公司100%的股权</a:t>
            </a:r>
          </a:p>
          <a:p>
            <a:pPr marL="0" indent="0" eaLnBrk="1" hangingPunct="1">
              <a:lnSpc>
                <a:spcPct val="95000"/>
              </a:lnSpc>
              <a:spcBef>
                <a:spcPct val="0"/>
              </a:spcBef>
              <a:buNone/>
            </a:pPr>
            <a:endParaRPr lang="zh-CN" altLang="en-US" sz="2000" dirty="0">
              <a:solidFill>
                <a:schemeClr val="tx2"/>
              </a:solidFill>
              <a:latin typeface="楷体" panose="02010609060101010101" pitchFamily="49" charset="-122"/>
              <a:ea typeface="楷体" panose="02010609060101010101" pitchFamily="49" charset="-122"/>
              <a:sym typeface="+mn-ea"/>
            </a:endParaRPr>
          </a:p>
          <a:p>
            <a:pPr marL="0" indent="0" eaLnBrk="1" hangingPunct="1">
              <a:lnSpc>
                <a:spcPct val="95000"/>
              </a:lnSpc>
              <a:spcBef>
                <a:spcPct val="0"/>
              </a:spcBef>
              <a:buNone/>
            </a:pPr>
            <a:r>
              <a:rPr lang="zh-CN" altLang="en-US" sz="2000" dirty="0">
                <a:solidFill>
                  <a:schemeClr val="tx2"/>
                </a:solidFill>
                <a:latin typeface="楷体" panose="02010609060101010101" pitchFamily="49" charset="-122"/>
                <a:ea typeface="楷体" panose="02010609060101010101" pitchFamily="49" charset="-122"/>
                <a:sym typeface="+mn-ea"/>
              </a:rPr>
              <a:t>自2001年底我国加入世界贸易组织以来，随着汽车市场对外开放，我国汽车产业进入了一个重大转折阶段。据中国汽车工业协会统计，2015年汽车产销量超过2450万辆，2016年2802万辆，2017年2901万辆，连续九年蝉联全球第一。远超美国1724万辆。十则围之初见成效。</a:t>
            </a:r>
            <a:endParaRPr lang="zh-CN" altLang="en-US" sz="2000" dirty="0">
              <a:solidFill>
                <a:schemeClr val="tx2"/>
              </a:solidFill>
              <a:latin typeface="楷体" panose="02010609060101010101" pitchFamily="49" charset="-122"/>
              <a:ea typeface="楷体" panose="02010609060101010101" pitchFamily="49" charset="-122"/>
            </a:endParaRPr>
          </a:p>
          <a:p>
            <a:pPr marL="0" indent="0" eaLnBrk="1" hangingPunct="1">
              <a:lnSpc>
                <a:spcPct val="95000"/>
              </a:lnSpc>
              <a:spcBef>
                <a:spcPct val="0"/>
              </a:spcBef>
              <a:buNone/>
            </a:pPr>
            <a:endParaRPr lang="zh-CN" altLang="en-US" sz="2000" dirty="0">
              <a:solidFill>
                <a:schemeClr val="tx2"/>
              </a:solidFill>
              <a:latin typeface="楷体" panose="02010609060101010101" pitchFamily="49" charset="-122"/>
              <a:ea typeface="楷体" panose="02010609060101010101" pitchFamily="49" charset="-122"/>
            </a:endParaRPr>
          </a:p>
          <a:p>
            <a:pPr marL="0" indent="0" eaLnBrk="1" hangingPunct="1">
              <a:lnSpc>
                <a:spcPct val="95000"/>
              </a:lnSpc>
              <a:spcBef>
                <a:spcPct val="0"/>
              </a:spcBef>
              <a:buNone/>
            </a:pPr>
            <a:r>
              <a:rPr lang="zh-CN" altLang="en-US" sz="2800" u="sng" dirty="0">
                <a:solidFill>
                  <a:schemeClr val="tx2"/>
                </a:solidFill>
                <a:latin typeface="楷体" panose="02010609060101010101" pitchFamily="49" charset="-122"/>
                <a:ea typeface="楷体" panose="02010609060101010101" pitchFamily="49" charset="-122"/>
              </a:rPr>
              <a:t>娃哈哈集团的产品：纯净水、营养快线、冰糖雪梨、爽歪歪</a:t>
            </a:r>
          </a:p>
          <a:p>
            <a:pPr marL="0" indent="0" eaLnBrk="1" hangingPunct="1">
              <a:spcBef>
                <a:spcPct val="50000"/>
              </a:spcBef>
              <a:buNone/>
            </a:pPr>
            <a:endParaRPr lang="zh-CN" altLang="en-US" sz="2800" u="sng" dirty="0">
              <a:solidFill>
                <a:schemeClr val="tx2"/>
              </a:solidFill>
              <a:latin typeface="楷体" panose="02010609060101010101" pitchFamily="49" charset="-122"/>
              <a:ea typeface="楷体" panose="02010609060101010101" pitchFamily="49" charset="-122"/>
            </a:endParaRPr>
          </a:p>
        </p:txBody>
      </p:sp>
    </p:spTree>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4"/>
          <p:cNvSpPr txBox="1"/>
          <p:nvPr/>
        </p:nvSpPr>
        <p:spPr>
          <a:xfrm>
            <a:off x="1600201" y="405131"/>
            <a:ext cx="9039225" cy="544639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2800" b="1" dirty="0">
                <a:solidFill>
                  <a:schemeClr val="tx2"/>
                </a:solidFill>
                <a:latin typeface="Arial" panose="020B0604020202020204" pitchFamily="34" charset="0"/>
                <a:ea typeface="黑体" panose="02010609060101010101" charset="-122"/>
              </a:rPr>
              <a:t>（二）“五则攻之”的正面进攻</a:t>
            </a:r>
            <a:endParaRPr lang="en-US" altLang="zh-CN" sz="2000" b="1" dirty="0">
              <a:solidFill>
                <a:schemeClr val="tx2"/>
              </a:solidFill>
              <a:latin typeface="Arial" panose="020B0604020202020204" pitchFamily="34" charset="0"/>
            </a:endParaRPr>
          </a:p>
          <a:p>
            <a:pPr marL="0" indent="0" eaLnBrk="1" hangingPunct="1">
              <a:spcBef>
                <a:spcPct val="0"/>
              </a:spcBef>
              <a:buNone/>
            </a:pPr>
            <a:r>
              <a:rPr lang="zh-CN" altLang="en-US" sz="2000" b="1" dirty="0">
                <a:solidFill>
                  <a:srgbClr val="FF0000"/>
                </a:solidFill>
                <a:latin typeface="楷体" panose="02010609060101010101" pitchFamily="49" charset="-122"/>
                <a:ea typeface="楷体" panose="02010609060101010101" pitchFamily="49" charset="-122"/>
              </a:rPr>
              <a:t>正面进攻是集中全力向对手的主要市场阵地发动进攻，即进攻对手的强项而不是弱项。进攻者必须在产品广告、价格等主要方面大大超过对手，才能成功。</a:t>
            </a:r>
          </a:p>
          <a:p>
            <a:pPr marL="0" indent="0" eaLnBrk="1" hangingPunct="1">
              <a:spcBef>
                <a:spcPct val="0"/>
              </a:spcBef>
              <a:buNone/>
            </a:pPr>
            <a:endParaRPr lang="zh-CN" altLang="en-US" sz="2000" b="1" dirty="0">
              <a:solidFill>
                <a:srgbClr val="FF0000"/>
              </a:solidFill>
              <a:latin typeface="楷体" panose="02010609060101010101" pitchFamily="49" charset="-122"/>
              <a:ea typeface="楷体" panose="02010609060101010101" pitchFamily="49" charset="-122"/>
            </a:endParaRPr>
          </a:p>
          <a:p>
            <a:pPr marL="0" indent="0" eaLnBrk="1" hangingPunct="1">
              <a:spcBef>
                <a:spcPct val="0"/>
              </a:spcBef>
              <a:buNone/>
            </a:pPr>
            <a:r>
              <a:rPr lang="zh-CN" altLang="en-US" sz="2000" b="1"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在价格上通常采取低价竞销方法;</a:t>
            </a:r>
            <a:r>
              <a:rPr lang="en-US" altLang="zh-CN" sz="2000" b="1"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000" b="1"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在原材料上通常采取高价垄断的方法;</a:t>
            </a:r>
          </a:p>
          <a:p>
            <a:pPr marL="0" indent="0" eaLnBrk="1" hangingPunct="1">
              <a:spcBef>
                <a:spcPct val="0"/>
              </a:spcBef>
              <a:buNone/>
            </a:pPr>
            <a:r>
              <a:rPr lang="zh-CN" altLang="en-US" sz="2000" b="1"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在商业网点上，通常采取垄断经营的方法; </a:t>
            </a:r>
            <a:r>
              <a:rPr lang="en-US" altLang="zh-CN" sz="2000" b="1"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000" b="1"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在产品上，捷足先登，领导潮流; </a:t>
            </a:r>
          </a:p>
          <a:p>
            <a:pPr marL="0" indent="0" eaLnBrk="1" hangingPunct="1">
              <a:spcBef>
                <a:spcPct val="0"/>
              </a:spcBef>
              <a:buNone/>
            </a:pPr>
            <a:r>
              <a:rPr lang="zh-CN" altLang="en-US" sz="2000" b="1"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在促销上，可利用一切可以使用的宣传媒体。</a:t>
            </a:r>
          </a:p>
          <a:p>
            <a:pPr marL="0" indent="0" eaLnBrk="1" hangingPunct="1">
              <a:spcBef>
                <a:spcPct val="0"/>
              </a:spcBef>
              <a:buNone/>
            </a:pPr>
            <a:endParaRPr lang="zh-CN" altLang="en-US" sz="2000" b="1"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endParaRPr>
          </a:p>
          <a:p>
            <a:pPr marL="0" indent="0" algn="ctr" eaLnBrk="1" hangingPunct="1">
              <a:spcBef>
                <a:spcPct val="0"/>
              </a:spcBef>
              <a:buNone/>
            </a:pPr>
            <a:r>
              <a:rPr lang="zh-CN" altLang="en-US" sz="2000" b="1" dirty="0">
                <a:solidFill>
                  <a:srgbClr val="FF0000"/>
                </a:solidFill>
                <a:latin typeface="楷体" panose="02010609060101010101" pitchFamily="49" charset="-122"/>
                <a:ea typeface="楷体" panose="02010609060101010101" pitchFamily="49" charset="-122"/>
                <a:sym typeface="+mn-ea"/>
              </a:rPr>
              <a:t>苏宁“攻进东京” </a:t>
            </a:r>
            <a:r>
              <a:rPr lang="zh-CN" altLang="en-US" sz="2000" b="1" dirty="0">
                <a:latin typeface="楷体" panose="02010609060101010101" pitchFamily="49" charset="-122"/>
                <a:ea typeface="楷体" panose="02010609060101010101" pitchFamily="49" charset="-122"/>
                <a:sym typeface="+mn-ea"/>
              </a:rPr>
              <a:t> 入主日本老牌连锁</a:t>
            </a:r>
            <a:r>
              <a:rPr lang="en-US" altLang="zh-CN" sz="2000" b="1" dirty="0">
                <a:latin typeface="楷体" panose="02010609060101010101" pitchFamily="49" charset="-122"/>
                <a:ea typeface="楷体" panose="02010609060101010101" pitchFamily="49" charset="-122"/>
                <a:sym typeface="+mn-ea"/>
              </a:rPr>
              <a:t>LAOX </a:t>
            </a:r>
            <a:endParaRPr lang="en-US" altLang="zh-CN" sz="2000" b="1" dirty="0">
              <a:latin typeface="楷体" panose="02010609060101010101" pitchFamily="49" charset="-122"/>
              <a:ea typeface="楷体" panose="02010609060101010101" pitchFamily="49" charset="-122"/>
            </a:endParaRPr>
          </a:p>
          <a:p>
            <a:pPr marL="0" indent="0" eaLnBrk="1" hangingPunct="1">
              <a:spcBef>
                <a:spcPct val="0"/>
              </a:spcBef>
              <a:buNone/>
            </a:pPr>
            <a:r>
              <a:rPr lang="zh-CN" altLang="en-US" sz="2000" b="1" dirty="0">
                <a:latin typeface="楷体" panose="02010609060101010101" pitchFamily="49" charset="-122"/>
                <a:ea typeface="楷体" panose="02010609060101010101" pitchFamily="49" charset="-122"/>
                <a:sym typeface="+mn-ea"/>
              </a:rPr>
              <a:t>　　</a:t>
            </a:r>
            <a:r>
              <a:rPr lang="en-US" altLang="zh-CN" sz="2000" b="1" dirty="0">
                <a:latin typeface="楷体" panose="02010609060101010101" pitchFamily="49" charset="-122"/>
                <a:ea typeface="楷体" panose="02010609060101010101" pitchFamily="49" charset="-122"/>
                <a:sym typeface="+mn-ea"/>
              </a:rPr>
              <a:t>2009</a:t>
            </a:r>
            <a:r>
              <a:rPr lang="zh-CN" altLang="en-US" sz="2000" b="1" dirty="0">
                <a:latin typeface="楷体" panose="02010609060101010101" pitchFamily="49" charset="-122"/>
                <a:ea typeface="楷体" panose="02010609060101010101" pitchFamily="49" charset="-122"/>
                <a:sym typeface="+mn-ea"/>
              </a:rPr>
              <a:t>年</a:t>
            </a:r>
            <a:r>
              <a:rPr lang="en-US" altLang="zh-CN" sz="2000" b="1" dirty="0">
                <a:latin typeface="楷体" panose="02010609060101010101" pitchFamily="49" charset="-122"/>
                <a:ea typeface="楷体" panose="02010609060101010101" pitchFamily="49" charset="-122"/>
                <a:sym typeface="+mn-ea"/>
              </a:rPr>
              <a:t>6</a:t>
            </a:r>
            <a:r>
              <a:rPr lang="zh-CN" altLang="en-US" sz="2000" b="1" dirty="0">
                <a:latin typeface="楷体" panose="02010609060101010101" pitchFamily="49" charset="-122"/>
                <a:ea typeface="楷体" panose="02010609060101010101" pitchFamily="49" charset="-122"/>
                <a:sym typeface="+mn-ea"/>
              </a:rPr>
              <a:t>月</a:t>
            </a:r>
            <a:r>
              <a:rPr lang="en-US" altLang="zh-CN" sz="2000" b="1" dirty="0">
                <a:latin typeface="楷体" panose="02010609060101010101" pitchFamily="49" charset="-122"/>
                <a:ea typeface="楷体" panose="02010609060101010101" pitchFamily="49" charset="-122"/>
                <a:sym typeface="+mn-ea"/>
              </a:rPr>
              <a:t>24</a:t>
            </a:r>
            <a:r>
              <a:rPr lang="zh-CN" altLang="en-US" sz="2000" b="1" dirty="0">
                <a:latin typeface="楷体" panose="02010609060101010101" pitchFamily="49" charset="-122"/>
                <a:ea typeface="楷体" panose="02010609060101010101" pitchFamily="49" charset="-122"/>
                <a:sym typeface="+mn-ea"/>
              </a:rPr>
              <a:t>日，苏宁电器和日本老牌电器连锁销售企业</a:t>
            </a:r>
            <a:r>
              <a:rPr lang="en-US" altLang="zh-CN" sz="2000" b="1" dirty="0">
                <a:latin typeface="楷体" panose="02010609060101010101" pitchFamily="49" charset="-122"/>
                <a:ea typeface="楷体" panose="02010609060101010101" pitchFamily="49" charset="-122"/>
                <a:sym typeface="+mn-ea"/>
              </a:rPr>
              <a:t>LAOX</a:t>
            </a:r>
            <a:r>
              <a:rPr lang="zh-CN" altLang="en-US" sz="2000" b="1" dirty="0">
                <a:latin typeface="楷体" panose="02010609060101010101" pitchFamily="49" charset="-122"/>
                <a:ea typeface="楷体" panose="02010609060101010101" pitchFamily="49" charset="-122"/>
                <a:sym typeface="+mn-ea"/>
              </a:rPr>
              <a:t>公司，在南京苏宁电器总部召开联合媒体通报会，宣布苏宁电器认购</a:t>
            </a:r>
            <a:r>
              <a:rPr lang="en-US" altLang="zh-CN" sz="2000" b="1" dirty="0">
                <a:latin typeface="楷体" panose="02010609060101010101" pitchFamily="49" charset="-122"/>
                <a:ea typeface="楷体" panose="02010609060101010101" pitchFamily="49" charset="-122"/>
                <a:sym typeface="+mn-ea"/>
              </a:rPr>
              <a:t>LAOX</a:t>
            </a:r>
            <a:r>
              <a:rPr lang="zh-CN" altLang="en-US" sz="2000" b="1" dirty="0">
                <a:latin typeface="楷体" panose="02010609060101010101" pitchFamily="49" charset="-122"/>
                <a:ea typeface="楷体" panose="02010609060101010101" pitchFamily="49" charset="-122"/>
                <a:sym typeface="+mn-ea"/>
              </a:rPr>
              <a:t>定向增发股份，持有</a:t>
            </a:r>
            <a:r>
              <a:rPr lang="en-US" altLang="zh-CN" sz="2000" b="1" dirty="0">
                <a:latin typeface="楷体" panose="02010609060101010101" pitchFamily="49" charset="-122"/>
                <a:ea typeface="楷体" panose="02010609060101010101" pitchFamily="49" charset="-122"/>
                <a:sym typeface="+mn-ea"/>
              </a:rPr>
              <a:t>LAOX</a:t>
            </a:r>
            <a:r>
              <a:rPr lang="zh-CN" altLang="en-US" sz="2000" b="1" dirty="0">
                <a:latin typeface="楷体" panose="02010609060101010101" pitchFamily="49" charset="-122"/>
                <a:ea typeface="楷体" panose="02010609060101010101" pitchFamily="49" charset="-122"/>
                <a:sym typeface="+mn-ea"/>
              </a:rPr>
              <a:t>公司</a:t>
            </a:r>
            <a:r>
              <a:rPr lang="en-US" altLang="zh-CN" sz="2000" b="1" dirty="0">
                <a:solidFill>
                  <a:srgbClr val="FF0000"/>
                </a:solidFill>
                <a:latin typeface="楷体" panose="02010609060101010101" pitchFamily="49" charset="-122"/>
                <a:ea typeface="楷体" panose="02010609060101010101" pitchFamily="49" charset="-122"/>
                <a:sym typeface="+mn-ea"/>
              </a:rPr>
              <a:t>27.36%</a:t>
            </a:r>
            <a:r>
              <a:rPr lang="zh-CN" altLang="en-US" sz="2000" b="1" dirty="0">
                <a:solidFill>
                  <a:srgbClr val="FF0000"/>
                </a:solidFill>
                <a:latin typeface="楷体" panose="02010609060101010101" pitchFamily="49" charset="-122"/>
                <a:ea typeface="楷体" panose="02010609060101010101" pitchFamily="49" charset="-122"/>
                <a:sym typeface="+mn-ea"/>
              </a:rPr>
              <a:t>的股权</a:t>
            </a:r>
            <a:r>
              <a:rPr lang="zh-CN" altLang="en-US" sz="2000" b="1" dirty="0">
                <a:latin typeface="楷体" panose="02010609060101010101" pitchFamily="49" charset="-122"/>
                <a:ea typeface="楷体" panose="02010609060101010101" pitchFamily="49" charset="-122"/>
                <a:sym typeface="+mn-ea"/>
              </a:rPr>
              <a:t>，成为这家有</a:t>
            </a:r>
            <a:r>
              <a:rPr lang="en-US" altLang="zh-CN" sz="2000" b="1" dirty="0">
                <a:latin typeface="楷体" panose="02010609060101010101" pitchFamily="49" charset="-122"/>
                <a:ea typeface="楷体" panose="02010609060101010101" pitchFamily="49" charset="-122"/>
                <a:sym typeface="+mn-ea"/>
              </a:rPr>
              <a:t>80</a:t>
            </a:r>
            <a:r>
              <a:rPr lang="zh-CN" altLang="en-US" sz="2000" b="1" dirty="0">
                <a:latin typeface="楷体" panose="02010609060101010101" pitchFamily="49" charset="-122"/>
                <a:ea typeface="楷体" panose="02010609060101010101" pitchFamily="49" charset="-122"/>
                <a:sym typeface="+mn-ea"/>
              </a:rPr>
              <a:t>年历史的日本著名企业的</a:t>
            </a:r>
            <a:r>
              <a:rPr lang="zh-CN" altLang="en-US" sz="2000" b="1" dirty="0">
                <a:solidFill>
                  <a:srgbClr val="FF0000"/>
                </a:solidFill>
                <a:latin typeface="楷体" panose="02010609060101010101" pitchFamily="49" charset="-122"/>
                <a:ea typeface="楷体" panose="02010609060101010101" pitchFamily="49" charset="-122"/>
                <a:sym typeface="+mn-ea"/>
              </a:rPr>
              <a:t>第一大股东</a:t>
            </a:r>
            <a:r>
              <a:rPr lang="zh-CN" altLang="en-US" sz="2000" b="1" dirty="0">
                <a:latin typeface="楷体" panose="02010609060101010101" pitchFamily="49" charset="-122"/>
                <a:ea typeface="楷体" panose="02010609060101010101" pitchFamily="49" charset="-122"/>
                <a:sym typeface="+mn-ea"/>
              </a:rPr>
              <a:t>。</a:t>
            </a:r>
            <a:endParaRPr lang="en-US" altLang="zh-CN" sz="2000" b="1" dirty="0">
              <a:latin typeface="楷体" panose="02010609060101010101" pitchFamily="49" charset="-122"/>
              <a:ea typeface="楷体" panose="02010609060101010101" pitchFamily="49" charset="-122"/>
            </a:endParaRPr>
          </a:p>
          <a:p>
            <a:pPr marL="0" indent="0" eaLnBrk="1" hangingPunct="1">
              <a:spcBef>
                <a:spcPct val="0"/>
              </a:spcBef>
              <a:buNone/>
            </a:pPr>
            <a:r>
              <a:rPr lang="zh-CN" altLang="en-US" sz="2000" b="1" dirty="0">
                <a:latin typeface="楷体" panose="02010609060101010101" pitchFamily="49" charset="-122"/>
                <a:ea typeface="楷体" panose="02010609060101010101" pitchFamily="49" charset="-122"/>
                <a:sym typeface="+mn-ea"/>
              </a:rPr>
              <a:t>　　这是中国企业首次收购日本上市公司。</a:t>
            </a:r>
            <a:endParaRPr lang="zh-CN" altLang="en-US" sz="2000" b="1" dirty="0">
              <a:latin typeface="楷体" panose="02010609060101010101" pitchFamily="49" charset="-122"/>
              <a:ea typeface="楷体" panose="02010609060101010101" pitchFamily="49" charset="-122"/>
            </a:endParaRPr>
          </a:p>
          <a:p>
            <a:pPr marL="0" indent="0" eaLnBrk="1" hangingPunct="1">
              <a:spcBef>
                <a:spcPct val="0"/>
              </a:spcBef>
              <a:buNone/>
            </a:pPr>
            <a:r>
              <a:rPr lang="zh-CN" altLang="en-US" sz="2000" b="1" dirty="0">
                <a:latin typeface="楷体" panose="02010609060101010101" pitchFamily="49" charset="-122"/>
                <a:ea typeface="楷体" panose="02010609060101010101" pitchFamily="49" charset="-122"/>
                <a:sym typeface="+mn-ea"/>
              </a:rPr>
              <a:t>　　苏宁电器总裁孙为民表示，这是苏宁国际化的第一步，这项投资的核心目的是为苏宁在国内的转型，搭建一个平台，国内市场肯定是苏宁国际化的主场。</a:t>
            </a:r>
            <a:endParaRPr lang="zh-CN" altLang="en-US" sz="2000" b="1" dirty="0">
              <a:latin typeface="楷体" panose="02010609060101010101" pitchFamily="49" charset="-122"/>
              <a:ea typeface="楷体" panose="02010609060101010101" pitchFamily="49" charset="-122"/>
            </a:endParaRPr>
          </a:p>
          <a:p>
            <a:pPr marL="0" indent="0" eaLnBrk="1" hangingPunct="1">
              <a:spcBef>
                <a:spcPct val="0"/>
              </a:spcBef>
              <a:buNone/>
            </a:pPr>
            <a:endParaRPr lang="zh-CN" altLang="en-US" sz="2000" b="1" dirty="0">
              <a:solidFill>
                <a:schemeClr val="tx2"/>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endPar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3"/>
          <p:cNvSpPr txBox="1"/>
          <p:nvPr/>
        </p:nvSpPr>
        <p:spPr>
          <a:xfrm>
            <a:off x="1524000" y="225426"/>
            <a:ext cx="9144000" cy="8239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50000"/>
              </a:spcBef>
              <a:buNone/>
            </a:pPr>
            <a:r>
              <a:rPr lang="zh-CN" altLang="en-US" sz="4800" b="1" dirty="0">
                <a:ea typeface="隶书" panose="02010509060101010101" pitchFamily="49" charset="-122"/>
              </a:rPr>
              <a:t>（三）“以迂为直”的迂回进攻</a:t>
            </a:r>
          </a:p>
        </p:txBody>
      </p:sp>
      <p:sp>
        <p:nvSpPr>
          <p:cNvPr id="110595" name="Text Box 4"/>
          <p:cNvSpPr txBox="1"/>
          <p:nvPr/>
        </p:nvSpPr>
        <p:spPr>
          <a:xfrm>
            <a:off x="1703705" y="1124586"/>
            <a:ext cx="8693150" cy="530415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2800" b="1" dirty="0">
                <a:solidFill>
                  <a:srgbClr val="FF0000"/>
                </a:solidFill>
                <a:latin typeface="华文楷体" panose="02010600040101010101" charset="-122"/>
                <a:ea typeface="华文楷体" panose="02010600040101010101" charset="-122"/>
                <a:cs typeface="华文楷体" panose="02010600040101010101" charset="-122"/>
              </a:rPr>
              <a:t>军争之难者，以迂为直，以患为利。</a:t>
            </a:r>
            <a:r>
              <a:rPr lang="zh-CN" altLang="en-US" sz="2800" b="1" dirty="0">
                <a:solidFill>
                  <a:srgbClr val="FF0000"/>
                </a:solidFill>
                <a:latin typeface="华文楷体" panose="02010600040101010101" charset="-122"/>
                <a:ea typeface="华文楷体" panose="02010600040101010101" charset="-122"/>
                <a:cs typeface="华文楷体" panose="02010600040101010101" charset="-122"/>
                <a:sym typeface="+mn-ea"/>
              </a:rPr>
              <a:t>《军争篇》</a:t>
            </a:r>
            <a:endParaRPr lang="zh-CN" altLang="en-US" sz="2800" b="1" dirty="0">
              <a:solidFill>
                <a:srgbClr val="FF0000"/>
              </a:solidFill>
              <a:latin typeface="华文楷体" panose="02010600040101010101" charset="-122"/>
              <a:ea typeface="华文楷体" panose="02010600040101010101" charset="-122"/>
              <a:cs typeface="华文楷体" panose="02010600040101010101" charset="-122"/>
            </a:endParaRPr>
          </a:p>
          <a:p>
            <a:pPr marL="0" indent="0" eaLnBrk="1" hangingPunct="1">
              <a:spcBef>
                <a:spcPct val="0"/>
              </a:spcBef>
              <a:buNone/>
            </a:pPr>
            <a:r>
              <a:rPr lang="zh-CN" altLang="en-US" sz="2800" dirty="0">
                <a:solidFill>
                  <a:schemeClr val="accent2"/>
                </a:solidFill>
                <a:latin typeface="华文楷体" panose="02010600040101010101" charset="-122"/>
                <a:ea typeface="华文楷体" panose="02010600040101010101" charset="-122"/>
                <a:cs typeface="华文楷体" panose="02010600040101010101" charset="-122"/>
              </a:rPr>
              <a:t>两军争利最困难的地方，是要把迂回的弯路变为直路，要把困难变为有利。</a:t>
            </a:r>
            <a:r>
              <a:rPr lang="zh-CN" altLang="en-US" sz="2800" dirty="0">
                <a:latin typeface="华文楷体" panose="02010600040101010101" charset="-122"/>
                <a:ea typeface="华文楷体" panose="02010600040101010101" charset="-122"/>
                <a:cs typeface="华文楷体" panose="02010600040101010101" charset="-122"/>
              </a:rPr>
              <a:t>　</a:t>
            </a:r>
          </a:p>
          <a:p>
            <a:pPr marL="0" indent="0" eaLnBrk="1" hangingPunct="1">
              <a:spcBef>
                <a:spcPct val="0"/>
              </a:spcBef>
              <a:buNone/>
            </a:pPr>
            <a:r>
              <a:rPr lang="zh-CN" altLang="en-US" sz="2800" b="1" dirty="0">
                <a:solidFill>
                  <a:srgbClr val="FF3300"/>
                </a:solidFill>
                <a:latin typeface="楷体" panose="02010609060101010101" pitchFamily="49" charset="-122"/>
                <a:ea typeface="楷体" panose="02010609060101010101" pitchFamily="49" charset="-122"/>
                <a:cs typeface="楷体" panose="02010609060101010101" pitchFamily="49" charset="-122"/>
                <a:sym typeface="+mn-ea"/>
              </a:rPr>
              <a:t>故迂其途，而诱之以利，后人发，先人至，此知迂直之计者也。《军争篇》</a:t>
            </a:r>
            <a:r>
              <a:rPr lang="en-US" altLang="zh-CN" sz="2800" b="1" dirty="0">
                <a:solidFill>
                  <a:srgbClr val="FF3300"/>
                </a:solidFill>
                <a:latin typeface="楷体" panose="02010609060101010101" pitchFamily="49" charset="-122"/>
                <a:ea typeface="楷体" panose="02010609060101010101" pitchFamily="49" charset="-122"/>
                <a:cs typeface="楷体" panose="02010609060101010101" pitchFamily="49" charset="-122"/>
                <a:sym typeface="+mn-ea"/>
              </a:rPr>
              <a:t>          </a:t>
            </a:r>
            <a:endParaRPr lang="zh-CN" altLang="en-US" sz="2800" b="1" dirty="0">
              <a:solidFill>
                <a:srgbClr val="FF3300"/>
              </a:solidFill>
              <a:latin typeface="楷体" panose="02010609060101010101" pitchFamily="49" charset="-122"/>
              <a:ea typeface="楷体" panose="02010609060101010101" pitchFamily="49" charset="-122"/>
              <a:cs typeface="楷体" panose="02010609060101010101" pitchFamily="49" charset="-122"/>
            </a:endParaRPr>
          </a:p>
          <a:p>
            <a:pPr marL="0" eaLnBrk="1" hangingPunct="1">
              <a:buNone/>
            </a:pPr>
            <a:r>
              <a:rPr lang="zh-CN" altLang="en-US" sz="2800" dirty="0">
                <a:solidFill>
                  <a:schemeClr val="accent2"/>
                </a:solidFill>
                <a:latin typeface="华文楷体" panose="02010600040101010101" charset="-122"/>
                <a:ea typeface="华文楷体" panose="02010600040101010101" charset="-122"/>
                <a:cs typeface="华文楷体" panose="02010600040101010101" charset="-122"/>
                <a:sym typeface="+mn-ea"/>
              </a:rPr>
              <a:t>所以，要迂回绕道，并用小利引诱敌人，这样就能比敌人后出动而先于敌人到达所要争夺的要地，这就是懂得以迂为直的方法了。</a:t>
            </a:r>
          </a:p>
          <a:p>
            <a:pPr marL="0" indent="0" eaLnBrk="1" hangingPunct="1">
              <a:spcBef>
                <a:spcPct val="50000"/>
              </a:spcBef>
              <a:buNone/>
            </a:pPr>
            <a:r>
              <a:rPr lang="zh-CN" altLang="en-US" sz="2800" b="1" dirty="0">
                <a:solidFill>
                  <a:srgbClr val="FF3300"/>
                </a:solidFill>
                <a:latin typeface="楷体" panose="02010609060101010101" pitchFamily="49" charset="-122"/>
                <a:ea typeface="楷体" panose="02010609060101010101" pitchFamily="49" charset="-122"/>
                <a:cs typeface="楷体" panose="02010609060101010101" pitchFamily="49" charset="-122"/>
                <a:sym typeface="+mn-ea"/>
              </a:rPr>
              <a:t>先知迂直之计者胜，此军争之法也。《军争篇》 </a:t>
            </a:r>
            <a:endParaRPr lang="zh-CN" altLang="en-US" sz="2800" b="1" dirty="0">
              <a:solidFill>
                <a:srgbClr val="FF3300"/>
              </a:solidFill>
              <a:latin typeface="楷体" panose="02010609060101010101" pitchFamily="49" charset="-122"/>
              <a:ea typeface="楷体" panose="02010609060101010101" pitchFamily="49" charset="-122"/>
              <a:cs typeface="楷体" panose="02010609060101010101" pitchFamily="49" charset="-122"/>
            </a:endParaRPr>
          </a:p>
          <a:p>
            <a:pPr marL="0" eaLnBrk="1" hangingPunct="1">
              <a:buNone/>
            </a:pPr>
            <a:r>
              <a:rPr lang="zh-CN" altLang="en-US" sz="2800" dirty="0">
                <a:solidFill>
                  <a:schemeClr val="accent2"/>
                </a:solidFill>
                <a:latin typeface="华文楷体" panose="02010600040101010101" charset="-122"/>
                <a:ea typeface="华文楷体" panose="02010600040101010101" charset="-122"/>
                <a:cs typeface="华文楷体" panose="02010600040101010101" charset="-122"/>
                <a:sym typeface="+mn-ea"/>
              </a:rPr>
              <a:t>事先懂得以迂为直的方法就胜利，这是军争的原则。</a:t>
            </a:r>
            <a:endParaRPr lang="zh-CN" altLang="en-US" sz="2800" dirty="0">
              <a:solidFill>
                <a:schemeClr val="accent2"/>
              </a:solidFill>
              <a:latin typeface="华文楷体" panose="02010600040101010101" charset="-122"/>
              <a:ea typeface="华文楷体" panose="02010600040101010101" charset="-122"/>
              <a:cs typeface="华文楷体" panose="02010600040101010101" charset="-122"/>
            </a:endParaRPr>
          </a:p>
          <a:p>
            <a:pPr marL="0" eaLnBrk="1" hangingPunct="1">
              <a:buNone/>
            </a:pPr>
            <a:endParaRPr lang="zh-CN" altLang="en-US" sz="2800" b="1" dirty="0">
              <a:solidFill>
                <a:schemeClr val="accent2"/>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ext Box 2"/>
          <p:cNvSpPr txBox="1"/>
          <p:nvPr/>
        </p:nvSpPr>
        <p:spPr>
          <a:xfrm>
            <a:off x="2362200" y="762000"/>
            <a:ext cx="7620000" cy="6413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50000"/>
              </a:spcBef>
              <a:buNone/>
            </a:pPr>
            <a:r>
              <a:rPr lang="zh-CN" altLang="en-US" sz="3600" b="1" dirty="0">
                <a:latin typeface="黑体" panose="02010609060101010101" charset="-122"/>
                <a:ea typeface="黑体" panose="02010609060101010101" charset="-122"/>
              </a:rPr>
              <a:t>    </a:t>
            </a:r>
            <a:endParaRPr lang="zh-CN" altLang="en-US" sz="4400" b="1" dirty="0">
              <a:latin typeface="黑体" panose="02010609060101010101" charset="-122"/>
              <a:ea typeface="黑体" panose="02010609060101010101" charset="-122"/>
            </a:endParaRPr>
          </a:p>
        </p:txBody>
      </p:sp>
      <p:sp>
        <p:nvSpPr>
          <p:cNvPr id="113667" name="Text Box 3"/>
          <p:cNvSpPr txBox="1"/>
          <p:nvPr/>
        </p:nvSpPr>
        <p:spPr>
          <a:xfrm>
            <a:off x="2209800" y="381001"/>
            <a:ext cx="7924800" cy="8239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50000"/>
              </a:spcBef>
              <a:buNone/>
            </a:pPr>
            <a:r>
              <a:rPr lang="zh-CN" altLang="en-US" sz="4800" b="1" dirty="0">
                <a:solidFill>
                  <a:srgbClr val="FF3300"/>
                </a:solidFill>
                <a:ea typeface="隶书" panose="02010509060101010101" pitchFamily="49" charset="-122"/>
              </a:rPr>
              <a:t>    </a:t>
            </a:r>
            <a:endParaRPr lang="zh-CN" altLang="en-US" sz="2400" dirty="0"/>
          </a:p>
        </p:txBody>
      </p:sp>
      <p:sp>
        <p:nvSpPr>
          <p:cNvPr id="113668" name="Rectangle 4"/>
          <p:cNvSpPr/>
          <p:nvPr/>
        </p:nvSpPr>
        <p:spPr>
          <a:xfrm>
            <a:off x="1703388" y="476250"/>
            <a:ext cx="8748712" cy="48310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ts val="0"/>
              </a:spcBef>
              <a:buNone/>
            </a:pPr>
            <a:r>
              <a:rPr lang="zh-CN" altLang="en-US" sz="2800" b="1" dirty="0">
                <a:solidFill>
                  <a:srgbClr val="FF0000"/>
                </a:solidFill>
                <a:latin typeface="楷体" panose="02010609060101010101" pitchFamily="49" charset="-122"/>
                <a:ea typeface="楷体" panose="02010609060101010101" pitchFamily="49" charset="-122"/>
                <a:cs typeface="楷体" panose="02010609060101010101" pitchFamily="49" charset="-122"/>
              </a:rPr>
              <a:t>迂回进攻</a:t>
            </a:r>
            <a:r>
              <a:rPr lang="zh-CN" altLang="en-US" sz="2800" b="1" dirty="0">
                <a:solidFill>
                  <a:schemeClr val="accent2"/>
                </a:solidFill>
                <a:latin typeface="楷体" panose="02010609060101010101" pitchFamily="49" charset="-122"/>
                <a:ea typeface="楷体" panose="02010609060101010101" pitchFamily="49" charset="-122"/>
                <a:cs typeface="楷体" panose="02010609060101010101" pitchFamily="49" charset="-122"/>
              </a:rPr>
              <a:t>是一种间接的进攻战略，完全避开对手的现有阵地而迂回进攻。具体办法：</a:t>
            </a:r>
            <a:endParaRPr lang="en-US" altLang="zh-CN" sz="2800" b="1" dirty="0">
              <a:solidFill>
                <a:schemeClr val="accent2"/>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ts val="0"/>
              </a:spcBef>
              <a:buNone/>
            </a:pPr>
            <a:r>
              <a:rPr lang="zh-CN" altLang="en-US" sz="2800" b="1" dirty="0">
                <a:solidFill>
                  <a:schemeClr val="accent2"/>
                </a:solidFill>
                <a:latin typeface="楷体" panose="02010609060101010101" pitchFamily="49" charset="-122"/>
                <a:ea typeface="楷体" panose="02010609060101010101" pitchFamily="49" charset="-122"/>
                <a:cs typeface="楷体" panose="02010609060101010101" pitchFamily="49" charset="-122"/>
              </a:rPr>
              <a:t>一是发展无关产品，实行产品多元化；</a:t>
            </a:r>
            <a:endParaRPr lang="en-US" altLang="zh-CN" sz="2800" b="1" dirty="0">
              <a:solidFill>
                <a:schemeClr val="accent2"/>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ts val="0"/>
              </a:spcBef>
              <a:buNone/>
            </a:pPr>
            <a:r>
              <a:rPr lang="zh-CN" altLang="en-US" sz="2800" b="1" dirty="0">
                <a:solidFill>
                  <a:schemeClr val="accent2"/>
                </a:solidFill>
                <a:latin typeface="楷体" panose="02010609060101010101" pitchFamily="49" charset="-122"/>
                <a:ea typeface="楷体" panose="02010609060101010101" pitchFamily="49" charset="-122"/>
                <a:cs typeface="楷体" panose="02010609060101010101" pitchFamily="49" charset="-122"/>
              </a:rPr>
              <a:t>二是以现有产品进入新地区的市场，实行市场多元化；</a:t>
            </a:r>
            <a:endParaRPr lang="en-US" altLang="zh-CN" sz="2800" b="1" dirty="0">
              <a:solidFill>
                <a:schemeClr val="accent2"/>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ts val="0"/>
              </a:spcBef>
              <a:buNone/>
            </a:pPr>
            <a:r>
              <a:rPr lang="zh-CN" altLang="en-US" sz="2800" b="1" dirty="0">
                <a:solidFill>
                  <a:schemeClr val="accent2"/>
                </a:solidFill>
                <a:latin typeface="楷体" panose="02010609060101010101" pitchFamily="49" charset="-122"/>
                <a:ea typeface="楷体" panose="02010609060101010101" pitchFamily="49" charset="-122"/>
                <a:cs typeface="楷体" panose="02010609060101010101" pitchFamily="49" charset="-122"/>
              </a:rPr>
              <a:t>三是发展新技术，新产品，取代现有产品。</a:t>
            </a:r>
          </a:p>
          <a:p>
            <a:pPr marL="0" indent="0" eaLnBrk="1" hangingPunct="1">
              <a:spcBef>
                <a:spcPts val="0"/>
              </a:spcBef>
              <a:buNone/>
            </a:pPr>
            <a:endParaRPr lang="zh-CN" altLang="en-US" sz="2800" b="1" dirty="0">
              <a:solidFill>
                <a:schemeClr val="accent2"/>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ts val="0"/>
              </a:spcBef>
              <a:buNone/>
            </a:pPr>
            <a:r>
              <a:rPr lang="zh-CN" altLang="en-US" sz="2800" b="1" dirty="0">
                <a:solidFill>
                  <a:srgbClr val="FF0000"/>
                </a:solidFill>
                <a:latin typeface="黑体" panose="02010609060101010101" charset="-122"/>
                <a:ea typeface="黑体" panose="02010609060101010101" charset="-122"/>
                <a:sym typeface="+mn-ea"/>
              </a:rPr>
              <a:t>例：</a:t>
            </a:r>
            <a:r>
              <a:rPr lang="zh-CN" altLang="en-US" sz="2800" b="1" dirty="0">
                <a:latin typeface="华文新魏" panose="02010800040101010101" pitchFamily="2" charset="-122"/>
                <a:ea typeface="华文新魏" panose="02010800040101010101" pitchFamily="2" charset="-122"/>
                <a:sym typeface="+mn-ea"/>
              </a:rPr>
              <a:t>  </a:t>
            </a:r>
            <a:r>
              <a:rPr lang="zh-CN" altLang="en-US" sz="2800" b="1" dirty="0">
                <a:solidFill>
                  <a:srgbClr val="FF0000"/>
                </a:solidFill>
                <a:latin typeface="华文新魏" panose="02010800040101010101" pitchFamily="2" charset="-122"/>
                <a:ea typeface="华文新魏" panose="02010800040101010101" pitchFamily="2" charset="-122"/>
                <a:sym typeface="+mn-ea"/>
              </a:rPr>
              <a:t>青岛啤酒成功打入台湾</a:t>
            </a:r>
          </a:p>
          <a:p>
            <a:pPr marL="0" indent="0" eaLnBrk="1" hangingPunct="1">
              <a:spcBef>
                <a:spcPts val="0"/>
              </a:spcBef>
              <a:buNone/>
            </a:pPr>
            <a:r>
              <a:rPr lang="zh-CN" altLang="en-US" sz="2800" b="1" dirty="0">
                <a:solidFill>
                  <a:srgbClr val="FF0000"/>
                </a:solidFill>
                <a:latin typeface="楷体" panose="02010609060101010101" pitchFamily="49" charset="-122"/>
                <a:ea typeface="楷体" panose="02010609060101010101" pitchFamily="49" charset="-122"/>
                <a:sym typeface="+mn-ea"/>
              </a:rPr>
              <a:t>海尔开发容量只有</a:t>
            </a:r>
            <a:r>
              <a:rPr lang="en-US" altLang="zh-CN" sz="2800" b="1" dirty="0">
                <a:solidFill>
                  <a:srgbClr val="FF0000"/>
                </a:solidFill>
                <a:latin typeface="楷体" panose="02010609060101010101" pitchFamily="49" charset="-122"/>
                <a:ea typeface="楷体" panose="02010609060101010101" pitchFamily="49" charset="-122"/>
                <a:sym typeface="+mn-ea"/>
              </a:rPr>
              <a:t>1.5</a:t>
            </a:r>
            <a:r>
              <a:rPr lang="zh-CN" altLang="en-US" sz="2800" b="1" dirty="0">
                <a:solidFill>
                  <a:srgbClr val="FF0000"/>
                </a:solidFill>
                <a:latin typeface="楷体" panose="02010609060101010101" pitchFamily="49" charset="-122"/>
                <a:ea typeface="楷体" panose="02010609060101010101" pitchFamily="49" charset="-122"/>
                <a:sym typeface="+mn-ea"/>
              </a:rPr>
              <a:t>公升又省电的小型洗衣机“小神童”， </a:t>
            </a:r>
            <a:r>
              <a:rPr lang="en-US" altLang="zh-CN" sz="2800" b="1" dirty="0">
                <a:solidFill>
                  <a:srgbClr val="FF0000"/>
                </a:solidFill>
                <a:latin typeface="楷体" panose="02010609060101010101" pitchFamily="49" charset="-122"/>
                <a:ea typeface="楷体" panose="02010609060101010101" pitchFamily="49" charset="-122"/>
                <a:sym typeface="+mn-ea"/>
              </a:rPr>
              <a:t>20</a:t>
            </a:r>
            <a:r>
              <a:rPr lang="zh-CN" altLang="en-US" sz="2800" b="1" dirty="0">
                <a:solidFill>
                  <a:srgbClr val="FF0000"/>
                </a:solidFill>
                <a:latin typeface="楷体" panose="02010609060101010101" pitchFamily="49" charset="-122"/>
                <a:ea typeface="楷体" panose="02010609060101010101" pitchFamily="49" charset="-122"/>
                <a:sym typeface="+mn-ea"/>
              </a:rPr>
              <a:t>个月销售</a:t>
            </a:r>
            <a:r>
              <a:rPr lang="en-US" altLang="zh-CN" sz="2800" b="1" dirty="0">
                <a:solidFill>
                  <a:srgbClr val="FF0000"/>
                </a:solidFill>
                <a:latin typeface="楷体" panose="02010609060101010101" pitchFamily="49" charset="-122"/>
                <a:ea typeface="楷体" panose="02010609060101010101" pitchFamily="49" charset="-122"/>
                <a:sym typeface="+mn-ea"/>
              </a:rPr>
              <a:t>100</a:t>
            </a:r>
            <a:r>
              <a:rPr lang="zh-CN" altLang="en-US" sz="2800" b="1" dirty="0">
                <a:solidFill>
                  <a:srgbClr val="FF0000"/>
                </a:solidFill>
                <a:latin typeface="楷体" panose="02010609060101010101" pitchFamily="49" charset="-122"/>
                <a:ea typeface="楷体" panose="02010609060101010101" pitchFamily="49" charset="-122"/>
                <a:sym typeface="+mn-ea"/>
              </a:rPr>
              <a:t>万台。</a:t>
            </a:r>
            <a:endParaRPr lang="zh-CN" altLang="en-US" sz="2800" b="1" dirty="0">
              <a:solidFill>
                <a:srgbClr val="FF0000"/>
              </a:solidFill>
              <a:latin typeface="楷体" panose="02010609060101010101" pitchFamily="49" charset="-122"/>
              <a:ea typeface="楷体" panose="02010609060101010101" pitchFamily="49" charset="-122"/>
            </a:endParaRPr>
          </a:p>
          <a:p>
            <a:pPr marL="0" indent="0" eaLnBrk="1" hangingPunct="1">
              <a:spcBef>
                <a:spcPts val="0"/>
              </a:spcBef>
              <a:buNone/>
            </a:pPr>
            <a:endParaRPr lang="zh-CN" altLang="en-US" sz="2800" b="1" dirty="0">
              <a:solidFill>
                <a:srgbClr val="FF0000"/>
              </a:solidFill>
              <a:latin typeface="华文新魏" panose="02010800040101010101" pitchFamily="2" charset="-122"/>
              <a:ea typeface="华文新魏" panose="02010800040101010101" pitchFamily="2" charset="-122"/>
            </a:endParaRPr>
          </a:p>
          <a:p>
            <a:pPr marL="0" indent="0" eaLnBrk="1" hangingPunct="1">
              <a:spcBef>
                <a:spcPts val="0"/>
              </a:spcBef>
              <a:buNone/>
            </a:pPr>
            <a:r>
              <a:rPr lang="zh-CN" altLang="en-US" sz="2800" b="1" dirty="0">
                <a:solidFill>
                  <a:schemeClr val="accent2"/>
                </a:solidFill>
                <a:latin typeface="楷体" panose="02010609060101010101" pitchFamily="49" charset="-122"/>
                <a:ea typeface="楷体" panose="02010609060101010101" pitchFamily="49" charset="-122"/>
                <a:cs typeface="楷体" panose="02010609060101010101" pitchFamily="49" charset="-122"/>
              </a:rPr>
              <a:t>   </a:t>
            </a:r>
          </a:p>
        </p:txBody>
      </p:sp>
    </p:spTree>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4"/>
          <p:cNvSpPr txBox="1"/>
          <p:nvPr/>
        </p:nvSpPr>
        <p:spPr>
          <a:xfrm>
            <a:off x="1271905" y="44451"/>
            <a:ext cx="9144000" cy="82994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4800" b="1" dirty="0">
                <a:latin typeface="隶书" panose="02010509060101010101" pitchFamily="49" charset="-122"/>
                <a:ea typeface="隶书" panose="02010509060101010101" pitchFamily="49" charset="-122"/>
              </a:rPr>
              <a:t> </a:t>
            </a:r>
            <a:r>
              <a:rPr lang="zh-CN" altLang="en-US" b="1" dirty="0">
                <a:latin typeface="黑体" panose="02010609060101010101" charset="-122"/>
                <a:ea typeface="黑体" panose="02010609060101010101" charset="-122"/>
              </a:rPr>
              <a:t>（四</a:t>
            </a:r>
            <a:r>
              <a:rPr lang="en-US" altLang="zh-CN" b="1" dirty="0">
                <a:latin typeface="黑体" panose="02010609060101010101" charset="-122"/>
                <a:ea typeface="黑体" panose="02010609060101010101" charset="-122"/>
              </a:rPr>
              <a:t>）</a:t>
            </a:r>
            <a:r>
              <a:rPr lang="en-US" altLang="zh-CN" b="1" dirty="0">
                <a:ea typeface="黑体" panose="02010609060101010101" charset="-122"/>
              </a:rPr>
              <a:t>“</a:t>
            </a:r>
            <a:r>
              <a:rPr lang="zh-CN" altLang="en-US" b="1" dirty="0">
                <a:latin typeface="黑体" panose="02010609060101010101" charset="-122"/>
                <a:ea typeface="黑体" panose="02010609060101010101" charset="-122"/>
              </a:rPr>
              <a:t>出其不意</a:t>
            </a:r>
            <a:r>
              <a:rPr lang="zh-CN" altLang="en-US" b="1" dirty="0">
                <a:ea typeface="黑体" panose="02010609060101010101" charset="-122"/>
              </a:rPr>
              <a:t>”</a:t>
            </a:r>
            <a:r>
              <a:rPr lang="zh-CN" altLang="en-US" b="1" dirty="0">
                <a:latin typeface="黑体" panose="02010609060101010101" charset="-122"/>
                <a:ea typeface="黑体" panose="02010609060101010101" charset="-122"/>
              </a:rPr>
              <a:t>的游击进攻</a:t>
            </a:r>
          </a:p>
        </p:txBody>
      </p:sp>
      <p:sp>
        <p:nvSpPr>
          <p:cNvPr id="118787" name="Rectangle 5"/>
          <p:cNvSpPr/>
          <p:nvPr/>
        </p:nvSpPr>
        <p:spPr>
          <a:xfrm>
            <a:off x="1631951" y="764540"/>
            <a:ext cx="9109075" cy="68300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ts val="0"/>
              </a:spcBef>
              <a:buNone/>
            </a:pPr>
            <a:r>
              <a:rPr lang="zh-CN" altLang="en-US" b="1" dirty="0">
                <a:solidFill>
                  <a:srgbClr val="FF3300"/>
                </a:solidFill>
                <a:latin typeface="楷体" panose="02010609060101010101" pitchFamily="49" charset="-122"/>
                <a:ea typeface="楷体" panose="02010609060101010101" pitchFamily="49" charset="-122"/>
              </a:rPr>
              <a:t>攻其无备，出其不意。</a:t>
            </a:r>
            <a:r>
              <a:rPr lang="zh-CN" altLang="en-US" sz="2800" b="1" dirty="0">
                <a:solidFill>
                  <a:srgbClr val="FF3300"/>
                </a:solidFill>
                <a:latin typeface="楷体" panose="02010609060101010101" pitchFamily="49" charset="-122"/>
                <a:ea typeface="楷体" panose="02010609060101010101" pitchFamily="49" charset="-122"/>
                <a:sym typeface="+mn-ea"/>
              </a:rPr>
              <a:t>《计篇》</a:t>
            </a:r>
          </a:p>
          <a:p>
            <a:pPr marL="0" indent="0" eaLnBrk="1" hangingPunct="1">
              <a:spcBef>
                <a:spcPts val="0"/>
              </a:spcBef>
              <a:buNone/>
            </a:pPr>
            <a:r>
              <a:rPr lang="zh-CN" altLang="en-US" sz="2800" b="1" dirty="0">
                <a:solidFill>
                  <a:schemeClr val="accent2"/>
                </a:solidFill>
                <a:latin typeface="楷体" panose="02010609060101010101" pitchFamily="49" charset="-122"/>
                <a:ea typeface="楷体" panose="02010609060101010101" pitchFamily="49" charset="-122"/>
                <a:cs typeface="楷体" panose="02010609060101010101" pitchFamily="49" charset="-122"/>
                <a:sym typeface="+mn-ea"/>
              </a:rPr>
              <a:t>凡战者，以正合，以奇胜。故善出奇者，无穷如天地，不竭如江河。　《势篇》</a:t>
            </a:r>
            <a:endParaRPr lang="zh-CN" altLang="en-US" sz="2800" b="1" dirty="0">
              <a:solidFill>
                <a:schemeClr val="accent2"/>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lnSpc>
                <a:spcPct val="80000"/>
              </a:lnSpc>
              <a:spcBef>
                <a:spcPct val="50000"/>
              </a:spcBef>
              <a:buNone/>
            </a:pPr>
            <a:r>
              <a:rPr lang="zh-CN" altLang="en-US" sz="2400" b="1" dirty="0">
                <a:solidFill>
                  <a:srgbClr val="FF3300"/>
                </a:solidFill>
                <a:latin typeface="楷体" panose="02010609060101010101" pitchFamily="49" charset="-122"/>
                <a:ea typeface="楷体" panose="02010609060101010101" pitchFamily="49" charset="-122"/>
                <a:cs typeface="楷体" panose="02010609060101010101" pitchFamily="49" charset="-122"/>
                <a:sym typeface="+mn-ea"/>
              </a:rPr>
              <a:t>作战都是用“正兵”挡敌，用“奇兵”取胜，所以善于出奇制胜的将帅，其战法变化，就象天地那样不可穷尽，象江河那样永不枯竭。</a:t>
            </a:r>
          </a:p>
          <a:p>
            <a:pPr marL="0" indent="0" eaLnBrk="1" hangingPunct="1">
              <a:lnSpc>
                <a:spcPct val="80000"/>
              </a:lnSpc>
              <a:spcBef>
                <a:spcPct val="50000"/>
              </a:spcBef>
              <a:buNone/>
            </a:pPr>
            <a:r>
              <a:rPr lang="zh-CN" altLang="en-US" b="1" dirty="0">
                <a:solidFill>
                  <a:srgbClr val="000000"/>
                </a:solidFill>
                <a:latin typeface="华文行楷" panose="02010800040101010101" pitchFamily="2" charset="-122"/>
                <a:ea typeface="华文行楷" panose="02010800040101010101" pitchFamily="2" charset="-122"/>
                <a:sym typeface="+mn-ea"/>
              </a:rPr>
              <a:t>例子：日本石英表战胜瑞士机械表</a:t>
            </a:r>
          </a:p>
          <a:p>
            <a:pPr marL="0" indent="0" eaLnBrk="1" hangingPunct="1">
              <a:lnSpc>
                <a:spcPct val="80000"/>
              </a:lnSpc>
              <a:spcBef>
                <a:spcPct val="50000"/>
              </a:spcBef>
              <a:buNone/>
            </a:pPr>
            <a:endParaRPr lang="zh-CN" altLang="en-US" sz="4000" b="1" dirty="0">
              <a:solidFill>
                <a:srgbClr val="FF3300"/>
              </a:solidFill>
              <a:ea typeface="华文行楷" panose="02010800040101010101" pitchFamily="2" charset="-122"/>
            </a:endParaRPr>
          </a:p>
          <a:p>
            <a:pPr marL="0" indent="0" algn="ctr" eaLnBrk="1" hangingPunct="1">
              <a:spcBef>
                <a:spcPct val="0"/>
              </a:spcBef>
              <a:buNone/>
              <a:defRPr/>
            </a:pPr>
            <a:r>
              <a:rPr lang="zh-CN" altLang="en-US" sz="4400" b="1" dirty="0">
                <a:solidFill>
                  <a:srgbClr val="FF0000"/>
                </a:solidFill>
                <a:latin typeface="黑体" panose="02010609060101010101" charset="-122"/>
                <a:ea typeface="黑体" panose="02010609060101010101" charset="-122"/>
                <a:sym typeface="+mn-ea"/>
              </a:rPr>
              <a:t>三、领先者 </a:t>
            </a:r>
            <a:r>
              <a:rPr lang="zh-CN" altLang="en-US" sz="4400" b="1" dirty="0">
                <a:solidFill>
                  <a:srgbClr val="FF0000"/>
                </a:solidFill>
                <a:latin typeface="Times New Roman" panose="02020603050405020304"/>
                <a:ea typeface="黑体" panose="02010609060101010101" charset="-122"/>
                <a:sym typeface="+mn-ea"/>
              </a:rPr>
              <a:t>“</a:t>
            </a:r>
            <a:r>
              <a:rPr lang="zh-CN" altLang="en-US" sz="4400" b="1" dirty="0">
                <a:solidFill>
                  <a:srgbClr val="FF0000"/>
                </a:solidFill>
                <a:latin typeface="黑体" panose="02010609060101010101" charset="-122"/>
                <a:ea typeface="黑体" panose="02010609060101010101" charset="-122"/>
                <a:sym typeface="+mn-ea"/>
              </a:rPr>
              <a:t>积极防御</a:t>
            </a:r>
            <a:r>
              <a:rPr lang="zh-CN" altLang="en-US" sz="4400" b="1" dirty="0">
                <a:solidFill>
                  <a:srgbClr val="FF0000"/>
                </a:solidFill>
                <a:latin typeface="Times New Roman" panose="02020603050405020304"/>
                <a:ea typeface="黑体" panose="02010609060101010101" charset="-122"/>
                <a:sym typeface="+mn-ea"/>
              </a:rPr>
              <a:t>”</a:t>
            </a:r>
            <a:r>
              <a:rPr lang="zh-CN" altLang="en-US" sz="4400" b="1" dirty="0">
                <a:solidFill>
                  <a:srgbClr val="FF0000"/>
                </a:solidFill>
                <a:latin typeface="黑体" panose="02010609060101010101" charset="-122"/>
                <a:ea typeface="黑体" panose="02010609060101010101" charset="-122"/>
                <a:sym typeface="+mn-ea"/>
              </a:rPr>
              <a:t>取胜</a:t>
            </a:r>
          </a:p>
          <a:p>
            <a:pPr marL="0" indent="0" algn="ctr" eaLnBrk="1" hangingPunct="1">
              <a:spcBef>
                <a:spcPct val="0"/>
              </a:spcBef>
              <a:buNone/>
              <a:defRPr/>
            </a:pPr>
            <a:r>
              <a:rPr kumimoji="0" lang="zh-CN" altLang="en-US" sz="3600" b="1" dirty="0">
                <a:latin typeface="隶书" panose="02010509060101010101" pitchFamily="49" charset="-122"/>
                <a:ea typeface="隶书" panose="02010509060101010101" pitchFamily="49" charset="-122"/>
                <a:sym typeface="+mn-ea"/>
              </a:rPr>
              <a:t>（一）重点守备</a:t>
            </a:r>
            <a:endParaRPr kumimoji="0" lang="zh-CN" altLang="en-US" sz="3600" b="1" dirty="0">
              <a:latin typeface="隶书" panose="02010509060101010101" pitchFamily="49" charset="-122"/>
              <a:ea typeface="隶书" panose="02010509060101010101" pitchFamily="49" charset="-122"/>
            </a:endParaRPr>
          </a:p>
          <a:p>
            <a:pPr marL="0" indent="0" algn="ctr" eaLnBrk="1" hangingPunct="1">
              <a:spcBef>
                <a:spcPct val="0"/>
              </a:spcBef>
              <a:buNone/>
              <a:defRPr/>
            </a:pPr>
            <a:r>
              <a:rPr lang="zh-CN" altLang="en-US" sz="3600" b="1" dirty="0">
                <a:latin typeface="隶书" panose="02010509060101010101" pitchFamily="49" charset="-122"/>
                <a:ea typeface="隶书" panose="02010509060101010101" pitchFamily="49" charset="-122"/>
                <a:sym typeface="+mn-ea"/>
              </a:rPr>
              <a:t>（</a:t>
            </a:r>
            <a:r>
              <a:rPr kumimoji="0" lang="zh-CN" altLang="en-US" sz="3600" b="1" dirty="0">
                <a:latin typeface="隶书" panose="02010509060101010101" pitchFamily="49" charset="-122"/>
                <a:ea typeface="隶书" panose="02010509060101010101" pitchFamily="49" charset="-122"/>
                <a:sym typeface="+mn-ea"/>
              </a:rPr>
              <a:t>二</a:t>
            </a:r>
            <a:r>
              <a:rPr lang="zh-CN" altLang="en-US" sz="3600" b="1" dirty="0">
                <a:latin typeface="隶书" panose="02010509060101010101" pitchFamily="49" charset="-122"/>
                <a:ea typeface="隶书" panose="02010509060101010101" pitchFamily="49" charset="-122"/>
                <a:sym typeface="+mn-ea"/>
              </a:rPr>
              <a:t>）避其锐气</a:t>
            </a:r>
            <a:endParaRPr lang="en-US" altLang="zh-CN" sz="3600" b="1" dirty="0">
              <a:latin typeface="隶书" panose="02010509060101010101" pitchFamily="49" charset="-122"/>
              <a:ea typeface="隶书" panose="02010509060101010101" pitchFamily="49" charset="-122"/>
            </a:endParaRPr>
          </a:p>
          <a:p>
            <a:pPr marL="0" indent="0" algn="ctr" eaLnBrk="1" hangingPunct="1">
              <a:spcBef>
                <a:spcPct val="0"/>
              </a:spcBef>
              <a:buNone/>
              <a:defRPr/>
            </a:pPr>
            <a:r>
              <a:rPr lang="zh-CN" altLang="en-US" sz="3600" b="1" dirty="0">
                <a:latin typeface="隶书" panose="02010509060101010101" pitchFamily="49" charset="-122"/>
                <a:ea typeface="隶书" panose="02010509060101010101" pitchFamily="49" charset="-122"/>
                <a:sym typeface="+mn-ea"/>
              </a:rPr>
              <a:t>（三）慎    战</a:t>
            </a:r>
            <a:endParaRPr lang="zh-CN" altLang="en-US" sz="3600" b="1" dirty="0">
              <a:effectLst>
                <a:outerShdw blurRad="38100" dist="38100" dir="2700000" algn="tl">
                  <a:srgbClr val="C0C0C0"/>
                </a:outerShdw>
              </a:effectLst>
              <a:latin typeface="隶书" panose="02010509060101010101" pitchFamily="49" charset="-122"/>
              <a:ea typeface="隶书" panose="02010509060101010101" pitchFamily="49" charset="-122"/>
            </a:endParaRPr>
          </a:p>
          <a:p>
            <a:pPr marL="0" indent="0" algn="ctr" eaLnBrk="1" hangingPunct="1">
              <a:spcBef>
                <a:spcPct val="50000"/>
              </a:spcBef>
              <a:buNone/>
            </a:pPr>
            <a:endParaRPr lang="zh-CN" altLang="en-US" sz="3600" b="1" dirty="0">
              <a:solidFill>
                <a:srgbClr val="FF3300"/>
              </a:solidFill>
              <a:ea typeface="隶书" panose="02010509060101010101" pitchFamily="49" charset="-122"/>
            </a:endParaRPr>
          </a:p>
        </p:txBody>
      </p:sp>
    </p:spTree>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30" name="Rectangle 6"/>
          <p:cNvSpPr>
            <a:spLocks noChangeArrowheads="1"/>
          </p:cNvSpPr>
          <p:nvPr/>
        </p:nvSpPr>
        <p:spPr bwMode="auto">
          <a:xfrm>
            <a:off x="1631950" y="44133"/>
            <a:ext cx="8928100" cy="8032968"/>
          </a:xfrm>
          <a:prstGeom prst="rect">
            <a:avLst/>
          </a:prstGeom>
          <a:noFill/>
          <a:ln w="9525">
            <a:noFill/>
            <a:miter lim="800000"/>
          </a:ln>
          <a:effectLst/>
        </p:spPr>
        <p:txBody>
          <a:bodyPr>
            <a:spAutoFit/>
          </a:bodyPr>
          <a:lstStyle/>
          <a:p>
            <a:pPr algn="ctr" fontAlgn="base">
              <a:spcBef>
                <a:spcPct val="0"/>
              </a:spcBef>
              <a:spcAft>
                <a:spcPct val="0"/>
              </a:spcAft>
              <a:defRPr/>
            </a:pPr>
            <a:r>
              <a:rPr lang="zh-CN" altLang="en-US" sz="3200" b="1" dirty="0">
                <a:solidFill>
                  <a:srgbClr val="FC0000"/>
                </a:solidFill>
                <a:latin typeface="楷体" panose="02010609060101010101" pitchFamily="49" charset="-122"/>
                <a:ea typeface="楷体" panose="02010609060101010101" pitchFamily="49" charset="-122"/>
                <a:cs typeface="楷体" panose="02010609060101010101" pitchFamily="49" charset="-122"/>
              </a:rPr>
              <a:t>（一）重点守备</a:t>
            </a:r>
            <a:r>
              <a:rPr lang="zh-CN" altLang="en-US" b="1" dirty="0">
                <a:solidFill>
                  <a:srgbClr val="FC0000"/>
                </a:solidFill>
                <a:latin typeface="楷体" panose="02010609060101010101" pitchFamily="49" charset="-122"/>
                <a:ea typeface="楷体" panose="02010609060101010101" pitchFamily="49" charset="-122"/>
                <a:cs typeface="楷体" panose="02010609060101010101" pitchFamily="49" charset="-122"/>
              </a:rPr>
              <a:t>	 	</a:t>
            </a:r>
          </a:p>
          <a:p>
            <a:pPr fontAlgn="base">
              <a:spcBef>
                <a:spcPct val="0"/>
              </a:spcBef>
              <a:spcAft>
                <a:spcPct val="0"/>
              </a:spcAft>
              <a:defRPr/>
            </a:pPr>
            <a:r>
              <a:rPr kumimoji="1" lang="zh-CN" altLang="en-US" sz="1600" b="1" dirty="0">
                <a:effectLst>
                  <a:outerShdw blurRad="38100" dist="38100" dir="2700000" algn="tl">
                    <a:srgbClr val="C0C0C0"/>
                  </a:outerShdw>
                </a:effectLst>
                <a:latin typeface="楷体" panose="02010609060101010101" pitchFamily="49" charset="-122"/>
                <a:ea typeface="楷体" panose="02010609060101010101" pitchFamily="49" charset="-122"/>
                <a:cs typeface="楷体" panose="02010609060101010101" pitchFamily="49" charset="-122"/>
              </a:rPr>
              <a:t>	</a:t>
            </a:r>
            <a:r>
              <a:rPr kumimoji="1" lang="zh-CN" altLang="en-US" b="1" dirty="0">
                <a:latin typeface="楷体" panose="02010609060101010101" pitchFamily="49" charset="-122"/>
                <a:ea typeface="楷体" panose="02010609060101010101" pitchFamily="49" charset="-122"/>
                <a:cs typeface="楷体" panose="02010609060101010101" pitchFamily="49" charset="-122"/>
              </a:rPr>
              <a:t>重点守备原则。防御兵力部署上，他在</a:t>
            </a:r>
            <a:r>
              <a:rPr kumimoji="1" lang="en-US" altLang="zh-CN" b="1" dirty="0">
                <a:latin typeface="楷体" panose="02010609060101010101" pitchFamily="49" charset="-122"/>
                <a:ea typeface="楷体" panose="02010609060101010101" pitchFamily="49" charset="-122"/>
                <a:cs typeface="楷体" panose="02010609060101010101" pitchFamily="49" charset="-122"/>
              </a:rPr>
              <a:t>《</a:t>
            </a:r>
            <a:r>
              <a:rPr kumimoji="1" lang="zh-CN" altLang="en-US" b="1" dirty="0">
                <a:latin typeface="楷体" panose="02010609060101010101" pitchFamily="49" charset="-122"/>
                <a:ea typeface="楷体" panose="02010609060101010101" pitchFamily="49" charset="-122"/>
                <a:cs typeface="楷体" panose="02010609060101010101" pitchFamily="49" charset="-122"/>
              </a:rPr>
              <a:t>虚实篇</a:t>
            </a:r>
            <a:r>
              <a:rPr kumimoji="1" lang="en-US" altLang="zh-CN" b="1" dirty="0">
                <a:latin typeface="楷体" panose="02010609060101010101" pitchFamily="49" charset="-122"/>
                <a:ea typeface="楷体" panose="02010609060101010101" pitchFamily="49" charset="-122"/>
                <a:cs typeface="楷体" panose="02010609060101010101" pitchFamily="49" charset="-122"/>
              </a:rPr>
              <a:t>》</a:t>
            </a:r>
            <a:r>
              <a:rPr kumimoji="1" lang="zh-CN" altLang="en-US" b="1" dirty="0">
                <a:latin typeface="楷体" panose="02010609060101010101" pitchFamily="49" charset="-122"/>
                <a:ea typeface="楷体" panose="02010609060101010101" pitchFamily="49" charset="-122"/>
                <a:cs typeface="楷体" panose="02010609060101010101" pitchFamily="49" charset="-122"/>
              </a:rPr>
              <a:t>中指出：</a:t>
            </a:r>
            <a:r>
              <a:rPr kumimoji="1"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rPr>
              <a:t>“备前则后寡，备后则前寡，备左则右寡，备右则左寡，无所不备，则无所不寡。寡者备人者也，众者使人备己者也。”</a:t>
            </a:r>
            <a:r>
              <a:rPr kumimoji="1" lang="zh-CN" altLang="en-US" b="1" dirty="0">
                <a:latin typeface="楷体" panose="02010609060101010101" pitchFamily="49" charset="-122"/>
                <a:ea typeface="楷体" panose="02010609060101010101" pitchFamily="49" charset="-122"/>
                <a:cs typeface="楷体" panose="02010609060101010101" pitchFamily="49" charset="-122"/>
              </a:rPr>
              <a:t>防备了前面，后面的兵力就薄弱；防备了后面，前面的兵力就薄弱；防备了左边，右边的兵力就薄弱；防备了右边，左边的兵力就薄弱；无处不防备，就无处的兵力不薄弱。兵力薄弱，是因为处处防备别人；兵力充足，是因为迫使敌人处处防备我。</a:t>
            </a:r>
          </a:p>
          <a:p>
            <a:pPr fontAlgn="base">
              <a:spcBef>
                <a:spcPct val="0"/>
              </a:spcBef>
              <a:spcAft>
                <a:spcPct val="0"/>
              </a:spcAft>
              <a:defRPr/>
            </a:pPr>
            <a:endParaRPr kumimoji="1" lang="zh-CN" altLang="en-US" b="1" dirty="0">
              <a:latin typeface="楷体" panose="02010609060101010101" pitchFamily="49" charset="-122"/>
              <a:ea typeface="楷体" panose="02010609060101010101" pitchFamily="49" charset="-122"/>
              <a:cs typeface="楷体" panose="02010609060101010101" pitchFamily="49" charset="-122"/>
            </a:endParaRPr>
          </a:p>
          <a:p>
            <a:pPr fontAlgn="base">
              <a:spcBef>
                <a:spcPct val="0"/>
              </a:spcBef>
              <a:spcAft>
                <a:spcPct val="0"/>
              </a:spcAft>
              <a:defRPr/>
            </a:pPr>
            <a:r>
              <a:rPr lang="zh-CN" altLang="en-US" dirty="0">
                <a:latin typeface="隶书" panose="02010509060101010101" pitchFamily="49" charset="-122"/>
                <a:ea typeface="隶书" panose="02010509060101010101" pitchFamily="49" charset="-122"/>
                <a:sym typeface="+mn-ea"/>
              </a:rPr>
              <a:t> </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以寡击众的胜算是不大的。</a:t>
            </a:r>
            <a:r>
              <a:rPr lang="zh-CN" altLang="en-US" b="1" dirty="0">
                <a:latin typeface="楷体" panose="02010609060101010101" pitchFamily="49" charset="-122"/>
                <a:ea typeface="楷体" panose="02010609060101010101" pitchFamily="49" charset="-122"/>
                <a:cs typeface="楷体" panose="02010609060101010101" pitchFamily="49" charset="-122"/>
                <a:sym typeface="+mn-ea"/>
              </a:rPr>
              <a:t>孙子认为重点守备，才是最主要的防御战法。他在</a:t>
            </a:r>
            <a:r>
              <a:rPr lang="en-US" altLang="zh-CN" b="1"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b="1" dirty="0">
                <a:latin typeface="楷体" panose="02010609060101010101" pitchFamily="49" charset="-122"/>
                <a:ea typeface="楷体" panose="02010609060101010101" pitchFamily="49" charset="-122"/>
                <a:cs typeface="楷体" panose="02010609060101010101" pitchFamily="49" charset="-122"/>
                <a:sym typeface="+mn-ea"/>
              </a:rPr>
              <a:t>虚实篇</a:t>
            </a:r>
            <a:r>
              <a:rPr lang="en-US" altLang="zh-CN" b="1"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b="1" dirty="0">
                <a:latin typeface="楷体" panose="02010609060101010101" pitchFamily="49" charset="-122"/>
                <a:ea typeface="楷体" panose="02010609060101010101" pitchFamily="49" charset="-122"/>
                <a:cs typeface="楷体" panose="02010609060101010101" pitchFamily="49" charset="-122"/>
                <a:sym typeface="+mn-ea"/>
              </a:rPr>
              <a:t>中说：</a:t>
            </a:r>
            <a:r>
              <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“守而必固者，守其所必攻也”。</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（防守而必能牢固，是因为凡敌必然前来进攻之处我皆已重点布防。） </a:t>
            </a:r>
            <a:endParaRPr lang="zh-CN" altLang="en-US" b="1" dirty="0">
              <a:solidFill>
                <a:srgbClr val="FF0000"/>
              </a:solidFill>
              <a:ea typeface="隶书" panose="02010509060101010101" pitchFamily="49" charset="-122"/>
              <a:sym typeface="+mn-ea"/>
            </a:endParaRPr>
          </a:p>
          <a:p>
            <a:pPr fontAlgn="base">
              <a:spcBef>
                <a:spcPct val="0"/>
              </a:spcBef>
              <a:spcAft>
                <a:spcPct val="0"/>
              </a:spcAft>
              <a:defRPr/>
            </a:pPr>
            <a:r>
              <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善守者，藏于九地之下；</a:t>
            </a:r>
            <a:r>
              <a:rPr lang="en-US" altLang="zh-CN"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	</a:t>
            </a:r>
            <a:r>
              <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善攻者，动于九天之上。</a:t>
            </a:r>
            <a:r>
              <a:rPr lang="en-US" altLang="zh-CN"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	《</a:t>
            </a:r>
            <a:r>
              <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形篇</a:t>
            </a:r>
            <a:r>
              <a:rPr lang="en-US" altLang="zh-CN"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p>
          <a:p>
            <a:pPr fontAlgn="base">
              <a:spcBef>
                <a:spcPct val="0"/>
              </a:spcBef>
              <a:spcAft>
                <a:spcPct val="0"/>
              </a:spcAft>
              <a:defRPr/>
            </a:pPr>
            <a:endPar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endParaRPr>
          </a:p>
          <a:p>
            <a:pPr fontAlgn="base">
              <a:spcBef>
                <a:spcPct val="0"/>
              </a:spcBef>
              <a:spcAft>
                <a:spcPct val="0"/>
              </a:spcAft>
              <a:defRPr/>
            </a:pPr>
            <a:r>
              <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例子：</a:t>
            </a:r>
            <a:r>
              <a:rPr kumimoji="1" lang="zh-CN" altLang="en-US" b="1" dirty="0">
                <a:solidFill>
                  <a:srgbClr val="FF0000"/>
                </a:solidFill>
                <a:latin typeface="隶书" panose="02010509060101010101" pitchFamily="49" charset="-122"/>
                <a:ea typeface="隶书" panose="02010509060101010101" pitchFamily="49" charset="-122"/>
                <a:sym typeface="+mn-ea"/>
              </a:rPr>
              <a:t>掉入</a:t>
            </a:r>
            <a:r>
              <a:rPr kumimoji="1" lang="zh-CN" altLang="en-US" b="1" dirty="0">
                <a:solidFill>
                  <a:srgbClr val="FF0000"/>
                </a:solidFill>
                <a:latin typeface="Times New Roman" panose="02020603050405020304"/>
                <a:ea typeface="隶书" panose="02010509060101010101" pitchFamily="49" charset="-122"/>
                <a:sym typeface="+mn-ea"/>
              </a:rPr>
              <a:t>“</a:t>
            </a:r>
            <a:r>
              <a:rPr kumimoji="1" lang="zh-CN" altLang="en-US" b="1" dirty="0">
                <a:solidFill>
                  <a:srgbClr val="FF0000"/>
                </a:solidFill>
                <a:latin typeface="隶书" panose="02010509060101010101" pitchFamily="49" charset="-122"/>
                <a:ea typeface="隶书" panose="02010509060101010101" pitchFamily="49" charset="-122"/>
                <a:sym typeface="+mn-ea"/>
              </a:rPr>
              <a:t>多元化</a:t>
            </a:r>
            <a:r>
              <a:rPr kumimoji="1" lang="zh-CN" altLang="en-US" b="1" dirty="0">
                <a:solidFill>
                  <a:srgbClr val="FF0000"/>
                </a:solidFill>
                <a:latin typeface="Times New Roman" panose="02020603050405020304"/>
                <a:ea typeface="隶书" panose="02010509060101010101" pitchFamily="49" charset="-122"/>
                <a:sym typeface="+mn-ea"/>
              </a:rPr>
              <a:t>”</a:t>
            </a:r>
            <a:r>
              <a:rPr kumimoji="1" lang="zh-CN" altLang="en-US" b="1" dirty="0">
                <a:solidFill>
                  <a:srgbClr val="FF0000"/>
                </a:solidFill>
                <a:latin typeface="隶书" panose="02010509060101010101" pitchFamily="49" charset="-122"/>
                <a:ea typeface="隶书" panose="02010509060101010101" pitchFamily="49" charset="-122"/>
                <a:sym typeface="+mn-ea"/>
              </a:rPr>
              <a:t>陷阱的</a:t>
            </a:r>
            <a:r>
              <a:rPr kumimoji="1" lang="zh-CN" altLang="en-US" sz="3200" b="1" dirty="0">
                <a:solidFill>
                  <a:srgbClr val="FF0000"/>
                </a:solidFill>
                <a:latin typeface="隶书" panose="02010509060101010101" pitchFamily="49" charset="-122"/>
                <a:ea typeface="隶书" panose="02010509060101010101" pitchFamily="49" charset="-122"/>
                <a:sym typeface="+mn-ea"/>
              </a:rPr>
              <a:t>春都集团</a:t>
            </a:r>
            <a:endParaRPr kumimoji="1" lang="zh-CN" altLang="en-US" b="1" dirty="0">
              <a:solidFill>
                <a:srgbClr val="FF0000"/>
              </a:solidFill>
              <a:latin typeface="隶书" panose="02010509060101010101" pitchFamily="49" charset="-122"/>
              <a:ea typeface="隶书" panose="02010509060101010101" pitchFamily="49" charset="-122"/>
              <a:sym typeface="+mn-ea"/>
            </a:endParaRPr>
          </a:p>
          <a:p>
            <a:pPr fontAlgn="base">
              <a:spcBef>
                <a:spcPct val="0"/>
              </a:spcBef>
              <a:spcAft>
                <a:spcPct val="0"/>
              </a:spcAft>
              <a:defRPr/>
            </a:pPr>
            <a:r>
              <a:rPr kumimoji="1"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当地政府也要求春都尽快“做大做强”，春都集团一口气兼并了十几家亏损企业，新增了医药、饮料、木材、制革、酒店、房地产等多个经营项目，“春都”员工一度达万名以上。</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“备前则后寡，备后则前寡，备左则右寡，备右则左寡，无所不备，则无所不寡。寡者备人者也，众者使人备己者也。”</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就是说集中兵力防守一个方面，就会在其他方向露出破绽；而平分兵力，四面设防，就会处处都有防御薄弱部位，给进攻之敌以可乘之隙。</a:t>
            </a:r>
            <a:endParaRPr lang="en-US" altLang="zh-CN" sz="2000" b="1" dirty="0">
              <a:solidFill>
                <a:schemeClr val="tx2"/>
              </a:solidFill>
              <a:latin typeface="楷体" panose="02010609060101010101" pitchFamily="49" charset="-122"/>
              <a:ea typeface="楷体" panose="02010609060101010101" pitchFamily="49" charset="-122"/>
              <a:cs typeface="楷体" panose="02010609060101010101" pitchFamily="49" charset="-122"/>
            </a:endParaRPr>
          </a:p>
          <a:p>
            <a:pPr fontAlgn="base">
              <a:spcBef>
                <a:spcPct val="0"/>
              </a:spcBef>
              <a:spcAft>
                <a:spcPct val="0"/>
              </a:spcAft>
              <a:defRPr/>
            </a:pPr>
            <a:endParaRPr kumimoji="1" lang="en-US" altLang="zh-CN" sz="2000" dirty="0">
              <a:latin typeface="隶书" panose="02010509060101010101" pitchFamily="49" charset="-122"/>
              <a:ea typeface="隶书" panose="02010509060101010101" pitchFamily="49" charset="-122"/>
            </a:endParaRPr>
          </a:p>
          <a:p>
            <a:pPr fontAlgn="base">
              <a:spcBef>
                <a:spcPct val="0"/>
              </a:spcBef>
              <a:spcAft>
                <a:spcPct val="0"/>
              </a:spcAft>
              <a:defRPr/>
            </a:pPr>
            <a:br>
              <a:rPr kumimoji="1" lang="zh-CN" altLang="en-US" b="1" dirty="0">
                <a:latin typeface="隶书" panose="02010509060101010101" pitchFamily="49" charset="-122"/>
                <a:ea typeface="隶书" panose="02010509060101010101" pitchFamily="49" charset="-122"/>
                <a:sym typeface="+mn-ea"/>
              </a:rPr>
            </a:br>
            <a:endParaRPr kumimoji="1" lang="en-US" altLang="zh-CN" b="1" dirty="0">
              <a:latin typeface="隶书" panose="02010509060101010101" pitchFamily="49" charset="-122"/>
              <a:ea typeface="隶书" panose="02010509060101010101" pitchFamily="49" charset="-122"/>
            </a:endParaRPr>
          </a:p>
          <a:p>
            <a:pPr fontAlgn="base">
              <a:spcBef>
                <a:spcPct val="0"/>
              </a:spcBef>
              <a:spcAft>
                <a:spcPct val="0"/>
              </a:spcAft>
              <a:defRPr/>
            </a:pPr>
            <a:endPar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fontAlgn="base">
              <a:spcBef>
                <a:spcPct val="0"/>
              </a:spcBef>
              <a:spcAft>
                <a:spcPct val="0"/>
              </a:spcAft>
              <a:defRPr/>
            </a:pPr>
            <a:endParaRPr lang="zh-CN" altLang="en-US" b="1" dirty="0">
              <a:latin typeface="隶书" panose="02010509060101010101" pitchFamily="49" charset="-122"/>
              <a:ea typeface="隶书" panose="02010509060101010101" pitchFamily="49" charset="-122"/>
            </a:endParaRPr>
          </a:p>
          <a:p>
            <a:pPr fontAlgn="base">
              <a:spcBef>
                <a:spcPct val="0"/>
              </a:spcBef>
              <a:spcAft>
                <a:spcPct val="0"/>
              </a:spcAft>
              <a:defRPr/>
            </a:pPr>
            <a:endParaRPr kumimoji="1" lang="zh-CN" altLang="en-US" b="1"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5"/>
          <p:cNvSpPr/>
          <p:nvPr/>
        </p:nvSpPr>
        <p:spPr>
          <a:xfrm>
            <a:off x="1703389" y="-317"/>
            <a:ext cx="8893175" cy="772414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2800" b="1" dirty="0">
                <a:solidFill>
                  <a:srgbClr val="FF0000"/>
                </a:solidFill>
                <a:latin typeface="隶书" panose="02010509060101010101" pitchFamily="49" charset="-122"/>
                <a:ea typeface="隶书" panose="02010509060101010101" pitchFamily="49" charset="-122"/>
              </a:rPr>
              <a:t>①如此重视人才</a:t>
            </a:r>
            <a:r>
              <a:rPr lang="en-US" altLang="zh-CN" sz="2800" b="1" dirty="0">
                <a:solidFill>
                  <a:srgbClr val="FF0000"/>
                </a:solidFill>
                <a:latin typeface="隶书" panose="02010509060101010101" pitchFamily="49" charset="-122"/>
                <a:ea typeface="隶书" panose="02010509060101010101" pitchFamily="49" charset="-122"/>
              </a:rPr>
              <a:t>--</a:t>
            </a:r>
            <a:r>
              <a:rPr lang="zh-CN" altLang="en-US" sz="2800" b="1" dirty="0">
                <a:solidFill>
                  <a:srgbClr val="FF0000"/>
                </a:solidFill>
                <a:latin typeface="隶书" panose="02010509060101010101" pitchFamily="49" charset="-122"/>
                <a:ea typeface="隶书" panose="02010509060101010101" pitchFamily="49" charset="-122"/>
              </a:rPr>
              <a:t>大学生、研究生杀猪卖肉</a:t>
            </a:r>
            <a:endParaRPr lang="en-US" altLang="zh-CN" sz="2800" b="1" dirty="0">
              <a:solidFill>
                <a:srgbClr val="FF0000"/>
              </a:solidFill>
              <a:latin typeface="隶书" panose="02010509060101010101" pitchFamily="49" charset="-122"/>
              <a:ea typeface="隶书" panose="02010509060101010101" pitchFamily="49" charset="-122"/>
            </a:endParaRPr>
          </a:p>
          <a:p>
            <a:pPr marL="0" indent="0" eaLnBrk="1" hangingPunct="1">
              <a:spcBef>
                <a:spcPct val="0"/>
              </a:spcBef>
              <a:buNone/>
            </a:pPr>
            <a:r>
              <a:rPr lang="zh-CN" altLang="en-US" sz="1800" b="1" dirty="0">
                <a:latin typeface="楷体" panose="02010609060101010101" pitchFamily="49" charset="-122"/>
                <a:ea typeface="楷体" panose="02010609060101010101" pitchFamily="49" charset="-122"/>
                <a:cs typeface="楷体" panose="02010609060101010101" pitchFamily="49" charset="-122"/>
              </a:rPr>
              <a:t>随着事业的发展和扩大，春都经营者也曾强烈意识到人才的重要，并一度向社会发出呼唤：“只要是大学生，不管学什么的，统统要！”一些被春都事业吸引的大学生纷纷前来投奔，大学生、研究生一度达到</a:t>
            </a:r>
            <a:r>
              <a:rPr lang="en-US" altLang="zh-CN" sz="1800" b="1" dirty="0">
                <a:latin typeface="楷体" panose="02010609060101010101" pitchFamily="49" charset="-122"/>
                <a:ea typeface="楷体" panose="02010609060101010101" pitchFamily="49" charset="-122"/>
                <a:cs typeface="楷体" panose="02010609060101010101" pitchFamily="49" charset="-122"/>
              </a:rPr>
              <a:t>2000</a:t>
            </a:r>
            <a:r>
              <a:rPr lang="zh-CN" altLang="en-US" sz="1800" b="1" dirty="0">
                <a:latin typeface="楷体" panose="02010609060101010101" pitchFamily="49" charset="-122"/>
                <a:ea typeface="楷体" panose="02010609060101010101" pitchFamily="49" charset="-122"/>
                <a:cs typeface="楷体" panose="02010609060101010101" pitchFamily="49" charset="-122"/>
              </a:rPr>
              <a:t>多人。但是，这些研究生、大学生进厂后，要“先到车间锻炼”，干粗活，拉板车，杀猪卖肉。</a:t>
            </a:r>
            <a:r>
              <a:rPr lang="zh-CN" altLang="en-US" sz="1800" b="1" dirty="0">
                <a:solidFill>
                  <a:srgbClr val="FF0000"/>
                </a:solidFill>
                <a:latin typeface="楷体" panose="02010609060101010101" pitchFamily="49" charset="-122"/>
                <a:ea typeface="楷体" panose="02010609060101010101" pitchFamily="49" charset="-122"/>
                <a:cs typeface="楷体" panose="02010609060101010101" pitchFamily="49" charset="-122"/>
              </a:rPr>
              <a:t>然后就像被遗忘似的停留在那里</a:t>
            </a:r>
            <a:r>
              <a:rPr lang="zh-CN" altLang="en-US" sz="1800" b="1" dirty="0">
                <a:latin typeface="楷体" panose="02010609060101010101" pitchFamily="49" charset="-122"/>
                <a:ea typeface="楷体" panose="02010609060101010101" pitchFamily="49" charset="-122"/>
                <a:cs typeface="楷体" panose="02010609060101010101" pitchFamily="49" charset="-122"/>
              </a:rPr>
              <a:t>。人才对企业的重要性不言而喻，但春都对人才的重视只限于口头，流于形式，并将其作为赶时髦的幌子，最终酿成苦果，人才背他而去。</a:t>
            </a:r>
          </a:p>
          <a:p>
            <a:pPr marL="0" indent="0" eaLnBrk="1" hangingPunct="1">
              <a:spcBef>
                <a:spcPct val="0"/>
              </a:spcBef>
              <a:buNone/>
            </a:pPr>
            <a:r>
              <a:rPr lang="zh-CN" altLang="en-US" sz="2800" b="1" dirty="0">
                <a:solidFill>
                  <a:srgbClr val="FF0000"/>
                </a:solidFill>
                <a:latin typeface="隶书" panose="02010509060101010101" pitchFamily="49" charset="-122"/>
                <a:ea typeface="隶书" panose="02010509060101010101" pitchFamily="49" charset="-122"/>
                <a:sym typeface="+mn-ea"/>
              </a:rPr>
              <a:t>②病急乱投医</a:t>
            </a:r>
            <a:r>
              <a:rPr lang="en-US" altLang="zh-CN" sz="2800" b="1" dirty="0">
                <a:solidFill>
                  <a:srgbClr val="FF0000"/>
                </a:solidFill>
                <a:latin typeface="隶书" panose="02010509060101010101" pitchFamily="49" charset="-122"/>
                <a:ea typeface="隶书" panose="02010509060101010101" pitchFamily="49" charset="-122"/>
                <a:sym typeface="+mn-ea"/>
              </a:rPr>
              <a:t>----</a:t>
            </a:r>
            <a:r>
              <a:rPr lang="en-US" altLang="zh-CN" sz="2800" b="1" dirty="0">
                <a:solidFill>
                  <a:srgbClr val="FF0000"/>
                </a:solidFill>
                <a:ea typeface="隶书" panose="02010509060101010101" pitchFamily="49" charset="-122"/>
                <a:sym typeface="+mn-ea"/>
              </a:rPr>
              <a:t>“</a:t>
            </a:r>
            <a:r>
              <a:rPr lang="zh-CN" altLang="en-US" sz="2800" b="1" dirty="0">
                <a:solidFill>
                  <a:srgbClr val="FF0000"/>
                </a:solidFill>
                <a:latin typeface="隶书" panose="02010509060101010101" pitchFamily="49" charset="-122"/>
                <a:ea typeface="隶书" panose="02010509060101010101" pitchFamily="49" charset="-122"/>
                <a:sym typeface="+mn-ea"/>
              </a:rPr>
              <a:t>算命大师</a:t>
            </a:r>
            <a:r>
              <a:rPr lang="zh-CN" altLang="en-US" sz="2800" b="1" dirty="0">
                <a:solidFill>
                  <a:srgbClr val="FF0000"/>
                </a:solidFill>
                <a:ea typeface="隶书" panose="02010509060101010101" pitchFamily="49" charset="-122"/>
                <a:sym typeface="+mn-ea"/>
              </a:rPr>
              <a:t>”</a:t>
            </a:r>
            <a:r>
              <a:rPr lang="zh-CN" altLang="en-US" sz="2800" b="1" dirty="0">
                <a:solidFill>
                  <a:srgbClr val="FF0000"/>
                </a:solidFill>
                <a:latin typeface="隶书" panose="02010509060101010101" pitchFamily="49" charset="-122"/>
                <a:ea typeface="隶书" panose="02010509060101010101" pitchFamily="49" charset="-122"/>
                <a:sym typeface="+mn-ea"/>
              </a:rPr>
              <a:t>充</a:t>
            </a:r>
            <a:r>
              <a:rPr lang="zh-CN" altLang="en-US" sz="2800" b="1" dirty="0">
                <a:solidFill>
                  <a:srgbClr val="FF0000"/>
                </a:solidFill>
                <a:ea typeface="隶书" panose="02010509060101010101" pitchFamily="49" charset="-122"/>
                <a:sym typeface="+mn-ea"/>
              </a:rPr>
              <a:t>“</a:t>
            </a:r>
            <a:r>
              <a:rPr lang="zh-CN" altLang="en-US" sz="2800" b="1" dirty="0">
                <a:solidFill>
                  <a:srgbClr val="FF0000"/>
                </a:solidFill>
                <a:latin typeface="隶书" panose="02010509060101010101" pitchFamily="49" charset="-122"/>
                <a:ea typeface="隶书" panose="02010509060101010101" pitchFamily="49" charset="-122"/>
                <a:sym typeface="+mn-ea"/>
              </a:rPr>
              <a:t>智囊</a:t>
            </a:r>
            <a:r>
              <a:rPr lang="zh-CN" altLang="en-US" sz="2800" b="1" dirty="0">
                <a:solidFill>
                  <a:srgbClr val="FF0000"/>
                </a:solidFill>
                <a:ea typeface="隶书" panose="02010509060101010101" pitchFamily="49" charset="-122"/>
                <a:sym typeface="+mn-ea"/>
              </a:rPr>
              <a:t>”</a:t>
            </a:r>
          </a:p>
          <a:p>
            <a:pPr marL="0" indent="0" eaLnBrk="1" hangingPunct="1">
              <a:spcBef>
                <a:spcPct val="0"/>
              </a:spcBef>
              <a:buNone/>
            </a:pPr>
            <a:r>
              <a:rPr lang="zh-CN" altLang="en-US" sz="2800" b="1" dirty="0">
                <a:solidFill>
                  <a:srgbClr val="FF0000"/>
                </a:solidFill>
                <a:latin typeface="隶书" panose="02010509060101010101" pitchFamily="49" charset="-122"/>
                <a:ea typeface="隶书" panose="02010509060101010101" pitchFamily="49" charset="-122"/>
                <a:sym typeface="+mn-ea"/>
              </a:rPr>
              <a:t>③“跳动的火腿肠</a:t>
            </a:r>
            <a:r>
              <a:rPr lang="zh-CN" altLang="en-US" sz="2800" b="1" dirty="0">
                <a:solidFill>
                  <a:srgbClr val="FF0000"/>
                </a:solidFill>
                <a:latin typeface="Times New Roman" panose="02020603050405020304"/>
                <a:ea typeface="隶书" panose="02010509060101010101" pitchFamily="49" charset="-122"/>
                <a:sym typeface="+mn-ea"/>
              </a:rPr>
              <a:t>”</a:t>
            </a:r>
            <a:r>
              <a:rPr lang="zh-CN" altLang="en-US" sz="2800" b="1" dirty="0">
                <a:solidFill>
                  <a:srgbClr val="FF0000"/>
                </a:solidFill>
                <a:latin typeface="隶书" panose="02010509060101010101" pitchFamily="49" charset="-122"/>
                <a:ea typeface="隶书" panose="02010509060101010101" pitchFamily="49" charset="-122"/>
                <a:sym typeface="+mn-ea"/>
              </a:rPr>
              <a:t>再也跳不动了</a:t>
            </a:r>
          </a:p>
          <a:p>
            <a:pPr marL="0" indent="0" eaLnBrk="1" hangingPunct="1">
              <a:spcBef>
                <a:spcPct val="0"/>
              </a:spcBef>
              <a:buNone/>
            </a:pPr>
            <a:endParaRPr lang="zh-CN" altLang="en-US" sz="2800" b="1" dirty="0">
              <a:solidFill>
                <a:srgbClr val="FF0000"/>
              </a:solidFill>
              <a:latin typeface="隶书" panose="02010509060101010101" pitchFamily="49" charset="-122"/>
              <a:ea typeface="隶书" panose="02010509060101010101" pitchFamily="49" charset="-122"/>
              <a:sym typeface="+mn-ea"/>
            </a:endParaRPr>
          </a:p>
          <a:p>
            <a:pPr marL="0" indent="0" eaLnBrk="1" hangingPunct="1">
              <a:spcBef>
                <a:spcPct val="0"/>
              </a:spcBef>
              <a:buNone/>
            </a:pPr>
            <a:r>
              <a:rPr lang="zh-CN" altLang="en-US" sz="2800" b="1" dirty="0">
                <a:solidFill>
                  <a:srgbClr val="FF3300"/>
                </a:solidFill>
                <a:effectLst>
                  <a:outerShdw blurRad="38100" dist="38100" dir="2700000" algn="tl">
                    <a:srgbClr val="C0C0C0"/>
                  </a:outerShdw>
                </a:effectLst>
                <a:latin typeface="隶书" panose="02010509060101010101" pitchFamily="49" charset="-122"/>
                <a:ea typeface="隶书" panose="02010509060101010101" pitchFamily="49" charset="-122"/>
                <a:sym typeface="+mn-ea"/>
              </a:rPr>
              <a:t>不可胜者守也，可胜者攻也。《形篇</a:t>
            </a:r>
            <a:r>
              <a:rPr lang="zh-CN" altLang="en-US" sz="2800" b="1" dirty="0">
                <a:solidFill>
                  <a:srgbClr val="FF0000"/>
                </a:solidFill>
                <a:latin typeface="隶书" panose="02010509060101010101" pitchFamily="49" charset="-122"/>
                <a:ea typeface="隶书" panose="02010509060101010101" pitchFamily="49" charset="-122"/>
                <a:sym typeface="+mn-ea"/>
              </a:rPr>
              <a:t>》</a:t>
            </a:r>
            <a:r>
              <a:rPr lang="en-US" altLang="zh-CN" sz="2800" b="1" dirty="0">
                <a:solidFill>
                  <a:srgbClr val="FF3300"/>
                </a:solidFill>
                <a:effectLst>
                  <a:outerShdw blurRad="38100" dist="38100" dir="2700000" algn="tl">
                    <a:srgbClr val="C0C0C0"/>
                  </a:outerShdw>
                </a:effectLst>
                <a:latin typeface="隶书" panose="02010509060101010101" pitchFamily="49" charset="-122"/>
                <a:ea typeface="隶书" panose="02010509060101010101" pitchFamily="49" charset="-122"/>
                <a:sym typeface="+mn-ea"/>
              </a:rPr>
              <a:t>	</a:t>
            </a:r>
          </a:p>
          <a:p>
            <a:pPr marL="0" indent="0" eaLnBrk="1" hangingPunct="1">
              <a:spcBef>
                <a:spcPct val="0"/>
              </a:spcBef>
              <a:buNone/>
            </a:pP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巨人握手强强联合 深度合作互利共赢，中日两国最大肉类企业合作：</a:t>
            </a:r>
            <a:r>
              <a:rPr lang="en-US" altLang="zh-CN"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5000</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万只肉鸡项目合资签约仪式举行</a:t>
            </a:r>
            <a:r>
              <a:rPr lang="en-US" altLang="zh-CN" sz="2000" b="1" dirty="0">
                <a:latin typeface="楷体" panose="02010609060101010101" pitchFamily="49" charset="-122"/>
                <a:ea typeface="楷体" panose="02010609060101010101" pitchFamily="49" charset="-122"/>
                <a:cs typeface="楷体" panose="02010609060101010101" pitchFamily="49" charset="-122"/>
                <a:sym typeface="+mn-ea"/>
              </a:rPr>
              <a:t>2009-04-15 </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双汇集团</a:t>
            </a:r>
            <a:r>
              <a:rPr lang="zh-CN" altLang="en-US" sz="2000"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与日本火腿集团</a:t>
            </a:r>
            <a:r>
              <a:rPr lang="en-US" altLang="zh-CN" sz="2000"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5000</a:t>
            </a:r>
            <a:r>
              <a:rPr lang="zh-CN" altLang="en-US" sz="2000"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万只肉鸡项目合资签约仪式在双汇大厦二楼多功能厅举行。双汇集团董事长万隆和日本火腿集团社长小林浩分别在合资项目书上签字。</a:t>
            </a:r>
          </a:p>
          <a:p>
            <a:pPr marL="0" indent="0" eaLnBrk="1" hangingPunct="1">
              <a:spcBef>
                <a:spcPct val="0"/>
              </a:spcBef>
              <a:buNone/>
            </a:pPr>
            <a:endParaRPr lang="zh-CN" altLang="en-US" sz="2400" b="1"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endParaRPr>
          </a:p>
          <a:p>
            <a:pPr marL="0" indent="0" eaLnBrk="1" hangingPunct="1">
              <a:spcBef>
                <a:spcPct val="0"/>
              </a:spcBef>
              <a:buNone/>
            </a:pPr>
            <a:r>
              <a:rPr lang="zh-CN" altLang="en-US" sz="2400" b="1" dirty="0">
                <a:solidFill>
                  <a:schemeClr val="tx2"/>
                </a:solidFill>
                <a:latin typeface="楷体" panose="02010609060101010101" pitchFamily="49" charset="-122"/>
                <a:ea typeface="楷体" panose="02010609060101010101" pitchFamily="49" charset="-122"/>
                <a:sym typeface="+mn-ea"/>
              </a:rPr>
              <a:t>因此，在营销中应关照全局把握重要关节、确立工作重点、占领重要市场、实施重点</a:t>
            </a:r>
            <a:r>
              <a:rPr lang="zh-CN" altLang="en-US" sz="2400" b="1" dirty="0">
                <a:latin typeface="楷体" panose="02010609060101010101" pitchFamily="49" charset="-122"/>
                <a:ea typeface="楷体" panose="02010609060101010101" pitchFamily="49" charset="-122"/>
                <a:sym typeface="+mn-ea"/>
              </a:rPr>
              <a:t>守备</a:t>
            </a:r>
            <a:r>
              <a:rPr lang="zh-CN" altLang="en-US" sz="2400" b="1" dirty="0">
                <a:solidFill>
                  <a:schemeClr val="tx2"/>
                </a:solidFill>
                <a:latin typeface="楷体" panose="02010609060101010101" pitchFamily="49" charset="-122"/>
                <a:ea typeface="楷体" panose="02010609060101010101" pitchFamily="49" charset="-122"/>
                <a:sym typeface="+mn-ea"/>
              </a:rPr>
              <a:t>。重点经营一个地区、一个产品，做好售后服务，不要四面出击。春都失败的主要原因是四面出击，相反双汇做到了孙子主张的重点</a:t>
            </a:r>
            <a:r>
              <a:rPr lang="zh-CN" altLang="en-US" sz="2400" b="1" dirty="0">
                <a:latin typeface="楷体" panose="02010609060101010101" pitchFamily="49" charset="-122"/>
                <a:ea typeface="楷体" panose="02010609060101010101" pitchFamily="49" charset="-122"/>
                <a:sym typeface="+mn-ea"/>
              </a:rPr>
              <a:t>守备，取得成功。</a:t>
            </a:r>
            <a:endParaRPr lang="en-US" altLang="zh-CN" sz="2400" b="1" dirty="0">
              <a:solidFill>
                <a:schemeClr val="tx2"/>
              </a:solidFill>
              <a:latin typeface="楷体" panose="02010609060101010101" pitchFamily="49" charset="-122"/>
              <a:ea typeface="楷体" panose="02010609060101010101" pitchFamily="49" charset="-122"/>
            </a:endParaRPr>
          </a:p>
          <a:p>
            <a:pPr marL="0" indent="0" eaLnBrk="1" hangingPunct="1">
              <a:spcBef>
                <a:spcPct val="0"/>
              </a:spcBef>
              <a:buNone/>
            </a:pPr>
            <a:endParaRPr lang="zh-CN" altLang="en-US" sz="2000" b="1"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r>
              <a:rPr lang="en-US" altLang="zh-CN" sz="2000" b="1" dirty="0">
                <a:solidFill>
                  <a:srgbClr val="FF3300"/>
                </a:solidFill>
                <a:effectLst>
                  <a:outerShdw blurRad="38100" dist="38100" dir="2700000" algn="tl">
                    <a:srgbClr val="C0C0C0"/>
                  </a:outerShdw>
                </a:effectLst>
                <a:latin typeface="楷体" panose="02010609060101010101" pitchFamily="49" charset="-122"/>
                <a:ea typeface="楷体" panose="02010609060101010101" pitchFamily="49" charset="-122"/>
                <a:cs typeface="楷体" panose="02010609060101010101" pitchFamily="49" charset="-122"/>
                <a:sym typeface="+mn-ea"/>
              </a:rPr>
              <a:t>		     </a:t>
            </a:r>
            <a:r>
              <a:rPr lang="en-US" altLang="zh-CN" sz="2800" b="1" dirty="0">
                <a:solidFill>
                  <a:srgbClr val="FF3300"/>
                </a:solidFill>
                <a:effectLst>
                  <a:outerShdw blurRad="38100" dist="38100" dir="2700000" algn="tl">
                    <a:srgbClr val="C0C0C0"/>
                  </a:outerShdw>
                </a:effectLst>
                <a:latin typeface="隶书" panose="02010509060101010101" pitchFamily="49" charset="-122"/>
                <a:ea typeface="隶书" panose="02010509060101010101" pitchFamily="49" charset="-122"/>
                <a:sym typeface="+mn-ea"/>
              </a:rPr>
              <a:t>    </a:t>
            </a:r>
            <a:endParaRPr lang="zh-CN" altLang="en-US" sz="2800" b="1" dirty="0">
              <a:solidFill>
                <a:srgbClr val="FF0000"/>
              </a:solidFill>
              <a:latin typeface="楷体" panose="02010609060101010101" pitchFamily="49" charset="-122"/>
              <a:ea typeface="隶书" panose="02010509060101010101" pitchFamily="49" charset="-122"/>
              <a:cs typeface="楷体" panose="02010609060101010101" pitchFamily="49" charset="-122"/>
              <a:sym typeface="+mn-ea"/>
            </a:endParaRPr>
          </a:p>
        </p:txBody>
      </p:sp>
    </p:spTree>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7"/>
          <p:cNvSpPr txBox="1"/>
          <p:nvPr/>
        </p:nvSpPr>
        <p:spPr>
          <a:xfrm>
            <a:off x="1752600" y="1"/>
            <a:ext cx="8915400" cy="71786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lnSpc>
                <a:spcPct val="110000"/>
              </a:lnSpc>
              <a:spcBef>
                <a:spcPct val="0"/>
              </a:spcBef>
              <a:buNone/>
            </a:pPr>
            <a:r>
              <a:rPr lang="zh-CN" altLang="en-US" b="1" dirty="0">
                <a:solidFill>
                  <a:srgbClr val="030000"/>
                </a:solidFill>
                <a:latin typeface="楷体" panose="02010609060101010101" pitchFamily="49" charset="-122"/>
                <a:ea typeface="楷体" panose="02010609060101010101" pitchFamily="49" charset="-122"/>
                <a:cs typeface="楷体" panose="02010609060101010101" pitchFamily="49" charset="-122"/>
              </a:rPr>
              <a:t>（二）避其锐气    </a:t>
            </a:r>
          </a:p>
          <a:p>
            <a:pPr marL="0" indent="0" eaLnBrk="1" hangingPunct="1">
              <a:lnSpc>
                <a:spcPct val="110000"/>
              </a:lnSpc>
              <a:spcBef>
                <a:spcPct val="0"/>
              </a:spcBef>
              <a:buNone/>
            </a:pPr>
            <a:r>
              <a:rPr lang="zh-CN" altLang="en-US" sz="2400" b="1" dirty="0">
                <a:solidFill>
                  <a:srgbClr val="FF0B0B"/>
                </a:solidFill>
                <a:latin typeface="楷体" panose="02010609060101010101" pitchFamily="49" charset="-122"/>
                <a:ea typeface="楷体" panose="02010609060101010101" pitchFamily="49" charset="-122"/>
                <a:cs typeface="楷体" panose="02010609060101010101" pitchFamily="49" charset="-122"/>
              </a:rPr>
              <a:t>	是故朝气锐，昼气惰，暮气归。故善用兵者，避其锐气，击其惰归，此治气者也。</a:t>
            </a:r>
            <a:r>
              <a:rPr lang="en-US" altLang="zh-CN" sz="2400" b="1" dirty="0">
                <a:solidFill>
                  <a:srgbClr val="FF0B0B"/>
                </a:solidFill>
                <a:latin typeface="楷体" panose="02010609060101010101" pitchFamily="49" charset="-122"/>
                <a:ea typeface="楷体" panose="02010609060101010101" pitchFamily="49" charset="-122"/>
                <a:cs typeface="楷体" panose="02010609060101010101" pitchFamily="49" charset="-122"/>
              </a:rPr>
              <a:t>				《</a:t>
            </a:r>
            <a:r>
              <a:rPr lang="zh-CN" altLang="en-US" sz="2400" b="1" dirty="0">
                <a:solidFill>
                  <a:srgbClr val="FF0B0B"/>
                </a:solidFill>
                <a:latin typeface="楷体" panose="02010609060101010101" pitchFamily="49" charset="-122"/>
                <a:ea typeface="楷体" panose="02010609060101010101" pitchFamily="49" charset="-122"/>
                <a:cs typeface="楷体" panose="02010609060101010101" pitchFamily="49" charset="-122"/>
              </a:rPr>
              <a:t>军争篇</a:t>
            </a:r>
            <a:r>
              <a:rPr lang="en-US" altLang="zh-CN" sz="2400" b="1" dirty="0">
                <a:solidFill>
                  <a:srgbClr val="FF0B0B"/>
                </a:solidFill>
                <a:latin typeface="楷体" panose="02010609060101010101" pitchFamily="49" charset="-122"/>
                <a:ea typeface="楷体" panose="02010609060101010101" pitchFamily="49" charset="-122"/>
                <a:cs typeface="楷体" panose="02010609060101010101" pitchFamily="49" charset="-122"/>
              </a:rPr>
              <a:t>》</a:t>
            </a:r>
          </a:p>
          <a:p>
            <a:pPr marL="0" indent="0" eaLnBrk="1" hangingPunct="1">
              <a:lnSpc>
                <a:spcPct val="110000"/>
              </a:lnSpc>
              <a:spcBef>
                <a:spcPct val="0"/>
              </a:spcBef>
              <a:buNone/>
            </a:pPr>
            <a:r>
              <a:rPr lang="en-US" altLang="zh-CN" sz="2400" b="1" dirty="0">
                <a:solidFill>
                  <a:srgbClr val="FF0B0B"/>
                </a:solidFill>
                <a:latin typeface="楷体" panose="02010609060101010101" pitchFamily="49" charset="-122"/>
                <a:ea typeface="楷体" panose="02010609060101010101" pitchFamily="49" charset="-122"/>
                <a:cs typeface="楷体" panose="02010609060101010101" pitchFamily="49" charset="-122"/>
              </a:rPr>
              <a:t>    </a:t>
            </a:r>
            <a:r>
              <a:rPr lang="zh-CN" altLang="en-US" sz="2400" b="1" dirty="0">
                <a:solidFill>
                  <a:srgbClr val="030000"/>
                </a:solidFill>
                <a:latin typeface="楷体" panose="02010609060101010101" pitchFamily="49" charset="-122"/>
                <a:ea typeface="楷体" panose="02010609060101010101" pitchFamily="49" charset="-122"/>
                <a:cs typeface="楷体" panose="02010609060101010101" pitchFamily="49" charset="-122"/>
              </a:rPr>
              <a:t>军队初战时士气饱满，过一段时间就逐渐懈怠，最后就疲乏衰竭了。所以善于用兵的人，要避开敌人初来时的锐气，等待敌人士气懈怠，衰竭时再来打击它，这是掌握军队士气的方法。</a:t>
            </a:r>
          </a:p>
          <a:p>
            <a:pPr marL="0" indent="0" algn="ctr" eaLnBrk="1" hangingPunct="1">
              <a:lnSpc>
                <a:spcPct val="150000"/>
              </a:lnSpc>
              <a:spcBef>
                <a:spcPct val="0"/>
              </a:spcBef>
              <a:buNone/>
            </a:pP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无邀正正之旗，勿击堂堂之阵。</a:t>
            </a:r>
            <a:r>
              <a:rPr lang="en-US" altLang="zh-CN"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军争篇</a:t>
            </a:r>
            <a:r>
              <a:rPr lang="en-US" altLang="zh-CN"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p>
          <a:p>
            <a:pPr marL="0" indent="0" algn="ctr" eaLnBrk="1" hangingPunct="1">
              <a:lnSpc>
                <a:spcPct val="150000"/>
              </a:lnSpc>
              <a:spcBef>
                <a:spcPct val="0"/>
              </a:spcBef>
              <a:buNone/>
            </a:pPr>
            <a:r>
              <a:rPr lang="zh-CN" altLang="en-US" sz="2400" b="1" dirty="0">
                <a:latin typeface="楷体" panose="02010609060101010101" pitchFamily="49" charset="-122"/>
                <a:ea typeface="楷体" panose="02010609060101010101" pitchFamily="49" charset="-122"/>
                <a:cs typeface="楷体" panose="02010609060101010101" pitchFamily="49" charset="-122"/>
                <a:sym typeface="+mn-ea"/>
              </a:rPr>
              <a:t>不去拦击旗帜整齐、部署周密的敌人，</a:t>
            </a:r>
            <a:endParaRPr lang="en-US" altLang="zh-CN" sz="2400" b="1" dirty="0">
              <a:latin typeface="楷体" panose="02010609060101010101" pitchFamily="49" charset="-122"/>
              <a:ea typeface="楷体" panose="02010609060101010101" pitchFamily="49" charset="-122"/>
              <a:cs typeface="楷体" panose="02010609060101010101" pitchFamily="49" charset="-122"/>
            </a:endParaRPr>
          </a:p>
          <a:p>
            <a:pPr marL="0" indent="0" algn="ctr" eaLnBrk="1" hangingPunct="1">
              <a:spcBef>
                <a:spcPct val="0"/>
              </a:spcBef>
              <a:buNone/>
            </a:pPr>
            <a:r>
              <a:rPr lang="zh-CN" altLang="en-US" sz="2400" b="1" dirty="0">
                <a:latin typeface="楷体" panose="02010609060101010101" pitchFamily="49" charset="-122"/>
                <a:ea typeface="楷体" panose="02010609060101010101" pitchFamily="49" charset="-122"/>
                <a:cs typeface="楷体" panose="02010609060101010101" pitchFamily="49" charset="-122"/>
                <a:sym typeface="+mn-ea"/>
              </a:rPr>
              <a:t>不去攻击阵容堂皇、实力强大的敌人。</a:t>
            </a:r>
          </a:p>
          <a:p>
            <a:pPr marL="0" indent="0" algn="ctr" eaLnBrk="1" hangingPunct="1">
              <a:spcBef>
                <a:spcPct val="0"/>
              </a:spcBef>
              <a:buNone/>
            </a:pPr>
            <a:endParaRPr lang="zh-CN" altLang="en-US" sz="2400" b="1" dirty="0">
              <a:latin typeface="楷体" panose="02010609060101010101" pitchFamily="49" charset="-122"/>
              <a:ea typeface="楷体" panose="02010609060101010101" pitchFamily="49" charset="-122"/>
              <a:cs typeface="楷体" panose="02010609060101010101" pitchFamily="49" charset="-122"/>
              <a:sym typeface="+mn-ea"/>
            </a:endParaRPr>
          </a:p>
          <a:p>
            <a:pPr marL="0" indent="0" eaLnBrk="1" hangingPunct="1">
              <a:lnSpc>
                <a:spcPct val="110000"/>
              </a:lnSpc>
              <a:spcBef>
                <a:spcPct val="0"/>
              </a:spcBef>
              <a:buNone/>
            </a:pP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孙子说的“避其锐气，击其惰归，”就是指的使敌疲劳沮丧，以求减杀其优势。</a:t>
            </a:r>
            <a:endPar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lnSpc>
                <a:spcPct val="110000"/>
              </a:lnSpc>
              <a:spcBef>
                <a:spcPct val="0"/>
              </a:spcBef>
              <a:buNone/>
            </a:pPr>
            <a:r>
              <a:rPr lang="en-US" altLang="zh-CN"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毛泽东</a:t>
            </a:r>
          </a:p>
          <a:p>
            <a:pPr marL="0" indent="0" eaLnBrk="1" hangingPunct="1">
              <a:lnSpc>
                <a:spcPct val="110000"/>
              </a:lnSpc>
              <a:spcBef>
                <a:spcPct val="0"/>
              </a:spcBef>
              <a:buNone/>
            </a:pPr>
            <a:r>
              <a:rPr lang="zh-CN" altLang="en-US" sz="2000" b="1" dirty="0">
                <a:solidFill>
                  <a:schemeClr val="tx2"/>
                </a:solidFill>
                <a:latin typeface="楷体" panose="02010609060101010101" pitchFamily="49" charset="-122"/>
                <a:ea typeface="楷体" panose="02010609060101010101" pitchFamily="49" charset="-122"/>
                <a:sym typeface="+mn-ea"/>
              </a:rPr>
              <a:t>例子：日本家电抢占美国80%的市场份额，做到了</a:t>
            </a:r>
            <a:r>
              <a:rPr lang="zh-CN" altLang="en-US" sz="2000" b="1" dirty="0">
                <a:solidFill>
                  <a:srgbClr val="FF0000"/>
                </a:solidFill>
                <a:latin typeface="楷体" panose="02010609060101010101" pitchFamily="49" charset="-122"/>
                <a:ea typeface="楷体" panose="02010609060101010101" pitchFamily="49" charset="-122"/>
                <a:sym typeface="+mn-ea"/>
              </a:rPr>
              <a:t>避其锐气。（低成本、新技术、高质量）</a:t>
            </a:r>
            <a:endParaRPr lang="zh-CN" altLang="en-US" sz="2000" b="1" dirty="0">
              <a:solidFill>
                <a:schemeClr val="tx2"/>
              </a:solidFill>
              <a:latin typeface="楷体" panose="02010609060101010101" pitchFamily="49" charset="-122"/>
              <a:ea typeface="楷体" panose="02010609060101010101" pitchFamily="49" charset="-122"/>
            </a:endParaRPr>
          </a:p>
          <a:p>
            <a:pPr marL="0" indent="0" eaLnBrk="1" hangingPunct="1">
              <a:lnSpc>
                <a:spcPct val="110000"/>
              </a:lnSpc>
              <a:spcBef>
                <a:spcPct val="0"/>
              </a:spcBef>
              <a:buNone/>
            </a:pPr>
            <a:endPar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marL="0" indent="0" algn="ctr" eaLnBrk="1" hangingPunct="1">
              <a:spcBef>
                <a:spcPct val="0"/>
              </a:spcBef>
              <a:buNone/>
            </a:pPr>
            <a:endPar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3"/>
          <p:cNvSpPr txBox="1"/>
          <p:nvPr/>
        </p:nvSpPr>
        <p:spPr>
          <a:xfrm>
            <a:off x="1703705" y="188595"/>
            <a:ext cx="8928100" cy="76009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en-US" altLang="zh-CN" sz="4000" b="1" dirty="0">
                <a:solidFill>
                  <a:srgbClr val="FF0000"/>
                </a:solidFill>
                <a:latin typeface="隶书" panose="02010509060101010101" pitchFamily="49" charset="-122"/>
                <a:ea typeface="隶书" panose="02010509060101010101" pitchFamily="49" charset="-122"/>
              </a:rPr>
              <a:t>(</a:t>
            </a:r>
            <a:r>
              <a:rPr lang="zh-CN" altLang="en-US" sz="4000" b="1" dirty="0">
                <a:solidFill>
                  <a:srgbClr val="FF0000"/>
                </a:solidFill>
                <a:latin typeface="隶书" panose="02010509060101010101" pitchFamily="49" charset="-122"/>
                <a:ea typeface="隶书" panose="02010509060101010101" pitchFamily="49" charset="-122"/>
              </a:rPr>
              <a:t>三</a:t>
            </a:r>
            <a:r>
              <a:rPr lang="en-US" altLang="zh-CN" sz="4000" b="1" dirty="0">
                <a:solidFill>
                  <a:srgbClr val="FF0000"/>
                </a:solidFill>
                <a:latin typeface="隶书" panose="02010509060101010101" pitchFamily="49" charset="-122"/>
                <a:ea typeface="隶书" panose="02010509060101010101" pitchFamily="49" charset="-122"/>
              </a:rPr>
              <a:t>)</a:t>
            </a:r>
            <a:r>
              <a:rPr lang="zh-CN" altLang="en-US" sz="4000" b="1" dirty="0">
                <a:solidFill>
                  <a:srgbClr val="FF0000"/>
                </a:solidFill>
                <a:latin typeface="隶书" panose="02010509060101010101" pitchFamily="49" charset="-122"/>
                <a:ea typeface="隶书" panose="02010509060101010101" pitchFamily="49" charset="-122"/>
              </a:rPr>
              <a:t>慎 战</a:t>
            </a:r>
          </a:p>
          <a:p>
            <a:pPr marL="0" indent="0" eaLnBrk="1" hangingPunct="1">
              <a:spcBef>
                <a:spcPct val="0"/>
              </a:spcBef>
              <a:buNone/>
            </a:pPr>
            <a:r>
              <a:rPr lang="zh-CN" altLang="en-US" b="1" dirty="0">
                <a:solidFill>
                  <a:srgbClr val="FF0000"/>
                </a:solidFill>
                <a:latin typeface="隶书" panose="02010509060101010101" pitchFamily="49" charset="-122"/>
                <a:ea typeface="隶书" panose="02010509060101010101" pitchFamily="49" charset="-122"/>
              </a:rPr>
              <a:t>主不可怒而兴师，将不可愠而致战。</a:t>
            </a:r>
            <a:r>
              <a:rPr lang="en-US" altLang="zh-CN" b="1" dirty="0">
                <a:solidFill>
                  <a:srgbClr val="FF0000"/>
                </a:solidFill>
                <a:latin typeface="隶书" panose="02010509060101010101" pitchFamily="49" charset="-122"/>
                <a:ea typeface="隶书" panose="02010509060101010101" pitchFamily="49" charset="-122"/>
                <a:sym typeface="+mn-ea"/>
              </a:rPr>
              <a:t>《</a:t>
            </a:r>
            <a:r>
              <a:rPr lang="zh-CN" altLang="en-US" b="1" dirty="0">
                <a:solidFill>
                  <a:srgbClr val="FF0000"/>
                </a:solidFill>
                <a:latin typeface="隶书" panose="02010509060101010101" pitchFamily="49" charset="-122"/>
                <a:ea typeface="隶书" panose="02010509060101010101" pitchFamily="49" charset="-122"/>
                <a:sym typeface="+mn-ea"/>
              </a:rPr>
              <a:t>火攻篇</a:t>
            </a:r>
            <a:r>
              <a:rPr lang="en-US" altLang="zh-CN" b="1" dirty="0">
                <a:solidFill>
                  <a:srgbClr val="FF0000"/>
                </a:solidFill>
                <a:latin typeface="隶书" panose="02010509060101010101" pitchFamily="49" charset="-122"/>
                <a:ea typeface="隶书" panose="02010509060101010101" pitchFamily="49" charset="-122"/>
                <a:sym typeface="+mn-ea"/>
              </a:rPr>
              <a:t>》</a:t>
            </a:r>
            <a:endParaRPr lang="en-US" altLang="zh-CN" b="1" dirty="0">
              <a:solidFill>
                <a:srgbClr val="FF0000"/>
              </a:solidFill>
              <a:latin typeface="隶书" panose="02010509060101010101" pitchFamily="49" charset="-122"/>
              <a:ea typeface="隶书" panose="02010509060101010101" pitchFamily="49" charset="-122"/>
            </a:endParaRPr>
          </a:p>
          <a:p>
            <a:pPr marL="0" indent="0" eaLnBrk="1" hangingPunct="1">
              <a:spcBef>
                <a:spcPct val="0"/>
              </a:spcBef>
              <a:buNone/>
            </a:pPr>
            <a:r>
              <a:rPr lang="zh-CN" altLang="en-US" b="1" dirty="0">
                <a:latin typeface="隶书" panose="02010509060101010101" pitchFamily="49" charset="-122"/>
                <a:ea typeface="隶书" panose="02010509060101010101" pitchFamily="49" charset="-122"/>
              </a:rPr>
              <a:t>国君不可因一时之怒而发动战争，将帅不可因气忿而出阵求战。</a:t>
            </a:r>
          </a:p>
          <a:p>
            <a:pPr marL="0" indent="0" eaLnBrk="1" hangingPunct="1">
              <a:spcBef>
                <a:spcPct val="0"/>
              </a:spcBef>
              <a:buNone/>
            </a:pPr>
            <a:endParaRPr lang="zh-CN" altLang="en-US" b="1" dirty="0">
              <a:latin typeface="隶书" panose="02010509060101010101" pitchFamily="49" charset="-122"/>
              <a:ea typeface="隶书" panose="02010509060101010101" pitchFamily="49" charset="-122"/>
            </a:endParaRPr>
          </a:p>
          <a:p>
            <a:pPr marL="0" indent="0" eaLnBrk="1" hangingPunct="1">
              <a:spcBef>
                <a:spcPts val="0"/>
              </a:spcBef>
              <a:buNone/>
            </a:pPr>
            <a:r>
              <a:rPr lang="zh-CN" altLang="en-US" b="1" dirty="0">
                <a:solidFill>
                  <a:srgbClr val="FF0000"/>
                </a:solidFill>
                <a:ea typeface="隶书" panose="02010509060101010101" pitchFamily="49" charset="-122"/>
                <a:sym typeface="+mn-ea"/>
              </a:rPr>
              <a:t>“</a:t>
            </a:r>
            <a:r>
              <a:rPr lang="zh-CN" altLang="en-US" b="1" dirty="0">
                <a:solidFill>
                  <a:srgbClr val="FF0000"/>
                </a:solidFill>
                <a:latin typeface="隶书" panose="02010509060101010101" pitchFamily="49" charset="-122"/>
                <a:ea typeface="隶书" panose="02010509060101010101" pitchFamily="49" charset="-122"/>
                <a:sym typeface="+mn-ea"/>
              </a:rPr>
              <a:t>亡国不可以复存，死者不可以复生</a:t>
            </a:r>
            <a:r>
              <a:rPr lang="zh-CN" altLang="en-US" b="1" dirty="0">
                <a:solidFill>
                  <a:srgbClr val="FF0000"/>
                </a:solidFill>
                <a:ea typeface="隶书" panose="02010509060101010101" pitchFamily="49" charset="-122"/>
                <a:sym typeface="+mn-ea"/>
              </a:rPr>
              <a:t>”</a:t>
            </a:r>
            <a:endParaRPr lang="en-US" altLang="zh-CN" b="1" dirty="0">
              <a:solidFill>
                <a:srgbClr val="FF0000"/>
              </a:solidFill>
              <a:ea typeface="隶书" panose="02010509060101010101" pitchFamily="49" charset="-122"/>
            </a:endParaRPr>
          </a:p>
          <a:p>
            <a:pPr marL="0" indent="0" eaLnBrk="1" hangingPunct="1">
              <a:spcBef>
                <a:spcPts val="0"/>
              </a:spcBef>
              <a:buNone/>
            </a:pPr>
            <a:r>
              <a:rPr lang="zh-CN" altLang="en-US" b="1" dirty="0">
                <a:solidFill>
                  <a:srgbClr val="FF0000"/>
                </a:solidFill>
                <a:ea typeface="隶书" panose="02010509060101010101" pitchFamily="49" charset="-122"/>
                <a:sym typeface="+mn-ea"/>
              </a:rPr>
              <a:t>“</a:t>
            </a:r>
            <a:r>
              <a:rPr lang="zh-CN" altLang="en-US" b="1" dirty="0">
                <a:solidFill>
                  <a:srgbClr val="FF0000"/>
                </a:solidFill>
                <a:latin typeface="隶书" panose="02010509060101010101" pitchFamily="49" charset="-122"/>
                <a:ea typeface="隶书" panose="02010509060101010101" pitchFamily="49" charset="-122"/>
                <a:sym typeface="+mn-ea"/>
              </a:rPr>
              <a:t>故明君慎之，良将警之</a:t>
            </a:r>
            <a:r>
              <a:rPr lang="zh-CN" altLang="en-US" b="1" dirty="0">
                <a:solidFill>
                  <a:srgbClr val="FF0000"/>
                </a:solidFill>
                <a:ea typeface="隶书" panose="02010509060101010101" pitchFamily="49" charset="-122"/>
                <a:sym typeface="+mn-ea"/>
              </a:rPr>
              <a:t>”</a:t>
            </a:r>
            <a:r>
              <a:rPr lang="zh-CN" altLang="en-US" b="1" dirty="0">
                <a:solidFill>
                  <a:srgbClr val="FF0000"/>
                </a:solidFill>
                <a:latin typeface="隶书" panose="02010509060101010101" pitchFamily="49" charset="-122"/>
                <a:ea typeface="隶书" panose="02010509060101010101" pitchFamily="49" charset="-122"/>
                <a:sym typeface="+mn-ea"/>
              </a:rPr>
              <a:t>。   							</a:t>
            </a:r>
            <a:r>
              <a:rPr lang="en-US" altLang="zh-CN" b="1" dirty="0">
                <a:solidFill>
                  <a:srgbClr val="FF0000"/>
                </a:solidFill>
                <a:latin typeface="隶书" panose="02010509060101010101" pitchFamily="49" charset="-122"/>
                <a:ea typeface="隶书" panose="02010509060101010101" pitchFamily="49" charset="-122"/>
                <a:sym typeface="+mn-ea"/>
              </a:rPr>
              <a:t>《</a:t>
            </a:r>
            <a:r>
              <a:rPr lang="zh-CN" altLang="en-US" b="1" dirty="0">
                <a:solidFill>
                  <a:srgbClr val="FF0000"/>
                </a:solidFill>
                <a:latin typeface="隶书" panose="02010509060101010101" pitchFamily="49" charset="-122"/>
                <a:ea typeface="隶书" panose="02010509060101010101" pitchFamily="49" charset="-122"/>
                <a:sym typeface="+mn-ea"/>
              </a:rPr>
              <a:t>火攻篇</a:t>
            </a:r>
            <a:r>
              <a:rPr lang="en-US" altLang="zh-CN" b="1" dirty="0">
                <a:solidFill>
                  <a:srgbClr val="FF0000"/>
                </a:solidFill>
                <a:latin typeface="隶书" panose="02010509060101010101" pitchFamily="49" charset="-122"/>
                <a:ea typeface="隶书" panose="02010509060101010101" pitchFamily="49" charset="-122"/>
                <a:sym typeface="+mn-ea"/>
              </a:rPr>
              <a:t>》</a:t>
            </a:r>
            <a:br>
              <a:rPr lang="en-US" altLang="zh-CN" b="1" dirty="0">
                <a:latin typeface="隶书" panose="02010509060101010101" pitchFamily="49" charset="-122"/>
                <a:ea typeface="隶书" panose="02010509060101010101" pitchFamily="49" charset="-122"/>
                <a:sym typeface="+mn-ea"/>
              </a:rPr>
            </a:br>
            <a:r>
              <a:rPr lang="zh-CN" altLang="en-US" b="1" dirty="0">
                <a:latin typeface="隶书" panose="02010509060101010101" pitchFamily="49" charset="-122"/>
                <a:ea typeface="隶书" panose="02010509060101010101" pitchFamily="49" charset="-122"/>
                <a:sym typeface="+mn-ea"/>
              </a:rPr>
              <a:t>国家灭亡了就不能存在，人死了就不能再活，所以明智的国君对待战争问题要慎重，贤良的将帅要警惕。</a:t>
            </a:r>
          </a:p>
          <a:p>
            <a:pPr marL="0" indent="0" eaLnBrk="1" hangingPunct="1">
              <a:spcBef>
                <a:spcPts val="0"/>
              </a:spcBef>
              <a:buNone/>
            </a:pPr>
            <a:endParaRPr lang="zh-CN" altLang="en-US" b="1" dirty="0">
              <a:latin typeface="隶书" panose="02010509060101010101" pitchFamily="49" charset="-122"/>
              <a:ea typeface="隶书" panose="02010509060101010101" pitchFamily="49" charset="-122"/>
              <a:sym typeface="+mn-ea"/>
            </a:endParaRPr>
          </a:p>
          <a:p>
            <a:pPr marL="0" indent="0" eaLnBrk="1" hangingPunct="1">
              <a:spcBef>
                <a:spcPts val="0"/>
              </a:spcBef>
              <a:buNone/>
            </a:pPr>
            <a:r>
              <a:rPr lang="zh-CN" altLang="en-US" b="1" dirty="0">
                <a:solidFill>
                  <a:srgbClr val="FF0000"/>
                </a:solidFill>
                <a:latin typeface="楷体" panose="02010609060101010101" pitchFamily="49" charset="-122"/>
                <a:ea typeface="楷体" panose="02010609060101010101" pitchFamily="49" charset="-122"/>
                <a:sym typeface="+mn-ea"/>
              </a:rPr>
              <a:t>云南“黑导游”事件频发：低价恶性竞争是诱因</a:t>
            </a:r>
            <a:endParaRPr lang="en-US" altLang="zh-CN" b="1" dirty="0">
              <a:solidFill>
                <a:srgbClr val="FF0000"/>
              </a:solidFill>
              <a:latin typeface="楷体" panose="02010609060101010101" pitchFamily="49" charset="-122"/>
              <a:ea typeface="楷体" panose="02010609060101010101" pitchFamily="49" charset="-122"/>
            </a:endParaRPr>
          </a:p>
          <a:p>
            <a:pPr marL="0" indent="0" eaLnBrk="1" hangingPunct="1">
              <a:spcBef>
                <a:spcPts val="0"/>
              </a:spcBef>
              <a:buNone/>
            </a:pPr>
            <a:endParaRPr lang="zh-CN" altLang="en-US" b="1" dirty="0">
              <a:latin typeface="隶书" panose="02010509060101010101" pitchFamily="49" charset="-122"/>
              <a:ea typeface="隶书" panose="02010509060101010101" pitchFamily="49" charset="-122"/>
            </a:endParaRPr>
          </a:p>
          <a:p>
            <a:pPr marL="0" indent="0" eaLnBrk="1" hangingPunct="1">
              <a:spcBef>
                <a:spcPct val="0"/>
              </a:spcBef>
              <a:buNone/>
            </a:pPr>
            <a:endParaRPr lang="zh-CN" altLang="en-US" b="1" dirty="0">
              <a:latin typeface="隶书" panose="02010509060101010101" pitchFamily="49" charset="-122"/>
              <a:ea typeface="隶书" panose="02010509060101010101" pitchFamily="49" charset="-122"/>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6"/>
          <p:cNvSpPr txBox="1"/>
          <p:nvPr/>
        </p:nvSpPr>
        <p:spPr>
          <a:xfrm>
            <a:off x="1991360" y="188596"/>
            <a:ext cx="7960360" cy="5939155"/>
          </a:xfrm>
          <a:prstGeom prst="rect">
            <a:avLst/>
          </a:prstGeom>
          <a:noFill/>
          <a:ln w="9525">
            <a:noFill/>
          </a:ln>
        </p:spPr>
        <p:txBody>
          <a:bodyPr wrap="square">
            <a:spAutoFit/>
          </a:bodyPr>
          <a:lstStyle>
            <a:lvl1pPr marL="339725" indent="-339725" algn="l" rtl="0" eaLnBrk="0" fontAlgn="base" hangingPunct="0">
              <a:spcBef>
                <a:spcPct val="20000"/>
              </a:spcBef>
              <a:spcAft>
                <a:spcPct val="0"/>
              </a:spcAft>
              <a:buChar char="•"/>
              <a:defRPr kumimoji="1"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kumimoji="1" sz="2800">
                <a:solidFill>
                  <a:schemeClr val="tx1"/>
                </a:solidFill>
                <a:latin typeface="+mn-lt"/>
                <a:ea typeface="+mn-ea"/>
              </a:defRPr>
            </a:lvl2pPr>
            <a:lvl3pPr marL="1139825" indent="-225425" algn="l" rtl="0" eaLnBrk="0" fontAlgn="base" hangingPunct="0">
              <a:spcBef>
                <a:spcPct val="20000"/>
              </a:spcBef>
              <a:spcAft>
                <a:spcPct val="0"/>
              </a:spcAft>
              <a:buChar char="•"/>
              <a:defRPr kumimoji="1" sz="2400">
                <a:solidFill>
                  <a:schemeClr val="tx1"/>
                </a:solidFill>
                <a:latin typeface="+mn-lt"/>
                <a:ea typeface="+mn-ea"/>
              </a:defRPr>
            </a:lvl3pPr>
            <a:lvl4pPr marL="1597025" indent="-225425" algn="l" rtl="0" eaLnBrk="0" fontAlgn="base" hangingPunct="0">
              <a:spcBef>
                <a:spcPct val="20000"/>
              </a:spcBef>
              <a:spcAft>
                <a:spcPct val="0"/>
              </a:spcAft>
              <a:buChar char="–"/>
              <a:defRPr kumimoji="1" sz="2000">
                <a:solidFill>
                  <a:schemeClr val="tx1"/>
                </a:solidFill>
                <a:latin typeface="+mn-lt"/>
                <a:ea typeface="+mn-ea"/>
              </a:defRPr>
            </a:lvl4pPr>
            <a:lvl5pPr marL="2054225" indent="-225425"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endParaRPr lang="zh-CN" altLang="en-US" sz="2000" b="1" dirty="0">
              <a:latin typeface="等线 Light" panose="02010600030101010101" charset="-122"/>
              <a:ea typeface="等线 Light" panose="02010600030101010101" charset="-122"/>
              <a:cs typeface="等线 Light" panose="02010600030101010101" charset="-122"/>
            </a:endParaRPr>
          </a:p>
          <a:p>
            <a:pPr marL="0" indent="0" eaLnBrk="1" hangingPunct="1">
              <a:spcBef>
                <a:spcPct val="0"/>
              </a:spcBef>
              <a:buNone/>
            </a:pPr>
            <a:r>
              <a:rPr lang="zh-CN" altLang="en-US" sz="2000" b="1" dirty="0">
                <a:latin typeface="等线 Light" panose="02010600030101010101" charset="-122"/>
                <a:ea typeface="等线 Light" panose="02010600030101010101" charset="-122"/>
                <a:cs typeface="等线 Light" panose="02010600030101010101" charset="-122"/>
              </a:rPr>
              <a:t>反面事例：伊拉克入侵科威特</a:t>
            </a:r>
          </a:p>
          <a:p>
            <a:pPr marL="0" indent="0" eaLnBrk="1" hangingPunct="1">
              <a:spcBef>
                <a:spcPct val="0"/>
              </a:spcBef>
              <a:buNone/>
            </a:pPr>
            <a:r>
              <a:rPr lang="zh-CN" altLang="en-US" sz="2000" dirty="0">
                <a:latin typeface="等线 Light" panose="02010600030101010101" charset="-122"/>
                <a:ea typeface="等线 Light" panose="02010600030101010101" charset="-122"/>
                <a:cs typeface="等线 Light" panose="02010600030101010101" charset="-122"/>
              </a:rPr>
              <a:t>1990年8月2日凌晨2时，伊拉克共和国卫队三个师越过伊科边界，向科威特发起突然进攻。与此同时，一支特种作战部队从海上对科威特市实施直升机突击。拂晓时分，东西对进的两支部队开始攻打市内目标。上午9时，伊军基本控制科威特市。下午4时，伊军占领了科威特全境，将科威特划归其第19个省。</a:t>
            </a:r>
          </a:p>
          <a:p>
            <a:pPr marL="0" indent="0" eaLnBrk="1" hangingPunct="1">
              <a:spcBef>
                <a:spcPct val="0"/>
              </a:spcBef>
              <a:buNone/>
            </a:pPr>
            <a:endParaRPr lang="zh-CN" altLang="en-US" sz="2000" dirty="0">
              <a:latin typeface="等线 Light" panose="02010600030101010101" charset="-122"/>
              <a:ea typeface="等线 Light" panose="02010600030101010101" charset="-122"/>
              <a:cs typeface="等线 Light" panose="02010600030101010101" charset="-122"/>
            </a:endParaRPr>
          </a:p>
          <a:p>
            <a:pPr marL="0" indent="0" eaLnBrk="1" hangingPunct="1">
              <a:spcBef>
                <a:spcPct val="0"/>
              </a:spcBef>
              <a:buNone/>
            </a:pPr>
            <a:r>
              <a:rPr lang="zh-CN" altLang="en-US" sz="2000" dirty="0">
                <a:latin typeface="等线 Light" panose="02010600030101010101" charset="-122"/>
                <a:ea typeface="等线 Light" panose="02010600030101010101" charset="-122"/>
                <a:cs typeface="等线 Light" panose="02010600030101010101" charset="-122"/>
                <a:sym typeface="+mn-ea"/>
              </a:rPr>
              <a:t>当日联合国紧急会议</a:t>
            </a:r>
            <a:r>
              <a:rPr lang="en-US" altLang="zh-CN" sz="2000" dirty="0">
                <a:latin typeface="等线 Light" panose="02010600030101010101" charset="-122"/>
                <a:ea typeface="等线 Light" panose="02010600030101010101" charset="-122"/>
                <a:cs typeface="等线 Light" panose="02010600030101010101" charset="-122"/>
                <a:sym typeface="+mn-ea"/>
              </a:rPr>
              <a:t> </a:t>
            </a:r>
            <a:r>
              <a:rPr lang="zh-CN" altLang="en-US" sz="2000" dirty="0">
                <a:latin typeface="等线 Light" panose="02010600030101010101" charset="-122"/>
                <a:ea typeface="等线 Light" panose="02010600030101010101" charset="-122"/>
                <a:cs typeface="等线 Light" panose="02010600030101010101" charset="-122"/>
                <a:sym typeface="+mn-ea"/>
              </a:rPr>
              <a:t>14:0</a:t>
            </a:r>
          </a:p>
          <a:p>
            <a:pPr marL="0" indent="0" algn="ctr" eaLnBrk="1" hangingPunct="1">
              <a:spcBef>
                <a:spcPct val="0"/>
              </a:spcBef>
              <a:buNone/>
            </a:pPr>
            <a:r>
              <a:rPr lang="zh-CN" altLang="en-US" sz="2000" dirty="0">
                <a:latin typeface="等线 Light" panose="02010600030101010101" charset="-122"/>
                <a:ea typeface="等线 Light" panose="02010600030101010101" charset="-122"/>
                <a:cs typeface="等线 Light" panose="02010600030101010101" charset="-122"/>
                <a:sym typeface="+mn-ea"/>
              </a:rPr>
              <a:t>联合国制裁</a:t>
            </a:r>
            <a:endParaRPr lang="zh-CN" altLang="en-US" sz="2000" dirty="0">
              <a:latin typeface="等线 Light" panose="02010600030101010101" charset="-122"/>
              <a:ea typeface="等线 Light" panose="02010600030101010101" charset="-122"/>
              <a:cs typeface="等线 Light" panose="02010600030101010101" charset="-122"/>
            </a:endParaRPr>
          </a:p>
          <a:p>
            <a:pPr marL="0" indent="0" eaLnBrk="1" hangingPunct="1">
              <a:spcBef>
                <a:spcPct val="0"/>
              </a:spcBef>
              <a:buNone/>
            </a:pPr>
            <a:r>
              <a:rPr lang="zh-CN" altLang="en-US" sz="2000" dirty="0">
                <a:latin typeface="等线 Light" panose="02010600030101010101" charset="-122"/>
                <a:ea typeface="等线 Light" panose="02010600030101010101" charset="-122"/>
                <a:cs typeface="等线 Light" panose="02010600030101010101" charset="-122"/>
                <a:sym typeface="+mn-ea"/>
              </a:rPr>
              <a:t>伊拉克入侵科威特事件引起了全世界极大震惊。联合国先后多次通过反对伊拉克入侵科威特并对伊实施制裁的决议。11月29日，联合国安理会通过第678号决议，规定1991年1月15日为伊拉克撤军的最后期限。1991年1月9日，美国国务卿贝克和伊拉克外长阿齐兹在日内瓦举行战前最后一 次会晤，但是，双方都认为没有妥协余地，会谈没有取得结果。美国东部时间1月16日上午10时30分，布什总统签署了给美军中央总部司令施瓦茨科普夫的国家安全指令文件，命令美军向伊拉克开战。</a:t>
            </a:r>
            <a:endParaRPr lang="zh-CN" altLang="en-US" sz="2000" dirty="0">
              <a:latin typeface="等线 Light" panose="02010600030101010101" charset="-122"/>
              <a:ea typeface="等线 Light" panose="02010600030101010101" charset="-122"/>
              <a:cs typeface="等线 Light" panose="02010600030101010101" charset="-122"/>
            </a:endParaRPr>
          </a:p>
          <a:p>
            <a:pPr marL="0" indent="0" eaLnBrk="1" hangingPunct="1">
              <a:spcBef>
                <a:spcPct val="0"/>
              </a:spcBef>
              <a:buNone/>
            </a:pPr>
            <a:endParaRPr lang="zh-CN" altLang="en-US" sz="2000" dirty="0">
              <a:latin typeface="等线 Light" panose="02010600030101010101" charset="-122"/>
              <a:ea typeface="等线 Light" panose="02010600030101010101" charset="-122"/>
              <a:cs typeface="等线 Light" panose="02010600030101010101" charset="-122"/>
            </a:endParaRPr>
          </a:p>
          <a:p>
            <a:pPr marL="0" indent="0" eaLnBrk="1" hangingPunct="1">
              <a:spcBef>
                <a:spcPct val="0"/>
              </a:spcBef>
              <a:buNone/>
            </a:pPr>
            <a:r>
              <a:rPr lang="zh-CN" altLang="en-US" sz="2000" dirty="0">
                <a:latin typeface="等线 Light" panose="02010600030101010101" charset="-122"/>
                <a:ea typeface="等线 Light" panose="02010600030101010101" charset="-122"/>
                <a:cs typeface="等线 Light" panose="02010600030101010101" charset="-122"/>
              </a:rPr>
              <a:t> </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矩形 1"/>
          <p:cNvSpPr/>
          <p:nvPr/>
        </p:nvSpPr>
        <p:spPr>
          <a:xfrm>
            <a:off x="1703389" y="441326"/>
            <a:ext cx="8785225" cy="56927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4000" b="1" dirty="0">
                <a:solidFill>
                  <a:srgbClr val="FF0000"/>
                </a:solidFill>
                <a:latin typeface="楷体" panose="02010609060101010101" pitchFamily="49" charset="-122"/>
                <a:ea typeface="楷体" panose="02010609060101010101" pitchFamily="49" charset="-122"/>
              </a:rPr>
              <a:t>南车、北车恶性竞争事件：</a:t>
            </a:r>
          </a:p>
          <a:p>
            <a:pPr marL="0" indent="0" eaLnBrk="1" hangingPunct="1">
              <a:spcBef>
                <a:spcPct val="0"/>
              </a:spcBef>
              <a:buNone/>
            </a:pPr>
            <a:r>
              <a:rPr lang="zh-CN" altLang="en-US" sz="2000" b="1" dirty="0">
                <a:latin typeface="楷体" panose="02010609060101010101" pitchFamily="49" charset="-122"/>
                <a:ea typeface="楷体" panose="02010609060101010101" pitchFamily="49" charset="-122"/>
              </a:rPr>
              <a:t>中信建设和中国北车找到中国机电商会集体告了中国南车一状。事情缘于</a:t>
            </a:r>
            <a:r>
              <a:rPr lang="zh-CN" altLang="en-US" sz="2000" b="1" dirty="0">
                <a:solidFill>
                  <a:srgbClr val="FF0000"/>
                </a:solidFill>
                <a:latin typeface="楷体" panose="02010609060101010101" pitchFamily="49" charset="-122"/>
                <a:ea typeface="楷体" panose="02010609060101010101" pitchFamily="49" charset="-122"/>
              </a:rPr>
              <a:t>“阿根廷事件”</a:t>
            </a:r>
            <a:r>
              <a:rPr lang="zh-CN" altLang="en-US" sz="2000" b="1" dirty="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2013</a:t>
            </a:r>
            <a:r>
              <a:rPr lang="zh-CN" altLang="en-US" sz="2000" b="1" dirty="0">
                <a:latin typeface="楷体" panose="02010609060101010101" pitchFamily="49" charset="-122"/>
                <a:ea typeface="楷体" panose="02010609060101010101" pitchFamily="49" charset="-122"/>
              </a:rPr>
              <a:t>年</a:t>
            </a:r>
            <a:r>
              <a:rPr lang="en-US" altLang="zh-CN" sz="2000" b="1" dirty="0">
                <a:latin typeface="楷体" panose="02010609060101010101" pitchFamily="49" charset="-122"/>
                <a:ea typeface="楷体" panose="02010609060101010101" pitchFamily="49" charset="-122"/>
              </a:rPr>
              <a:t>5</a:t>
            </a:r>
            <a:r>
              <a:rPr lang="zh-CN" altLang="en-US" sz="2000" b="1" dirty="0">
                <a:latin typeface="楷体" panose="02010609060101010101" pitchFamily="49" charset="-122"/>
                <a:ea typeface="楷体" panose="02010609060101010101" pitchFamily="49" charset="-122"/>
              </a:rPr>
              <a:t>月</a:t>
            </a:r>
            <a:r>
              <a:rPr lang="en-US" altLang="zh-CN" sz="2000" b="1" dirty="0">
                <a:latin typeface="楷体" panose="02010609060101010101" pitchFamily="49" charset="-122"/>
                <a:ea typeface="楷体" panose="02010609060101010101" pitchFamily="49" charset="-122"/>
              </a:rPr>
              <a:t>27</a:t>
            </a:r>
            <a:r>
              <a:rPr lang="zh-CN" altLang="en-US" sz="2000" b="1" dirty="0">
                <a:latin typeface="楷体" panose="02010609060101010101" pitchFamily="49" charset="-122"/>
                <a:ea typeface="楷体" panose="02010609060101010101" pitchFamily="49" charset="-122"/>
              </a:rPr>
              <a:t>日，中国南车公告</a:t>
            </a:r>
            <a:r>
              <a:rPr lang="en-US" altLang="zh-CN" sz="2000" b="1" dirty="0">
                <a:latin typeface="楷体" panose="02010609060101010101" pitchFamily="49" charset="-122"/>
                <a:ea typeface="楷体" panose="02010609060101010101" pitchFamily="49" charset="-122"/>
              </a:rPr>
              <a:t>78</a:t>
            </a:r>
            <a:r>
              <a:rPr lang="zh-CN" altLang="en-US" sz="2000" b="1" dirty="0">
                <a:latin typeface="楷体" panose="02010609060101010101" pitchFamily="49" charset="-122"/>
                <a:ea typeface="楷体" panose="02010609060101010101" pitchFamily="49" charset="-122"/>
              </a:rPr>
              <a:t>亿新签合同，其中包括</a:t>
            </a:r>
            <a:r>
              <a:rPr lang="en-US" altLang="zh-CN" sz="2000" b="1" dirty="0">
                <a:latin typeface="楷体" panose="02010609060101010101" pitchFamily="49" charset="-122"/>
                <a:ea typeface="楷体" panose="02010609060101010101" pitchFamily="49" charset="-122"/>
              </a:rPr>
              <a:t>5</a:t>
            </a:r>
            <a:r>
              <a:rPr lang="zh-CN" altLang="en-US" sz="2000" b="1" dirty="0">
                <a:latin typeface="楷体" panose="02010609060101010101" pitchFamily="49" charset="-122"/>
                <a:ea typeface="楷体" panose="02010609060101010101" pitchFamily="49" charset="-122"/>
              </a:rPr>
              <a:t>月</a:t>
            </a:r>
            <a:r>
              <a:rPr lang="en-US" altLang="zh-CN" sz="2000" b="1" dirty="0">
                <a:latin typeface="楷体" panose="02010609060101010101" pitchFamily="49" charset="-122"/>
                <a:ea typeface="楷体" panose="02010609060101010101" pitchFamily="49" charset="-122"/>
              </a:rPr>
              <a:t>23</a:t>
            </a:r>
            <a:r>
              <a:rPr lang="zh-CN" altLang="en-US" sz="2000" b="1" dirty="0">
                <a:latin typeface="楷体" panose="02010609060101010101" pitchFamily="49" charset="-122"/>
                <a:ea typeface="楷体" panose="02010609060101010101" pitchFamily="49" charset="-122"/>
              </a:rPr>
              <a:t>日签署的</a:t>
            </a:r>
            <a:r>
              <a:rPr lang="en-US" altLang="zh-CN" sz="2000" b="1" dirty="0">
                <a:latin typeface="楷体" panose="02010609060101010101" pitchFamily="49" charset="-122"/>
                <a:ea typeface="楷体" panose="02010609060101010101" pitchFamily="49" charset="-122"/>
              </a:rPr>
              <a:t>22.56</a:t>
            </a:r>
            <a:r>
              <a:rPr lang="zh-CN" altLang="en-US" sz="2000" b="1" dirty="0">
                <a:latin typeface="楷体" panose="02010609060101010101" pitchFamily="49" charset="-122"/>
                <a:ea typeface="楷体" panose="02010609060101010101" pitchFamily="49" charset="-122"/>
              </a:rPr>
              <a:t>亿阿根廷动车组合同和</a:t>
            </a:r>
            <a:r>
              <a:rPr lang="en-US" altLang="zh-CN" sz="2000" b="1" dirty="0">
                <a:latin typeface="楷体" panose="02010609060101010101" pitchFamily="49" charset="-122"/>
                <a:ea typeface="楷体" panose="02010609060101010101" pitchFamily="49" charset="-122"/>
              </a:rPr>
              <a:t>1</a:t>
            </a:r>
            <a:r>
              <a:rPr lang="zh-CN" altLang="en-US" sz="2000" b="1" dirty="0">
                <a:latin typeface="楷体" panose="02010609060101010101" pitchFamily="49" charset="-122"/>
                <a:ea typeface="楷体" panose="02010609060101010101" pitchFamily="49" charset="-122"/>
              </a:rPr>
              <a:t>月两条阿根廷地铁共计</a:t>
            </a:r>
            <a:r>
              <a:rPr lang="en-US" altLang="zh-CN" sz="2000" b="1" dirty="0">
                <a:latin typeface="楷体" panose="02010609060101010101" pitchFamily="49" charset="-122"/>
                <a:ea typeface="楷体" panose="02010609060101010101" pitchFamily="49" charset="-122"/>
              </a:rPr>
              <a:t>35</a:t>
            </a:r>
            <a:r>
              <a:rPr lang="zh-CN" altLang="en-US" sz="2000" b="1" dirty="0">
                <a:latin typeface="楷体" panose="02010609060101010101" pitchFamily="49" charset="-122"/>
                <a:ea typeface="楷体" panose="02010609060101010101" pitchFamily="49" charset="-122"/>
              </a:rPr>
              <a:t>亿元的合同。不到半年内，中国南车在阿根廷便获得了接近</a:t>
            </a:r>
            <a:r>
              <a:rPr lang="en-US" altLang="zh-CN" sz="2000" b="1" dirty="0">
                <a:latin typeface="楷体" panose="02010609060101010101" pitchFamily="49" charset="-122"/>
                <a:ea typeface="楷体" panose="02010609060101010101" pitchFamily="49" charset="-122"/>
              </a:rPr>
              <a:t>60</a:t>
            </a:r>
            <a:r>
              <a:rPr lang="zh-CN" altLang="en-US" sz="2000" b="1" dirty="0">
                <a:latin typeface="楷体" panose="02010609060101010101" pitchFamily="49" charset="-122"/>
                <a:ea typeface="楷体" panose="02010609060101010101" pitchFamily="49" charset="-122"/>
              </a:rPr>
              <a:t>亿元的车辆订单。在这场订单争夺战中，由于</a:t>
            </a:r>
            <a:r>
              <a:rPr lang="zh-CN" altLang="en-US" sz="2000" b="1" dirty="0">
                <a:solidFill>
                  <a:srgbClr val="FF0000"/>
                </a:solidFill>
                <a:latin typeface="楷体" panose="02010609060101010101" pitchFamily="49" charset="-122"/>
                <a:ea typeface="楷体" panose="02010609060101010101" pitchFamily="49" charset="-122"/>
              </a:rPr>
              <a:t>南车开出</a:t>
            </a:r>
            <a:r>
              <a:rPr lang="en-US" altLang="zh-CN" sz="2000" b="1" dirty="0">
                <a:solidFill>
                  <a:srgbClr val="FF0000"/>
                </a:solidFill>
                <a:latin typeface="楷体" panose="02010609060101010101" pitchFamily="49" charset="-122"/>
                <a:ea typeface="楷体" panose="02010609060101010101" pitchFamily="49" charset="-122"/>
              </a:rPr>
              <a:t>127</a:t>
            </a:r>
            <a:r>
              <a:rPr lang="zh-CN" altLang="en-US" sz="2000" b="1" dirty="0">
                <a:solidFill>
                  <a:srgbClr val="FF0000"/>
                </a:solidFill>
                <a:latin typeface="楷体" panose="02010609060101010101" pitchFamily="49" charset="-122"/>
                <a:ea typeface="楷体" panose="02010609060101010101" pitchFamily="49" charset="-122"/>
              </a:rPr>
              <a:t>万美元／辆的“超低价”，令原本报价</a:t>
            </a:r>
            <a:r>
              <a:rPr lang="en-US" altLang="zh-CN" sz="2000" b="1" dirty="0">
                <a:solidFill>
                  <a:srgbClr val="FF0000"/>
                </a:solidFill>
                <a:latin typeface="楷体" panose="02010609060101010101" pitchFamily="49" charset="-122"/>
                <a:ea typeface="楷体" panose="02010609060101010101" pitchFamily="49" charset="-122"/>
              </a:rPr>
              <a:t>230</a:t>
            </a:r>
            <a:r>
              <a:rPr lang="zh-CN" altLang="en-US" sz="2000" b="1" dirty="0">
                <a:solidFill>
                  <a:srgbClr val="FF0000"/>
                </a:solidFill>
                <a:latin typeface="楷体" panose="02010609060101010101" pitchFamily="49" charset="-122"/>
                <a:ea typeface="楷体" panose="02010609060101010101" pitchFamily="49" charset="-122"/>
              </a:rPr>
              <a:t>万美元／辆的北车极为被动，最终丢掉了订单</a:t>
            </a:r>
            <a:r>
              <a:rPr lang="zh-CN" altLang="en-US" sz="2000" b="1" dirty="0">
                <a:latin typeface="楷体" panose="02010609060101010101" pitchFamily="49" charset="-122"/>
                <a:ea typeface="楷体" panose="02010609060101010101" pitchFamily="49" charset="-122"/>
              </a:rPr>
              <a:t>。而阿根廷早前是“划给”北车的势力范围。</a:t>
            </a:r>
            <a:endParaRPr lang="en-US" altLang="zh-CN" sz="2000" b="1" dirty="0">
              <a:latin typeface="楷体" panose="02010609060101010101" pitchFamily="49" charset="-122"/>
              <a:ea typeface="楷体" panose="02010609060101010101" pitchFamily="49" charset="-122"/>
            </a:endParaRPr>
          </a:p>
          <a:p>
            <a:pPr marL="0" indent="0" eaLnBrk="1" hangingPunct="1">
              <a:spcBef>
                <a:spcPct val="0"/>
              </a:spcBef>
              <a:buNone/>
            </a:pPr>
            <a:r>
              <a:rPr lang="en-US" altLang="zh-CN" sz="2000" b="1" dirty="0">
                <a:latin typeface="楷体" panose="02010609060101010101" pitchFamily="49" charset="-122"/>
                <a:ea typeface="楷体" panose="02010609060101010101" pitchFamily="49" charset="-122"/>
              </a:rPr>
              <a:t>    </a:t>
            </a:r>
            <a:r>
              <a:rPr lang="zh-CN" altLang="en-US" sz="2000" b="1" dirty="0">
                <a:latin typeface="楷体" panose="02010609060101010101" pitchFamily="49" charset="-122"/>
                <a:ea typeface="楷体" panose="02010609060101010101" pitchFamily="49" charset="-122"/>
              </a:rPr>
              <a:t>事实上，两公司在竞争</a:t>
            </a:r>
            <a:r>
              <a:rPr lang="zh-CN" altLang="en-US" sz="2400" b="1" dirty="0">
                <a:solidFill>
                  <a:srgbClr val="FF0000"/>
                </a:solidFill>
                <a:latin typeface="楷体" panose="02010609060101010101" pitchFamily="49" charset="-122"/>
                <a:ea typeface="楷体" panose="02010609060101010101" pitchFamily="49" charset="-122"/>
              </a:rPr>
              <a:t>土耳其</a:t>
            </a:r>
            <a:r>
              <a:rPr lang="zh-CN" altLang="en-US" sz="2000" b="1" dirty="0">
                <a:latin typeface="楷体" panose="02010609060101010101" pitchFamily="49" charset="-122"/>
                <a:ea typeface="楷体" panose="02010609060101010101" pitchFamily="49" charset="-122"/>
              </a:rPr>
              <a:t>机车招标项目上，就曾</a:t>
            </a:r>
            <a:r>
              <a:rPr lang="zh-CN" altLang="en-US" sz="2000" b="1" dirty="0">
                <a:solidFill>
                  <a:srgbClr val="FF0000"/>
                </a:solidFill>
                <a:latin typeface="楷体" panose="02010609060101010101" pitchFamily="49" charset="-122"/>
                <a:ea typeface="楷体" panose="02010609060101010101" pitchFamily="49" charset="-122"/>
              </a:rPr>
              <a:t>由于北车刻意压低投标价格，导致项目花落一家韩国公司。</a:t>
            </a:r>
            <a:r>
              <a:rPr lang="zh-CN" altLang="en-US" sz="2000" b="1" dirty="0">
                <a:latin typeface="楷体" panose="02010609060101010101" pitchFamily="49" charset="-122"/>
                <a:ea typeface="楷体" panose="02010609060101010101" pitchFamily="49" charset="-122"/>
              </a:rPr>
              <a:t>至此，两家公司互相拆台算是打了一个平手。</a:t>
            </a:r>
            <a:r>
              <a:rPr lang="zh-CN" altLang="en-US" sz="2000" b="1" dirty="0">
                <a:solidFill>
                  <a:srgbClr val="FF0000"/>
                </a:solidFill>
                <a:latin typeface="楷体" panose="02010609060101010101" pitchFamily="49" charset="-122"/>
                <a:ea typeface="楷体" panose="02010609060101010101" pitchFamily="49" charset="-122"/>
                <a:sym typeface="+mn-ea"/>
              </a:rPr>
              <a:t>南车与北车宣布正式合并为“中国中车”</a:t>
            </a:r>
            <a:endParaRPr lang="en-US" altLang="zh-CN" sz="2000" b="1" dirty="0">
              <a:solidFill>
                <a:srgbClr val="FF0000"/>
              </a:solidFill>
              <a:latin typeface="楷体" panose="02010609060101010101" pitchFamily="49" charset="-122"/>
              <a:ea typeface="楷体" panose="02010609060101010101" pitchFamily="49" charset="-122"/>
              <a:sym typeface="+mn-ea"/>
            </a:endParaRPr>
          </a:p>
          <a:p>
            <a:pPr marL="0" indent="0" eaLnBrk="1" hangingPunct="1">
              <a:spcBef>
                <a:spcPct val="0"/>
              </a:spcBef>
              <a:buNone/>
            </a:pPr>
            <a:endParaRPr lang="en-US" altLang="zh-CN" sz="2000" b="1" dirty="0">
              <a:solidFill>
                <a:srgbClr val="FF0000"/>
              </a:solidFill>
              <a:latin typeface="楷体" panose="02010609060101010101" pitchFamily="49" charset="-122"/>
              <a:ea typeface="楷体" panose="02010609060101010101" pitchFamily="49" charset="-122"/>
              <a:sym typeface="+mn-ea"/>
            </a:endParaRPr>
          </a:p>
          <a:p>
            <a:pPr marL="0" indent="0" eaLnBrk="1" hangingPunct="1">
              <a:spcBef>
                <a:spcPct val="0"/>
              </a:spcBef>
              <a:buNone/>
            </a:pPr>
            <a:r>
              <a:rPr lang="zh-CN" altLang="en-US" sz="2000" b="1" dirty="0">
                <a:latin typeface="楷体" panose="02010609060101010101" pitchFamily="49" charset="-122"/>
                <a:ea typeface="楷体" panose="02010609060101010101" pitchFamily="49" charset="-122"/>
                <a:sym typeface="+mn-ea"/>
              </a:rPr>
              <a:t>中国南、北车，</a:t>
            </a:r>
            <a:r>
              <a:rPr lang="en-US" altLang="zh-CN" sz="2000" b="1" dirty="0">
                <a:latin typeface="楷体" panose="02010609060101010101" pitchFamily="49" charset="-122"/>
                <a:ea typeface="楷体" panose="02010609060101010101" pitchFamily="49" charset="-122"/>
                <a:sym typeface="+mn-ea"/>
              </a:rPr>
              <a:t>2014</a:t>
            </a:r>
            <a:r>
              <a:rPr lang="zh-CN" altLang="en-US" sz="2000" b="1" dirty="0">
                <a:latin typeface="楷体" panose="02010609060101010101" pitchFamily="49" charset="-122"/>
                <a:ea typeface="楷体" panose="02010609060101010101" pitchFamily="49" charset="-122"/>
                <a:sym typeface="+mn-ea"/>
              </a:rPr>
              <a:t>年</a:t>
            </a:r>
            <a:r>
              <a:rPr lang="en-US" altLang="zh-CN" sz="2000" b="1" dirty="0">
                <a:latin typeface="楷体" panose="02010609060101010101" pitchFamily="49" charset="-122"/>
                <a:ea typeface="楷体" panose="02010609060101010101" pitchFamily="49" charset="-122"/>
                <a:sym typeface="+mn-ea"/>
              </a:rPr>
              <a:t>12</a:t>
            </a:r>
            <a:r>
              <a:rPr lang="zh-CN" altLang="en-US" sz="2000" b="1" dirty="0">
                <a:latin typeface="楷体" panose="02010609060101010101" pitchFamily="49" charset="-122"/>
                <a:ea typeface="楷体" panose="02010609060101010101" pitchFamily="49" charset="-122"/>
                <a:sym typeface="+mn-ea"/>
              </a:rPr>
              <a:t>月</a:t>
            </a:r>
            <a:r>
              <a:rPr lang="en-US" altLang="zh-CN" sz="2000" b="1" dirty="0">
                <a:latin typeface="楷体" panose="02010609060101010101" pitchFamily="49" charset="-122"/>
                <a:ea typeface="楷体" panose="02010609060101010101" pitchFamily="49" charset="-122"/>
                <a:sym typeface="+mn-ea"/>
              </a:rPr>
              <a:t>30</a:t>
            </a:r>
            <a:r>
              <a:rPr lang="zh-CN" altLang="en-US" sz="2000" b="1" dirty="0">
                <a:latin typeface="楷体" panose="02010609060101010101" pitchFamily="49" charset="-122"/>
                <a:ea typeface="楷体" panose="02010609060101010101" pitchFamily="49" charset="-122"/>
                <a:sym typeface="+mn-ea"/>
              </a:rPr>
              <a:t>日晚间发布联合公告，正式宣布双方将依据“对等合并、着眼未来”等原则实现合并，合并后的新公司更名为“中国中车股份有限公司”。 </a:t>
            </a:r>
            <a:endParaRPr lang="zh-CN" altLang="en-US" sz="2000" b="1" dirty="0">
              <a:latin typeface="楷体" panose="02010609060101010101" pitchFamily="49" charset="-122"/>
              <a:ea typeface="楷体" panose="02010609060101010101" pitchFamily="49" charset="-122"/>
            </a:endParaRPr>
          </a:p>
          <a:p>
            <a:pPr marL="0" indent="0" eaLnBrk="1" hangingPunct="1">
              <a:spcBef>
                <a:spcPct val="0"/>
              </a:spcBef>
              <a:buNone/>
            </a:pPr>
            <a:r>
              <a:rPr lang="zh-CN" altLang="en-US" sz="2000" b="1" dirty="0">
                <a:solidFill>
                  <a:srgbClr val="FF0000"/>
                </a:solidFill>
                <a:latin typeface="楷体" panose="02010609060101010101" pitchFamily="49" charset="-122"/>
                <a:ea typeface="楷体" panose="02010609060101010101" pitchFamily="49" charset="-122"/>
                <a:sym typeface="+mn-ea"/>
              </a:rPr>
              <a:t>南北车“对等合并” 成全球高铁技术最大供应商。</a:t>
            </a:r>
            <a:endParaRPr lang="zh-CN" altLang="en-US" sz="2000" b="1" dirty="0">
              <a:solidFill>
                <a:srgbClr val="FF0000"/>
              </a:solidFill>
              <a:latin typeface="楷体" panose="02010609060101010101" pitchFamily="49" charset="-122"/>
              <a:ea typeface="楷体" panose="02010609060101010101" pitchFamily="49" charset="-122"/>
            </a:endParaRPr>
          </a:p>
          <a:p>
            <a:pPr marL="0" indent="0" eaLnBrk="1" hangingPunct="1">
              <a:spcBef>
                <a:spcPct val="0"/>
              </a:spcBef>
              <a:buNone/>
            </a:pPr>
            <a:endParaRPr lang="zh-CN" altLang="en-US" sz="2000" b="1" dirty="0">
              <a:solidFill>
                <a:srgbClr val="FF0000"/>
              </a:solidFill>
              <a:latin typeface="楷体" panose="02010609060101010101" pitchFamily="49" charset="-122"/>
              <a:ea typeface="楷体" panose="02010609060101010101" pitchFamily="49" charset="-122"/>
            </a:endParaRPr>
          </a:p>
        </p:txBody>
      </p:sp>
    </p:spTree>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4"/>
          <p:cNvSpPr/>
          <p:nvPr/>
        </p:nvSpPr>
        <p:spPr>
          <a:xfrm>
            <a:off x="1846899" y="332741"/>
            <a:ext cx="8351837" cy="566924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lnSpc>
                <a:spcPct val="65000"/>
              </a:lnSpc>
              <a:spcBef>
                <a:spcPct val="50000"/>
              </a:spcBef>
              <a:buNone/>
            </a:pPr>
            <a:r>
              <a:rPr lang="zh-CN" altLang="en-US" b="1" dirty="0">
                <a:solidFill>
                  <a:srgbClr val="FF0000"/>
                </a:solidFill>
                <a:latin typeface="宋体" panose="02010600030101010101" pitchFamily="2" charset="-122"/>
                <a:ea typeface="宋体" panose="02010600030101010101" pitchFamily="2" charset="-122"/>
              </a:rPr>
              <a:t>小结</a:t>
            </a:r>
            <a:r>
              <a:rPr lang="en-US" altLang="zh-CN" b="1" dirty="0">
                <a:solidFill>
                  <a:srgbClr val="FF0000"/>
                </a:solidFill>
                <a:latin typeface="宋体" panose="02010600030101010101" pitchFamily="2" charset="-122"/>
                <a:ea typeface="宋体" panose="02010600030101010101" pitchFamily="2" charset="-122"/>
              </a:rPr>
              <a:t>:</a:t>
            </a:r>
            <a:r>
              <a:rPr lang="zh-CN" altLang="en-US" b="1" dirty="0">
                <a:solidFill>
                  <a:srgbClr val="FF0000"/>
                </a:solidFill>
                <a:latin typeface="宋体" panose="02010600030101010101" pitchFamily="2" charset="-122"/>
                <a:ea typeface="宋体" panose="02010600030101010101" pitchFamily="2" charset="-122"/>
              </a:rPr>
              <a:t>营销者取胜的基本原则</a:t>
            </a:r>
          </a:p>
          <a:p>
            <a:pPr marL="0" indent="0" eaLnBrk="1" hangingPunct="1">
              <a:lnSpc>
                <a:spcPct val="65000"/>
              </a:lnSpc>
              <a:spcBef>
                <a:spcPct val="50000"/>
              </a:spcBef>
              <a:buNone/>
            </a:pPr>
            <a:r>
              <a:rPr lang="zh-CN" altLang="en-US" sz="2800" b="1" dirty="0">
                <a:latin typeface="宋体" panose="02010600030101010101" pitchFamily="2" charset="-122"/>
                <a:ea typeface="宋体" panose="02010600030101010101" pitchFamily="2" charset="-122"/>
              </a:rPr>
              <a:t>致人原则，</a:t>
            </a:r>
            <a:r>
              <a:rPr lang="zh-CN" altLang="en-US" sz="2800" b="1" dirty="0">
                <a:latin typeface="宋体" panose="02010600030101010101" pitchFamily="2" charset="-122"/>
                <a:ea typeface="宋体" panose="02010600030101010101" pitchFamily="2" charset="-122"/>
                <a:sym typeface="+mn-ea"/>
              </a:rPr>
              <a:t>利动原则，慎交原则，</a:t>
            </a:r>
            <a:endParaRPr lang="en-US" altLang="zh-CN" sz="2800" b="1" dirty="0">
              <a:latin typeface="宋体" panose="02010600030101010101" pitchFamily="2" charset="-122"/>
              <a:ea typeface="宋体" panose="02010600030101010101" pitchFamily="2" charset="-122"/>
            </a:endParaRPr>
          </a:p>
          <a:p>
            <a:pPr marL="0" indent="0" eaLnBrk="1" hangingPunct="1">
              <a:lnSpc>
                <a:spcPct val="65000"/>
              </a:lnSpc>
              <a:spcBef>
                <a:spcPct val="50000"/>
              </a:spcBef>
              <a:buNone/>
            </a:pPr>
            <a:r>
              <a:rPr lang="zh-CN" altLang="en-US" sz="2800" b="1" dirty="0">
                <a:latin typeface="宋体" panose="02010600030101010101" pitchFamily="2" charset="-122"/>
                <a:ea typeface="宋体" panose="02010600030101010101" pitchFamily="2" charset="-122"/>
                <a:sym typeface="+mn-ea"/>
              </a:rPr>
              <a:t>防诈原则，防间原则。</a:t>
            </a:r>
          </a:p>
          <a:p>
            <a:pPr marL="0" indent="0" eaLnBrk="1" hangingPunct="1">
              <a:lnSpc>
                <a:spcPct val="65000"/>
              </a:lnSpc>
              <a:spcBef>
                <a:spcPct val="50000"/>
              </a:spcBef>
              <a:buNone/>
            </a:pPr>
            <a:r>
              <a:rPr lang="zh-CN" altLang="en-US" sz="2800" b="1" dirty="0">
                <a:solidFill>
                  <a:srgbClr val="FF0000"/>
                </a:solidFill>
                <a:latin typeface="宋体" panose="02010600030101010101" pitchFamily="2" charset="-122"/>
                <a:ea typeface="宋体" panose="02010600030101010101" pitchFamily="2" charset="-122"/>
                <a:sym typeface="+mn-ea"/>
              </a:rPr>
              <a:t>挑战者 “主动进攻”取胜</a:t>
            </a:r>
            <a:endParaRPr lang="zh-CN" altLang="en-US" sz="2800" dirty="0">
              <a:latin typeface="宋体" panose="02010600030101010101" pitchFamily="2" charset="-122"/>
              <a:ea typeface="宋体" panose="02010600030101010101" pitchFamily="2" charset="-122"/>
            </a:endParaRPr>
          </a:p>
          <a:p>
            <a:pPr marL="0" indent="0" eaLnBrk="1" hangingPunct="1">
              <a:lnSpc>
                <a:spcPct val="65000"/>
              </a:lnSpc>
              <a:spcBef>
                <a:spcPct val="50000"/>
              </a:spcBef>
              <a:buNone/>
            </a:pPr>
            <a:r>
              <a:rPr lang="zh-CN" altLang="en-US" sz="2800" b="1" dirty="0">
                <a:latin typeface="宋体" panose="02010600030101010101" pitchFamily="2" charset="-122"/>
                <a:ea typeface="宋体" panose="02010600030101010101" pitchFamily="2" charset="-122"/>
                <a:sym typeface="+mn-ea"/>
              </a:rPr>
              <a:t> 包括</a:t>
            </a:r>
            <a:r>
              <a:rPr lang="en-US" altLang="zh-CN" sz="2800" b="1" dirty="0">
                <a:latin typeface="宋体" panose="02010600030101010101" pitchFamily="2" charset="-122"/>
                <a:ea typeface="宋体" panose="02010600030101010101" pitchFamily="2" charset="-122"/>
                <a:sym typeface="+mn-ea"/>
              </a:rPr>
              <a:t>: “</a:t>
            </a:r>
            <a:r>
              <a:rPr lang="zh-CN" altLang="en-US" sz="2800" b="1" dirty="0">
                <a:latin typeface="宋体" panose="02010600030101010101" pitchFamily="2" charset="-122"/>
                <a:ea typeface="宋体" panose="02010600030101010101" pitchFamily="2" charset="-122"/>
                <a:sym typeface="+mn-ea"/>
              </a:rPr>
              <a:t>十则围之</a:t>
            </a:r>
            <a:r>
              <a:rPr lang="en-US" altLang="zh-CN" sz="2800" b="1" dirty="0">
                <a:latin typeface="宋体" panose="02010600030101010101" pitchFamily="2" charset="-122"/>
                <a:ea typeface="宋体" panose="02010600030101010101" pitchFamily="2" charset="-122"/>
                <a:sym typeface="+mn-ea"/>
              </a:rPr>
              <a:t>”  </a:t>
            </a:r>
            <a:r>
              <a:rPr lang="zh-CN" altLang="en-US" sz="2800" b="1" dirty="0">
                <a:latin typeface="宋体" panose="02010600030101010101" pitchFamily="2" charset="-122"/>
                <a:ea typeface="宋体" panose="02010600030101010101" pitchFamily="2" charset="-122"/>
                <a:sym typeface="+mn-ea"/>
              </a:rPr>
              <a:t>的包围进攻</a:t>
            </a:r>
          </a:p>
          <a:p>
            <a:pPr marL="0" indent="0" eaLnBrk="1" hangingPunct="1">
              <a:lnSpc>
                <a:spcPct val="65000"/>
              </a:lnSpc>
              <a:spcBef>
                <a:spcPct val="50000"/>
              </a:spcBef>
              <a:buNone/>
            </a:pPr>
            <a:r>
              <a:rPr lang="en-US" altLang="zh-CN" sz="2800" b="1" dirty="0">
                <a:latin typeface="宋体" panose="02010600030101010101" pitchFamily="2" charset="-122"/>
                <a:ea typeface="宋体" panose="02010600030101010101" pitchFamily="2" charset="-122"/>
                <a:sym typeface="+mn-ea"/>
              </a:rPr>
              <a:t>“</a:t>
            </a:r>
            <a:r>
              <a:rPr lang="zh-CN" altLang="en-US" sz="2800" b="1" dirty="0">
                <a:latin typeface="宋体" panose="02010600030101010101" pitchFamily="2" charset="-122"/>
                <a:ea typeface="宋体" panose="02010600030101010101" pitchFamily="2" charset="-122"/>
                <a:sym typeface="+mn-ea"/>
              </a:rPr>
              <a:t>五则攻之”的正面进攻</a:t>
            </a:r>
            <a:endParaRPr lang="zh-CN" altLang="en-US" sz="2800" b="1" dirty="0">
              <a:latin typeface="宋体" panose="02010600030101010101" pitchFamily="2" charset="-122"/>
              <a:ea typeface="宋体" panose="02010600030101010101" pitchFamily="2" charset="-122"/>
            </a:endParaRPr>
          </a:p>
          <a:p>
            <a:pPr marL="0" indent="0" eaLnBrk="1" hangingPunct="1">
              <a:lnSpc>
                <a:spcPct val="65000"/>
              </a:lnSpc>
              <a:spcBef>
                <a:spcPct val="50000"/>
              </a:spcBef>
              <a:buNone/>
            </a:pPr>
            <a:r>
              <a:rPr lang="zh-CN" altLang="en-US" sz="2800" b="1" dirty="0">
                <a:latin typeface="宋体" panose="02010600030101010101" pitchFamily="2" charset="-122"/>
                <a:ea typeface="宋体" panose="02010600030101010101" pitchFamily="2" charset="-122"/>
                <a:sym typeface="+mn-ea"/>
              </a:rPr>
              <a:t> “以迂为直”的迂回进攻</a:t>
            </a:r>
            <a:endParaRPr lang="zh-CN" altLang="en-US" sz="2800" b="1" dirty="0">
              <a:latin typeface="宋体" panose="02010600030101010101" pitchFamily="2" charset="-122"/>
              <a:ea typeface="宋体" panose="02010600030101010101" pitchFamily="2" charset="-122"/>
            </a:endParaRPr>
          </a:p>
          <a:p>
            <a:pPr marL="0" indent="0" eaLnBrk="1" hangingPunct="1">
              <a:lnSpc>
                <a:spcPct val="65000"/>
              </a:lnSpc>
              <a:spcBef>
                <a:spcPct val="50000"/>
              </a:spcBef>
              <a:buNone/>
            </a:pPr>
            <a:r>
              <a:rPr lang="zh-CN" altLang="en-US" sz="2800" b="1" dirty="0">
                <a:latin typeface="宋体" panose="02010600030101010101" pitchFamily="2" charset="-122"/>
                <a:ea typeface="宋体" panose="02010600030101010101" pitchFamily="2" charset="-122"/>
                <a:sym typeface="+mn-ea"/>
              </a:rPr>
              <a:t>“出奇不意”的游击进攻</a:t>
            </a:r>
          </a:p>
          <a:p>
            <a:pPr marL="0" indent="0" eaLnBrk="1" hangingPunct="1">
              <a:lnSpc>
                <a:spcPct val="65000"/>
              </a:lnSpc>
              <a:spcBef>
                <a:spcPct val="50000"/>
              </a:spcBef>
              <a:buNone/>
            </a:pPr>
            <a:r>
              <a:rPr lang="zh-CN" altLang="en-US" sz="2800" b="1" dirty="0">
                <a:solidFill>
                  <a:srgbClr val="FF0000"/>
                </a:solidFill>
                <a:latin typeface="宋体" panose="02010600030101010101" pitchFamily="2" charset="-122"/>
                <a:ea typeface="宋体" panose="02010600030101010101" pitchFamily="2" charset="-122"/>
                <a:sym typeface="+mn-ea"/>
              </a:rPr>
              <a:t>领先者 “积极防御”取胜</a:t>
            </a:r>
            <a:endParaRPr lang="en-US" altLang="zh-CN" sz="2800" b="1" dirty="0">
              <a:solidFill>
                <a:srgbClr val="FF0000"/>
              </a:solidFill>
              <a:latin typeface="宋体" panose="02010600030101010101" pitchFamily="2" charset="-122"/>
              <a:ea typeface="宋体" panose="02010600030101010101" pitchFamily="2" charset="-122"/>
            </a:endParaRPr>
          </a:p>
          <a:p>
            <a:pPr marL="0" indent="0" eaLnBrk="1" hangingPunct="1">
              <a:spcBef>
                <a:spcPct val="0"/>
              </a:spcBef>
              <a:buNone/>
              <a:defRPr/>
            </a:pPr>
            <a:r>
              <a:rPr kumimoji="0" lang="zh-CN" altLang="en-US" sz="2800" b="1" dirty="0">
                <a:latin typeface="宋体" panose="02010600030101010101" pitchFamily="2" charset="-122"/>
                <a:ea typeface="宋体" panose="02010600030101010101" pitchFamily="2" charset="-122"/>
                <a:sym typeface="+mn-ea"/>
              </a:rPr>
              <a:t>重点守备</a:t>
            </a:r>
            <a:endParaRPr kumimoji="0" lang="zh-CN" altLang="en-US" sz="2800" b="1" dirty="0">
              <a:latin typeface="宋体" panose="02010600030101010101" pitchFamily="2" charset="-122"/>
              <a:ea typeface="宋体" panose="02010600030101010101" pitchFamily="2" charset="-122"/>
            </a:endParaRPr>
          </a:p>
          <a:p>
            <a:pPr marL="0" indent="0" eaLnBrk="1" hangingPunct="1">
              <a:spcBef>
                <a:spcPct val="0"/>
              </a:spcBef>
              <a:buNone/>
              <a:defRPr/>
            </a:pPr>
            <a:r>
              <a:rPr lang="zh-CN" altLang="en-US" sz="2800" b="1" dirty="0">
                <a:latin typeface="宋体" panose="02010600030101010101" pitchFamily="2" charset="-122"/>
                <a:ea typeface="宋体" panose="02010600030101010101" pitchFamily="2" charset="-122"/>
                <a:sym typeface="+mn-ea"/>
              </a:rPr>
              <a:t>避其锐气</a:t>
            </a:r>
            <a:endParaRPr kumimoji="0" lang="zh-CN" altLang="en-US" sz="2800" b="1" dirty="0">
              <a:latin typeface="宋体" panose="02010600030101010101" pitchFamily="2" charset="-122"/>
              <a:ea typeface="宋体" panose="02010600030101010101" pitchFamily="2" charset="-122"/>
            </a:endParaRPr>
          </a:p>
          <a:p>
            <a:pPr marL="0" indent="0" eaLnBrk="1" hangingPunct="1">
              <a:spcBef>
                <a:spcPct val="0"/>
              </a:spcBef>
              <a:buNone/>
              <a:defRPr/>
            </a:pPr>
            <a:r>
              <a:rPr lang="zh-CN" altLang="en-US" sz="2800" b="1" dirty="0">
                <a:latin typeface="宋体" panose="02010600030101010101" pitchFamily="2" charset="-122"/>
                <a:ea typeface="宋体" panose="02010600030101010101" pitchFamily="2" charset="-122"/>
                <a:sym typeface="+mn-ea"/>
              </a:rPr>
              <a:t>慎  战</a:t>
            </a:r>
            <a:endParaRPr lang="en-US" altLang="zh-CN" sz="4000" b="1" dirty="0">
              <a:latin typeface="宋体" panose="02010600030101010101" pitchFamily="2" charset="-122"/>
              <a:ea typeface="宋体" panose="02010600030101010101" pitchFamily="2" charset="-122"/>
            </a:endParaRPr>
          </a:p>
        </p:txBody>
      </p:sp>
    </p:spTree>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4"/>
          <p:cNvSpPr txBox="1"/>
          <p:nvPr/>
        </p:nvSpPr>
        <p:spPr>
          <a:xfrm>
            <a:off x="1524000" y="44451"/>
            <a:ext cx="9144000" cy="2246313"/>
          </a:xfrm>
          <a:prstGeom prst="rect">
            <a:avLst/>
          </a:prstGeom>
          <a:noFill/>
          <a:ln w="9525">
            <a:noFill/>
          </a:ln>
        </p:spPr>
        <p:txBody>
          <a:bodyPr>
            <a:spAutoFit/>
          </a:bodyPr>
          <a:lstStyle/>
          <a:p>
            <a:pPr>
              <a:buNone/>
            </a:pPr>
            <a:r>
              <a:rPr lang="zh-CN" altLang="en-US" sz="2000" dirty="0">
                <a:solidFill>
                  <a:srgbClr val="FF0000"/>
                </a:solidFill>
                <a:latin typeface="微软雅黑" panose="020B0503020204020204" pitchFamily="34" charset="-122"/>
                <a:ea typeface="微软雅黑" panose="020B0503020204020204" pitchFamily="34" charset="-122"/>
              </a:rPr>
              <a:t>郑鑫：</a:t>
            </a:r>
            <a:r>
              <a:rPr lang="zh-CN" altLang="en-US" sz="2000" dirty="0">
                <a:solidFill>
                  <a:srgbClr val="444444"/>
                </a:solidFill>
                <a:latin typeface="微软雅黑" panose="020B0503020204020204" pitchFamily="34" charset="-122"/>
                <a:ea typeface="微软雅黑" panose="020B0503020204020204" pitchFamily="34" charset="-122"/>
              </a:rPr>
              <a:t>建设一带一路，事关</a:t>
            </a:r>
            <a:r>
              <a:rPr lang="zh-CN" altLang="en-US" sz="2000" dirty="0">
                <a:solidFill>
                  <a:srgbClr val="FF0000"/>
                </a:solidFill>
                <a:latin typeface="微软雅黑" panose="020B0503020204020204" pitchFamily="34" charset="-122"/>
                <a:ea typeface="微软雅黑" panose="020B0503020204020204" pitchFamily="34" charset="-122"/>
              </a:rPr>
              <a:t>新时代中国国际话语权问题</a:t>
            </a:r>
            <a:r>
              <a:rPr lang="zh-CN" altLang="en-US" sz="2000" dirty="0">
                <a:solidFill>
                  <a:srgbClr val="444444"/>
                </a:solidFill>
                <a:latin typeface="微软雅黑" panose="020B0503020204020204" pitchFamily="34" charset="-122"/>
                <a:ea typeface="微软雅黑" panose="020B0503020204020204" pitchFamily="34" charset="-122"/>
              </a:rPr>
              <a:t>。</a:t>
            </a:r>
            <a:r>
              <a:rPr lang="en-US" altLang="zh-CN" sz="2000" dirty="0">
                <a:solidFill>
                  <a:srgbClr val="444444"/>
                </a:solidFill>
                <a:latin typeface="微软雅黑" panose="020B0503020204020204" pitchFamily="34" charset="-122"/>
                <a:ea typeface="微软雅黑" panose="020B0503020204020204" pitchFamily="34" charset="-122"/>
              </a:rPr>
              <a:t>《</a:t>
            </a:r>
            <a:r>
              <a:rPr lang="zh-CN" altLang="en-US" sz="2000" dirty="0">
                <a:solidFill>
                  <a:srgbClr val="444444"/>
                </a:solidFill>
                <a:latin typeface="微软雅黑" panose="020B0503020204020204" pitchFamily="34" charset="-122"/>
                <a:ea typeface="微软雅黑" panose="020B0503020204020204" pitchFamily="34" charset="-122"/>
              </a:rPr>
              <a:t>孙子兵法</a:t>
            </a:r>
            <a:r>
              <a:rPr lang="en-US" altLang="zh-CN" sz="2000" dirty="0">
                <a:solidFill>
                  <a:srgbClr val="444444"/>
                </a:solidFill>
                <a:latin typeface="微软雅黑" panose="020B0503020204020204" pitchFamily="34" charset="-122"/>
                <a:ea typeface="微软雅黑" panose="020B0503020204020204" pitchFamily="34" charset="-122"/>
              </a:rPr>
              <a:t>》</a:t>
            </a:r>
            <a:r>
              <a:rPr lang="zh-CN" altLang="en-US" sz="2000" dirty="0">
                <a:solidFill>
                  <a:srgbClr val="444444"/>
                </a:solidFill>
                <a:latin typeface="微软雅黑" panose="020B0503020204020204" pitchFamily="34" charset="-122"/>
                <a:ea typeface="微软雅黑" panose="020B0503020204020204" pitchFamily="34" charset="-122"/>
              </a:rPr>
              <a:t>说：”致人而不致于人。”二战后建立起以美国等西方国家主导的国际治理体系，这给广大的像中国一样的发展中国家的发展带来许多挑战。从新中国被黑人兄弟抬入联合国到屡经挫折进入世贸组织，这些事例都表明中国亟需建立起一个新的国际治理体系，牢牢掌握话语权，争取处于有利地位。而一带一路建设</a:t>
            </a:r>
            <a:r>
              <a:rPr lang="zh-CN" altLang="en-US" sz="2000" dirty="0">
                <a:solidFill>
                  <a:srgbClr val="FF0000"/>
                </a:solidFill>
                <a:latin typeface="微软雅黑" panose="020B0503020204020204" pitchFamily="34" charset="-122"/>
                <a:ea typeface="微软雅黑" panose="020B0503020204020204" pitchFamily="34" charset="-122"/>
              </a:rPr>
              <a:t>符合中国未来发展需求、符合沿线国家发展利益、符合人类命运共同体规划</a:t>
            </a:r>
            <a:r>
              <a:rPr lang="zh-CN" altLang="en-US" sz="2000" dirty="0">
                <a:solidFill>
                  <a:srgbClr val="444444"/>
                </a:solidFill>
                <a:latin typeface="微软雅黑" panose="020B0503020204020204" pitchFamily="34" charset="-122"/>
                <a:ea typeface="微软雅黑" panose="020B0503020204020204" pitchFamily="34" charset="-122"/>
              </a:rPr>
              <a:t>。从“因利而动”这一点出发，一带一路建设非常具有可行性。</a:t>
            </a:r>
            <a:endParaRPr lang="zh-CN" altLang="en-US" sz="2000" dirty="0">
              <a:latin typeface="Arial" panose="020B0604020202020204" pitchFamily="34" charset="0"/>
            </a:endParaRPr>
          </a:p>
        </p:txBody>
      </p:sp>
      <p:sp>
        <p:nvSpPr>
          <p:cNvPr id="15363" name="文本框 10"/>
          <p:cNvSpPr txBox="1"/>
          <p:nvPr/>
        </p:nvSpPr>
        <p:spPr>
          <a:xfrm>
            <a:off x="1524000" y="2249489"/>
            <a:ext cx="9144000" cy="1938337"/>
          </a:xfrm>
          <a:prstGeom prst="rect">
            <a:avLst/>
          </a:prstGeom>
          <a:noFill/>
          <a:ln w="9525">
            <a:noFill/>
          </a:ln>
        </p:spPr>
        <p:txBody>
          <a:bodyPr>
            <a:spAutoFit/>
          </a:bodyPr>
          <a:lstStyle/>
          <a:p>
            <a:pPr>
              <a:buNone/>
            </a:pPr>
            <a:r>
              <a:rPr lang="zh-CN" altLang="en-US" sz="2000" dirty="0">
                <a:solidFill>
                  <a:srgbClr val="FF0000"/>
                </a:solidFill>
                <a:latin typeface="微软雅黑" panose="020B0503020204020204" pitchFamily="34" charset="-122"/>
                <a:ea typeface="微软雅黑" panose="020B0503020204020204" pitchFamily="34" charset="-122"/>
              </a:rPr>
              <a:t>蒙昕晰：</a:t>
            </a:r>
            <a:r>
              <a:rPr lang="zh-CN" altLang="en-US" sz="2000" dirty="0">
                <a:solidFill>
                  <a:srgbClr val="444444"/>
                </a:solidFill>
                <a:latin typeface="微软雅黑" panose="020B0503020204020204" pitchFamily="34" charset="-122"/>
                <a:ea typeface="微软雅黑" panose="020B0503020204020204" pitchFamily="34" charset="-122"/>
              </a:rPr>
              <a:t>在世界多极化、经济全球化、文化多样化、社会信息化的背景下，一带一路倡议无疑是</a:t>
            </a:r>
            <a:r>
              <a:rPr lang="zh-CN" altLang="en-US" sz="2000" dirty="0">
                <a:solidFill>
                  <a:srgbClr val="FF0000"/>
                </a:solidFill>
                <a:latin typeface="微软雅黑" panose="020B0503020204020204" pitchFamily="34" charset="-122"/>
                <a:ea typeface="微软雅黑" panose="020B0503020204020204" pitchFamily="34" charset="-122"/>
              </a:rPr>
              <a:t>符合历史潮流趋势</a:t>
            </a:r>
            <a:r>
              <a:rPr lang="zh-CN" altLang="en-US" sz="2000" dirty="0">
                <a:solidFill>
                  <a:srgbClr val="444444"/>
                </a:solidFill>
                <a:latin typeface="微软雅黑" panose="020B0503020204020204" pitchFamily="34" charset="-122"/>
                <a:ea typeface="微软雅黑" panose="020B0503020204020204" pitchFamily="34" charset="-122"/>
              </a:rPr>
              <a:t>的，但是新事物的产生也面临着来自旧事物的挑战，为了更好地推动一带一路战略的实施，</a:t>
            </a:r>
            <a:r>
              <a:rPr lang="zh-CN" altLang="en-US" sz="2000" dirty="0">
                <a:solidFill>
                  <a:srgbClr val="FF0000"/>
                </a:solidFill>
                <a:latin typeface="微软雅黑" panose="020B0503020204020204" pitchFamily="34" charset="-122"/>
                <a:ea typeface="微软雅黑" panose="020B0503020204020204" pitchFamily="34" charset="-122"/>
              </a:rPr>
              <a:t>合理处理利益关系</a:t>
            </a:r>
            <a:r>
              <a:rPr lang="zh-CN" altLang="en-US" sz="2000" dirty="0">
                <a:solidFill>
                  <a:srgbClr val="444444"/>
                </a:solidFill>
                <a:latin typeface="微软雅黑" panose="020B0503020204020204" pitchFamily="34" charset="-122"/>
                <a:ea typeface="微软雅黑" panose="020B0503020204020204" pitchFamily="34" charset="-122"/>
              </a:rPr>
              <a:t>是必不可少的环节。孙子曰：“合于利而动，不合于利而止。”在与沿线各国贸易的过程中，我们需要坚持合作的原则，既保护本国的利益，又兼顾他国的合理关切，在</a:t>
            </a:r>
            <a:r>
              <a:rPr lang="zh-CN" altLang="en-US" sz="2000" dirty="0">
                <a:solidFill>
                  <a:srgbClr val="FF0000"/>
                </a:solidFill>
                <a:latin typeface="微软雅黑" panose="020B0503020204020204" pitchFamily="34" charset="-122"/>
                <a:ea typeface="微软雅黑" panose="020B0503020204020204" pitchFamily="34" charset="-122"/>
              </a:rPr>
              <a:t>营造共同利益</a:t>
            </a:r>
            <a:r>
              <a:rPr lang="zh-CN" altLang="en-US" sz="2000" dirty="0">
                <a:solidFill>
                  <a:srgbClr val="444444"/>
                </a:solidFill>
                <a:latin typeface="微软雅黑" panose="020B0503020204020204" pitchFamily="34" charset="-122"/>
                <a:ea typeface="微软雅黑" panose="020B0503020204020204" pitchFamily="34" charset="-122"/>
              </a:rPr>
              <a:t>的过程中，让参与进一带一路之“动”。</a:t>
            </a:r>
            <a:endParaRPr lang="zh-CN" altLang="en-US" sz="2000" dirty="0">
              <a:latin typeface="Arial" panose="020B0604020202020204" pitchFamily="34" charset="0"/>
            </a:endParaRPr>
          </a:p>
        </p:txBody>
      </p:sp>
      <p:sp>
        <p:nvSpPr>
          <p:cNvPr id="15364" name="文本框 12"/>
          <p:cNvSpPr txBox="1"/>
          <p:nvPr/>
        </p:nvSpPr>
        <p:spPr>
          <a:xfrm>
            <a:off x="1524000" y="4205288"/>
            <a:ext cx="9144000" cy="2246312"/>
          </a:xfrm>
          <a:prstGeom prst="rect">
            <a:avLst/>
          </a:prstGeom>
          <a:noFill/>
          <a:ln w="9525">
            <a:noFill/>
          </a:ln>
        </p:spPr>
        <p:txBody>
          <a:bodyPr>
            <a:spAutoFit/>
          </a:bodyPr>
          <a:lstStyle/>
          <a:p>
            <a:pPr>
              <a:buNone/>
            </a:pPr>
            <a:r>
              <a:rPr lang="zh-CN" altLang="en-US" sz="2000" dirty="0">
                <a:solidFill>
                  <a:srgbClr val="FF0000"/>
                </a:solidFill>
                <a:latin typeface="微软雅黑" panose="020B0503020204020204" pitchFamily="34" charset="-122"/>
                <a:ea typeface="微软雅黑" panose="020B0503020204020204" pitchFamily="34" charset="-122"/>
              </a:rPr>
              <a:t>冯思源：</a:t>
            </a:r>
            <a:r>
              <a:rPr lang="en-US" altLang="zh-CN" sz="2000" dirty="0">
                <a:solidFill>
                  <a:srgbClr val="444444"/>
                </a:solidFill>
                <a:latin typeface="微软雅黑" panose="020B0503020204020204" pitchFamily="34" charset="-122"/>
                <a:ea typeface="微软雅黑" panose="020B0503020204020204" pitchFamily="34" charset="-122"/>
              </a:rPr>
              <a:t>……</a:t>
            </a:r>
            <a:r>
              <a:rPr lang="zh-CN" altLang="en-US" sz="2000" dirty="0">
                <a:solidFill>
                  <a:srgbClr val="444444"/>
                </a:solidFill>
                <a:latin typeface="微软雅黑" panose="020B0503020204020204" pitchFamily="34" charset="-122"/>
                <a:ea typeface="微软雅黑" panose="020B0503020204020204" pitchFamily="34" charset="-122"/>
              </a:rPr>
              <a:t>致力于打造人类命运共同体，寻求与周边国家的合作，这样</a:t>
            </a:r>
            <a:r>
              <a:rPr lang="zh-CN" altLang="en-US" sz="2000" dirty="0">
                <a:solidFill>
                  <a:srgbClr val="FF0000"/>
                </a:solidFill>
                <a:latin typeface="微软雅黑" panose="020B0503020204020204" pitchFamily="34" charset="-122"/>
                <a:ea typeface="微软雅黑" panose="020B0503020204020204" pitchFamily="34" charset="-122"/>
              </a:rPr>
              <a:t>主动的寻求国家之间共同利益</a:t>
            </a:r>
            <a:r>
              <a:rPr lang="zh-CN" altLang="en-US" sz="2000" dirty="0">
                <a:solidFill>
                  <a:srgbClr val="444444"/>
                </a:solidFill>
                <a:latin typeface="微软雅黑" panose="020B0503020204020204" pitchFamily="34" charset="-122"/>
                <a:ea typeface="微软雅黑" panose="020B0503020204020204" pitchFamily="34" charset="-122"/>
              </a:rPr>
              <a:t>的行为实际上正是我们在为自身发展创造条件。 “合于利而动，不合于利而止。”我国的“一带一路”战略是我们对</a:t>
            </a:r>
            <a:r>
              <a:rPr lang="zh-CN" altLang="en-US" sz="2000" dirty="0">
                <a:solidFill>
                  <a:srgbClr val="FF0000"/>
                </a:solidFill>
                <a:latin typeface="微软雅黑" panose="020B0503020204020204" pitchFamily="34" charset="-122"/>
                <a:ea typeface="微软雅黑" panose="020B0503020204020204" pitchFamily="34" charset="-122"/>
              </a:rPr>
              <a:t>长远的国家利益</a:t>
            </a:r>
            <a:r>
              <a:rPr lang="zh-CN" altLang="en-US" sz="2000" dirty="0">
                <a:solidFill>
                  <a:srgbClr val="444444"/>
                </a:solidFill>
                <a:latin typeface="微软雅黑" panose="020B0503020204020204" pitchFamily="34" charset="-122"/>
                <a:ea typeface="微软雅黑" panose="020B0503020204020204" pitchFamily="34" charset="-122"/>
              </a:rPr>
              <a:t>的追求。我们国家提出“一带一路”战略是出于与周边国家合作共赢的原则，对于整个人类的共同发展进步都有很大作用。“一带一路”战略有助于我国企业走向世界，对于我国与周边国家的经贸合作和文化交流都有重要意义，</a:t>
            </a:r>
            <a:r>
              <a:rPr lang="zh-CN" altLang="en-US" sz="2000" dirty="0">
                <a:solidFill>
                  <a:srgbClr val="FF0000"/>
                </a:solidFill>
                <a:latin typeface="微软雅黑" panose="020B0503020204020204" pitchFamily="34" charset="-122"/>
                <a:ea typeface="微软雅黑" panose="020B0503020204020204" pitchFamily="34" charset="-122"/>
              </a:rPr>
              <a:t>树立我国良好的外交形象，提升我国在地区事务中的话语权</a:t>
            </a:r>
            <a:r>
              <a:rPr lang="zh-CN" altLang="en-US" sz="2000" dirty="0">
                <a:solidFill>
                  <a:srgbClr val="444444"/>
                </a:solidFill>
                <a:latin typeface="微软雅黑" panose="020B0503020204020204" pitchFamily="34" charset="-122"/>
                <a:ea typeface="微软雅黑" panose="020B0503020204020204" pitchFamily="34" charset="-122"/>
              </a:rPr>
              <a:t>，是“合于利而动”的体现。</a:t>
            </a:r>
            <a:endParaRPr lang="zh-CN" altLang="en-US" sz="2000" dirty="0">
              <a:latin typeface="Arial" panose="020B0604020202020204" pitchFamily="34" charset="0"/>
            </a:endParaRPr>
          </a:p>
        </p:txBody>
      </p:sp>
    </p:spTree>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DA586AF-49D6-5942-7637-8744B318A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54" y="1177636"/>
            <a:ext cx="5702330" cy="4329546"/>
          </a:xfrm>
          <a:prstGeom prst="rect">
            <a:avLst/>
          </a:prstGeom>
        </p:spPr>
      </p:pic>
      <p:pic>
        <p:nvPicPr>
          <p:cNvPr id="5" name="图片 4">
            <a:extLst>
              <a:ext uri="{FF2B5EF4-FFF2-40B4-BE49-F238E27FC236}">
                <a16:creationId xmlns:a16="http://schemas.microsoft.com/office/drawing/2014/main" id="{7FADA1E3-C8C6-502D-AB53-1F803D17E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77636"/>
            <a:ext cx="5665521" cy="4329546"/>
          </a:xfrm>
          <a:prstGeom prst="rect">
            <a:avLst/>
          </a:prstGeom>
        </p:spPr>
      </p:pic>
    </p:spTree>
    <p:extLst>
      <p:ext uri="{BB962C8B-B14F-4D97-AF65-F5344CB8AC3E}">
        <p14:creationId xmlns:p14="http://schemas.microsoft.com/office/powerpoint/2010/main" val="60002883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p:nvPr/>
        </p:nvSpPr>
        <p:spPr>
          <a:xfrm>
            <a:off x="1524000" y="1628776"/>
            <a:ext cx="9144000" cy="3167063"/>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algn="ctr" eaLnBrk="1" hangingPunct="1">
              <a:buNone/>
            </a:pPr>
            <a:r>
              <a:rPr lang="zh-CN" altLang="en-US" b="1" dirty="0">
                <a:solidFill>
                  <a:srgbClr val="FF0000"/>
                </a:solidFill>
                <a:latin typeface="隶书" panose="02010509060101010101" pitchFamily="49" charset="-122"/>
                <a:ea typeface="隶书" panose="02010509060101010101" pitchFamily="49" charset="-122"/>
              </a:rPr>
              <a:t>第一节</a:t>
            </a:r>
            <a:r>
              <a:rPr lang="en-US" altLang="zh-CN" b="1" dirty="0">
                <a:solidFill>
                  <a:srgbClr val="FF0000"/>
                </a:solidFill>
                <a:latin typeface="隶书" panose="02010509060101010101" pitchFamily="49" charset="-122"/>
                <a:ea typeface="隶书" panose="02010509060101010101" pitchFamily="49" charset="-122"/>
              </a:rPr>
              <a:t>《</a:t>
            </a:r>
            <a:r>
              <a:rPr lang="zh-CN" altLang="en-US" b="1" dirty="0">
                <a:solidFill>
                  <a:srgbClr val="FF0000"/>
                </a:solidFill>
                <a:latin typeface="隶书" panose="02010509060101010101" pitchFamily="49" charset="-122"/>
                <a:ea typeface="隶书" panose="02010509060101010101" pitchFamily="49" charset="-122"/>
              </a:rPr>
              <a:t>孙子兵法</a:t>
            </a:r>
            <a:r>
              <a:rPr lang="en-US" altLang="zh-CN" b="1" dirty="0">
                <a:solidFill>
                  <a:srgbClr val="FF0000"/>
                </a:solidFill>
                <a:latin typeface="隶书" panose="02010509060101010101" pitchFamily="49" charset="-122"/>
                <a:ea typeface="隶书" panose="02010509060101010101" pitchFamily="49" charset="-122"/>
              </a:rPr>
              <a:t>》</a:t>
            </a:r>
            <a:r>
              <a:rPr lang="zh-CN" altLang="en-US" b="1" dirty="0">
                <a:solidFill>
                  <a:srgbClr val="FF0000"/>
                </a:solidFill>
                <a:latin typeface="隶书" panose="02010509060101010101" pitchFamily="49" charset="-122"/>
                <a:ea typeface="隶书" panose="02010509060101010101" pitchFamily="49" charset="-122"/>
              </a:rPr>
              <a:t>揭示了一些</a:t>
            </a:r>
            <a:r>
              <a:rPr lang="zh-CN" altLang="en-US" b="1" dirty="0">
                <a:solidFill>
                  <a:srgbClr val="FF0000"/>
                </a:solidFill>
                <a:latin typeface="隶书" panose="02010509060101010101" pitchFamily="49" charset="-122"/>
                <a:ea typeface="隶书" panose="02010509060101010101" pitchFamily="49" charset="-122"/>
                <a:sym typeface="+mn-ea"/>
              </a:rPr>
              <a:t>谈判的原则</a:t>
            </a:r>
            <a:endParaRPr lang="en-US" altLang="zh-CN" b="1" dirty="0">
              <a:solidFill>
                <a:srgbClr val="FF0000"/>
              </a:solidFill>
              <a:latin typeface="隶书" panose="02010509060101010101" pitchFamily="49" charset="-122"/>
              <a:ea typeface="隶书" panose="02010509060101010101" pitchFamily="49" charset="-122"/>
            </a:endParaRPr>
          </a:p>
          <a:p>
            <a:pPr algn="ctr" eaLnBrk="1" hangingPunct="1">
              <a:buNone/>
            </a:pPr>
            <a:r>
              <a:rPr lang="zh-CN" altLang="en-US" b="1" dirty="0">
                <a:solidFill>
                  <a:srgbClr val="FF0000"/>
                </a:solidFill>
                <a:latin typeface="隶书" panose="02010509060101010101" pitchFamily="49" charset="-122"/>
                <a:ea typeface="隶书" panose="02010509060101010101" pitchFamily="49" charset="-122"/>
              </a:rPr>
              <a:t>第二节</a:t>
            </a:r>
            <a:r>
              <a:rPr lang="en-US" altLang="zh-CN" b="1" dirty="0">
                <a:solidFill>
                  <a:srgbClr val="FF0000"/>
                </a:solidFill>
                <a:latin typeface="隶书" panose="02010509060101010101" pitchFamily="49" charset="-122"/>
                <a:ea typeface="隶书" panose="02010509060101010101" pitchFamily="49" charset="-122"/>
              </a:rPr>
              <a:t>《</a:t>
            </a:r>
            <a:r>
              <a:rPr lang="zh-CN" altLang="en-US" b="1" dirty="0">
                <a:solidFill>
                  <a:srgbClr val="FF0000"/>
                </a:solidFill>
                <a:latin typeface="隶书" panose="02010509060101010101" pitchFamily="49" charset="-122"/>
                <a:ea typeface="隶书" panose="02010509060101010101" pitchFamily="49" charset="-122"/>
              </a:rPr>
              <a:t>孙子兵法</a:t>
            </a:r>
            <a:r>
              <a:rPr lang="en-US" altLang="zh-CN" b="1" dirty="0">
                <a:solidFill>
                  <a:srgbClr val="FF0000"/>
                </a:solidFill>
                <a:latin typeface="隶书" panose="02010509060101010101" pitchFamily="49" charset="-122"/>
                <a:ea typeface="隶书" panose="02010509060101010101" pitchFamily="49" charset="-122"/>
              </a:rPr>
              <a:t>》</a:t>
            </a:r>
            <a:r>
              <a:rPr lang="zh-CN" altLang="en-US" b="1" dirty="0">
                <a:solidFill>
                  <a:srgbClr val="FF0000"/>
                </a:solidFill>
                <a:latin typeface="隶书" panose="02010509060101010101" pitchFamily="49" charset="-122"/>
                <a:ea typeface="隶书" panose="02010509060101010101" pitchFamily="49" charset="-122"/>
              </a:rPr>
              <a:t>提供了一些</a:t>
            </a:r>
            <a:r>
              <a:rPr lang="zh-CN" altLang="en-US" b="1" dirty="0">
                <a:solidFill>
                  <a:srgbClr val="FF0000"/>
                </a:solidFill>
                <a:latin typeface="隶书" panose="02010509060101010101" pitchFamily="49" charset="-122"/>
                <a:ea typeface="隶书" panose="02010509060101010101" pitchFamily="49" charset="-122"/>
                <a:sym typeface="+mn-ea"/>
              </a:rPr>
              <a:t>谈判的技巧</a:t>
            </a:r>
          </a:p>
          <a:p>
            <a:pPr algn="ctr" eaLnBrk="1" hangingPunct="1">
              <a:buNone/>
            </a:pPr>
            <a:endParaRPr lang="zh-CN" altLang="en-US" b="1" dirty="0">
              <a:solidFill>
                <a:srgbClr val="FF0000"/>
              </a:solidFill>
              <a:latin typeface="隶书" panose="02010509060101010101" pitchFamily="49" charset="-122"/>
              <a:ea typeface="隶书" panose="02010509060101010101" pitchFamily="49" charset="-122"/>
            </a:endParaRPr>
          </a:p>
          <a:p>
            <a:pPr algn="ctr" eaLnBrk="1" hangingPunct="1">
              <a:buNone/>
            </a:pPr>
            <a:endParaRPr lang="en-US" altLang="zh-CN" b="1" dirty="0">
              <a:solidFill>
                <a:srgbClr val="FF0000"/>
              </a:solidFill>
              <a:latin typeface="隶书" panose="02010509060101010101" pitchFamily="49" charset="-122"/>
              <a:ea typeface="隶书" panose="02010509060101010101" pitchFamily="49" charset="-122"/>
            </a:endParaRPr>
          </a:p>
          <a:p>
            <a:pPr algn="ctr" eaLnBrk="1" hangingPunct="1">
              <a:buNone/>
            </a:pPr>
            <a:endParaRPr lang="zh-CN" altLang="en-US" b="1" dirty="0">
              <a:solidFill>
                <a:srgbClr val="FF0000"/>
              </a:solidFill>
              <a:latin typeface="隶书" panose="02010509060101010101" pitchFamily="49" charset="-122"/>
              <a:ea typeface="隶书" panose="02010509060101010101" pitchFamily="49" charset="-122"/>
            </a:endParaRPr>
          </a:p>
        </p:txBody>
      </p:sp>
      <p:sp>
        <p:nvSpPr>
          <p:cNvPr id="18435" name="矩形 1"/>
          <p:cNvSpPr/>
          <p:nvPr/>
        </p:nvSpPr>
        <p:spPr>
          <a:xfrm>
            <a:off x="1775460" y="2780666"/>
            <a:ext cx="8769350" cy="70675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spcBef>
                <a:spcPct val="0"/>
              </a:spcBef>
              <a:buNone/>
            </a:pPr>
            <a:r>
              <a:rPr lang="zh-CN" altLang="en-US" sz="4000" b="1" dirty="0">
                <a:solidFill>
                  <a:srgbClr val="0070C0"/>
                </a:solidFill>
                <a:latin typeface="隶书" panose="02010509060101010101" pitchFamily="49" charset="-122"/>
                <a:ea typeface="隶书" panose="02010509060101010101" pitchFamily="49" charset="-122"/>
              </a:rPr>
              <a:t>思考题：你如何看孙子的“利”？</a:t>
            </a:r>
          </a:p>
        </p:txBody>
      </p:sp>
      <p:sp>
        <p:nvSpPr>
          <p:cNvPr id="18436" name="矩形 2"/>
          <p:cNvSpPr/>
          <p:nvPr/>
        </p:nvSpPr>
        <p:spPr>
          <a:xfrm>
            <a:off x="1739900" y="260350"/>
            <a:ext cx="8712200" cy="7699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eaLnBrk="1" hangingPunct="1">
              <a:spcBef>
                <a:spcPct val="0"/>
              </a:spcBef>
              <a:buNone/>
            </a:pPr>
            <a:r>
              <a:rPr lang="zh-CN" altLang="en-US" sz="4400" b="1" dirty="0">
                <a:latin typeface="黑体" panose="02010609060101010101" pitchFamily="49" charset="-122"/>
                <a:ea typeface="黑体" panose="02010609060101010101" pitchFamily="49" charset="-122"/>
              </a:rPr>
              <a:t>第五章</a:t>
            </a:r>
            <a:r>
              <a:rPr lang="en-US" altLang="zh-CN" sz="4400" b="1" dirty="0">
                <a:latin typeface="黑体" panose="02010609060101010101" pitchFamily="49" charset="-122"/>
                <a:ea typeface="黑体" panose="02010609060101010101" pitchFamily="49" charset="-122"/>
              </a:rPr>
              <a:t>《</a:t>
            </a:r>
            <a:r>
              <a:rPr lang="zh-CN" altLang="en-US" sz="4400" b="1" dirty="0">
                <a:latin typeface="黑体" panose="02010609060101010101" pitchFamily="49" charset="-122"/>
                <a:ea typeface="黑体" panose="02010609060101010101" pitchFamily="49" charset="-122"/>
              </a:rPr>
              <a:t>孙子兵法</a:t>
            </a:r>
            <a:r>
              <a:rPr lang="en-US" altLang="zh-CN" sz="4400" b="1" dirty="0">
                <a:latin typeface="黑体" panose="02010609060101010101" pitchFamily="49" charset="-122"/>
                <a:ea typeface="黑体" panose="02010609060101010101" pitchFamily="49" charset="-122"/>
              </a:rPr>
              <a:t>》</a:t>
            </a:r>
            <a:r>
              <a:rPr lang="zh-CN" altLang="en-US" sz="4400" b="1" dirty="0">
                <a:latin typeface="黑体" panose="02010609060101010101" pitchFamily="49" charset="-122"/>
                <a:ea typeface="黑体" panose="02010609060101010101" pitchFamily="49" charset="-122"/>
              </a:rPr>
              <a:t>谈判秘诀</a:t>
            </a:r>
            <a:endParaRPr lang="en-US" altLang="zh-CN" sz="4400" b="1" dirty="0">
              <a:latin typeface="黑体" panose="02010609060101010101" pitchFamily="49" charset="-122"/>
              <a:ea typeface="黑体" panose="02010609060101010101" pitchFamily="49" charset="-122"/>
            </a:endParaRPr>
          </a:p>
        </p:txBody>
      </p:sp>
      <p:sp>
        <p:nvSpPr>
          <p:cNvPr id="20482" name="Rectangle 3"/>
          <p:cNvSpPr>
            <a:spLocks noGrp="1"/>
          </p:cNvSpPr>
          <p:nvPr/>
        </p:nvSpPr>
        <p:spPr>
          <a:xfrm>
            <a:off x="1847850" y="549275"/>
            <a:ext cx="8382000" cy="5334000"/>
          </a:xfrm>
          <a:prstGeom prst="rect">
            <a:avLst/>
          </a:prstGeom>
          <a:noFill/>
          <a:ln w="9525">
            <a:noFill/>
          </a:ln>
        </p:spPr>
        <p:txBody>
          <a:bodyPr vert="horz" wrap="square" lIns="91440" tIns="45720" rIns="91440" bIns="45720" anchor="ctr" anchorCtr="0"/>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eaLnBrk="1" hangingPunct="1"/>
            <a:endParaRPr lang="en-US" altLang="zh-CN" dirty="0"/>
          </a:p>
          <a:p>
            <a:pPr eaLnBrk="1" hangingPunct="1"/>
            <a:endParaRPr lang="en-US" altLang="zh-CN" dirty="0"/>
          </a:p>
          <a:p>
            <a:pPr eaLnBrk="1" hangingPunct="1"/>
            <a:endParaRPr lang="zh-CN" altLang="en-US" sz="2000" b="1" dirty="0">
              <a:solidFill>
                <a:srgbClr val="FF0000"/>
              </a:solidFill>
              <a:latin typeface="隶书" panose="02010509060101010101" pitchFamily="49" charset="-122"/>
              <a:ea typeface="隶书" panose="02010509060101010101" pitchFamily="49" charset="-122"/>
            </a:endParaRPr>
          </a:p>
        </p:txBody>
      </p:sp>
      <p:sp>
        <p:nvSpPr>
          <p:cNvPr id="19458" name="矩形 1"/>
          <p:cNvSpPr/>
          <p:nvPr/>
        </p:nvSpPr>
        <p:spPr>
          <a:xfrm>
            <a:off x="1919606" y="3789046"/>
            <a:ext cx="3960813" cy="2554545"/>
          </a:xfrm>
          <a:prstGeom prst="rect">
            <a:avLst/>
          </a:prstGeom>
          <a:noFill/>
          <a:ln w="28575" cap="flat" cmpd="sng">
            <a:solidFill>
              <a:srgbClr val="C00000"/>
            </a:solidFill>
            <a:prstDash val="lgDashDot"/>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spcBef>
                <a:spcPct val="0"/>
              </a:spcBef>
              <a:buNone/>
            </a:pPr>
            <a:r>
              <a:rPr lang="zh-CN" altLang="en-US" sz="4000" b="1" dirty="0">
                <a:latin typeface="隶书" panose="02010509060101010101" pitchFamily="49" charset="-122"/>
                <a:ea typeface="隶书" panose="02010509060101010101" pitchFamily="49" charset="-122"/>
              </a:rPr>
              <a:t>个人与个人谈判</a:t>
            </a:r>
            <a:endParaRPr lang="en-US" altLang="zh-CN" sz="4000" b="1" dirty="0">
              <a:latin typeface="隶书" panose="02010509060101010101" pitchFamily="49" charset="-122"/>
              <a:ea typeface="隶书" panose="02010509060101010101" pitchFamily="49" charset="-122"/>
            </a:endParaRPr>
          </a:p>
          <a:p>
            <a:pPr marL="0" indent="0">
              <a:spcBef>
                <a:spcPct val="0"/>
              </a:spcBef>
              <a:buNone/>
            </a:pPr>
            <a:r>
              <a:rPr lang="zh-CN" altLang="en-US" sz="4000" b="1" dirty="0">
                <a:latin typeface="隶书" panose="02010509060101010101" pitchFamily="49" charset="-122"/>
                <a:ea typeface="隶书" panose="02010509060101010101" pitchFamily="49" charset="-122"/>
              </a:rPr>
              <a:t>个人与组织谈判</a:t>
            </a:r>
            <a:br>
              <a:rPr lang="zh-CN" altLang="en-US" sz="4000" b="1" dirty="0">
                <a:latin typeface="隶书" panose="02010509060101010101" pitchFamily="49" charset="-122"/>
                <a:ea typeface="隶书" panose="02010509060101010101" pitchFamily="49" charset="-122"/>
              </a:rPr>
            </a:br>
            <a:r>
              <a:rPr lang="zh-CN" altLang="en-US" sz="4000" b="1" dirty="0">
                <a:latin typeface="隶书" panose="02010509060101010101" pitchFamily="49" charset="-122"/>
                <a:ea typeface="隶书" panose="02010509060101010101" pitchFamily="49" charset="-122"/>
              </a:rPr>
              <a:t>组织与组织谈判</a:t>
            </a:r>
            <a:br>
              <a:rPr lang="zh-CN" altLang="en-US" sz="4000" b="1" dirty="0">
                <a:latin typeface="隶书" panose="02010509060101010101" pitchFamily="49" charset="-122"/>
                <a:ea typeface="隶书" panose="02010509060101010101" pitchFamily="49" charset="-122"/>
              </a:rPr>
            </a:br>
            <a:r>
              <a:rPr lang="zh-CN" altLang="en-US" sz="4000" b="1" dirty="0">
                <a:latin typeface="隶书" panose="02010509060101010101" pitchFamily="49" charset="-122"/>
                <a:ea typeface="隶书" panose="02010509060101010101" pitchFamily="49" charset="-122"/>
              </a:rPr>
              <a:t>国家与国家谈判</a:t>
            </a:r>
            <a:endParaRPr lang="zh-CN" altLang="en-US" sz="4000" b="1" dirty="0">
              <a:latin typeface="Arial" panose="020B0604020202020204" pitchFamily="34" charset="0"/>
              <a:ea typeface="华文彩云" panose="02010800040101010101" pitchFamily="2" charset="-122"/>
            </a:endParaRPr>
          </a:p>
        </p:txBody>
      </p:sp>
      <p:sp>
        <p:nvSpPr>
          <p:cNvPr id="19459" name="矩形 2"/>
          <p:cNvSpPr/>
          <p:nvPr/>
        </p:nvSpPr>
        <p:spPr>
          <a:xfrm>
            <a:off x="6022659" y="3500439"/>
            <a:ext cx="4645025" cy="3170237"/>
          </a:xfrm>
          <a:prstGeom prst="rect">
            <a:avLst/>
          </a:prstGeom>
          <a:noFill/>
          <a:ln w="28575" cap="flat" cmpd="sng">
            <a:solidFill>
              <a:schemeClr val="accent1"/>
            </a:solidFill>
            <a:prstDash val="lgDash"/>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a:spcBef>
                <a:spcPct val="0"/>
              </a:spcBef>
              <a:buNone/>
            </a:pPr>
            <a:r>
              <a:rPr lang="zh-CN" altLang="en-US" sz="4000" b="1" dirty="0">
                <a:latin typeface="隶书" panose="02010509060101010101" pitchFamily="49" charset="-122"/>
                <a:ea typeface="隶书" panose="02010509060101010101" pitchFamily="49" charset="-122"/>
              </a:rPr>
              <a:t>政治谈判</a:t>
            </a:r>
            <a:br>
              <a:rPr lang="zh-CN" altLang="en-US" sz="4000" b="1" dirty="0">
                <a:latin typeface="隶书" panose="02010509060101010101" pitchFamily="49" charset="-122"/>
                <a:ea typeface="隶书" panose="02010509060101010101" pitchFamily="49" charset="-122"/>
              </a:rPr>
            </a:br>
            <a:r>
              <a:rPr lang="zh-CN" altLang="en-US" sz="4000" b="1" dirty="0">
                <a:latin typeface="隶书" panose="02010509060101010101" pitchFamily="49" charset="-122"/>
                <a:ea typeface="隶书" panose="02010509060101010101" pitchFamily="49" charset="-122"/>
              </a:rPr>
              <a:t>军事谈判</a:t>
            </a:r>
            <a:br>
              <a:rPr lang="zh-CN" altLang="en-US" sz="4000" b="1" dirty="0">
                <a:latin typeface="隶书" panose="02010509060101010101" pitchFamily="49" charset="-122"/>
                <a:ea typeface="隶书" panose="02010509060101010101" pitchFamily="49" charset="-122"/>
              </a:rPr>
            </a:br>
            <a:r>
              <a:rPr lang="zh-CN" altLang="en-US" sz="4000" b="1" dirty="0">
                <a:latin typeface="隶书" panose="02010509060101010101" pitchFamily="49" charset="-122"/>
                <a:ea typeface="隶书" panose="02010509060101010101" pitchFamily="49" charset="-122"/>
              </a:rPr>
              <a:t>经济谈判</a:t>
            </a:r>
            <a:br>
              <a:rPr lang="zh-CN" altLang="en-US" sz="4000" b="1" dirty="0">
                <a:latin typeface="隶书" panose="02010509060101010101" pitchFamily="49" charset="-122"/>
                <a:ea typeface="隶书" panose="02010509060101010101" pitchFamily="49" charset="-122"/>
              </a:rPr>
            </a:br>
            <a:r>
              <a:rPr lang="zh-CN" altLang="en-US" sz="4000" b="1" dirty="0">
                <a:latin typeface="隶书" panose="02010509060101010101" pitchFamily="49" charset="-122"/>
                <a:ea typeface="隶书" panose="02010509060101010101" pitchFamily="49" charset="-122"/>
              </a:rPr>
              <a:t>调节冲突谈判</a:t>
            </a:r>
            <a:br>
              <a:rPr lang="zh-CN" altLang="en-US" sz="4000" b="1" dirty="0">
                <a:latin typeface="隶书" panose="02010509060101010101" pitchFamily="49" charset="-122"/>
                <a:ea typeface="隶书" panose="02010509060101010101" pitchFamily="49" charset="-122"/>
              </a:rPr>
            </a:br>
            <a:r>
              <a:rPr lang="zh-CN" altLang="en-US" sz="4000" b="1" dirty="0">
                <a:latin typeface="隶书" panose="02010509060101010101" pitchFamily="49" charset="-122"/>
                <a:ea typeface="隶书" panose="02010509060101010101" pitchFamily="49" charset="-122"/>
              </a:rPr>
              <a:t>日常生活中的谈判</a:t>
            </a:r>
            <a:endParaRPr lang="zh-CN" altLang="en-US" sz="4000" b="1" dirty="0">
              <a:latin typeface="Arial" panose="020B0604020202020204" pitchFamily="34" charset="0"/>
              <a:ea typeface="华文彩云" panose="02010800040101010101" pitchFamily="2" charset="-122"/>
            </a:endParaRPr>
          </a:p>
        </p:txBody>
      </p:sp>
    </p:spTree>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p:cNvSpPr>
          <p:nvPr>
            <p:ph type="title" idx="4294967295"/>
          </p:nvPr>
        </p:nvSpPr>
        <p:spPr>
          <a:xfrm>
            <a:off x="1775461" y="3429001"/>
            <a:ext cx="8994775" cy="2232025"/>
          </a:xfrm>
          <a:ln/>
        </p:spPr>
        <p:txBody>
          <a:bodyPr vert="horz" wrap="square" lIns="91440" tIns="45720" rIns="91440" bIns="45720" rtlCol="0" anchor="ctr" anchorCtr="0">
            <a:normAutofit fontScale="90000"/>
          </a:bodyPr>
          <a:lstStyle/>
          <a:p>
            <a:pPr algn="l" eaLnBrk="1" hangingPunct="1"/>
            <a:r>
              <a:rPr lang="zh-CN" altLang="en-US" sz="4000" b="1" dirty="0">
                <a:latin typeface="隶书" panose="02010509060101010101" pitchFamily="49" charset="-122"/>
                <a:ea typeface="隶书" panose="02010509060101010101" pitchFamily="49" charset="-122"/>
              </a:rPr>
              <a:t>一、利动原则</a:t>
            </a:r>
            <a:br>
              <a:rPr lang="zh-CN" altLang="en-US" sz="4000" b="1" dirty="0">
                <a:latin typeface="隶书" panose="02010509060101010101" pitchFamily="49" charset="-122"/>
                <a:ea typeface="隶书" panose="02010509060101010101" pitchFamily="49" charset="-122"/>
              </a:rPr>
            </a:b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rPr>
              <a:t>合于利而动</a:t>
            </a:r>
            <a:r>
              <a:rPr lang="en-US" altLang="zh-CN" sz="2400" b="1" dirty="0">
                <a:solidFill>
                  <a:srgbClr val="FF0000"/>
                </a:solidFill>
                <a:latin typeface="楷体" panose="02010609060101010101" pitchFamily="49" charset="-122"/>
                <a:ea typeface="楷体" panose="02010609060101010101" pitchFamily="49" charset="-122"/>
                <a:cs typeface="楷体" panose="02010609060101010101" pitchFamily="49" charset="-122"/>
              </a:rPr>
              <a:t>,</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rPr>
              <a:t>不合于利而止。</a:t>
            </a:r>
            <a:r>
              <a:rPr lang="en-US" altLang="zh-CN"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火攻篇</a:t>
            </a:r>
            <a:r>
              <a:rPr lang="en-US" altLang="zh-CN"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br>
              <a:rPr lang="en-US" altLang="zh-CN" sz="28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br>
            <a:r>
              <a:rPr lang="x-none" altLang="zh-CN" sz="3200" b="1"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sym typeface="+mn-ea"/>
              </a:rPr>
              <a:t>有钱大家赚，利润大家分享，这样才有人愿意合作。</a:t>
            </a:r>
            <a:r>
              <a:rPr lang="x-none" altLang="zh-CN" sz="3200"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sym typeface="+mn-ea"/>
              </a:rPr>
              <a:t>——李嘉诚</a:t>
            </a:r>
            <a:br>
              <a:rPr lang="x-none" altLang="zh-CN" sz="3200"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sym typeface="+mn-ea"/>
              </a:rPr>
            </a:br>
            <a:br>
              <a:rPr lang="x-none" altLang="zh-CN" sz="3600"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sym typeface="+mn-ea"/>
              </a:rPr>
            </a:br>
            <a:r>
              <a:rPr lang="zh-CN" altLang="x-none" sz="3600"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sym typeface="+mn-ea"/>
              </a:rPr>
              <a:t>例子：卡耐基演讲与饭店租金</a:t>
            </a:r>
            <a:r>
              <a:rPr lang="en-US" altLang="zh-CN" sz="3600"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sym typeface="+mn-ea"/>
              </a:rPr>
              <a:t>2</a:t>
            </a:r>
            <a:r>
              <a:rPr lang="zh-CN" altLang="en-US" sz="3600"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sym typeface="+mn-ea"/>
              </a:rPr>
              <a:t>倍到</a:t>
            </a:r>
            <a:r>
              <a:rPr lang="en-US" altLang="zh-CN" sz="3600"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sym typeface="+mn-ea"/>
              </a:rPr>
              <a:t>1.5</a:t>
            </a:r>
            <a:r>
              <a:rPr lang="zh-CN" altLang="en-US" sz="3600"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sym typeface="+mn-ea"/>
              </a:rPr>
              <a:t>倍</a:t>
            </a:r>
            <a:br>
              <a:rPr lang="zh-CN" altLang="en-US" sz="3600"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sym typeface="+mn-ea"/>
              </a:rPr>
            </a:br>
            <a:r>
              <a:rPr lang="zh-CN" altLang="en-US" sz="3600"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sym typeface="+mn-ea"/>
              </a:rPr>
              <a:t>互利原则：</a:t>
            </a:r>
            <a:r>
              <a:rPr lang="zh-CN" altLang="en-US" sz="2000" dirty="0">
                <a:latin typeface="楷体" panose="02010609060101010101" pitchFamily="49" charset="-122"/>
                <a:ea typeface="楷体" panose="02010609060101010101" pitchFamily="49" charset="-122"/>
                <a:sym typeface="+mn-ea"/>
              </a:rPr>
              <a:t>成功的、合作的谈判的关键在于找出什么是</a:t>
            </a:r>
            <a:r>
              <a:rPr lang="zh-CN" altLang="en-US" sz="2000" dirty="0">
                <a:solidFill>
                  <a:srgbClr val="FF0000"/>
                </a:solidFill>
                <a:latin typeface="楷体" panose="02010609060101010101" pitchFamily="49" charset="-122"/>
                <a:ea typeface="楷体" panose="02010609060101010101" pitchFamily="49" charset="-122"/>
                <a:sym typeface="+mn-ea"/>
              </a:rPr>
              <a:t>对方的真正需要，当你谋求你的利益时，也给对方指出道路，使其获得它所谋求的利益，达到共赢的局面，这样的谈判才会取得理想的成效。</a:t>
            </a:r>
            <a:br>
              <a:rPr lang="zh-CN" altLang="en-US" sz="2000" dirty="0">
                <a:solidFill>
                  <a:srgbClr val="FF0000"/>
                </a:solidFill>
                <a:latin typeface="楷体" panose="02010609060101010101" pitchFamily="49" charset="-122"/>
                <a:ea typeface="楷体" panose="02010609060101010101" pitchFamily="49" charset="-122"/>
                <a:sym typeface="+mn-ea"/>
              </a:rPr>
            </a:br>
            <a:br>
              <a:rPr lang="zh-CN" altLang="x-none" sz="3600"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sym typeface="+mn-ea"/>
              </a:rPr>
            </a:br>
            <a:r>
              <a:rPr lang="zh-CN" altLang="x-none" sz="3600"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sym typeface="+mn-ea"/>
              </a:rPr>
              <a:t>中美联合公报。</a:t>
            </a:r>
            <a:r>
              <a:rPr lang="zh-CN" altLang="x-none" sz="3600" b="1"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sym typeface="+mn-ea"/>
              </a:rPr>
              <a:t>中国六大能源战略通道谈判</a:t>
            </a:r>
            <a:r>
              <a:rPr lang="zh-CN" altLang="x-none" sz="3600" b="1"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rPr>
              <a:t>；</a:t>
            </a:r>
            <a:br>
              <a:rPr lang="zh-CN" altLang="x-none" sz="3600"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rPr>
            </a:br>
            <a:r>
              <a:rPr lang="zh-CN" altLang="x-none" sz="3600"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sym typeface="+mn-ea"/>
              </a:rPr>
              <a:t>中亚通道</a:t>
            </a:r>
            <a:r>
              <a:rPr lang="en-US" altLang="zh-CN" sz="3600"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x-none" sz="3600"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sym typeface="+mn-ea"/>
              </a:rPr>
              <a:t>中哈原油管道和中哈天然气管道建成。</a:t>
            </a:r>
            <a:br>
              <a:rPr lang="zh-CN" altLang="x-none" sz="3600"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sym typeface="+mn-ea"/>
              </a:rPr>
            </a:br>
            <a:r>
              <a:rPr lang="zh-CN" altLang="x-none" sz="3600"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sym typeface="+mn-ea"/>
              </a:rPr>
              <a:t>中俄油气管道；中缅油气管道；海上通道；中巴油气管道；北极东北通道</a:t>
            </a:r>
            <a:br>
              <a:rPr lang="zh-CN" altLang="x-none" sz="3600"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sym typeface="+mn-ea"/>
              </a:rPr>
            </a:br>
            <a:br>
              <a:rPr lang="zh-CN" altLang="x-none" sz="2800"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sym typeface="+mn-ea"/>
              </a:rPr>
            </a:br>
            <a:r>
              <a:rPr lang="zh-CN" altLang="zh-CN" sz="2000" b="1" kern="1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吉布提</a:t>
            </a:r>
            <a:r>
              <a:rPr lang="zh-CN" altLang="en-US" sz="2000" b="1" kern="1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海港（</a:t>
            </a:r>
            <a:r>
              <a:rPr lang="zh-CN" altLang="en-US" sz="3200" b="1" dirty="0">
                <a:solidFill>
                  <a:srgbClr val="FF0000"/>
                </a:solidFill>
                <a:latin typeface="隶书" panose="02010509060101010101" pitchFamily="49" charset="-122"/>
                <a:ea typeface="隶书" panose="02010509060101010101" pitchFamily="49" charset="-122"/>
                <a:sym typeface="微软雅黑" panose="020B0503020204020204" pitchFamily="34" charset="-122"/>
              </a:rPr>
              <a:t>有驻军</a:t>
            </a:r>
            <a:r>
              <a:rPr lang="zh-CN" altLang="en-US" sz="2000" b="1" dirty="0">
                <a:solidFill>
                  <a:srgbClr val="FF0000"/>
                </a:solidFill>
                <a:latin typeface="隶书" panose="02010509060101010101" pitchFamily="49" charset="-122"/>
                <a:ea typeface="隶书" panose="02010509060101010101" pitchFamily="49" charset="-122"/>
                <a:sym typeface="微软雅黑" panose="020B0503020204020204" pitchFamily="34" charset="-122"/>
              </a:rPr>
              <a:t>）</a:t>
            </a:r>
            <a:r>
              <a:rPr lang="zh-CN" altLang="en-US" sz="2000" b="1" kern="1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建成；在马来西亚建皇京港</a:t>
            </a:r>
            <a:r>
              <a:rPr lang="zh-CN" altLang="en-US" sz="2800" b="1" kern="1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000" b="1" kern="1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中国取得斯里兰卡汉班托塔港</a:t>
            </a:r>
            <a:r>
              <a:rPr lang="en-US" altLang="zh-CN" sz="2000" b="1" kern="1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99</a:t>
            </a:r>
            <a:r>
              <a:rPr lang="zh-CN" altLang="en-US" sz="2000" b="1" kern="1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年的使用权。</a:t>
            </a:r>
            <a:br>
              <a:rPr lang="zh-CN" altLang="x-none" sz="2800"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rPr>
            </a:br>
            <a:br>
              <a:rPr lang="zh-CN" altLang="x-none" sz="2800"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rPr>
            </a:b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以上谈判都做到了合于利而动</a:t>
            </a:r>
            <a:r>
              <a:rPr lang="en-US" altLang="zh-CN"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不合于利而止，达到了双赢。只有做到双赢才能合作长久。</a:t>
            </a:r>
            <a:br>
              <a:rPr lang="zh-CN" altLang="en-US" sz="3600" b="1" dirty="0">
                <a:solidFill>
                  <a:srgbClr val="FF0000"/>
                </a:solidFill>
                <a:latin typeface="微软雅黑" panose="020B0503020204020204" pitchFamily="34" charset="-122"/>
                <a:ea typeface="微软雅黑" panose="020B0503020204020204" pitchFamily="34" charset="-122"/>
              </a:rPr>
            </a:br>
            <a:r>
              <a:rPr lang="zh-CN" altLang="en-US" sz="3600" b="1" dirty="0">
                <a:solidFill>
                  <a:srgbClr val="FF0000"/>
                </a:solidFill>
                <a:latin typeface="微软雅黑" panose="020B0503020204020204" pitchFamily="34" charset="-122"/>
                <a:ea typeface="微软雅黑" panose="020B0503020204020204" pitchFamily="34" charset="-122"/>
              </a:rPr>
              <a:t>视频：中俄签署</a:t>
            </a:r>
            <a:r>
              <a:rPr lang="en-US" altLang="zh-CN" sz="3600" b="1" dirty="0">
                <a:solidFill>
                  <a:srgbClr val="FF0000"/>
                </a:solidFill>
                <a:latin typeface="微软雅黑" panose="020B0503020204020204" pitchFamily="34" charset="-122"/>
                <a:ea typeface="微软雅黑" panose="020B0503020204020204" pitchFamily="34" charset="-122"/>
              </a:rPr>
              <a:t>30</a:t>
            </a:r>
            <a:r>
              <a:rPr lang="zh-CN" altLang="en-US" sz="3600" b="1" dirty="0">
                <a:solidFill>
                  <a:srgbClr val="FF0000"/>
                </a:solidFill>
                <a:latin typeface="微软雅黑" panose="020B0503020204020204" pitchFamily="34" charset="-122"/>
                <a:ea typeface="微软雅黑" panose="020B0503020204020204" pitchFamily="34" charset="-122"/>
              </a:rPr>
              <a:t>年供气大单</a:t>
            </a:r>
            <a:br>
              <a:rPr lang="zh-CN" altLang="x-none" sz="3600"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rPr>
            </a:br>
            <a:br>
              <a:rPr lang="zh-CN" altLang="x-none" sz="3600"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rPr>
            </a:br>
            <a:br>
              <a:rPr lang="zh-CN" altLang="x-none" sz="3600"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rPr>
            </a:br>
            <a:br>
              <a:rPr lang="zh-CN" altLang="x-none" sz="3600"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rPr>
            </a:br>
            <a:br>
              <a:rPr lang="zh-CN" altLang="x-none" sz="3600"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sym typeface="+mn-ea"/>
              </a:rPr>
            </a:br>
            <a:br>
              <a:rPr lang="zh-CN" altLang="x-none" sz="3600"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rPr>
            </a:br>
            <a:r>
              <a:rPr lang="zh-CN" altLang="x-none" sz="3600"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rPr>
              <a:t> </a:t>
            </a:r>
            <a:endParaRPr lang="en-US" altLang="zh-CN" sz="3600" b="1" dirty="0">
              <a:solidFill>
                <a:srgbClr val="FF0000"/>
              </a:solidFill>
              <a:latin typeface="隶书" panose="02010509060101010101" pitchFamily="49" charset="-122"/>
              <a:ea typeface="隶书" panose="02010509060101010101" pitchFamily="49" charset="-122"/>
            </a:endParaRPr>
          </a:p>
        </p:txBody>
      </p:sp>
    </p:spTree>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6"/>
          <p:cNvSpPr txBox="1"/>
          <p:nvPr/>
        </p:nvSpPr>
        <p:spPr>
          <a:xfrm>
            <a:off x="1752600" y="1125539"/>
            <a:ext cx="8915400" cy="887103"/>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lnSpc>
                <a:spcPct val="85000"/>
              </a:lnSpc>
              <a:spcBef>
                <a:spcPct val="10000"/>
              </a:spcBef>
              <a:buNone/>
            </a:pPr>
            <a:r>
              <a:rPr lang="zh-CN" altLang="en-US" sz="6000" b="1" dirty="0">
                <a:solidFill>
                  <a:srgbClr val="FF3300"/>
                </a:solidFill>
                <a:ea typeface="隶书" panose="02010509060101010101" pitchFamily="49" charset="-122"/>
              </a:rPr>
              <a:t>		</a:t>
            </a:r>
          </a:p>
        </p:txBody>
      </p:sp>
      <p:sp>
        <p:nvSpPr>
          <p:cNvPr id="30723" name="AutoShape 8" descr="http://image94.360doc.com/DownloadImg/2016/02/1622/66149780_9.jpg"/>
          <p:cNvSpPr>
            <a:spLocks noChangeAspect="1"/>
          </p:cNvSpPr>
          <p:nvPr/>
        </p:nvSpPr>
        <p:spPr>
          <a:xfrm>
            <a:off x="1692275" y="-182562"/>
            <a:ext cx="304800" cy="304800"/>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spcBef>
                <a:spcPct val="0"/>
              </a:spcBef>
              <a:buNone/>
            </a:pPr>
            <a:endParaRPr lang="zh-CN" altLang="en-US" sz="2400" dirty="0">
              <a:solidFill>
                <a:srgbClr val="000000"/>
              </a:solidFill>
            </a:endParaRPr>
          </a:p>
        </p:txBody>
      </p:sp>
      <p:pic>
        <p:nvPicPr>
          <p:cNvPr id="30724" name="Picture 9"/>
          <p:cNvPicPr>
            <a:picLocks noChangeAspect="1"/>
          </p:cNvPicPr>
          <p:nvPr/>
        </p:nvPicPr>
        <p:blipFill>
          <a:blip r:embed="rId3"/>
          <a:stretch>
            <a:fillRect/>
          </a:stretch>
        </p:blipFill>
        <p:spPr>
          <a:xfrm>
            <a:off x="1758951" y="4397375"/>
            <a:ext cx="3268663" cy="2247900"/>
          </a:xfrm>
          <a:prstGeom prst="rect">
            <a:avLst/>
          </a:prstGeom>
          <a:noFill/>
          <a:ln w="9525">
            <a:noFill/>
          </a:ln>
        </p:spPr>
      </p:pic>
      <p:pic>
        <p:nvPicPr>
          <p:cNvPr id="30725" name="Picture 10"/>
          <p:cNvPicPr>
            <a:picLocks noChangeAspect="1"/>
          </p:cNvPicPr>
          <p:nvPr/>
        </p:nvPicPr>
        <p:blipFill>
          <a:blip r:embed="rId4"/>
          <a:stretch>
            <a:fillRect/>
          </a:stretch>
        </p:blipFill>
        <p:spPr>
          <a:xfrm>
            <a:off x="1758951" y="184151"/>
            <a:ext cx="3268663" cy="2028825"/>
          </a:xfrm>
          <a:prstGeom prst="rect">
            <a:avLst/>
          </a:prstGeom>
          <a:noFill/>
          <a:ln w="9525">
            <a:noFill/>
          </a:ln>
        </p:spPr>
      </p:pic>
      <p:sp>
        <p:nvSpPr>
          <p:cNvPr id="30726" name="AutoShape 12" descr="http://image94.360doc.com/DownloadImg/2016/02/1622/66149780_4.jpg"/>
          <p:cNvSpPr>
            <a:spLocks noChangeAspect="1"/>
          </p:cNvSpPr>
          <p:nvPr/>
        </p:nvSpPr>
        <p:spPr>
          <a:xfrm>
            <a:off x="1844675" y="-30162"/>
            <a:ext cx="304800" cy="304800"/>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spcBef>
                <a:spcPct val="0"/>
              </a:spcBef>
              <a:buNone/>
            </a:pPr>
            <a:endParaRPr lang="zh-CN" altLang="en-US" sz="2400" dirty="0">
              <a:solidFill>
                <a:srgbClr val="000000"/>
              </a:solidFill>
            </a:endParaRPr>
          </a:p>
        </p:txBody>
      </p:sp>
      <p:pic>
        <p:nvPicPr>
          <p:cNvPr id="30727" name="Picture 14"/>
          <p:cNvPicPr>
            <a:picLocks noChangeAspect="1"/>
          </p:cNvPicPr>
          <p:nvPr/>
        </p:nvPicPr>
        <p:blipFill>
          <a:blip r:embed="rId5"/>
          <a:stretch>
            <a:fillRect/>
          </a:stretch>
        </p:blipFill>
        <p:spPr>
          <a:xfrm>
            <a:off x="5245100" y="4397376"/>
            <a:ext cx="2387600" cy="2062163"/>
          </a:xfrm>
          <a:prstGeom prst="rect">
            <a:avLst/>
          </a:prstGeom>
          <a:noFill/>
          <a:ln w="9525">
            <a:noFill/>
          </a:ln>
        </p:spPr>
      </p:pic>
      <p:pic>
        <p:nvPicPr>
          <p:cNvPr id="30728" name="Picture 15"/>
          <p:cNvPicPr>
            <a:picLocks noChangeAspect="1"/>
          </p:cNvPicPr>
          <p:nvPr/>
        </p:nvPicPr>
        <p:blipFill>
          <a:blip r:embed="rId6"/>
          <a:stretch>
            <a:fillRect/>
          </a:stretch>
        </p:blipFill>
        <p:spPr>
          <a:xfrm>
            <a:off x="1758951" y="2349500"/>
            <a:ext cx="3260725" cy="1727200"/>
          </a:xfrm>
          <a:prstGeom prst="rect">
            <a:avLst/>
          </a:prstGeom>
          <a:noFill/>
          <a:ln w="9525">
            <a:noFill/>
          </a:ln>
        </p:spPr>
      </p:pic>
      <p:sp>
        <p:nvSpPr>
          <p:cNvPr id="30729" name="矩形 3"/>
          <p:cNvSpPr/>
          <p:nvPr/>
        </p:nvSpPr>
        <p:spPr>
          <a:xfrm>
            <a:off x="5032376" y="190501"/>
            <a:ext cx="5743575" cy="646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spcBef>
                <a:spcPct val="0"/>
              </a:spcBef>
              <a:buNone/>
            </a:pPr>
            <a:r>
              <a:rPr lang="zh-CN" altLang="en-US" sz="3600" b="1" dirty="0">
                <a:solidFill>
                  <a:srgbClr val="000000"/>
                </a:solidFill>
                <a:latin typeface="微软雅黑" panose="020B0503020204020204" pitchFamily="34" charset="-122"/>
                <a:ea typeface="微软雅黑" panose="020B0503020204020204" pitchFamily="34" charset="-122"/>
              </a:rPr>
              <a:t>中国六大能源战略通道谈判</a:t>
            </a:r>
          </a:p>
        </p:txBody>
      </p:sp>
      <p:pic>
        <p:nvPicPr>
          <p:cNvPr id="30730" name="Picture 5" descr="3ssudlkub7e5"/>
          <p:cNvPicPr>
            <a:picLocks noChangeAspect="1"/>
          </p:cNvPicPr>
          <p:nvPr/>
        </p:nvPicPr>
        <p:blipFill>
          <a:blip r:embed="rId7"/>
          <a:stretch>
            <a:fillRect/>
          </a:stretch>
        </p:blipFill>
        <p:spPr>
          <a:xfrm>
            <a:off x="7856539" y="4397376"/>
            <a:ext cx="2655887" cy="2062163"/>
          </a:xfrm>
          <a:prstGeom prst="rect">
            <a:avLst/>
          </a:prstGeom>
          <a:noFill/>
          <a:ln w="9525">
            <a:noFill/>
          </a:ln>
        </p:spPr>
      </p:pic>
      <p:pic>
        <p:nvPicPr>
          <p:cNvPr id="30731" name="Picture 7" descr="200904140848421500"/>
          <p:cNvPicPr>
            <a:picLocks noChangeAspect="1"/>
          </p:cNvPicPr>
          <p:nvPr/>
        </p:nvPicPr>
        <p:blipFill>
          <a:blip r:embed="rId8"/>
          <a:stretch>
            <a:fillRect/>
          </a:stretch>
        </p:blipFill>
        <p:spPr>
          <a:xfrm>
            <a:off x="5768976" y="915988"/>
            <a:ext cx="4430713" cy="3160712"/>
          </a:xfrm>
          <a:prstGeom prst="rect">
            <a:avLst/>
          </a:prstGeom>
          <a:noFill/>
          <a:ln w="9525">
            <a:noFill/>
          </a:ln>
        </p:spPr>
      </p:pic>
    </p:spTree>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图片 1" descr="timg.jpg"/>
          <p:cNvPicPr>
            <a:picLocks noChangeAspect="1"/>
          </p:cNvPicPr>
          <p:nvPr/>
        </p:nvPicPr>
        <p:blipFill>
          <a:blip r:embed="rId2"/>
          <a:stretch>
            <a:fillRect/>
          </a:stretch>
        </p:blipFill>
        <p:spPr>
          <a:xfrm>
            <a:off x="1524000" y="836614"/>
            <a:ext cx="9144000" cy="6021387"/>
          </a:xfrm>
          <a:prstGeom prst="rect">
            <a:avLst/>
          </a:prstGeom>
          <a:solidFill>
            <a:srgbClr val="00FFFF"/>
          </a:solidFill>
          <a:ln w="9525">
            <a:noFill/>
          </a:ln>
        </p:spPr>
      </p:pic>
      <p:sp>
        <p:nvSpPr>
          <p:cNvPr id="3" name="同心圆 2"/>
          <p:cNvSpPr/>
          <p:nvPr/>
        </p:nvSpPr>
        <p:spPr bwMode="auto">
          <a:xfrm>
            <a:off x="5448301" y="4076701"/>
            <a:ext cx="144463" cy="144463"/>
          </a:xfrm>
          <a:prstGeom prst="donut">
            <a:avLst/>
          </a:prstGeom>
          <a:solidFill>
            <a:srgbClr val="FF0000"/>
          </a:solidFill>
          <a:ln w="9525" cap="flat" cmpd="sng" algn="ctr">
            <a:solidFill>
              <a:schemeClr val="tx1"/>
            </a:solidFill>
            <a:prstDash val="solid"/>
            <a:round/>
            <a:headEnd type="none" w="med" len="med"/>
            <a:tailEnd type="none" w="med" len="med"/>
          </a:ln>
          <a:effectLst/>
        </p:spPr>
        <p:txBody>
          <a:bodyPr/>
          <a:lstStyle/>
          <a:p>
            <a:pPr>
              <a:defRPr/>
            </a:pPr>
            <a:endParaRPr lang="zh-CN" altLang="en-US">
              <a:solidFill>
                <a:prstClr val="black"/>
              </a:solidFill>
              <a:latin typeface="Arial" panose="020B0604020202020204" pitchFamily="34" charset="0"/>
              <a:ea typeface="宋体" panose="02010600030101010101" pitchFamily="2" charset="-122"/>
            </a:endParaRPr>
          </a:p>
        </p:txBody>
      </p:sp>
      <p:sp>
        <p:nvSpPr>
          <p:cNvPr id="4" name="同心圆 3"/>
          <p:cNvSpPr/>
          <p:nvPr/>
        </p:nvSpPr>
        <p:spPr bwMode="auto">
          <a:xfrm>
            <a:off x="6311901" y="3429001"/>
            <a:ext cx="144463" cy="144463"/>
          </a:xfrm>
          <a:prstGeom prst="donut">
            <a:avLst/>
          </a:prstGeom>
          <a:solidFill>
            <a:srgbClr val="FF0000"/>
          </a:solidFill>
          <a:ln w="9525" cap="flat" cmpd="sng" algn="ctr">
            <a:solidFill>
              <a:schemeClr val="tx1"/>
            </a:solidFill>
            <a:prstDash val="solid"/>
            <a:round/>
            <a:headEnd type="none" w="med" len="med"/>
            <a:tailEnd type="none" w="med" len="med"/>
          </a:ln>
          <a:effectLst/>
        </p:spPr>
        <p:txBody>
          <a:bodyPr/>
          <a:lstStyle/>
          <a:p>
            <a:pPr>
              <a:defRPr/>
            </a:pPr>
            <a:endParaRPr lang="zh-CN" altLang="en-US">
              <a:solidFill>
                <a:prstClr val="black"/>
              </a:solidFill>
              <a:latin typeface="Arial" panose="020B0604020202020204" pitchFamily="34" charset="0"/>
              <a:ea typeface="宋体" panose="02010600030101010101" pitchFamily="2" charset="-122"/>
            </a:endParaRPr>
          </a:p>
        </p:txBody>
      </p:sp>
      <p:sp>
        <p:nvSpPr>
          <p:cNvPr id="5" name="同心圆 4"/>
          <p:cNvSpPr/>
          <p:nvPr/>
        </p:nvSpPr>
        <p:spPr bwMode="auto">
          <a:xfrm>
            <a:off x="5951539" y="3213101"/>
            <a:ext cx="144463" cy="144463"/>
          </a:xfrm>
          <a:prstGeom prst="donut">
            <a:avLst/>
          </a:prstGeom>
          <a:solidFill>
            <a:srgbClr val="FF0000"/>
          </a:solidFill>
          <a:ln w="9525" cap="flat" cmpd="sng" algn="ctr">
            <a:solidFill>
              <a:schemeClr val="tx1"/>
            </a:solidFill>
            <a:prstDash val="solid"/>
            <a:round/>
            <a:headEnd type="none" w="med" len="med"/>
            <a:tailEnd type="none" w="med" len="med"/>
          </a:ln>
          <a:effectLst/>
        </p:spPr>
        <p:txBody>
          <a:bodyPr/>
          <a:lstStyle/>
          <a:p>
            <a:pPr>
              <a:defRPr/>
            </a:pPr>
            <a:endParaRPr lang="zh-CN" altLang="en-US">
              <a:solidFill>
                <a:prstClr val="black"/>
              </a:solidFill>
              <a:latin typeface="Arial" panose="020B0604020202020204" pitchFamily="34" charset="0"/>
              <a:ea typeface="宋体" panose="02010600030101010101" pitchFamily="2" charset="-122"/>
            </a:endParaRPr>
          </a:p>
        </p:txBody>
      </p:sp>
      <p:sp>
        <p:nvSpPr>
          <p:cNvPr id="6" name="同心圆 5"/>
          <p:cNvSpPr/>
          <p:nvPr/>
        </p:nvSpPr>
        <p:spPr bwMode="auto">
          <a:xfrm>
            <a:off x="4800601" y="2924176"/>
            <a:ext cx="142875" cy="144463"/>
          </a:xfrm>
          <a:prstGeom prst="donut">
            <a:avLst/>
          </a:prstGeom>
          <a:solidFill>
            <a:srgbClr val="FF0000"/>
          </a:solidFill>
          <a:ln w="9525" cap="flat" cmpd="sng" algn="ctr">
            <a:solidFill>
              <a:schemeClr val="tx1"/>
            </a:solidFill>
            <a:prstDash val="solid"/>
            <a:round/>
            <a:headEnd type="none" w="med" len="med"/>
            <a:tailEnd type="none" w="med" len="med"/>
          </a:ln>
          <a:effectLst/>
        </p:spPr>
        <p:txBody>
          <a:bodyPr/>
          <a:lstStyle/>
          <a:p>
            <a:pPr>
              <a:defRPr/>
            </a:pPr>
            <a:endParaRPr lang="zh-CN" altLang="en-US">
              <a:solidFill>
                <a:prstClr val="black"/>
              </a:solidFill>
              <a:latin typeface="Arial" panose="020B0604020202020204" pitchFamily="34" charset="0"/>
              <a:ea typeface="宋体" panose="02010600030101010101" pitchFamily="2" charset="-122"/>
            </a:endParaRPr>
          </a:p>
        </p:txBody>
      </p:sp>
      <p:sp>
        <p:nvSpPr>
          <p:cNvPr id="7" name="同心圆 6"/>
          <p:cNvSpPr/>
          <p:nvPr/>
        </p:nvSpPr>
        <p:spPr bwMode="auto">
          <a:xfrm>
            <a:off x="4440239" y="2924176"/>
            <a:ext cx="142875" cy="144463"/>
          </a:xfrm>
          <a:prstGeom prst="donut">
            <a:avLst/>
          </a:prstGeom>
          <a:solidFill>
            <a:srgbClr val="FF0000"/>
          </a:solidFill>
          <a:ln w="9525" cap="flat" cmpd="sng" algn="ctr">
            <a:solidFill>
              <a:schemeClr val="tx1"/>
            </a:solidFill>
            <a:prstDash val="solid"/>
            <a:round/>
            <a:headEnd type="none" w="med" len="med"/>
            <a:tailEnd type="none" w="med" len="med"/>
          </a:ln>
          <a:effectLst/>
        </p:spPr>
        <p:txBody>
          <a:bodyPr/>
          <a:lstStyle/>
          <a:p>
            <a:pPr>
              <a:defRPr/>
            </a:pPr>
            <a:endParaRPr lang="zh-CN" altLang="en-US">
              <a:solidFill>
                <a:prstClr val="black"/>
              </a:solidFill>
              <a:latin typeface="Arial" panose="020B0604020202020204" pitchFamily="34" charset="0"/>
              <a:ea typeface="宋体" panose="02010600030101010101" pitchFamily="2" charset="-122"/>
            </a:endParaRPr>
          </a:p>
        </p:txBody>
      </p:sp>
      <p:sp>
        <p:nvSpPr>
          <p:cNvPr id="8" name="同心圆 7"/>
          <p:cNvSpPr/>
          <p:nvPr/>
        </p:nvSpPr>
        <p:spPr bwMode="auto">
          <a:xfrm>
            <a:off x="2351089" y="2205039"/>
            <a:ext cx="144463" cy="144463"/>
          </a:xfrm>
          <a:prstGeom prst="donut">
            <a:avLst/>
          </a:prstGeom>
          <a:solidFill>
            <a:srgbClr val="FF0000"/>
          </a:solidFill>
          <a:ln w="9525" cap="flat" cmpd="sng" algn="ctr">
            <a:solidFill>
              <a:schemeClr val="tx1"/>
            </a:solidFill>
            <a:prstDash val="solid"/>
            <a:round/>
            <a:headEnd type="none" w="med" len="med"/>
            <a:tailEnd type="none" w="med" len="med"/>
          </a:ln>
          <a:effectLst/>
        </p:spPr>
        <p:txBody>
          <a:bodyPr/>
          <a:lstStyle/>
          <a:p>
            <a:pPr>
              <a:defRPr/>
            </a:pPr>
            <a:endParaRPr lang="zh-CN" altLang="en-US">
              <a:solidFill>
                <a:prstClr val="black"/>
              </a:solidFill>
              <a:latin typeface="Arial" panose="020B0604020202020204" pitchFamily="34" charset="0"/>
              <a:ea typeface="宋体" panose="02010600030101010101" pitchFamily="2" charset="-122"/>
            </a:endParaRPr>
          </a:p>
        </p:txBody>
      </p:sp>
      <p:sp>
        <p:nvSpPr>
          <p:cNvPr id="9" name="同心圆 8"/>
          <p:cNvSpPr/>
          <p:nvPr/>
        </p:nvSpPr>
        <p:spPr bwMode="auto">
          <a:xfrm>
            <a:off x="3719514" y="3789364"/>
            <a:ext cx="144463" cy="144463"/>
          </a:xfrm>
          <a:prstGeom prst="donut">
            <a:avLst/>
          </a:prstGeom>
          <a:solidFill>
            <a:srgbClr val="FF0000"/>
          </a:solidFill>
          <a:ln w="9525" cap="flat" cmpd="sng" algn="ctr">
            <a:solidFill>
              <a:schemeClr val="tx1"/>
            </a:solidFill>
            <a:prstDash val="solid"/>
            <a:round/>
            <a:headEnd type="none" w="med" len="med"/>
            <a:tailEnd type="none" w="med" len="med"/>
          </a:ln>
          <a:effectLst/>
        </p:spPr>
        <p:txBody>
          <a:bodyPr/>
          <a:lstStyle/>
          <a:p>
            <a:pPr>
              <a:defRPr/>
            </a:pPr>
            <a:endParaRPr lang="zh-CN" altLang="en-US">
              <a:solidFill>
                <a:prstClr val="black"/>
              </a:solidFill>
              <a:latin typeface="Arial" panose="020B0604020202020204" pitchFamily="34" charset="0"/>
              <a:ea typeface="宋体" panose="02010600030101010101" pitchFamily="2" charset="-122"/>
            </a:endParaRPr>
          </a:p>
        </p:txBody>
      </p:sp>
      <p:sp>
        <p:nvSpPr>
          <p:cNvPr id="10" name="同心圆 9"/>
          <p:cNvSpPr/>
          <p:nvPr/>
        </p:nvSpPr>
        <p:spPr bwMode="auto">
          <a:xfrm>
            <a:off x="3287714" y="4724401"/>
            <a:ext cx="144463" cy="144463"/>
          </a:xfrm>
          <a:prstGeom prst="donut">
            <a:avLst/>
          </a:prstGeom>
          <a:solidFill>
            <a:srgbClr val="FF0000"/>
          </a:solidFill>
          <a:ln w="9525" cap="flat" cmpd="sng" algn="ctr">
            <a:solidFill>
              <a:schemeClr val="tx1"/>
            </a:solidFill>
            <a:prstDash val="solid"/>
            <a:round/>
            <a:headEnd type="none" w="med" len="med"/>
            <a:tailEnd type="none" w="med" len="med"/>
          </a:ln>
          <a:effectLst/>
        </p:spPr>
        <p:txBody>
          <a:bodyPr/>
          <a:lstStyle/>
          <a:p>
            <a:pPr>
              <a:defRPr/>
            </a:pPr>
            <a:endParaRPr lang="zh-CN" altLang="en-US">
              <a:solidFill>
                <a:prstClr val="black"/>
              </a:solidFill>
              <a:latin typeface="Arial" panose="020B0604020202020204" pitchFamily="34" charset="0"/>
              <a:ea typeface="宋体" panose="02010600030101010101" pitchFamily="2" charset="-122"/>
            </a:endParaRPr>
          </a:p>
        </p:txBody>
      </p:sp>
      <p:sp>
        <p:nvSpPr>
          <p:cNvPr id="11" name="同心圆 10"/>
          <p:cNvSpPr/>
          <p:nvPr/>
        </p:nvSpPr>
        <p:spPr bwMode="auto">
          <a:xfrm>
            <a:off x="8399464" y="5084764"/>
            <a:ext cx="144463" cy="144463"/>
          </a:xfrm>
          <a:prstGeom prst="donut">
            <a:avLst/>
          </a:prstGeom>
          <a:solidFill>
            <a:srgbClr val="FF0000"/>
          </a:solidFill>
          <a:ln w="9525" cap="flat" cmpd="sng" algn="ctr">
            <a:solidFill>
              <a:schemeClr val="tx1"/>
            </a:solidFill>
            <a:prstDash val="solid"/>
            <a:round/>
            <a:headEnd type="none" w="med" len="med"/>
            <a:tailEnd type="none" w="med" len="med"/>
          </a:ln>
          <a:effectLst/>
        </p:spPr>
        <p:txBody>
          <a:bodyPr/>
          <a:lstStyle/>
          <a:p>
            <a:pPr>
              <a:defRPr/>
            </a:pPr>
            <a:endParaRPr lang="zh-CN" altLang="en-US">
              <a:solidFill>
                <a:prstClr val="black"/>
              </a:solidFill>
              <a:latin typeface="Arial" panose="020B0604020202020204" pitchFamily="34" charset="0"/>
              <a:ea typeface="宋体" panose="02010600030101010101" pitchFamily="2" charset="-122"/>
            </a:endParaRPr>
          </a:p>
        </p:txBody>
      </p:sp>
      <p:sp>
        <p:nvSpPr>
          <p:cNvPr id="12" name="同心圆 11"/>
          <p:cNvSpPr/>
          <p:nvPr/>
        </p:nvSpPr>
        <p:spPr bwMode="auto">
          <a:xfrm>
            <a:off x="8759826" y="6524626"/>
            <a:ext cx="144463" cy="144463"/>
          </a:xfrm>
          <a:prstGeom prst="donut">
            <a:avLst/>
          </a:prstGeom>
          <a:solidFill>
            <a:srgbClr val="FF0000"/>
          </a:solidFill>
          <a:ln w="9525" cap="flat" cmpd="sng" algn="ctr">
            <a:solidFill>
              <a:schemeClr val="tx1"/>
            </a:solidFill>
            <a:prstDash val="solid"/>
            <a:round/>
            <a:headEnd type="none" w="med" len="med"/>
            <a:tailEnd type="none" w="med" len="med"/>
          </a:ln>
          <a:effectLst/>
        </p:spPr>
        <p:txBody>
          <a:bodyPr/>
          <a:lstStyle/>
          <a:p>
            <a:pPr>
              <a:defRPr/>
            </a:pPr>
            <a:endParaRPr lang="zh-CN" altLang="en-US">
              <a:solidFill>
                <a:prstClr val="black"/>
              </a:solidFill>
              <a:latin typeface="Arial" panose="020B0604020202020204" pitchFamily="34" charset="0"/>
              <a:ea typeface="宋体" panose="02010600030101010101" pitchFamily="2" charset="-122"/>
            </a:endParaRPr>
          </a:p>
        </p:txBody>
      </p:sp>
      <p:sp>
        <p:nvSpPr>
          <p:cNvPr id="13" name="同心圆 12"/>
          <p:cNvSpPr/>
          <p:nvPr/>
        </p:nvSpPr>
        <p:spPr bwMode="auto">
          <a:xfrm>
            <a:off x="6600826" y="4076701"/>
            <a:ext cx="142875" cy="144463"/>
          </a:xfrm>
          <a:prstGeom prst="donut">
            <a:avLst/>
          </a:prstGeom>
          <a:solidFill>
            <a:srgbClr val="FF0000"/>
          </a:solidFill>
          <a:ln w="9525" cap="flat" cmpd="sng" algn="ctr">
            <a:solidFill>
              <a:schemeClr val="tx1"/>
            </a:solidFill>
            <a:prstDash val="solid"/>
            <a:round/>
            <a:headEnd type="none" w="med" len="med"/>
            <a:tailEnd type="none" w="med" len="med"/>
          </a:ln>
          <a:effectLst/>
        </p:spPr>
        <p:txBody>
          <a:bodyPr/>
          <a:lstStyle/>
          <a:p>
            <a:pPr>
              <a:defRPr/>
            </a:pPr>
            <a:endParaRPr lang="zh-CN" altLang="en-US">
              <a:solidFill>
                <a:prstClr val="black"/>
              </a:solidFill>
              <a:latin typeface="Arial" panose="020B0604020202020204" pitchFamily="34" charset="0"/>
              <a:ea typeface="宋体" panose="02010600030101010101" pitchFamily="2" charset="-122"/>
            </a:endParaRPr>
          </a:p>
        </p:txBody>
      </p:sp>
      <p:sp>
        <p:nvSpPr>
          <p:cNvPr id="58382" name="矩形 13"/>
          <p:cNvSpPr/>
          <p:nvPr/>
        </p:nvSpPr>
        <p:spPr>
          <a:xfrm>
            <a:off x="6816725" y="3933825"/>
            <a:ext cx="649288"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1800" dirty="0">
                <a:solidFill>
                  <a:srgbClr val="000000"/>
                </a:solidFill>
                <a:latin typeface="Calibri" panose="020F0502020204030204" pitchFamily="34" charset="0"/>
              </a:rPr>
              <a:t>巴生</a:t>
            </a:r>
          </a:p>
        </p:txBody>
      </p:sp>
      <p:sp>
        <p:nvSpPr>
          <p:cNvPr id="58383" name="矩形 14"/>
          <p:cNvSpPr/>
          <p:nvPr/>
        </p:nvSpPr>
        <p:spPr>
          <a:xfrm>
            <a:off x="6167439" y="3141663"/>
            <a:ext cx="650875"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1800" dirty="0">
                <a:solidFill>
                  <a:srgbClr val="000000"/>
                </a:solidFill>
                <a:latin typeface="Calibri" panose="020F0502020204030204" pitchFamily="34" charset="0"/>
              </a:rPr>
              <a:t>皎漂</a:t>
            </a:r>
          </a:p>
        </p:txBody>
      </p:sp>
      <p:sp>
        <p:nvSpPr>
          <p:cNvPr id="58384" name="矩形 15"/>
          <p:cNvSpPr/>
          <p:nvPr/>
        </p:nvSpPr>
        <p:spPr>
          <a:xfrm>
            <a:off x="5735639" y="2852739"/>
            <a:ext cx="649287"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1800" dirty="0">
                <a:solidFill>
                  <a:srgbClr val="000000"/>
                </a:solidFill>
                <a:latin typeface="Calibri" panose="020F0502020204030204" pitchFamily="34" charset="0"/>
              </a:rPr>
              <a:t>达卡</a:t>
            </a:r>
          </a:p>
        </p:txBody>
      </p:sp>
      <p:sp>
        <p:nvSpPr>
          <p:cNvPr id="58385" name="TextBox 16"/>
          <p:cNvSpPr txBox="1"/>
          <p:nvPr/>
        </p:nvSpPr>
        <p:spPr>
          <a:xfrm>
            <a:off x="4656138" y="4149725"/>
            <a:ext cx="882650"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1800" dirty="0">
                <a:solidFill>
                  <a:srgbClr val="000000"/>
                </a:solidFill>
                <a:latin typeface="Calibri" panose="020F0502020204030204" pitchFamily="34" charset="0"/>
              </a:rPr>
              <a:t>科伦坡</a:t>
            </a:r>
          </a:p>
        </p:txBody>
      </p:sp>
      <p:sp>
        <p:nvSpPr>
          <p:cNvPr id="58386" name="矩形 17"/>
          <p:cNvSpPr/>
          <p:nvPr/>
        </p:nvSpPr>
        <p:spPr>
          <a:xfrm>
            <a:off x="4943475" y="2708275"/>
            <a:ext cx="882650"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1800" dirty="0">
                <a:solidFill>
                  <a:srgbClr val="000000"/>
                </a:solidFill>
                <a:latin typeface="Calibri" panose="020F0502020204030204" pitchFamily="34" charset="0"/>
              </a:rPr>
              <a:t>卡拉奇</a:t>
            </a:r>
          </a:p>
        </p:txBody>
      </p:sp>
      <p:sp>
        <p:nvSpPr>
          <p:cNvPr id="58387" name="TextBox 18"/>
          <p:cNvSpPr txBox="1"/>
          <p:nvPr/>
        </p:nvSpPr>
        <p:spPr>
          <a:xfrm>
            <a:off x="4151313" y="2565400"/>
            <a:ext cx="88265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1800" dirty="0">
                <a:solidFill>
                  <a:srgbClr val="000000"/>
                </a:solidFill>
                <a:latin typeface="Calibri" panose="020F0502020204030204" pitchFamily="34" charset="0"/>
              </a:rPr>
              <a:t>瓜达尔</a:t>
            </a:r>
          </a:p>
        </p:txBody>
      </p:sp>
      <p:sp>
        <p:nvSpPr>
          <p:cNvPr id="58388" name="TextBox 19"/>
          <p:cNvSpPr txBox="1"/>
          <p:nvPr/>
        </p:nvSpPr>
        <p:spPr>
          <a:xfrm>
            <a:off x="2855913" y="3716339"/>
            <a:ext cx="881062"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1800" dirty="0">
                <a:solidFill>
                  <a:srgbClr val="000000"/>
                </a:solidFill>
                <a:latin typeface="Calibri" panose="020F0502020204030204" pitchFamily="34" charset="0"/>
              </a:rPr>
              <a:t>吉布堤</a:t>
            </a:r>
          </a:p>
        </p:txBody>
      </p:sp>
      <p:sp>
        <p:nvSpPr>
          <p:cNvPr id="58389" name="矩形 20"/>
          <p:cNvSpPr/>
          <p:nvPr/>
        </p:nvSpPr>
        <p:spPr>
          <a:xfrm>
            <a:off x="2424113" y="1773238"/>
            <a:ext cx="134620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1800" dirty="0">
                <a:solidFill>
                  <a:srgbClr val="000000"/>
                </a:solidFill>
                <a:latin typeface="Calibri" panose="020F0502020204030204" pitchFamily="34" charset="0"/>
              </a:rPr>
              <a:t>比雷埃夫斯</a:t>
            </a:r>
          </a:p>
        </p:txBody>
      </p:sp>
      <p:sp>
        <p:nvSpPr>
          <p:cNvPr id="58390" name="TextBox 21"/>
          <p:cNvSpPr txBox="1"/>
          <p:nvPr/>
        </p:nvSpPr>
        <p:spPr>
          <a:xfrm>
            <a:off x="3503614" y="4652964"/>
            <a:ext cx="1114425"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1800" dirty="0">
                <a:solidFill>
                  <a:srgbClr val="000000"/>
                </a:solidFill>
                <a:latin typeface="Calibri" panose="020F0502020204030204" pitchFamily="34" charset="0"/>
              </a:rPr>
              <a:t>巴哥矛右</a:t>
            </a:r>
          </a:p>
        </p:txBody>
      </p:sp>
      <p:sp>
        <p:nvSpPr>
          <p:cNvPr id="58391" name="TextBox 22"/>
          <p:cNvSpPr txBox="1"/>
          <p:nvPr/>
        </p:nvSpPr>
        <p:spPr>
          <a:xfrm>
            <a:off x="8472488" y="5013325"/>
            <a:ext cx="881062"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1800" dirty="0">
                <a:solidFill>
                  <a:srgbClr val="000000"/>
                </a:solidFill>
                <a:latin typeface="Calibri" panose="020F0502020204030204" pitchFamily="34" charset="0"/>
              </a:rPr>
              <a:t>达尔文</a:t>
            </a:r>
          </a:p>
        </p:txBody>
      </p:sp>
      <p:sp>
        <p:nvSpPr>
          <p:cNvPr id="58392" name="矩形 23"/>
          <p:cNvSpPr/>
          <p:nvPr/>
        </p:nvSpPr>
        <p:spPr>
          <a:xfrm>
            <a:off x="8904289" y="6237289"/>
            <a:ext cx="1114425"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1800" dirty="0">
                <a:solidFill>
                  <a:srgbClr val="000000"/>
                </a:solidFill>
                <a:latin typeface="Calibri" panose="020F0502020204030204" pitchFamily="34" charset="0"/>
              </a:rPr>
              <a:t>纽卡斯尔</a:t>
            </a:r>
          </a:p>
        </p:txBody>
      </p:sp>
      <p:sp>
        <p:nvSpPr>
          <p:cNvPr id="58393" name="TextBox 24"/>
          <p:cNvSpPr txBox="1"/>
          <p:nvPr/>
        </p:nvSpPr>
        <p:spPr>
          <a:xfrm>
            <a:off x="2074863" y="174626"/>
            <a:ext cx="8185150"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4000" b="1" dirty="0">
                <a:solidFill>
                  <a:srgbClr val="FF0000"/>
                </a:solidFill>
                <a:latin typeface="Calibri" panose="020F0502020204030204" pitchFamily="34" charset="0"/>
              </a:rPr>
              <a:t>我国海上丝绸之路港口建设情况图</a:t>
            </a:r>
          </a:p>
        </p:txBody>
      </p:sp>
      <p:sp>
        <p:nvSpPr>
          <p:cNvPr id="26" name="同心圆 25"/>
          <p:cNvSpPr/>
          <p:nvPr/>
        </p:nvSpPr>
        <p:spPr bwMode="auto">
          <a:xfrm>
            <a:off x="5591176" y="4149726"/>
            <a:ext cx="144463" cy="144463"/>
          </a:xfrm>
          <a:prstGeom prst="donut">
            <a:avLst/>
          </a:prstGeom>
          <a:solidFill>
            <a:srgbClr val="FF0000"/>
          </a:solidFill>
          <a:ln w="9525" cap="flat" cmpd="sng" algn="ctr">
            <a:solidFill>
              <a:schemeClr val="tx1"/>
            </a:solidFill>
            <a:prstDash val="solid"/>
            <a:round/>
            <a:headEnd type="none" w="med" len="med"/>
            <a:tailEnd type="none" w="med" len="med"/>
          </a:ln>
          <a:effectLst/>
        </p:spPr>
        <p:txBody>
          <a:bodyPr/>
          <a:lstStyle/>
          <a:p>
            <a:pPr>
              <a:defRPr/>
            </a:pPr>
            <a:endParaRPr lang="zh-CN" altLang="en-US">
              <a:solidFill>
                <a:prstClr val="black"/>
              </a:solidFill>
              <a:latin typeface="Arial" panose="020B0604020202020204" pitchFamily="34" charset="0"/>
              <a:ea typeface="宋体" panose="02010600030101010101" pitchFamily="2" charset="-122"/>
            </a:endParaRPr>
          </a:p>
        </p:txBody>
      </p:sp>
      <p:sp>
        <p:nvSpPr>
          <p:cNvPr id="58395" name="TextBox 26"/>
          <p:cNvSpPr txBox="1"/>
          <p:nvPr/>
        </p:nvSpPr>
        <p:spPr>
          <a:xfrm>
            <a:off x="5664201" y="4149725"/>
            <a:ext cx="881063"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1800" dirty="0">
                <a:solidFill>
                  <a:srgbClr val="000000"/>
                </a:solidFill>
                <a:latin typeface="Calibri" panose="020F0502020204030204" pitchFamily="34" charset="0"/>
              </a:rPr>
              <a:t>汉班托</a:t>
            </a:r>
          </a:p>
        </p:txBody>
      </p:sp>
    </p:spTree>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6"/>
          <p:cNvSpPr txBox="1"/>
          <p:nvPr/>
        </p:nvSpPr>
        <p:spPr>
          <a:xfrm>
            <a:off x="1752600" y="1125539"/>
            <a:ext cx="8915400" cy="887103"/>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lnSpc>
                <a:spcPct val="85000"/>
              </a:lnSpc>
              <a:spcBef>
                <a:spcPct val="10000"/>
              </a:spcBef>
              <a:buNone/>
            </a:pPr>
            <a:r>
              <a:rPr lang="zh-CN" altLang="en-US" sz="6000" b="1" dirty="0">
                <a:solidFill>
                  <a:srgbClr val="FF3300"/>
                </a:solidFill>
                <a:ea typeface="隶书" panose="02010509060101010101" pitchFamily="49" charset="-122"/>
              </a:rPr>
              <a:t>		</a:t>
            </a:r>
          </a:p>
        </p:txBody>
      </p:sp>
      <p:sp>
        <p:nvSpPr>
          <p:cNvPr id="59395" name="AutoShape 8" descr="http://image94.360doc.com/DownloadImg/2016/02/1622/66149780_9.jpg"/>
          <p:cNvSpPr>
            <a:spLocks noChangeAspect="1"/>
          </p:cNvSpPr>
          <p:nvPr/>
        </p:nvSpPr>
        <p:spPr>
          <a:xfrm>
            <a:off x="1692275" y="-182562"/>
            <a:ext cx="304800" cy="304800"/>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spcBef>
                <a:spcPct val="0"/>
              </a:spcBef>
              <a:buNone/>
            </a:pPr>
            <a:endParaRPr lang="zh-CN" altLang="en-US" sz="2400" dirty="0">
              <a:solidFill>
                <a:srgbClr val="000000"/>
              </a:solidFill>
            </a:endParaRPr>
          </a:p>
        </p:txBody>
      </p:sp>
      <p:sp>
        <p:nvSpPr>
          <p:cNvPr id="59396" name="AutoShape 12" descr="http://image94.360doc.com/DownloadImg/2016/02/1622/66149780_4.jpg"/>
          <p:cNvSpPr>
            <a:spLocks noChangeAspect="1"/>
          </p:cNvSpPr>
          <p:nvPr/>
        </p:nvSpPr>
        <p:spPr>
          <a:xfrm>
            <a:off x="1844675" y="-30162"/>
            <a:ext cx="304800" cy="304800"/>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spcBef>
                <a:spcPct val="0"/>
              </a:spcBef>
              <a:buNone/>
            </a:pPr>
            <a:endParaRPr lang="zh-CN" altLang="en-US" sz="2400" dirty="0">
              <a:solidFill>
                <a:srgbClr val="000000"/>
              </a:solidFill>
            </a:endParaRPr>
          </a:p>
        </p:txBody>
      </p:sp>
      <p:pic>
        <p:nvPicPr>
          <p:cNvPr id="59397" name="图片 9" descr="http://s11.sinaimg.cn/mw690/001EuLBjzy77WW4YZdM6a&amp;690"/>
          <p:cNvPicPr>
            <a:picLocks noChangeAspect="1"/>
          </p:cNvPicPr>
          <p:nvPr/>
        </p:nvPicPr>
        <p:blipFill>
          <a:blip r:embed="rId2"/>
          <a:stretch>
            <a:fillRect/>
          </a:stretch>
        </p:blipFill>
        <p:spPr>
          <a:xfrm>
            <a:off x="5035550" y="249238"/>
            <a:ext cx="5335588" cy="3992562"/>
          </a:xfrm>
          <a:prstGeom prst="rect">
            <a:avLst/>
          </a:prstGeom>
          <a:noFill/>
          <a:ln w="9525">
            <a:noFill/>
          </a:ln>
        </p:spPr>
      </p:pic>
      <p:sp>
        <p:nvSpPr>
          <p:cNvPr id="2" name="矩形 1"/>
          <p:cNvSpPr/>
          <p:nvPr/>
        </p:nvSpPr>
        <p:spPr>
          <a:xfrm>
            <a:off x="1692275" y="2105026"/>
            <a:ext cx="3963988" cy="523875"/>
          </a:xfrm>
          <a:prstGeom prst="rect">
            <a:avLst/>
          </a:prstGeom>
        </p:spPr>
        <p:txBody>
          <a:bodyPr>
            <a:spAutoFit/>
          </a:bodyPr>
          <a:lstStyle/>
          <a:p>
            <a:pPr>
              <a:defRPr/>
            </a:pPr>
            <a:r>
              <a:rPr lang="en-US" altLang="zh-CN" sz="2800" kern="0" dirty="0">
                <a:solidFill>
                  <a:srgbClr val="FF0000"/>
                </a:solidFill>
                <a:latin typeface="隶书" panose="02010509060101010101" pitchFamily="49" charset="-122"/>
                <a:ea typeface="隶书" panose="02010509060101010101" pitchFamily="49" charset="-122"/>
                <a:cs typeface="Arial" panose="020B0604020202020204" pitchFamily="34" charset="0"/>
              </a:rPr>
              <a:t>   </a:t>
            </a:r>
            <a:endParaRPr lang="zh-CN" altLang="en-US" sz="2800" kern="0" dirty="0">
              <a:solidFill>
                <a:srgbClr val="FF0000"/>
              </a:solidFill>
              <a:latin typeface="隶书" panose="02010509060101010101" pitchFamily="49" charset="-122"/>
              <a:ea typeface="隶书" panose="02010509060101010101" pitchFamily="49" charset="-122"/>
            </a:endParaRPr>
          </a:p>
        </p:txBody>
      </p:sp>
      <p:sp>
        <p:nvSpPr>
          <p:cNvPr id="58375" name="矩形 2"/>
          <p:cNvSpPr>
            <a:spLocks noChangeArrowheads="1"/>
          </p:cNvSpPr>
          <p:nvPr/>
        </p:nvSpPr>
        <p:spPr bwMode="auto">
          <a:xfrm>
            <a:off x="1752601" y="19050"/>
            <a:ext cx="3521075" cy="4400550"/>
          </a:xfrm>
          <a:prstGeom prst="rect">
            <a:avLst/>
          </a:prstGeom>
          <a:noFill/>
          <a:ln>
            <a:noFill/>
          </a:ln>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buNone/>
              <a:defRPr/>
            </a:pPr>
            <a:r>
              <a:rPr lang="zh-CN" altLang="en-US" sz="4000" b="1" dirty="0">
                <a:latin typeface="隶书" panose="02010509060101010101" pitchFamily="49" charset="-122"/>
                <a:ea typeface="隶书" panose="02010509060101010101" pitchFamily="49" charset="-122"/>
                <a:cs typeface="Arial" panose="020B0604020202020204" pitchFamily="34" charset="0"/>
              </a:rPr>
              <a:t>珍珠链战略</a:t>
            </a:r>
            <a:endParaRPr lang="en-US" altLang="zh-CN" sz="2400" b="1" dirty="0">
              <a:solidFill>
                <a:srgbClr val="FF0000"/>
              </a:solidFill>
              <a:latin typeface="隶书" panose="02010509060101010101" pitchFamily="49" charset="-122"/>
              <a:ea typeface="隶书" panose="02010509060101010101" pitchFamily="49" charset="-122"/>
              <a:cs typeface="Arial" panose="020B0604020202020204" pitchFamily="34" charset="0"/>
            </a:endParaRPr>
          </a:p>
          <a:p>
            <a:pPr eaLnBrk="0" fontAlgn="base" hangingPunct="0">
              <a:spcBef>
                <a:spcPct val="0"/>
              </a:spcBef>
              <a:spcAft>
                <a:spcPct val="0"/>
              </a:spcAft>
              <a:buNone/>
              <a:defRPr/>
            </a:pPr>
            <a:r>
              <a:rPr lang="zh-CN" altLang="en-US" sz="2400" b="1" dirty="0">
                <a:latin typeface="隶书" panose="02010509060101010101" pitchFamily="49" charset="-122"/>
                <a:ea typeface="隶书" panose="02010509060101010101" pitchFamily="49" charset="-122"/>
                <a:cs typeface="Arial" panose="020B0604020202020204" pitchFamily="34" charset="0"/>
              </a:rPr>
              <a:t>国外有些别有用心的媒体声称中国正透过资助等各种方式取得军舰海外停泊基地。战略包括</a:t>
            </a:r>
            <a:r>
              <a:rPr lang="zh-CN" altLang="en-US" sz="2400" b="1" dirty="0">
                <a:solidFill>
                  <a:srgbClr val="C00000"/>
                </a:solidFill>
                <a:latin typeface="隶书" panose="02010509060101010101" pitchFamily="49" charset="-122"/>
                <a:ea typeface="隶书" panose="02010509060101010101" pitchFamily="49" charset="-122"/>
                <a:cs typeface="Arial" panose="020B0604020202020204" pitchFamily="34" charset="0"/>
              </a:rPr>
              <a:t>吉布提、巴基斯坦、孟加拉国、缅甸、马来西亚、柬埔寨、泰国等国家的有关港口或机场</a:t>
            </a:r>
            <a:r>
              <a:rPr lang="zh-CN" altLang="en-US" sz="2400" b="1" dirty="0">
                <a:latin typeface="隶书" panose="02010509060101010101" pitchFamily="49" charset="-122"/>
                <a:ea typeface="隶书" panose="02010509060101010101" pitchFamily="49" charset="-122"/>
                <a:cs typeface="Arial" panose="020B0604020202020204" pitchFamily="34" charset="0"/>
              </a:rPr>
              <a:t>，这些国家在地图上联系起来像一串珍珠。</a:t>
            </a:r>
            <a:r>
              <a:rPr lang="zh-CN" altLang="en-US" sz="2400" b="1" kern="0" dirty="0">
                <a:latin typeface="隶书" panose="02010509060101010101" pitchFamily="49" charset="-122"/>
                <a:ea typeface="隶书" panose="02010509060101010101" pitchFamily="49" charset="-122"/>
                <a:cs typeface="Arial" panose="020B0604020202020204" pitchFamily="34" charset="0"/>
              </a:rPr>
              <a:t>得了</a:t>
            </a:r>
            <a:endParaRPr lang="zh-CN" altLang="en-US" sz="2400" b="1" dirty="0">
              <a:latin typeface="隶书" panose="02010509060101010101" pitchFamily="49" charset="-122"/>
              <a:ea typeface="隶书" panose="02010509060101010101" pitchFamily="49" charset="-122"/>
              <a:cs typeface="Arial" panose="020B0604020202020204" pitchFamily="34" charset="0"/>
            </a:endParaRPr>
          </a:p>
        </p:txBody>
      </p:sp>
      <p:sp>
        <p:nvSpPr>
          <p:cNvPr id="3" name="矩形 2"/>
          <p:cNvSpPr/>
          <p:nvPr/>
        </p:nvSpPr>
        <p:spPr>
          <a:xfrm>
            <a:off x="1752600" y="4325938"/>
            <a:ext cx="8783638" cy="1938338"/>
          </a:xfrm>
          <a:prstGeom prst="rect">
            <a:avLst/>
          </a:prstGeom>
        </p:spPr>
        <p:txBody>
          <a:bodyPr wrap="square">
            <a:spAutoFit/>
          </a:bodyPr>
          <a:lstStyle/>
          <a:p>
            <a:pPr eaLnBrk="0" fontAlgn="base" hangingPunct="0">
              <a:spcBef>
                <a:spcPct val="0"/>
              </a:spcBef>
              <a:spcAft>
                <a:spcPct val="0"/>
              </a:spcAft>
              <a:defRPr/>
            </a:pPr>
            <a:r>
              <a:rPr lang="zh-CN" altLang="en-US" sz="2400" b="1" kern="0" dirty="0">
                <a:latin typeface="隶书" panose="02010509060101010101" pitchFamily="49" charset="-122"/>
                <a:ea typeface="隶书" panose="02010509060101010101" pitchFamily="49" charset="-122"/>
                <a:cs typeface="Arial" panose="020B0604020202020204" pitchFamily="34" charset="0"/>
              </a:rPr>
              <a:t>吉布提海外军事基地可以控制红海出海口、有了瓜达尔港使用和经营权可对霍尔姆斯海峡构成直接威慑、与马来西亚合作开发皇京港在马六甲海峡有了立足之地、亚丁湾护航使我</a:t>
            </a:r>
            <a:r>
              <a:rPr lang="zh-CN" altLang="zh-CN" sz="2400" b="1" kern="0" dirty="0">
                <a:latin typeface="隶书" panose="02010509060101010101" pitchFamily="49" charset="-122"/>
                <a:ea typeface="隶书" panose="02010509060101010101" pitchFamily="49" charset="-122"/>
                <a:cs typeface="Arial" panose="020B0604020202020204" pitchFamily="34" charset="0"/>
              </a:rPr>
              <a:t>对印度洋水域有了更多的了解，这为我参与亚太与印度洋竞争创造了一定的条件。</a:t>
            </a:r>
            <a:endParaRPr lang="zh-CN" altLang="en-US" sz="4400" b="1" dirty="0">
              <a:latin typeface="Arial" panose="020B0604020202020204" pitchFamily="34" charset="0"/>
              <a:ea typeface="华文彩云" panose="02010800040101010101" pitchFamily="2" charset="-122"/>
            </a:endParaRPr>
          </a:p>
        </p:txBody>
      </p:sp>
    </p:spTree>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p:cNvSpPr>
          <p:nvPr>
            <p:ph type="title" idx="4294967295"/>
          </p:nvPr>
        </p:nvSpPr>
        <p:spPr>
          <a:xfrm>
            <a:off x="1559560" y="1340486"/>
            <a:ext cx="9144000" cy="5212715"/>
          </a:xfrm>
          <a:ln/>
        </p:spPr>
        <p:txBody>
          <a:bodyPr vert="horz" wrap="square" lIns="91440" tIns="45720" rIns="91440" bIns="45720" rtlCol="0" anchor="ctr" anchorCtr="0">
            <a:normAutofit fontScale="90000"/>
          </a:bodyPr>
          <a:lstStyle/>
          <a:p>
            <a:pPr algn="l" eaLnBrk="1" hangingPunct="1"/>
            <a:r>
              <a:rPr lang="zh-CN" altLang="en-US" b="1" dirty="0">
                <a:latin typeface="楷体" panose="02010609060101010101" pitchFamily="49" charset="-122"/>
                <a:ea typeface="楷体" panose="02010609060101010101" pitchFamily="49" charset="-122"/>
                <a:cs typeface="楷体" panose="02010609060101010101" pitchFamily="49" charset="-122"/>
              </a:rPr>
              <a:t>二、依法原则</a:t>
            </a:r>
            <a:br>
              <a:rPr lang="zh-CN" altLang="en-US" b="1" dirty="0">
                <a:latin typeface="楷体" panose="02010609060101010101" pitchFamily="49" charset="-122"/>
                <a:ea typeface="楷体" panose="02010609060101010101" pitchFamily="49" charset="-122"/>
                <a:cs typeface="楷体" panose="02010609060101010101" pitchFamily="49" charset="-122"/>
              </a:rPr>
            </a:br>
            <a:r>
              <a:rPr lang="zh-CN" altLang="en-US" sz="2800" b="1" dirty="0">
                <a:solidFill>
                  <a:srgbClr val="FF0000"/>
                </a:solidFill>
                <a:latin typeface="楷体" panose="02010609060101010101" pitchFamily="49" charset="-122"/>
                <a:ea typeface="楷体" panose="02010609060101010101" pitchFamily="49" charset="-122"/>
                <a:cs typeface="楷体" panose="02010609060101010101" pitchFamily="49" charset="-122"/>
              </a:rPr>
              <a:t>故经之以五事，校之以计而索其情：</a:t>
            </a:r>
            <a:r>
              <a:rPr lang="en-US" altLang="zh-CN" sz="2800" b="1" dirty="0">
                <a:solidFill>
                  <a:srgbClr val="FF0000"/>
                </a:solidFill>
                <a:latin typeface="楷体" panose="02010609060101010101" pitchFamily="49" charset="-122"/>
                <a:ea typeface="楷体" panose="02010609060101010101" pitchFamily="49" charset="-122"/>
                <a:cs typeface="楷体" panose="02010609060101010101" pitchFamily="49" charset="-122"/>
              </a:rPr>
              <a:t>……</a:t>
            </a:r>
            <a:r>
              <a:rPr lang="zh-CN" altLang="en-US" sz="2800" b="1" dirty="0">
                <a:solidFill>
                  <a:srgbClr val="FF0000"/>
                </a:solidFill>
                <a:latin typeface="楷体" panose="02010609060101010101" pitchFamily="49" charset="-122"/>
                <a:ea typeface="楷体" panose="02010609060101010101" pitchFamily="49" charset="-122"/>
                <a:cs typeface="楷体" panose="02010609060101010101" pitchFamily="49" charset="-122"/>
              </a:rPr>
              <a:t>五曰法。法者，曲制，官道主用也。法令孰行？</a:t>
            </a:r>
            <a:r>
              <a:rPr lang="en-US" altLang="zh-CN" sz="2800" b="1" dirty="0">
                <a:solidFill>
                  <a:srgbClr val="FF0000"/>
                </a:solidFill>
                <a:latin typeface="楷体" panose="02010609060101010101" pitchFamily="49" charset="-122"/>
                <a:ea typeface="楷体" panose="02010609060101010101" pitchFamily="49" charset="-122"/>
                <a:cs typeface="楷体" panose="02010609060101010101" pitchFamily="49" charset="-122"/>
              </a:rPr>
              <a:t>…</a:t>
            </a:r>
            <a:r>
              <a:rPr lang="zh-CN" altLang="en-US" sz="2800" b="1" dirty="0">
                <a:solidFill>
                  <a:srgbClr val="FF0000"/>
                </a:solidFill>
                <a:latin typeface="楷体" panose="02010609060101010101" pitchFamily="49" charset="-122"/>
                <a:ea typeface="楷体" panose="02010609060101010101" pitchFamily="49" charset="-122"/>
                <a:cs typeface="楷体" panose="02010609060101010101" pitchFamily="49" charset="-122"/>
              </a:rPr>
              <a:t>吾以此之胜负矣。</a:t>
            </a:r>
            <a:br>
              <a:rPr lang="zh-CN" altLang="en-US" sz="2800" b="1" dirty="0">
                <a:solidFill>
                  <a:srgbClr val="FF0000"/>
                </a:solidFill>
                <a:latin typeface="楷体" panose="02010609060101010101" pitchFamily="49" charset="-122"/>
                <a:ea typeface="楷体" panose="02010609060101010101" pitchFamily="49" charset="-122"/>
                <a:cs typeface="楷体" panose="02010609060101010101" pitchFamily="49" charset="-122"/>
              </a:rPr>
            </a:br>
            <a:r>
              <a:rPr lang="zh-CN" altLang="en-US" sz="2800" b="1" dirty="0">
                <a:solidFill>
                  <a:srgbClr val="FF0000"/>
                </a:solidFill>
                <a:latin typeface="楷体" panose="02010609060101010101" pitchFamily="49" charset="-122"/>
                <a:ea typeface="楷体" panose="02010609060101010101" pitchFamily="49" charset="-122"/>
                <a:cs typeface="楷体" panose="02010609060101010101" pitchFamily="49" charset="-122"/>
              </a:rPr>
              <a:t>善用兵者，修道而保法，故能为胜败之正。</a:t>
            </a:r>
            <a:r>
              <a:rPr lang="en-US" altLang="zh-CN" sz="2800" b="1" dirty="0">
                <a:solidFill>
                  <a:srgbClr val="FF0000"/>
                </a:solidFill>
                <a:latin typeface="楷体" panose="02010609060101010101" pitchFamily="49" charset="-122"/>
                <a:ea typeface="楷体" panose="02010609060101010101" pitchFamily="49" charset="-122"/>
                <a:cs typeface="楷体" panose="02010609060101010101" pitchFamily="49" charset="-122"/>
              </a:rPr>
              <a:t>《</a:t>
            </a:r>
            <a:r>
              <a:rPr lang="zh-CN" altLang="en-US" sz="2800" b="1" dirty="0">
                <a:solidFill>
                  <a:srgbClr val="FF0000"/>
                </a:solidFill>
                <a:latin typeface="楷体" panose="02010609060101010101" pitchFamily="49" charset="-122"/>
                <a:ea typeface="楷体" panose="02010609060101010101" pitchFamily="49" charset="-122"/>
                <a:cs typeface="楷体" panose="02010609060101010101" pitchFamily="49" charset="-122"/>
              </a:rPr>
              <a:t>形篇</a:t>
            </a:r>
            <a:r>
              <a:rPr lang="en-US" altLang="zh-CN" sz="2800" b="1" dirty="0">
                <a:solidFill>
                  <a:srgbClr val="FF0000"/>
                </a:solidFill>
                <a:latin typeface="楷体" panose="02010609060101010101" pitchFamily="49" charset="-122"/>
                <a:ea typeface="楷体" panose="02010609060101010101" pitchFamily="49" charset="-122"/>
                <a:cs typeface="楷体" panose="02010609060101010101" pitchFamily="49" charset="-122"/>
              </a:rPr>
              <a:t>》</a:t>
            </a:r>
            <a:br>
              <a:rPr lang="en-US" altLang="zh-CN" sz="2800" b="1" dirty="0">
                <a:solidFill>
                  <a:srgbClr val="FF0000"/>
                </a:solidFill>
                <a:latin typeface="楷体" panose="02010609060101010101" pitchFamily="49" charset="-122"/>
                <a:ea typeface="楷体" panose="02010609060101010101" pitchFamily="49" charset="-122"/>
                <a:cs typeface="楷体" panose="02010609060101010101" pitchFamily="49" charset="-122"/>
              </a:rPr>
            </a:br>
            <a:r>
              <a:rPr lang="zh-CN" altLang="en-US" sz="2000" b="1" dirty="0">
                <a:latin typeface="楷体" panose="02010609060101010101" pitchFamily="49" charset="-122"/>
                <a:ea typeface="楷体" panose="02010609060101010101" pitchFamily="49" charset="-122"/>
                <a:cs typeface="楷体" panose="02010609060101010101" pitchFamily="49" charset="-122"/>
              </a:rPr>
              <a:t>善于指导战争的人，修明政治，确保法制。所以能够掌握胜败的主动权。</a:t>
            </a:r>
            <a:br>
              <a:rPr lang="zh-CN" altLang="en-US" sz="2000" b="1" dirty="0">
                <a:latin typeface="楷体" panose="02010609060101010101" pitchFamily="49" charset="-122"/>
                <a:ea typeface="楷体" panose="02010609060101010101" pitchFamily="49" charset="-122"/>
                <a:cs typeface="楷体" panose="02010609060101010101" pitchFamily="49" charset="-122"/>
              </a:rPr>
            </a:br>
            <a:br>
              <a:rPr lang="zh-CN" altLang="en-US" sz="2000" b="1" dirty="0">
                <a:latin typeface="楷体" panose="02010609060101010101" pitchFamily="49" charset="-122"/>
                <a:ea typeface="楷体" panose="02010609060101010101" pitchFamily="49" charset="-122"/>
                <a:cs typeface="楷体" panose="02010609060101010101" pitchFamily="49" charset="-122"/>
              </a:rPr>
            </a:br>
            <a:r>
              <a:rPr lang="zh-CN" altLang="en-US" sz="32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中越北部湾划界协定；</a:t>
            </a:r>
            <a:br>
              <a:rPr lang="zh-CN" altLang="en-US" sz="32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br>
            <a:r>
              <a:rPr lang="zh-CN" altLang="en-US" sz="28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经过40多年的谈判,黑瞎子岛被划分属中俄两国</a:t>
            </a:r>
            <a:br>
              <a:rPr lang="zh-CN" altLang="en-US" sz="2800" b="1" dirty="0">
                <a:solidFill>
                  <a:srgbClr val="FF0000"/>
                </a:solidFill>
                <a:latin typeface="楷体" panose="02010609060101010101" pitchFamily="49" charset="-122"/>
                <a:ea typeface="楷体" panose="02010609060101010101" pitchFamily="49" charset="-122"/>
                <a:cs typeface="楷体" panose="02010609060101010101" pitchFamily="49" charset="-122"/>
              </a:rPr>
            </a:br>
            <a:r>
              <a:rPr lang="zh-CN" altLang="en-US" sz="28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这标志着中俄4300公里的边界全线勘定；</a:t>
            </a:r>
            <a:br>
              <a:rPr lang="zh-CN" altLang="en-US" sz="28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br>
            <a:br>
              <a:rPr lang="zh-CN" altLang="en-US" sz="28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br>
            <a:r>
              <a:rPr lang="zh-CN" altLang="en-US" sz="2800" b="1" dirty="0">
                <a:latin typeface="楷体" panose="02010609060101010101" pitchFamily="49" charset="-122"/>
                <a:ea typeface="楷体" panose="02010609060101010101" pitchFamily="49" charset="-122"/>
                <a:cs typeface="楷体" panose="02010609060101010101" pitchFamily="49" charset="-122"/>
                <a:sym typeface="+mn-ea"/>
              </a:rPr>
              <a:t>上述案例都做到了依法办理，保护了我国的利益。所以孙子的</a:t>
            </a:r>
            <a:r>
              <a:rPr lang="zh-CN" altLang="en-US" sz="28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善用兵者，修道而保法，故能为胜败之正。</a:t>
            </a:r>
            <a:r>
              <a:rPr lang="en-US" altLang="zh-CN" sz="28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8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形篇</a:t>
            </a:r>
            <a:r>
              <a:rPr lang="en-US" altLang="zh-CN" sz="28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800" b="1" dirty="0">
                <a:latin typeface="楷体" panose="02010609060101010101" pitchFamily="49" charset="-122"/>
                <a:ea typeface="楷体" panose="02010609060101010101" pitchFamily="49" charset="-122"/>
                <a:cs typeface="楷体" panose="02010609060101010101" pitchFamily="49" charset="-122"/>
                <a:sym typeface="+mn-ea"/>
              </a:rPr>
              <a:t>（善于指导战争的人，修明政治，确保法制。所以能够掌握胜败的主动权。）有很好的指导意义。</a:t>
            </a:r>
            <a:br>
              <a:rPr lang="zh-CN" altLang="en-US" sz="2800" dirty="0">
                <a:solidFill>
                  <a:srgbClr val="FF0000"/>
                </a:solidFill>
                <a:latin typeface="楷体" panose="02010609060101010101" pitchFamily="49" charset="-122"/>
                <a:ea typeface="楷体" panose="02010609060101010101" pitchFamily="49" charset="-122"/>
                <a:cs typeface="楷体" panose="02010609060101010101" pitchFamily="49" charset="-122"/>
              </a:rPr>
            </a:br>
            <a:br>
              <a:rPr lang="zh-CN" altLang="en-US" sz="3200" b="1" dirty="0">
                <a:latin typeface="楷体" panose="02010609060101010101" pitchFamily="49" charset="-122"/>
                <a:ea typeface="楷体" panose="02010609060101010101" pitchFamily="49" charset="-122"/>
                <a:cs typeface="楷体" panose="02010609060101010101" pitchFamily="49" charset="-122"/>
              </a:rPr>
            </a:br>
            <a:endParaRPr lang="zh-CN" altLang="en-US" sz="3200"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p:nvPr/>
        </p:nvSpPr>
        <p:spPr>
          <a:xfrm>
            <a:off x="1558926" y="260351"/>
            <a:ext cx="9001125" cy="6323965"/>
          </a:xfrm>
          <a:prstGeom prst="rect">
            <a:avLst/>
          </a:prstGeom>
          <a:noFill/>
          <a:ln w="9525">
            <a:noFill/>
          </a:ln>
          <a:effectLst>
            <a:outerShdw dist="35921" dir="2699999" algn="ctr" rotWithShape="0">
              <a:srgbClr val="FFFF00"/>
            </a:outerShdw>
          </a:effectLst>
        </p:spPr>
        <p:txBody>
          <a:bodyPr>
            <a:spAutoFit/>
          </a:bodyPr>
          <a:lstStyle>
            <a:lvl1pPr marL="339725" indent="-339725" algn="l" rtl="0" eaLnBrk="0" fontAlgn="base" hangingPunct="0">
              <a:spcBef>
                <a:spcPct val="20000"/>
              </a:spcBef>
              <a:spcAft>
                <a:spcPct val="0"/>
              </a:spcAft>
              <a:buChar char="•"/>
              <a:defRPr kumimoji="1"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kumimoji="1" sz="2800">
                <a:solidFill>
                  <a:schemeClr val="tx1"/>
                </a:solidFill>
                <a:latin typeface="+mn-lt"/>
                <a:ea typeface="+mn-ea"/>
              </a:defRPr>
            </a:lvl2pPr>
            <a:lvl3pPr marL="1139825" indent="-225425" algn="l" rtl="0" eaLnBrk="0" fontAlgn="base" hangingPunct="0">
              <a:spcBef>
                <a:spcPct val="20000"/>
              </a:spcBef>
              <a:spcAft>
                <a:spcPct val="0"/>
              </a:spcAft>
              <a:buChar char="•"/>
              <a:defRPr kumimoji="1" sz="2400">
                <a:solidFill>
                  <a:schemeClr val="tx1"/>
                </a:solidFill>
                <a:latin typeface="+mn-lt"/>
                <a:ea typeface="+mn-ea"/>
              </a:defRPr>
            </a:lvl3pPr>
            <a:lvl4pPr marL="1597025" indent="-225425" algn="l" rtl="0" eaLnBrk="0" fontAlgn="base" hangingPunct="0">
              <a:spcBef>
                <a:spcPct val="20000"/>
              </a:spcBef>
              <a:spcAft>
                <a:spcPct val="0"/>
              </a:spcAft>
              <a:buChar char="–"/>
              <a:defRPr kumimoji="1" sz="2000">
                <a:solidFill>
                  <a:schemeClr val="tx1"/>
                </a:solidFill>
                <a:latin typeface="+mn-lt"/>
                <a:ea typeface="+mn-ea"/>
              </a:defRPr>
            </a:lvl4pPr>
            <a:lvl5pPr marL="2054225" indent="-225425"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eaLnBrk="1" hangingPunct="1">
              <a:spcBef>
                <a:spcPct val="0"/>
              </a:spcBef>
              <a:spcAft>
                <a:spcPts val="1800"/>
              </a:spcAft>
              <a:buNone/>
            </a:pPr>
            <a:r>
              <a:rPr lang="zh-CN" altLang="en-US" b="1" dirty="0">
                <a:solidFill>
                  <a:schemeClr val="tx1">
                    <a:lumMod val="95000"/>
                    <a:lumOff val="5000"/>
                  </a:schemeClr>
                </a:solidFill>
                <a:latin typeface="等线 Light" panose="02010600030101010101" charset="-122"/>
                <a:ea typeface="等线 Light" panose="02010600030101010101" charset="-122"/>
              </a:rPr>
              <a:t>三、备战思想</a:t>
            </a:r>
          </a:p>
          <a:p>
            <a:pPr marL="0" indent="0" eaLnBrk="1" hangingPunct="1">
              <a:spcBef>
                <a:spcPts val="600"/>
              </a:spcBef>
              <a:buNone/>
            </a:pPr>
            <a:r>
              <a:rPr lang="zh-CN" altLang="en-US" sz="2400" b="1" dirty="0">
                <a:solidFill>
                  <a:schemeClr val="tx1">
                    <a:lumMod val="95000"/>
                    <a:lumOff val="5000"/>
                  </a:schemeClr>
                </a:solidFill>
                <a:latin typeface="等线 Light" panose="02010600030101010101" charset="-122"/>
                <a:ea typeface="等线 Light" panose="02010600030101010101" charset="-122"/>
              </a:rPr>
              <a:t>用兵之法，无恃其不来，恃吾有以待也；无恃其不攻，恃吾有所不可攻也。</a:t>
            </a:r>
            <a:r>
              <a:rPr lang="zh-CN" altLang="en-US" sz="2400" dirty="0">
                <a:solidFill>
                  <a:schemeClr val="tx1">
                    <a:lumMod val="95000"/>
                    <a:lumOff val="5000"/>
                  </a:schemeClr>
                </a:solidFill>
                <a:latin typeface="等线 Light" panose="02010600030101010101" charset="-122"/>
                <a:ea typeface="等线 Light" panose="02010600030101010101" charset="-122"/>
              </a:rPr>
              <a:t>《九变篇》</a:t>
            </a:r>
          </a:p>
          <a:p>
            <a:pPr marL="0" indent="0" eaLnBrk="1" hangingPunct="1">
              <a:spcBef>
                <a:spcPts val="600"/>
              </a:spcBef>
              <a:buNone/>
            </a:pPr>
            <a:r>
              <a:rPr lang="zh-CN" altLang="en-US" sz="2400" dirty="0">
                <a:solidFill>
                  <a:schemeClr val="tx1">
                    <a:lumMod val="95000"/>
                    <a:lumOff val="5000"/>
                  </a:schemeClr>
                </a:solidFill>
                <a:latin typeface="等线 Light" panose="02010600030101010101" charset="-122"/>
                <a:ea typeface="等线 Light" panose="02010600030101010101" charset="-122"/>
              </a:rPr>
              <a:t>用兵的原则，不要寄希望敌人不会来，而要依靠自己有充分的准备。不要寄希望敌人不会来攻，而要依靠自己有使敌人无法攻破的条件，对战争的立足点要放在事先做好充分准备，严阵以待，使敌人不敢轻易向我发动进攻的基点上。</a:t>
            </a:r>
          </a:p>
          <a:p>
            <a:pPr marL="0" indent="0" eaLnBrk="1" hangingPunct="1">
              <a:spcBef>
                <a:spcPct val="50000"/>
              </a:spcBef>
              <a:buNone/>
            </a:pPr>
            <a:r>
              <a:rPr lang="zh-CN" altLang="en-US" sz="2400" b="1" dirty="0">
                <a:solidFill>
                  <a:schemeClr val="tx1">
                    <a:lumMod val="95000"/>
                    <a:lumOff val="5000"/>
                  </a:schemeClr>
                </a:solidFill>
                <a:latin typeface="等线 Light" panose="02010600030101010101" charset="-122"/>
                <a:ea typeface="等线 Light" panose="02010600030101010101" charset="-122"/>
                <a:sym typeface="+mn-ea"/>
              </a:rPr>
              <a:t>是故胜兵先胜而后求战，</a:t>
            </a:r>
            <a:br>
              <a:rPr lang="zh-CN" altLang="en-US" sz="2400" b="1" dirty="0">
                <a:solidFill>
                  <a:schemeClr val="tx1">
                    <a:lumMod val="95000"/>
                    <a:lumOff val="5000"/>
                  </a:schemeClr>
                </a:solidFill>
                <a:latin typeface="等线 Light" panose="02010600030101010101" charset="-122"/>
                <a:ea typeface="等线 Light" panose="02010600030101010101" charset="-122"/>
                <a:sym typeface="+mn-ea"/>
              </a:rPr>
            </a:br>
            <a:r>
              <a:rPr lang="zh-CN" altLang="en-US" sz="2400" b="1" dirty="0">
                <a:solidFill>
                  <a:schemeClr val="tx1">
                    <a:lumMod val="95000"/>
                    <a:lumOff val="5000"/>
                  </a:schemeClr>
                </a:solidFill>
                <a:latin typeface="等线 Light" panose="02010600030101010101" charset="-122"/>
                <a:ea typeface="等线 Light" panose="02010600030101010101" charset="-122"/>
                <a:sym typeface="+mn-ea"/>
              </a:rPr>
              <a:t>败兵先战而后求胜。  《形篇》</a:t>
            </a:r>
            <a:br>
              <a:rPr lang="zh-CN" altLang="en-US" sz="2400" dirty="0">
                <a:solidFill>
                  <a:schemeClr val="tx1">
                    <a:lumMod val="95000"/>
                    <a:lumOff val="5000"/>
                  </a:schemeClr>
                </a:solidFill>
                <a:latin typeface="等线 Light" panose="02010600030101010101" charset="-122"/>
                <a:ea typeface="等线 Light" panose="02010600030101010101" charset="-122"/>
                <a:sym typeface="+mn-ea"/>
              </a:rPr>
            </a:br>
            <a:r>
              <a:rPr lang="zh-CN" altLang="en-US" sz="2400" dirty="0">
                <a:solidFill>
                  <a:schemeClr val="tx1">
                    <a:lumMod val="95000"/>
                    <a:lumOff val="5000"/>
                  </a:schemeClr>
                </a:solidFill>
                <a:latin typeface="等线 Light" panose="02010600030101010101" charset="-122"/>
                <a:ea typeface="等线 Light" panose="02010600030101010101" charset="-122"/>
                <a:sym typeface="+mn-ea"/>
              </a:rPr>
              <a:t>因此，胜利的军队总是先有了胜利的把握而后才同敌人交战，失败的军队则是先同敌人交战而后企求取胜。</a:t>
            </a:r>
            <a:endParaRPr lang="zh-CN" altLang="en-US" sz="2400" dirty="0">
              <a:solidFill>
                <a:schemeClr val="tx1">
                  <a:lumMod val="95000"/>
                  <a:lumOff val="5000"/>
                </a:schemeClr>
              </a:solidFill>
              <a:latin typeface="等线 Light" panose="02010600030101010101" charset="-122"/>
              <a:ea typeface="等线 Light" panose="02010600030101010101" charset="-122"/>
            </a:endParaRPr>
          </a:p>
          <a:p>
            <a:pPr marL="0" indent="0" eaLnBrk="1" hangingPunct="1">
              <a:spcBef>
                <a:spcPct val="50000"/>
              </a:spcBef>
              <a:buNone/>
            </a:pPr>
            <a:r>
              <a:rPr lang="zh-CN" altLang="en-US" sz="2400" dirty="0">
                <a:solidFill>
                  <a:schemeClr val="tx1">
                    <a:lumMod val="95000"/>
                    <a:lumOff val="5000"/>
                  </a:schemeClr>
                </a:solidFill>
                <a:latin typeface="等线 Light" panose="02010600030101010101" charset="-122"/>
                <a:ea typeface="等线 Light" panose="02010600030101010101" charset="-122"/>
                <a:sym typeface="+mn-ea"/>
              </a:rPr>
              <a:t>如果备战而不战只是失去了金钱，如果不备战失去的将是大英帝国。  -----英国丘吉尔</a:t>
            </a:r>
            <a:endParaRPr lang="zh-CN" altLang="en-US" sz="2400" dirty="0">
              <a:solidFill>
                <a:schemeClr val="tx1">
                  <a:lumMod val="95000"/>
                  <a:lumOff val="5000"/>
                </a:schemeClr>
              </a:solidFill>
              <a:latin typeface="等线 Light" panose="02010600030101010101" charset="-122"/>
              <a:ea typeface="等线 Light" panose="02010600030101010101" charset="-122"/>
            </a:endParaRPr>
          </a:p>
          <a:p>
            <a:pPr marL="0" indent="0" eaLnBrk="1" hangingPunct="1">
              <a:spcBef>
                <a:spcPct val="50000"/>
              </a:spcBef>
              <a:buNone/>
            </a:pPr>
            <a:endParaRPr lang="zh-CN" altLang="en-US" sz="2400" dirty="0">
              <a:solidFill>
                <a:schemeClr val="tx1">
                  <a:lumMod val="95000"/>
                  <a:lumOff val="5000"/>
                </a:schemeClr>
              </a:solidFill>
              <a:latin typeface="等线 Light" panose="02010600030101010101" charset="-122"/>
              <a:ea typeface="等线 Light" panose="02010600030101010101" charset="-122"/>
            </a:endParaRPr>
          </a:p>
        </p:txBody>
      </p:sp>
      <p:sp>
        <p:nvSpPr>
          <p:cNvPr id="3" name="文本框 2">
            <a:extLst>
              <a:ext uri="{FF2B5EF4-FFF2-40B4-BE49-F238E27FC236}">
                <a16:creationId xmlns:a16="http://schemas.microsoft.com/office/drawing/2014/main" id="{29D5EE76-FE88-2511-33B0-0DC033628A7E}"/>
              </a:ext>
            </a:extLst>
          </p:cNvPr>
          <p:cNvSpPr txBox="1"/>
          <p:nvPr/>
        </p:nvSpPr>
        <p:spPr>
          <a:xfrm>
            <a:off x="1558926" y="5923308"/>
            <a:ext cx="6096000" cy="827984"/>
          </a:xfrm>
          <a:prstGeom prst="rect">
            <a:avLst/>
          </a:prstGeom>
          <a:noFill/>
        </p:spPr>
        <p:txBody>
          <a:bodyPr wrap="square">
            <a:spAutoFit/>
          </a:bodyPr>
          <a:lstStyle/>
          <a:p>
            <a:pPr algn="l">
              <a:lnSpc>
                <a:spcPct val="140000"/>
              </a:lnSpc>
            </a:pPr>
            <a:r>
              <a:rPr lang="zh-CN" altLang="en-US" sz="1800" dirty="0">
                <a:latin typeface="楷体" panose="02010609060101010101" pitchFamily="49" charset="-122"/>
                <a:ea typeface="楷体" panose="02010609060101010101" pitchFamily="49" charset="-122"/>
                <a:cs typeface="楷体" panose="02010609060101010101" pitchFamily="49" charset="-122"/>
                <a:sym typeface="+mn-ea"/>
              </a:rPr>
              <a:t>以虞待不虞者胜。</a:t>
            </a:r>
          </a:p>
          <a:p>
            <a:pPr algn="r">
              <a:lnSpc>
                <a:spcPct val="140000"/>
              </a:lnSpc>
            </a:pPr>
            <a:r>
              <a:rPr lang="zh-CN" altLang="en-US" sz="1800" dirty="0">
                <a:latin typeface="楷体" panose="02010609060101010101" pitchFamily="49" charset="-122"/>
                <a:ea typeface="楷体" panose="02010609060101010101" pitchFamily="49" charset="-122"/>
                <a:cs typeface="楷体" panose="02010609060101010101" pitchFamily="49" charset="-122"/>
                <a:sym typeface="+mn-ea"/>
              </a:rPr>
              <a:t> </a:t>
            </a:r>
            <a:r>
              <a:rPr lang="en-US" altLang="zh-CN" sz="18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cs typeface="楷体" panose="02010609060101010101" pitchFamily="49" charset="-122"/>
                <a:sym typeface="+mn-ea"/>
              </a:rPr>
              <a:t>孙子兵法</a:t>
            </a:r>
            <a:r>
              <a:rPr lang="en-US" altLang="zh-CN" sz="18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cs typeface="楷体" panose="02010609060101010101" pitchFamily="49" charset="-122"/>
                <a:sym typeface="+mn-ea"/>
              </a:rPr>
              <a:t>谋攻篇</a:t>
            </a:r>
            <a:r>
              <a:rPr lang="en-US" altLang="zh-CN" sz="1800" dirty="0">
                <a:latin typeface="楷体" panose="02010609060101010101" pitchFamily="49" charset="-122"/>
                <a:ea typeface="楷体" panose="02010609060101010101" pitchFamily="49" charset="-122"/>
                <a:cs typeface="楷体" panose="02010609060101010101" pitchFamily="49" charset="-122"/>
                <a:sym typeface="+mn-ea"/>
              </a:rPr>
              <a:t>》</a:t>
            </a:r>
            <a:endParaRPr lang="zh-CN" altLang="en-US" dirty="0"/>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a:spLocks noGrp="1"/>
          </p:cNvSpPr>
          <p:nvPr>
            <p:ph type="title" idx="4294967295"/>
          </p:nvPr>
        </p:nvSpPr>
        <p:spPr>
          <a:xfrm>
            <a:off x="1630998" y="765811"/>
            <a:ext cx="9144000" cy="5326063"/>
          </a:xfrm>
          <a:ln/>
        </p:spPr>
        <p:txBody>
          <a:bodyPr vert="horz" wrap="square" lIns="91440" tIns="45720" rIns="91440" bIns="45720" rtlCol="0" anchor="ctr" anchorCtr="0">
            <a:normAutofit fontScale="90000"/>
          </a:bodyPr>
          <a:lstStyle/>
          <a:p>
            <a:pPr algn="l" eaLnBrk="1" hangingPunct="1"/>
            <a:r>
              <a:rPr lang="zh-CN" altLang="en-US" sz="3600" b="1" dirty="0">
                <a:latin typeface="楷体" panose="02010609060101010101" pitchFamily="49" charset="-122"/>
                <a:ea typeface="楷体" panose="02010609060101010101" pitchFamily="49" charset="-122"/>
                <a:cs typeface="楷体" panose="02010609060101010101" pitchFamily="49" charset="-122"/>
              </a:rPr>
              <a:t>第二节  </a:t>
            </a:r>
            <a:r>
              <a:rPr lang="en-US" altLang="zh-CN" sz="3600" b="1" dirty="0">
                <a:latin typeface="楷体" panose="02010609060101010101" pitchFamily="49" charset="-122"/>
                <a:ea typeface="楷体" panose="02010609060101010101" pitchFamily="49" charset="-122"/>
                <a:cs typeface="楷体" panose="02010609060101010101" pitchFamily="49" charset="-122"/>
              </a:rPr>
              <a:t>《</a:t>
            </a:r>
            <a:r>
              <a:rPr lang="zh-CN" altLang="en-US" sz="3600" b="1" dirty="0">
                <a:latin typeface="楷体" panose="02010609060101010101" pitchFamily="49" charset="-122"/>
                <a:ea typeface="楷体" panose="02010609060101010101" pitchFamily="49" charset="-122"/>
                <a:cs typeface="楷体" panose="02010609060101010101" pitchFamily="49" charset="-122"/>
              </a:rPr>
              <a:t>孙子兵法</a:t>
            </a:r>
            <a:r>
              <a:rPr lang="en-US" altLang="zh-CN" sz="3600" b="1" dirty="0">
                <a:latin typeface="楷体" panose="02010609060101010101" pitchFamily="49" charset="-122"/>
                <a:ea typeface="楷体" panose="02010609060101010101" pitchFamily="49" charset="-122"/>
                <a:cs typeface="楷体" panose="02010609060101010101" pitchFamily="49" charset="-122"/>
              </a:rPr>
              <a:t>》</a:t>
            </a:r>
            <a:br>
              <a:rPr lang="en-US" altLang="zh-CN" sz="3600" b="1" dirty="0">
                <a:latin typeface="楷体" panose="02010609060101010101" pitchFamily="49" charset="-122"/>
                <a:ea typeface="楷体" panose="02010609060101010101" pitchFamily="49" charset="-122"/>
                <a:cs typeface="楷体" panose="02010609060101010101" pitchFamily="49" charset="-122"/>
              </a:rPr>
            </a:br>
            <a:r>
              <a:rPr lang="zh-CN" altLang="en-US" sz="3600" b="1" dirty="0">
                <a:latin typeface="楷体" panose="02010609060101010101" pitchFamily="49" charset="-122"/>
                <a:ea typeface="楷体" panose="02010609060101010101" pitchFamily="49" charset="-122"/>
                <a:cs typeface="楷体" panose="02010609060101010101" pitchFamily="49" charset="-122"/>
              </a:rPr>
              <a:t>提供了一些谈判的技巧</a:t>
            </a:r>
            <a:br>
              <a:rPr lang="zh-CN" altLang="en-US" sz="3600" b="1" dirty="0">
                <a:latin typeface="楷体" panose="02010609060101010101" pitchFamily="49" charset="-122"/>
                <a:ea typeface="楷体" panose="02010609060101010101" pitchFamily="49" charset="-122"/>
                <a:cs typeface="楷体" panose="02010609060101010101" pitchFamily="49" charset="-122"/>
              </a:rPr>
            </a:br>
            <a:r>
              <a:rPr lang="zh-CN" altLang="en-US" sz="3600" b="1" dirty="0">
                <a:solidFill>
                  <a:srgbClr val="FF0000"/>
                </a:solidFill>
                <a:latin typeface="楷体" panose="02010609060101010101" pitchFamily="49" charset="-122"/>
                <a:ea typeface="楷体" panose="02010609060101010101" pitchFamily="49" charset="-122"/>
                <a:cs typeface="楷体" panose="02010609060101010101" pitchFamily="49" charset="-122"/>
              </a:rPr>
              <a:t>一、知彼知己</a:t>
            </a:r>
            <a:r>
              <a:rPr lang="en-US" altLang="zh-CN" sz="3600" b="1" dirty="0">
                <a:solidFill>
                  <a:srgbClr val="FF0000"/>
                </a:solidFill>
                <a:latin typeface="楷体" panose="02010609060101010101" pitchFamily="49" charset="-122"/>
                <a:ea typeface="楷体" panose="02010609060101010101" pitchFamily="49" charset="-122"/>
                <a:cs typeface="楷体" panose="02010609060101010101" pitchFamily="49" charset="-122"/>
              </a:rPr>
              <a:t>  </a:t>
            </a:r>
            <a:r>
              <a:rPr lang="zh-CN" altLang="en-US" sz="3600" b="1" dirty="0">
                <a:solidFill>
                  <a:srgbClr val="FF0000"/>
                </a:solidFill>
                <a:latin typeface="楷体" panose="02010609060101010101" pitchFamily="49" charset="-122"/>
                <a:ea typeface="楷体" panose="02010609060101010101" pitchFamily="49" charset="-122"/>
                <a:cs typeface="楷体" panose="02010609060101010101" pitchFamily="49" charset="-122"/>
              </a:rPr>
              <a:t>二、斗智斗勇</a:t>
            </a:r>
            <a:br>
              <a:rPr lang="zh-CN" altLang="en-US" sz="3600" b="1" dirty="0">
                <a:solidFill>
                  <a:srgbClr val="FF0000"/>
                </a:solidFill>
                <a:latin typeface="楷体" panose="02010609060101010101" pitchFamily="49" charset="-122"/>
                <a:ea typeface="楷体" panose="02010609060101010101" pitchFamily="49" charset="-122"/>
                <a:cs typeface="楷体" panose="02010609060101010101" pitchFamily="49" charset="-122"/>
              </a:rPr>
            </a:br>
            <a:r>
              <a:rPr lang="zh-CN" altLang="en-US" sz="3600" b="1" dirty="0">
                <a:solidFill>
                  <a:srgbClr val="FF0000"/>
                </a:solidFill>
                <a:latin typeface="楷体" panose="02010609060101010101" pitchFamily="49" charset="-122"/>
                <a:ea typeface="楷体" panose="02010609060101010101" pitchFamily="49" charset="-122"/>
                <a:cs typeface="楷体" panose="02010609060101010101" pitchFamily="49" charset="-122"/>
              </a:rPr>
              <a:t>三、随机应变</a:t>
            </a:r>
            <a:r>
              <a:rPr lang="en-US" altLang="zh-CN" sz="3600" b="1" dirty="0">
                <a:solidFill>
                  <a:srgbClr val="FF0000"/>
                </a:solidFill>
                <a:latin typeface="楷体" panose="02010609060101010101" pitchFamily="49" charset="-122"/>
                <a:ea typeface="楷体" panose="02010609060101010101" pitchFamily="49" charset="-122"/>
                <a:cs typeface="楷体" panose="02010609060101010101" pitchFamily="49" charset="-122"/>
              </a:rPr>
              <a:t>  </a:t>
            </a:r>
            <a:r>
              <a:rPr lang="zh-CN" altLang="en-US" sz="3600" b="1" dirty="0">
                <a:solidFill>
                  <a:srgbClr val="FF0000"/>
                </a:solidFill>
                <a:latin typeface="楷体" panose="02010609060101010101" pitchFamily="49" charset="-122"/>
                <a:ea typeface="楷体" panose="02010609060101010101" pitchFamily="49" charset="-122"/>
                <a:cs typeface="楷体" panose="02010609060101010101" pitchFamily="49" charset="-122"/>
              </a:rPr>
              <a:t>四、谨防诡道</a:t>
            </a:r>
            <a:br>
              <a:rPr lang="zh-CN" altLang="en-US" sz="3600" b="1" dirty="0">
                <a:solidFill>
                  <a:srgbClr val="FF0000"/>
                </a:solidFill>
                <a:latin typeface="楷体" panose="02010609060101010101" pitchFamily="49" charset="-122"/>
                <a:ea typeface="楷体" panose="02010609060101010101" pitchFamily="49" charset="-122"/>
                <a:cs typeface="楷体" panose="02010609060101010101" pitchFamily="49" charset="-122"/>
              </a:rPr>
            </a:br>
            <a:r>
              <a:rPr lang="zh-CN" altLang="en-US" sz="3600" b="1" dirty="0">
                <a:solidFill>
                  <a:srgbClr val="FF0000"/>
                </a:solidFill>
                <a:latin typeface="楷体" panose="02010609060101010101" pitchFamily="49" charset="-122"/>
                <a:ea typeface="楷体" panose="02010609060101010101" pitchFamily="49" charset="-122"/>
                <a:cs typeface="楷体" panose="02010609060101010101" pitchFamily="49" charset="-122"/>
              </a:rPr>
              <a:t>五、掌握主动</a:t>
            </a:r>
            <a:r>
              <a:rPr lang="en-US" altLang="zh-CN" sz="3600" b="1" dirty="0">
                <a:solidFill>
                  <a:srgbClr val="FF0000"/>
                </a:solidFill>
                <a:latin typeface="楷体" panose="02010609060101010101" pitchFamily="49" charset="-122"/>
                <a:ea typeface="楷体" panose="02010609060101010101" pitchFamily="49" charset="-122"/>
                <a:cs typeface="楷体" panose="02010609060101010101" pitchFamily="49" charset="-122"/>
              </a:rPr>
              <a:t>  </a:t>
            </a:r>
            <a:r>
              <a:rPr lang="zh-CN" altLang="en-US" sz="3600" b="1" dirty="0">
                <a:solidFill>
                  <a:srgbClr val="FF0000"/>
                </a:solidFill>
                <a:latin typeface="楷体" panose="02010609060101010101" pitchFamily="49" charset="-122"/>
                <a:ea typeface="楷体" panose="02010609060101010101" pitchFamily="49" charset="-122"/>
                <a:cs typeface="楷体" panose="02010609060101010101" pitchFamily="49" charset="-122"/>
              </a:rPr>
              <a:t>六、善于谋划</a:t>
            </a:r>
            <a:br>
              <a:rPr lang="zh-CN" altLang="en-US" sz="3600" b="1" dirty="0">
                <a:solidFill>
                  <a:srgbClr val="FF0000"/>
                </a:solidFill>
                <a:latin typeface="楷体" panose="02010609060101010101" pitchFamily="49" charset="-122"/>
                <a:ea typeface="楷体" panose="02010609060101010101" pitchFamily="49" charset="-122"/>
                <a:cs typeface="楷体" panose="02010609060101010101" pitchFamily="49" charset="-122"/>
              </a:rPr>
            </a:br>
            <a:br>
              <a:rPr lang="zh-CN" altLang="en-US" sz="3600" b="1" dirty="0">
                <a:solidFill>
                  <a:srgbClr val="FF0000"/>
                </a:solidFill>
                <a:latin typeface="楷体" panose="02010609060101010101" pitchFamily="49" charset="-122"/>
                <a:ea typeface="楷体" panose="02010609060101010101" pitchFamily="49" charset="-122"/>
                <a:cs typeface="楷体" panose="02010609060101010101" pitchFamily="49" charset="-122"/>
              </a:rPr>
            </a:br>
            <a:r>
              <a:rPr lang="zh-CN" altLang="en-US" sz="3200" b="1" dirty="0">
                <a:solidFill>
                  <a:srgbClr val="FF0000"/>
                </a:solidFill>
                <a:latin typeface="楷体" panose="02010609060101010101" pitchFamily="49" charset="-122"/>
                <a:ea typeface="楷体" panose="02010609060101010101" pitchFamily="49" charset="-122"/>
                <a:cs typeface="楷体" panose="02010609060101010101" pitchFamily="49" charset="-122"/>
              </a:rPr>
              <a:t>一、知己知彼</a:t>
            </a:r>
            <a:br>
              <a:rPr lang="zh-CN" altLang="en-US" sz="3600" b="1" dirty="0">
                <a:solidFill>
                  <a:srgbClr val="FF0000"/>
                </a:solidFill>
                <a:latin typeface="楷体" panose="02010609060101010101" pitchFamily="49" charset="-122"/>
                <a:ea typeface="楷体" panose="02010609060101010101" pitchFamily="49" charset="-122"/>
                <a:cs typeface="楷体" panose="02010609060101010101" pitchFamily="49" charset="-122"/>
              </a:rPr>
            </a:b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知彼知己，胜乃不殆；知天知地，胜乃可全。</a:t>
            </a:r>
            <a:r>
              <a:rPr lang="en-US" altLang="zh-CN"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地形篇</a:t>
            </a:r>
            <a:r>
              <a:rPr lang="en-US" altLang="zh-CN"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br>
              <a:rPr lang="en-US" altLang="zh-CN"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b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知彼知己，百战不殆；不知彼而知己，一胜一负；不知彼不知己，每战必殆。</a:t>
            </a:r>
            <a:r>
              <a:rPr lang="en-US" altLang="zh-CN"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谋攻篇</a:t>
            </a:r>
            <a:r>
              <a:rPr lang="en-US" altLang="zh-CN"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br>
              <a:rPr lang="en-US" altLang="zh-CN" sz="28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br>
            <a:br>
              <a:rPr lang="en-US" altLang="zh-CN" sz="28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br>
            <a:r>
              <a:rPr lang="zh-CN" altLang="en-US" sz="28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例子：</a:t>
            </a:r>
            <a:r>
              <a:rPr lang="x-none" altLang="zh-CN" sz="3200" b="1"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sym typeface="+mn-ea"/>
              </a:rPr>
              <a:t>国家决定为</a:t>
            </a:r>
            <a:r>
              <a:rPr lang="x-none" altLang="zh-CN" sz="3200" b="1" kern="2200" baseline="-25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南京仪表机械厂</a:t>
            </a:r>
            <a:r>
              <a:rPr lang="x-none" altLang="zh-CN" sz="3200" b="1"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sym typeface="+mn-ea"/>
              </a:rPr>
              <a:t>引进联邦德国劳</a:t>
            </a:r>
            <a:r>
              <a:rPr lang="en-US" altLang="zh-CN" sz="3200" b="1"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sym typeface="+mn-ea"/>
              </a:rPr>
              <a:t>(LOH)</a:t>
            </a:r>
            <a:r>
              <a:rPr lang="x-none" altLang="zh-CN" sz="3200" b="1"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sym typeface="+mn-ea"/>
              </a:rPr>
              <a:t>光学机床公司的</a:t>
            </a:r>
            <a:r>
              <a:rPr lang="x-none" altLang="zh-CN" sz="3200" b="1" kern="2200" baseline="-25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光学加工设备</a:t>
            </a:r>
            <a:r>
              <a:rPr lang="x-none" altLang="zh-CN" sz="3200" b="1"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sym typeface="+mn-ea"/>
              </a:rPr>
              <a:t>。从24种产品中挑选出13种产品引进，因为这13种产品技术已经足以构成一条先进完整的生产线</a:t>
            </a:r>
            <a:r>
              <a:rPr lang="zh-CN" altLang="x-none" sz="3200" b="1"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sym typeface="+mn-ea"/>
              </a:rPr>
              <a:t>。</a:t>
            </a:r>
            <a:br>
              <a:rPr lang="x-none" altLang="zh-CN" sz="3200" b="1"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rPr>
            </a:br>
            <a:endParaRPr lang="x-none" altLang="zh-CN" sz="3200" b="1" kern="2200" baseline="-25000" dirty="0">
              <a:solidFill>
                <a:srgbClr val="333333"/>
              </a:solidFill>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矩形 1"/>
          <p:cNvSpPr/>
          <p:nvPr/>
        </p:nvSpPr>
        <p:spPr>
          <a:xfrm>
            <a:off x="1851026" y="260351"/>
            <a:ext cx="8569325" cy="10763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3600" b="1" dirty="0">
                <a:solidFill>
                  <a:srgbClr val="FF0000"/>
                </a:solidFill>
                <a:latin typeface="隶书" panose="02010509060101010101" pitchFamily="49" charset="-122"/>
                <a:ea typeface="隶书" panose="02010509060101010101" pitchFamily="49" charset="-122"/>
              </a:rPr>
              <a:t>不知诸侯之谋者</a:t>
            </a:r>
            <a:r>
              <a:rPr lang="en-US" altLang="zh-CN" sz="3600" b="1" dirty="0">
                <a:solidFill>
                  <a:srgbClr val="FF0000"/>
                </a:solidFill>
                <a:latin typeface="隶书" panose="02010509060101010101" pitchFamily="49" charset="-122"/>
                <a:ea typeface="隶书" panose="02010509060101010101" pitchFamily="49" charset="-122"/>
              </a:rPr>
              <a:t>,</a:t>
            </a:r>
            <a:r>
              <a:rPr lang="zh-CN" altLang="en-US" sz="3600" b="1" dirty="0">
                <a:solidFill>
                  <a:srgbClr val="FF0000"/>
                </a:solidFill>
                <a:latin typeface="隶书" panose="02010509060101010101" pitchFamily="49" charset="-122"/>
                <a:ea typeface="隶书" panose="02010509060101010101" pitchFamily="49" charset="-122"/>
              </a:rPr>
              <a:t>不能豫交</a:t>
            </a:r>
            <a:r>
              <a:rPr lang="en-US" altLang="zh-CN" sz="3600" b="1" dirty="0">
                <a:solidFill>
                  <a:srgbClr val="FF0000"/>
                </a:solidFill>
                <a:latin typeface="隶书" panose="02010509060101010101" pitchFamily="49" charset="-122"/>
                <a:ea typeface="隶书" panose="02010509060101010101" pitchFamily="49" charset="-122"/>
              </a:rPr>
              <a:t>《</a:t>
            </a:r>
            <a:r>
              <a:rPr lang="zh-CN" altLang="en-US" sz="3600" b="1" dirty="0">
                <a:solidFill>
                  <a:srgbClr val="FF0000"/>
                </a:solidFill>
                <a:latin typeface="隶书" panose="02010509060101010101" pitchFamily="49" charset="-122"/>
                <a:ea typeface="隶书" panose="02010509060101010101" pitchFamily="49" charset="-122"/>
              </a:rPr>
              <a:t>军争篇</a:t>
            </a:r>
            <a:r>
              <a:rPr lang="en-US" altLang="zh-CN" sz="3600" b="1" dirty="0">
                <a:solidFill>
                  <a:srgbClr val="FF0000"/>
                </a:solidFill>
                <a:latin typeface="隶书" panose="02010509060101010101" pitchFamily="49" charset="-122"/>
                <a:ea typeface="隶书" panose="02010509060101010101" pitchFamily="49" charset="-122"/>
              </a:rPr>
              <a:t>》</a:t>
            </a:r>
          </a:p>
          <a:p>
            <a:pPr marL="0" indent="0" eaLnBrk="1" hangingPunct="1">
              <a:spcBef>
                <a:spcPct val="0"/>
              </a:spcBef>
              <a:buNone/>
            </a:pPr>
            <a:r>
              <a:rPr lang="zh-CN" altLang="en-US" sz="2800" b="1" dirty="0">
                <a:solidFill>
                  <a:srgbClr val="000000"/>
                </a:solidFill>
                <a:latin typeface="隶书" panose="02010509060101010101" pitchFamily="49" charset="-122"/>
                <a:ea typeface="隶书" panose="02010509060101010101" pitchFamily="49" charset="-122"/>
              </a:rPr>
              <a:t> 不知道诸侯想什么的人，不能与他交往</a:t>
            </a:r>
          </a:p>
        </p:txBody>
      </p:sp>
      <p:sp>
        <p:nvSpPr>
          <p:cNvPr id="77827" name="矩形 1"/>
          <p:cNvSpPr/>
          <p:nvPr/>
        </p:nvSpPr>
        <p:spPr>
          <a:xfrm>
            <a:off x="1847216" y="1196975"/>
            <a:ext cx="8709025" cy="273812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2800" b="1" dirty="0">
                <a:latin typeface="楷体" panose="02010609060101010101" pitchFamily="49" charset="-122"/>
                <a:ea typeface="楷体" panose="02010609060101010101" pitchFamily="49" charset="-122"/>
              </a:rPr>
              <a:t>例子：</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苏德互不侵犯条约</a:t>
            </a:r>
            <a:r>
              <a:rPr lang="en-US" altLang="zh-CN" sz="2800" b="1" dirty="0">
                <a:latin typeface="楷体" panose="02010609060101010101" pitchFamily="49" charset="-122"/>
                <a:ea typeface="楷体" panose="02010609060101010101" pitchFamily="49" charset="-122"/>
              </a:rPr>
              <a:t>》 </a:t>
            </a:r>
          </a:p>
          <a:p>
            <a:pPr marL="0" indent="0" eaLnBrk="1" hangingPunct="1">
              <a:spcBef>
                <a:spcPct val="0"/>
              </a:spcBef>
              <a:buNone/>
              <a:defRPr/>
            </a:pPr>
            <a:r>
              <a:rPr lang="zh-CN" altLang="en-US" sz="1800" b="1" dirty="0">
                <a:latin typeface="楷体" panose="02010609060101010101" pitchFamily="49" charset="-122"/>
                <a:ea typeface="楷体" panose="02010609060101010101" pitchFamily="49" charset="-122"/>
              </a:rPr>
              <a:t>希特勒要发动新的世界大战，为了避免重蹈第一次世界大战时两面作战的覆辙，他选择了“先西后东”的战略方针，先向西方发动进攻，等控制了全部西欧，壮大了力量，再攻打苏联。于是，希特勒设法改善与苏联的关系。</a:t>
            </a:r>
            <a:r>
              <a:rPr kumimoji="0" lang="zh-CN" altLang="zh-CN" sz="1800" b="1" kern="100" dirty="0">
                <a:solidFill>
                  <a:srgbClr val="000000"/>
                </a:solidFill>
                <a:latin typeface="楷体" panose="02010609060101010101" pitchFamily="49" charset="-122"/>
                <a:ea typeface="楷体" panose="02010609060101010101" pitchFamily="49" charset="-122"/>
                <a:cs typeface="Times New Roman" panose="02020603050405020304"/>
                <a:sym typeface="+mn-ea"/>
              </a:rPr>
              <a:t>签订了《苏德互不侵犯条约》。</a:t>
            </a:r>
            <a:r>
              <a:rPr lang="en-US" altLang="zh-CN" sz="1800" b="1" dirty="0">
                <a:latin typeface="楷体" panose="02010609060101010101" pitchFamily="49" charset="-122"/>
                <a:ea typeface="楷体" panose="02010609060101010101" pitchFamily="49" charset="-122"/>
                <a:sym typeface="+mn-ea"/>
              </a:rPr>
              <a:t>1941</a:t>
            </a:r>
            <a:r>
              <a:rPr lang="zh-CN" altLang="en-US" sz="1800" b="1" dirty="0">
                <a:latin typeface="楷体" panose="02010609060101010101" pitchFamily="49" charset="-122"/>
                <a:ea typeface="楷体" panose="02010609060101010101" pitchFamily="49" charset="-122"/>
                <a:sym typeface="+mn-ea"/>
              </a:rPr>
              <a:t>年</a:t>
            </a:r>
            <a:r>
              <a:rPr lang="en-US" altLang="zh-CN" sz="1800" b="1" dirty="0">
                <a:latin typeface="楷体" panose="02010609060101010101" pitchFamily="49" charset="-122"/>
                <a:ea typeface="楷体" panose="02010609060101010101" pitchFamily="49" charset="-122"/>
                <a:sym typeface="+mn-ea"/>
              </a:rPr>
              <a:t>6</a:t>
            </a:r>
            <a:r>
              <a:rPr lang="zh-CN" altLang="en-US" sz="1800" b="1" dirty="0">
                <a:latin typeface="楷体" panose="02010609060101010101" pitchFamily="49" charset="-122"/>
                <a:ea typeface="楷体" panose="02010609060101010101" pitchFamily="49" charset="-122"/>
                <a:sym typeface="+mn-ea"/>
              </a:rPr>
              <a:t>月</a:t>
            </a:r>
            <a:r>
              <a:rPr lang="en-US" altLang="zh-CN" sz="1800" b="1" dirty="0">
                <a:latin typeface="楷体" panose="02010609060101010101" pitchFamily="49" charset="-122"/>
                <a:ea typeface="楷体" panose="02010609060101010101" pitchFamily="49" charset="-122"/>
                <a:sym typeface="+mn-ea"/>
              </a:rPr>
              <a:t>22</a:t>
            </a:r>
            <a:r>
              <a:rPr lang="zh-CN" altLang="en-US" sz="1800" b="1" dirty="0">
                <a:latin typeface="楷体" panose="02010609060101010101" pitchFamily="49" charset="-122"/>
                <a:ea typeface="楷体" panose="02010609060101010101" pitchFamily="49" charset="-122"/>
                <a:sym typeface="+mn-ea"/>
              </a:rPr>
              <a:t>日，纳粹德国违反</a:t>
            </a:r>
            <a:r>
              <a:rPr lang="en-US" altLang="zh-CN" sz="1800" b="1" dirty="0">
                <a:latin typeface="楷体" panose="02010609060101010101" pitchFamily="49" charset="-122"/>
                <a:ea typeface="楷体" panose="02010609060101010101" pitchFamily="49" charset="-122"/>
                <a:sym typeface="+mn-ea"/>
              </a:rPr>
              <a:t>《</a:t>
            </a:r>
            <a:r>
              <a:rPr lang="zh-CN" altLang="en-US" sz="1800" b="1" dirty="0">
                <a:latin typeface="楷体" panose="02010609060101010101" pitchFamily="49" charset="-122"/>
                <a:ea typeface="楷体" panose="02010609060101010101" pitchFamily="49" charset="-122"/>
                <a:sym typeface="+mn-ea"/>
              </a:rPr>
              <a:t>苏德互不侵犯条约</a:t>
            </a:r>
            <a:r>
              <a:rPr lang="en-US" altLang="zh-CN" sz="1800" b="1" dirty="0">
                <a:latin typeface="楷体" panose="02010609060101010101" pitchFamily="49" charset="-122"/>
                <a:ea typeface="楷体" panose="02010609060101010101" pitchFamily="49" charset="-122"/>
                <a:sym typeface="+mn-ea"/>
              </a:rPr>
              <a:t>》</a:t>
            </a:r>
            <a:r>
              <a:rPr lang="zh-CN" altLang="en-US" sz="1800" b="1" dirty="0">
                <a:latin typeface="楷体" panose="02010609060101010101" pitchFamily="49" charset="-122"/>
                <a:ea typeface="楷体" panose="02010609060101010101" pitchFamily="49" charset="-122"/>
                <a:sym typeface="+mn-ea"/>
              </a:rPr>
              <a:t>，伙同同盟国意大利和仆从国匈牙利、罗马尼亚、保加利亚、芬兰以事先拟订好的一份代号为“巴巴罗萨”的计划，出动</a:t>
            </a:r>
            <a:r>
              <a:rPr lang="en-US" altLang="zh-CN" sz="1800" b="1" dirty="0">
                <a:latin typeface="楷体" panose="02010609060101010101" pitchFamily="49" charset="-122"/>
                <a:ea typeface="楷体" panose="02010609060101010101" pitchFamily="49" charset="-122"/>
                <a:sym typeface="+mn-ea"/>
              </a:rPr>
              <a:t>190</a:t>
            </a:r>
            <a:r>
              <a:rPr lang="zh-CN" altLang="en-US" sz="1800" b="1" dirty="0">
                <a:latin typeface="楷体" panose="02010609060101010101" pitchFamily="49" charset="-122"/>
                <a:ea typeface="楷体" panose="02010609060101010101" pitchFamily="49" charset="-122"/>
                <a:sym typeface="+mn-ea"/>
              </a:rPr>
              <a:t>个师</a:t>
            </a:r>
            <a:r>
              <a:rPr lang="en-US" altLang="zh-CN" sz="1800" b="1" dirty="0">
                <a:latin typeface="楷体" panose="02010609060101010101" pitchFamily="49" charset="-122"/>
                <a:ea typeface="楷体" panose="02010609060101010101" pitchFamily="49" charset="-122"/>
                <a:sym typeface="+mn-ea"/>
              </a:rPr>
              <a:t>550</a:t>
            </a:r>
            <a:r>
              <a:rPr lang="zh-CN" altLang="en-US" sz="1800" b="1" dirty="0">
                <a:latin typeface="楷体" panose="02010609060101010101" pitchFamily="49" charset="-122"/>
                <a:ea typeface="楷体" panose="02010609060101010101" pitchFamily="49" charset="-122"/>
                <a:sym typeface="+mn-ea"/>
              </a:rPr>
              <a:t>万人、</a:t>
            </a:r>
            <a:r>
              <a:rPr lang="en-US" altLang="zh-CN" sz="1800" b="1" dirty="0">
                <a:latin typeface="楷体" panose="02010609060101010101" pitchFamily="49" charset="-122"/>
                <a:ea typeface="楷体" panose="02010609060101010101" pitchFamily="49" charset="-122"/>
                <a:sym typeface="+mn-ea"/>
              </a:rPr>
              <a:t>3700</a:t>
            </a:r>
            <a:r>
              <a:rPr lang="zh-CN" altLang="en-US" sz="1800" b="1" dirty="0">
                <a:latin typeface="楷体" panose="02010609060101010101" pitchFamily="49" charset="-122"/>
                <a:ea typeface="楷体" panose="02010609060101010101" pitchFamily="49" charset="-122"/>
                <a:sym typeface="+mn-ea"/>
              </a:rPr>
              <a:t>辆坦克、</a:t>
            </a:r>
            <a:r>
              <a:rPr lang="en-US" altLang="zh-CN" sz="1800" b="1" dirty="0">
                <a:latin typeface="楷体" panose="02010609060101010101" pitchFamily="49" charset="-122"/>
                <a:ea typeface="楷体" panose="02010609060101010101" pitchFamily="49" charset="-122"/>
                <a:sym typeface="+mn-ea"/>
              </a:rPr>
              <a:t>4900</a:t>
            </a:r>
            <a:r>
              <a:rPr lang="zh-CN" altLang="en-US" sz="1800" b="1" dirty="0">
                <a:latin typeface="楷体" panose="02010609060101010101" pitchFamily="49" charset="-122"/>
                <a:ea typeface="楷体" panose="02010609060101010101" pitchFamily="49" charset="-122"/>
                <a:sym typeface="+mn-ea"/>
              </a:rPr>
              <a:t>架飞机、</a:t>
            </a:r>
            <a:r>
              <a:rPr lang="en-US" altLang="zh-CN" sz="1800" b="1" dirty="0">
                <a:latin typeface="楷体" panose="02010609060101010101" pitchFamily="49" charset="-122"/>
                <a:ea typeface="楷体" panose="02010609060101010101" pitchFamily="49" charset="-122"/>
                <a:sym typeface="+mn-ea"/>
              </a:rPr>
              <a:t>47000</a:t>
            </a:r>
            <a:r>
              <a:rPr lang="zh-CN" altLang="en-US" sz="1800" b="1" dirty="0">
                <a:latin typeface="楷体" panose="02010609060101010101" pitchFamily="49" charset="-122"/>
                <a:ea typeface="楷体" panose="02010609060101010101" pitchFamily="49" charset="-122"/>
                <a:sym typeface="+mn-ea"/>
              </a:rPr>
              <a:t>门大炮、</a:t>
            </a:r>
            <a:r>
              <a:rPr lang="en-US" altLang="zh-CN" sz="1800" b="1" dirty="0">
                <a:latin typeface="楷体" panose="02010609060101010101" pitchFamily="49" charset="-122"/>
                <a:ea typeface="楷体" panose="02010609060101010101" pitchFamily="49" charset="-122"/>
                <a:sym typeface="+mn-ea"/>
              </a:rPr>
              <a:t>190</a:t>
            </a:r>
            <a:r>
              <a:rPr lang="zh-CN" altLang="en-US" sz="1800" b="1" dirty="0">
                <a:latin typeface="楷体" panose="02010609060101010101" pitchFamily="49" charset="-122"/>
                <a:ea typeface="楷体" panose="02010609060101010101" pitchFamily="49" charset="-122"/>
                <a:sym typeface="+mn-ea"/>
              </a:rPr>
              <a:t>艘战舰，划分为三个集团军群，从北方、中央、南方三个方向以闪击战的方式对苏联发动突然袭击，苏德战争全面爆发。</a:t>
            </a:r>
          </a:p>
        </p:txBody>
      </p:sp>
      <p:sp>
        <p:nvSpPr>
          <p:cNvPr id="2" name="文本框 1"/>
          <p:cNvSpPr txBox="1"/>
          <p:nvPr/>
        </p:nvSpPr>
        <p:spPr>
          <a:xfrm>
            <a:off x="1847215" y="3860800"/>
            <a:ext cx="8799830" cy="4584700"/>
          </a:xfrm>
          <a:prstGeom prst="rect">
            <a:avLst/>
          </a:prstGeom>
          <a:noFill/>
        </p:spPr>
        <p:txBody>
          <a:bodyPr wrap="square" rtlCol="0" anchor="t">
            <a:spAutoFit/>
          </a:bodyPr>
          <a:lstStyle/>
          <a:p>
            <a:pPr>
              <a:spcBef>
                <a:spcPct val="0"/>
              </a:spcBef>
            </a:pPr>
            <a:r>
              <a:rPr lang="zh-CN" altLang="en-US" sz="3600" dirty="0">
                <a:latin typeface="楷体" panose="02010609060101010101" pitchFamily="49" charset="-122"/>
                <a:ea typeface="楷体" panose="02010609060101010101" pitchFamily="49" charset="-122"/>
                <a:cs typeface="楷体" panose="02010609060101010101" pitchFamily="49" charset="-122"/>
                <a:sym typeface="+mn-ea"/>
              </a:rPr>
              <a:t>二、斗智斗勇</a:t>
            </a:r>
          </a:p>
          <a:p>
            <a:pPr>
              <a:spcBef>
                <a:spcPct val="0"/>
              </a:spcBef>
            </a:pPr>
            <a:r>
              <a:rPr lang="zh-CN" altLang="en-US" sz="3600" dirty="0">
                <a:latin typeface="楷体" panose="02010609060101010101" pitchFamily="49" charset="-122"/>
                <a:ea typeface="楷体" panose="02010609060101010101" pitchFamily="49" charset="-122"/>
                <a:cs typeface="楷体" panose="02010609060101010101" pitchFamily="49" charset="-122"/>
                <a:sym typeface="+mn-ea"/>
              </a:rPr>
              <a:t>将者，智、信、仁、勇、严也</a:t>
            </a:r>
            <a:br>
              <a:rPr lang="zh-CN" altLang="en-US" sz="3200" dirty="0">
                <a:latin typeface="楷体" panose="02010609060101010101" pitchFamily="49" charset="-122"/>
                <a:ea typeface="楷体" panose="02010609060101010101" pitchFamily="49" charset="-122"/>
                <a:cs typeface="楷体" panose="02010609060101010101" pitchFamily="49" charset="-122"/>
                <a:sym typeface="+mn-ea"/>
              </a:rPr>
            </a:br>
            <a:r>
              <a:rPr lang="zh-CN" altLang="en-US" sz="2800" dirty="0">
                <a:latin typeface="楷体" panose="02010609060101010101" pitchFamily="49" charset="-122"/>
                <a:ea typeface="楷体" panose="02010609060101010101" pitchFamily="49" charset="-122"/>
                <a:cs typeface="楷体" panose="02010609060101010101" pitchFamily="49" charset="-122"/>
                <a:sym typeface="+mn-ea"/>
              </a:rPr>
              <a:t>例：</a:t>
            </a:r>
            <a:r>
              <a:rPr lang="en-US" altLang="zh-CN" sz="2800" dirty="0">
                <a:latin typeface="楷体" panose="02010609060101010101" pitchFamily="49" charset="-122"/>
                <a:ea typeface="楷体" panose="02010609060101010101" pitchFamily="49" charset="-122"/>
                <a:cs typeface="楷体" panose="02010609060101010101" pitchFamily="49" charset="-122"/>
                <a:sym typeface="+mn-ea"/>
              </a:rPr>
              <a:t>1971</a:t>
            </a:r>
            <a:r>
              <a:rPr lang="zh-CN" altLang="en-US" sz="2800" dirty="0">
                <a:latin typeface="楷体" panose="02010609060101010101" pitchFamily="49" charset="-122"/>
                <a:ea typeface="楷体" panose="02010609060101010101" pitchFamily="49" charset="-122"/>
                <a:cs typeface="楷体" panose="02010609060101010101" pitchFamily="49" charset="-122"/>
                <a:sym typeface="+mn-ea"/>
              </a:rPr>
              <a:t>年周恩来会见基辛格；周恩来的机敏：“赫鲁晓夫同志，我们虽然有一点不同，就是我们出身于不同的家庭, 但我们也有一点相同，就是我们都背叛了我们出身的阶级。”“很会修理美国人”的吴仪</a:t>
            </a:r>
            <a:endParaRPr lang="zh-CN" altLang="en-US" sz="2800" dirty="0">
              <a:latin typeface="楷体" panose="02010609060101010101" pitchFamily="49" charset="-122"/>
              <a:ea typeface="楷体" panose="02010609060101010101" pitchFamily="49" charset="-122"/>
              <a:cs typeface="楷体" panose="02010609060101010101" pitchFamily="49" charset="-122"/>
            </a:endParaRPr>
          </a:p>
          <a:p>
            <a:pPr>
              <a:spcBef>
                <a:spcPct val="0"/>
              </a:spcBef>
            </a:pPr>
            <a:endParaRPr lang="zh-CN" altLang="en-US" sz="2800" dirty="0">
              <a:latin typeface="楷体" panose="02010609060101010101" pitchFamily="49" charset="-122"/>
              <a:ea typeface="楷体" panose="02010609060101010101" pitchFamily="49" charset="-122"/>
              <a:cs typeface="楷体" panose="02010609060101010101" pitchFamily="49" charset="-122"/>
            </a:endParaRPr>
          </a:p>
          <a:p>
            <a:pPr>
              <a:spcBef>
                <a:spcPct val="0"/>
              </a:spcBef>
            </a:pPr>
            <a:r>
              <a:rPr lang="zh-CN" altLang="en-US" sz="4000" dirty="0">
                <a:latin typeface="隶书" panose="02010509060101010101" pitchFamily="49" charset="-122"/>
                <a:ea typeface="隶书" panose="02010509060101010101" pitchFamily="49" charset="-122"/>
                <a:sym typeface="+mn-ea"/>
              </a:rPr>
              <a:t>	</a:t>
            </a:r>
            <a:endParaRPr lang="zh-CN" altLang="en-US" sz="4000" dirty="0">
              <a:latin typeface="隶书" panose="02010509060101010101" pitchFamily="49" charset="-122"/>
              <a:ea typeface="隶书" panose="02010509060101010101" pitchFamily="49" charset="-122"/>
            </a:endParaRPr>
          </a:p>
          <a:p>
            <a:pPr algn="ctr">
              <a:spcBef>
                <a:spcPct val="0"/>
              </a:spcBef>
            </a:pPr>
            <a:endParaRPr lang="zh-CN" altLang="en-US" sz="4000" dirty="0">
              <a:latin typeface="黑体" panose="02010609060101010101" pitchFamily="49" charset="-122"/>
              <a:ea typeface="黑体" panose="02010609060101010101" pitchFamily="49" charset="-122"/>
              <a:sym typeface="+mn-ea"/>
            </a:endParaRPr>
          </a:p>
        </p:txBody>
      </p:sp>
    </p:spTree>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3"/>
          <p:cNvSpPr/>
          <p:nvPr/>
        </p:nvSpPr>
        <p:spPr>
          <a:xfrm>
            <a:off x="6003925" y="3108325"/>
            <a:ext cx="184150"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br>
              <a:rPr lang="en-US" altLang="zh-CN" sz="1800" b="1" dirty="0">
                <a:solidFill>
                  <a:schemeClr val="tx2"/>
                </a:solidFill>
                <a:latin typeface="Arial" panose="020B0604020202020204" pitchFamily="34" charset="0"/>
                <a:ea typeface="华文彩云" panose="02010800040101010101" pitchFamily="2" charset="-122"/>
              </a:rPr>
            </a:br>
            <a:endParaRPr lang="en-US" altLang="zh-CN" sz="1800" b="1" dirty="0">
              <a:solidFill>
                <a:schemeClr val="tx2"/>
              </a:solidFill>
              <a:latin typeface="Arial" panose="020B0604020202020204" pitchFamily="34" charset="0"/>
              <a:ea typeface="华文彩云" panose="02010800040101010101" pitchFamily="2" charset="-122"/>
            </a:endParaRPr>
          </a:p>
        </p:txBody>
      </p:sp>
      <p:sp>
        <p:nvSpPr>
          <p:cNvPr id="89091" name="Rectangle 4"/>
          <p:cNvSpPr>
            <a:spLocks noGrp="1"/>
          </p:cNvSpPr>
          <p:nvPr>
            <p:ph type="title" idx="4294967295"/>
          </p:nvPr>
        </p:nvSpPr>
        <p:spPr>
          <a:xfrm>
            <a:off x="1752600" y="3108325"/>
            <a:ext cx="8915400" cy="2159000"/>
          </a:xfrm>
          <a:ln/>
        </p:spPr>
        <p:txBody>
          <a:bodyPr vert="horz" wrap="square" lIns="91440" tIns="45720" rIns="91440" bIns="45720" rtlCol="0" anchor="ctr" anchorCtr="0">
            <a:normAutofit fontScale="90000"/>
          </a:bodyPr>
          <a:lstStyle/>
          <a:p>
            <a:pPr algn="l" eaLnBrk="1" hangingPunct="1"/>
            <a:r>
              <a:rPr lang="zh-CN" altLang="en-US" sz="2800" b="1" dirty="0">
                <a:solidFill>
                  <a:srgbClr val="FF0000"/>
                </a:solidFill>
                <a:ea typeface="隶书" panose="02010509060101010101" pitchFamily="49" charset="-122"/>
              </a:rPr>
              <a:t>践墨随敌，以决战事。</a:t>
            </a:r>
            <a:r>
              <a:rPr lang="en-US" altLang="zh-CN" sz="2800" b="1" dirty="0">
                <a:solidFill>
                  <a:srgbClr val="FF0000"/>
                </a:solidFill>
                <a:ea typeface="隶书" panose="02010509060101010101" pitchFamily="49" charset="-122"/>
              </a:rPr>
              <a:t>《</a:t>
            </a:r>
            <a:r>
              <a:rPr lang="zh-CN" altLang="en-US" sz="2800" b="1" dirty="0">
                <a:solidFill>
                  <a:srgbClr val="FF0000"/>
                </a:solidFill>
                <a:ea typeface="隶书" panose="02010509060101010101" pitchFamily="49" charset="-122"/>
              </a:rPr>
              <a:t>九地篇</a:t>
            </a:r>
            <a:r>
              <a:rPr lang="en-US" altLang="zh-CN" sz="2800" b="1" dirty="0">
                <a:solidFill>
                  <a:srgbClr val="FF0000"/>
                </a:solidFill>
                <a:ea typeface="隶书" panose="02010509060101010101" pitchFamily="49" charset="-122"/>
              </a:rPr>
              <a:t>》</a:t>
            </a:r>
            <a:br>
              <a:rPr lang="en-US" altLang="zh-CN" sz="2800" b="1" dirty="0">
                <a:solidFill>
                  <a:srgbClr val="FF0000"/>
                </a:solidFill>
              </a:rPr>
            </a:br>
            <a:r>
              <a:rPr lang="zh-CN" altLang="en-US" sz="2400" b="1" dirty="0">
                <a:latin typeface="隶书" panose="02010509060101010101" pitchFamily="49" charset="-122"/>
                <a:ea typeface="隶书" panose="02010509060101010101" pitchFamily="49" charset="-122"/>
              </a:rPr>
              <a:t>敌变我变，灵活决定自己的作战行动。</a:t>
            </a:r>
            <a:br>
              <a:rPr lang="zh-CN" altLang="en-US" sz="2400" b="1" dirty="0">
                <a:latin typeface="隶书" panose="02010509060101010101" pitchFamily="49" charset="-122"/>
                <a:ea typeface="隶书" panose="02010509060101010101" pitchFamily="49" charset="-122"/>
              </a:rPr>
            </a:br>
            <a:r>
              <a:rPr lang="zh-CN" altLang="en-US" sz="2800" b="1" dirty="0">
                <a:solidFill>
                  <a:srgbClr val="FF0000"/>
                </a:solidFill>
                <a:latin typeface="隶书" panose="02010509060101010101" pitchFamily="49" charset="-122"/>
                <a:ea typeface="隶书" panose="02010509060101010101" pitchFamily="49" charset="-122"/>
                <a:sym typeface="+mn-ea"/>
              </a:rPr>
              <a:t>故兵无常势，水无常形；能因敌变化而取胜者，谓之神。《虚实篇</a:t>
            </a:r>
            <a:r>
              <a:rPr lang="en-US" altLang="zh-CN" sz="2800" b="1" dirty="0">
                <a:solidFill>
                  <a:srgbClr val="FF0000"/>
                </a:solidFill>
                <a:latin typeface="隶书" panose="02010509060101010101" pitchFamily="49" charset="-122"/>
                <a:ea typeface="隶书" panose="02010509060101010101" pitchFamily="49" charset="-122"/>
                <a:sym typeface="+mn-ea"/>
              </a:rPr>
              <a:t>》</a:t>
            </a:r>
            <a:r>
              <a:rPr lang="zh-CN" altLang="en-US" sz="2800" b="1" dirty="0">
                <a:solidFill>
                  <a:srgbClr val="FF0000"/>
                </a:solidFill>
                <a:latin typeface="隶书" panose="02010509060101010101" pitchFamily="49" charset="-122"/>
                <a:ea typeface="隶书" panose="02010509060101010101" pitchFamily="49" charset="-122"/>
                <a:sym typeface="+mn-ea"/>
              </a:rPr>
              <a:t>       				</a:t>
            </a:r>
            <a:br>
              <a:rPr lang="zh-CN" altLang="en-US" sz="2800" b="1" dirty="0">
                <a:solidFill>
                  <a:srgbClr val="FF0000"/>
                </a:solidFill>
                <a:latin typeface="隶书" panose="02010509060101010101" pitchFamily="49" charset="-122"/>
                <a:ea typeface="隶书" panose="02010509060101010101" pitchFamily="49" charset="-122"/>
                <a:sym typeface="+mn-ea"/>
              </a:rPr>
            </a:br>
            <a:r>
              <a:rPr lang="zh-CN" altLang="en-US" sz="2800" b="1" dirty="0">
                <a:latin typeface="隶书" panose="02010509060101010101" pitchFamily="49" charset="-122"/>
                <a:ea typeface="隶书" panose="02010509060101010101" pitchFamily="49" charset="-122"/>
                <a:sym typeface="+mn-ea"/>
              </a:rPr>
              <a:t>战争没有固定的态势，水没有不变的形态。能根据敌情的变化而夺取胜利的，就叫做用兵如神。</a:t>
            </a:r>
            <a:r>
              <a:rPr lang="zh-CN" altLang="en-US" sz="3200" b="1" dirty="0">
                <a:solidFill>
                  <a:srgbClr val="000000"/>
                </a:solidFill>
                <a:latin typeface="隶书" panose="02010509060101010101" pitchFamily="49" charset="-122"/>
                <a:ea typeface="隶书" panose="02010509060101010101" pitchFamily="49" charset="-122"/>
                <a:sym typeface="+mn-ea"/>
              </a:rPr>
              <a:t>因此，在中美贸易战中能根据敌情的变化而夺取胜利，就叫做用兵如神了。 </a:t>
            </a:r>
            <a:br>
              <a:rPr lang="zh-CN" altLang="en-US" sz="3200" b="1" dirty="0">
                <a:solidFill>
                  <a:srgbClr val="000000"/>
                </a:solidFill>
                <a:latin typeface="隶书" panose="02010509060101010101" pitchFamily="49" charset="-122"/>
                <a:ea typeface="隶书" panose="02010509060101010101" pitchFamily="49" charset="-122"/>
              </a:rPr>
            </a:br>
            <a:br>
              <a:rPr lang="zh-CN" altLang="en-US" sz="3200" b="1" dirty="0">
                <a:latin typeface="隶书" panose="02010509060101010101" pitchFamily="49" charset="-122"/>
                <a:ea typeface="隶书" panose="02010509060101010101" pitchFamily="49" charset="-122"/>
                <a:sym typeface="+mn-ea"/>
              </a:rPr>
            </a:br>
            <a:r>
              <a:rPr lang="zh-CN" altLang="en-US" sz="2800" b="1" dirty="0">
                <a:solidFill>
                  <a:srgbClr val="FF0000"/>
                </a:solidFill>
                <a:latin typeface="楷体" panose="02010609060101010101" pitchFamily="49" charset="-122"/>
                <a:ea typeface="楷体" panose="02010609060101010101" pitchFamily="49" charset="-122"/>
                <a:sym typeface="+mn-ea"/>
              </a:rPr>
              <a:t>金灿荣：中国有三张王牌打赢贸易战，两张“小王”，一张“大王”。</a:t>
            </a:r>
            <a:r>
              <a:rPr lang="zh-CN" altLang="en-US" sz="2800" b="1" dirty="0">
                <a:solidFill>
                  <a:srgbClr val="0070C0"/>
                </a:solidFill>
                <a:latin typeface="楷体" panose="02010609060101010101" pitchFamily="49" charset="-122"/>
                <a:ea typeface="楷体" panose="02010609060101010101" pitchFamily="49" charset="-122"/>
                <a:sym typeface="+mn-ea"/>
              </a:rPr>
              <a:t>彻底禁止对美国出口稀土。美国国债。</a:t>
            </a:r>
            <a:r>
              <a:rPr lang="zh-CN" altLang="en-US" sz="2800" b="1" dirty="0">
                <a:solidFill>
                  <a:srgbClr val="FF0000"/>
                </a:solidFill>
                <a:latin typeface="楷体" panose="02010609060101010101" pitchFamily="49" charset="-122"/>
                <a:ea typeface="楷体" panose="02010609060101010101" pitchFamily="49" charset="-122"/>
                <a:sym typeface="+mn-ea"/>
              </a:rPr>
              <a:t>中国的市场。</a:t>
            </a:r>
            <a:br>
              <a:rPr lang="zh-CN" altLang="en-US" sz="4000" b="1" dirty="0">
                <a:latin typeface="隶书" panose="02010509060101010101" pitchFamily="49" charset="-122"/>
                <a:ea typeface="隶书" panose="02010509060101010101" pitchFamily="49" charset="-122"/>
              </a:rPr>
            </a:br>
            <a:r>
              <a:rPr lang="en-US" altLang="zh-CN" b="1" dirty="0">
                <a:latin typeface="隶书" panose="02010509060101010101" pitchFamily="49" charset="-122"/>
                <a:ea typeface="隶书" panose="02010509060101010101" pitchFamily="49" charset="-122"/>
              </a:rPr>
              <a:t>   </a:t>
            </a:r>
            <a:r>
              <a:rPr lang="en-US" altLang="zh-CN" dirty="0"/>
              <a:t>   </a:t>
            </a:r>
          </a:p>
        </p:txBody>
      </p:sp>
      <p:sp>
        <p:nvSpPr>
          <p:cNvPr id="89092" name="矩形 1"/>
          <p:cNvSpPr/>
          <p:nvPr/>
        </p:nvSpPr>
        <p:spPr>
          <a:xfrm>
            <a:off x="4071939" y="257176"/>
            <a:ext cx="4206875" cy="8302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spcBef>
                <a:spcPct val="0"/>
              </a:spcBef>
              <a:buNone/>
            </a:pPr>
            <a:r>
              <a:rPr lang="zh-CN" altLang="en-US" sz="4800" b="1" dirty="0">
                <a:latin typeface="黑体" panose="02010609060101010101" pitchFamily="49" charset="-122"/>
                <a:ea typeface="黑体" panose="02010609060101010101" pitchFamily="49" charset="-122"/>
              </a:rPr>
              <a:t>三、随机应变 </a:t>
            </a:r>
          </a:p>
        </p:txBody>
      </p:sp>
    </p:spTree>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FDCCD19-61BC-EB9D-BDC9-07029D798D47}"/>
              </a:ext>
            </a:extLst>
          </p:cNvPr>
          <p:cNvPicPr>
            <a:picLocks noChangeAspect="1"/>
          </p:cNvPicPr>
          <p:nvPr/>
        </p:nvPicPr>
        <p:blipFill>
          <a:blip r:embed="rId2"/>
          <a:stretch>
            <a:fillRect/>
          </a:stretch>
        </p:blipFill>
        <p:spPr>
          <a:xfrm>
            <a:off x="928255" y="610778"/>
            <a:ext cx="8519556" cy="5270002"/>
          </a:xfrm>
          <a:prstGeom prst="rect">
            <a:avLst/>
          </a:prstGeom>
        </p:spPr>
      </p:pic>
    </p:spTree>
    <p:extLst>
      <p:ext uri="{BB962C8B-B14F-4D97-AF65-F5344CB8AC3E}">
        <p14:creationId xmlns:p14="http://schemas.microsoft.com/office/powerpoint/2010/main" val="24794148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矩形 1"/>
          <p:cNvSpPr/>
          <p:nvPr/>
        </p:nvSpPr>
        <p:spPr>
          <a:xfrm>
            <a:off x="449901" y="504257"/>
            <a:ext cx="11658275" cy="670952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ts val="0"/>
              </a:spcBef>
              <a:buNone/>
            </a:pPr>
            <a:r>
              <a:rPr lang="zh-CN" altLang="en-US" sz="3600" b="1" dirty="0">
                <a:solidFill>
                  <a:srgbClr val="FF0000"/>
                </a:solidFill>
                <a:latin typeface="Arial" panose="020B0604020202020204" pitchFamily="34" charset="0"/>
                <a:ea typeface="隶书" panose="02010509060101010101" pitchFamily="49" charset="-122"/>
              </a:rPr>
              <a:t>兵者，诡道也。</a:t>
            </a:r>
            <a:endParaRPr lang="en-US" altLang="zh-CN" sz="3600" b="1" dirty="0">
              <a:solidFill>
                <a:srgbClr val="FF0000"/>
              </a:solidFill>
              <a:latin typeface="隶书" panose="02010509060101010101" pitchFamily="49" charset="-122"/>
              <a:ea typeface="隶书" panose="02010509060101010101" pitchFamily="49" charset="-122"/>
            </a:endParaRPr>
          </a:p>
          <a:p>
            <a:pPr marL="0" indent="0" eaLnBrk="1" hangingPunct="1">
              <a:spcBef>
                <a:spcPts val="0"/>
              </a:spcBef>
              <a:buNone/>
            </a:pPr>
            <a:r>
              <a:rPr lang="zh-CN" altLang="en-US" sz="3600" b="1" dirty="0">
                <a:solidFill>
                  <a:srgbClr val="FF0000"/>
                </a:solidFill>
                <a:latin typeface="隶书" panose="02010509060101010101" pitchFamily="49" charset="-122"/>
                <a:ea typeface="隶书" panose="02010509060101010101" pitchFamily="49" charset="-122"/>
              </a:rPr>
              <a:t>兵以诈立</a:t>
            </a:r>
            <a:r>
              <a:rPr lang="en-US" altLang="zh-CN" sz="3600" b="1" dirty="0">
                <a:solidFill>
                  <a:srgbClr val="FF0000"/>
                </a:solidFill>
                <a:latin typeface="隶书" panose="02010509060101010101" pitchFamily="49" charset="-122"/>
                <a:ea typeface="隶书" panose="02010509060101010101" pitchFamily="49" charset="-122"/>
              </a:rPr>
              <a:t>《</a:t>
            </a:r>
            <a:r>
              <a:rPr lang="zh-CN" altLang="en-US" sz="3600" b="1" dirty="0">
                <a:solidFill>
                  <a:srgbClr val="FF0000"/>
                </a:solidFill>
                <a:latin typeface="隶书" panose="02010509060101010101" pitchFamily="49" charset="-122"/>
                <a:ea typeface="隶书" panose="02010509060101010101" pitchFamily="49" charset="-122"/>
              </a:rPr>
              <a:t>军争</a:t>
            </a:r>
            <a:r>
              <a:rPr lang="en-US" altLang="zh-CN" sz="3600" b="1" dirty="0">
                <a:solidFill>
                  <a:srgbClr val="FF0000"/>
                </a:solidFill>
                <a:latin typeface="隶书" panose="02010509060101010101" pitchFamily="49" charset="-122"/>
                <a:ea typeface="隶书" panose="02010509060101010101" pitchFamily="49" charset="-122"/>
              </a:rPr>
              <a:t>》</a:t>
            </a:r>
          </a:p>
          <a:p>
            <a:pPr marL="0" indent="0" eaLnBrk="1" hangingPunct="1">
              <a:spcBef>
                <a:spcPts val="0"/>
              </a:spcBef>
              <a:buNone/>
            </a:pPr>
            <a:r>
              <a:rPr lang="zh-CN" altLang="en-US" sz="3600" b="1" dirty="0">
                <a:latin typeface="隶书" panose="02010509060101010101" pitchFamily="49" charset="-122"/>
                <a:ea typeface="隶书" panose="02010509060101010101" pitchFamily="49" charset="-122"/>
              </a:rPr>
              <a:t>用兵打仗要依靠诡诈多变才能成功</a:t>
            </a:r>
          </a:p>
          <a:p>
            <a:pPr marL="0" indent="0" eaLnBrk="1" hangingPunct="1">
              <a:spcBef>
                <a:spcPts val="0"/>
              </a:spcBef>
              <a:buNone/>
            </a:pPr>
            <a:r>
              <a:rPr lang="zh-CN" altLang="en-US" sz="3600" b="1" dirty="0">
                <a:latin typeface="隶书" panose="02010509060101010101" pitchFamily="49" charset="-122"/>
                <a:ea typeface="隶书" panose="02010509060101010101" pitchFamily="49" charset="-122"/>
              </a:rPr>
              <a:t>例子：</a:t>
            </a:r>
            <a:r>
              <a:rPr lang="zh-CN" altLang="en-US" sz="5400" b="1" i="1" dirty="0">
                <a:latin typeface="隶书" panose="02010509060101010101" pitchFamily="49" charset="-122"/>
                <a:ea typeface="隶书" panose="02010509060101010101" pitchFamily="49" charset="-122"/>
              </a:rPr>
              <a:t>视频</a:t>
            </a:r>
            <a:r>
              <a:rPr lang="zh-CN" altLang="en-US" sz="3600" b="1" dirty="0">
                <a:latin typeface="隶书" panose="02010509060101010101" pitchFamily="49" charset="-122"/>
                <a:ea typeface="隶书" panose="02010509060101010101" pitchFamily="49" charset="-122"/>
                <a:sym typeface="+mn-ea"/>
              </a:rPr>
              <a:t>铁矿石谈判敏感期 力拓中国4员工涉“间谍案”被拘。</a:t>
            </a:r>
            <a:endParaRPr lang="zh-CN" altLang="en-US" sz="3600" b="1" dirty="0">
              <a:latin typeface="隶书" panose="02010509060101010101" pitchFamily="49" charset="-122"/>
              <a:ea typeface="隶书" panose="02010509060101010101" pitchFamily="49" charset="-122"/>
            </a:endParaRPr>
          </a:p>
          <a:p>
            <a:pPr marL="0" indent="0" eaLnBrk="1" hangingPunct="1">
              <a:spcBef>
                <a:spcPts val="0"/>
              </a:spcBef>
              <a:buNone/>
            </a:pPr>
            <a:endParaRPr lang="zh-CN" altLang="en-US" sz="3600" b="1" dirty="0">
              <a:latin typeface="隶书" panose="02010509060101010101" pitchFamily="49" charset="-122"/>
              <a:ea typeface="隶书" panose="02010509060101010101" pitchFamily="49" charset="-122"/>
            </a:endParaRPr>
          </a:p>
          <a:p>
            <a:pPr marL="0" indent="0" eaLnBrk="1" hangingPunct="1">
              <a:spcBef>
                <a:spcPts val="0"/>
              </a:spcBef>
              <a:buNone/>
            </a:pPr>
            <a:r>
              <a:rPr lang="zh-CN" altLang="en-US" sz="2800" dirty="0">
                <a:solidFill>
                  <a:srgbClr val="0070C0"/>
                </a:solidFill>
                <a:ea typeface="隶书" panose="02010509060101010101" pitchFamily="49" charset="-122"/>
                <a:sym typeface="+mn-ea"/>
              </a:rPr>
              <a:t>善战者，致人而不致于人。</a:t>
            </a:r>
            <a:r>
              <a:rPr lang="en-US" altLang="zh-CN" sz="2800" dirty="0">
                <a:solidFill>
                  <a:srgbClr val="0070C0"/>
                </a:solidFill>
                <a:ea typeface="隶书" panose="02010509060101010101" pitchFamily="49" charset="-122"/>
                <a:sym typeface="+mn-ea"/>
              </a:rPr>
              <a:t>《</a:t>
            </a:r>
            <a:r>
              <a:rPr lang="zh-CN" altLang="en-US" sz="2800" dirty="0">
                <a:solidFill>
                  <a:srgbClr val="0070C0"/>
                </a:solidFill>
                <a:ea typeface="隶书" panose="02010509060101010101" pitchFamily="49" charset="-122"/>
                <a:sym typeface="+mn-ea"/>
              </a:rPr>
              <a:t>虚实篇</a:t>
            </a:r>
            <a:r>
              <a:rPr lang="en-US" altLang="zh-CN" sz="2800" dirty="0">
                <a:solidFill>
                  <a:srgbClr val="0070C0"/>
                </a:solidFill>
                <a:ea typeface="隶书" panose="02010509060101010101" pitchFamily="49" charset="-122"/>
                <a:sym typeface="+mn-ea"/>
              </a:rPr>
              <a:t>》</a:t>
            </a:r>
            <a:br>
              <a:rPr lang="en-US" altLang="zh-CN" sz="2800" dirty="0">
                <a:solidFill>
                  <a:srgbClr val="0070C0"/>
                </a:solidFill>
                <a:ea typeface="隶书" panose="02010509060101010101" pitchFamily="49" charset="-122"/>
                <a:sym typeface="+mn-ea"/>
              </a:rPr>
            </a:br>
            <a:r>
              <a:rPr lang="zh-CN" altLang="en-US" sz="2800" dirty="0">
                <a:solidFill>
                  <a:srgbClr val="FF0000"/>
                </a:solidFill>
                <a:ea typeface="隶书" panose="02010509060101010101" pitchFamily="49" charset="-122"/>
                <a:sym typeface="+mn-ea"/>
              </a:rPr>
              <a:t>故善战者，求之于势，不责于人，故能择人任势。</a:t>
            </a:r>
            <a:r>
              <a:rPr lang="en-US" altLang="zh-CN" sz="2800" dirty="0">
                <a:solidFill>
                  <a:srgbClr val="FF0000"/>
                </a:solidFill>
                <a:ea typeface="隶书" panose="02010509060101010101" pitchFamily="49" charset="-122"/>
                <a:sym typeface="+mn-ea"/>
              </a:rPr>
              <a:t>……</a:t>
            </a:r>
            <a:r>
              <a:rPr lang="zh-CN" altLang="en-US" sz="2800" dirty="0">
                <a:solidFill>
                  <a:srgbClr val="FF0000"/>
                </a:solidFill>
                <a:ea typeface="隶书" panose="02010509060101010101" pitchFamily="49" charset="-122"/>
                <a:sym typeface="+mn-ea"/>
              </a:rPr>
              <a:t>故善战人之势</a:t>
            </a:r>
            <a:r>
              <a:rPr lang="en-US" altLang="zh-CN" sz="2800" dirty="0">
                <a:solidFill>
                  <a:srgbClr val="FF0000"/>
                </a:solidFill>
                <a:ea typeface="隶书" panose="02010509060101010101" pitchFamily="49" charset="-122"/>
                <a:sym typeface="+mn-ea"/>
              </a:rPr>
              <a:t>,</a:t>
            </a:r>
            <a:r>
              <a:rPr lang="zh-CN" altLang="en-US" sz="2800" dirty="0">
                <a:solidFill>
                  <a:srgbClr val="FF0000"/>
                </a:solidFill>
                <a:ea typeface="隶书" panose="02010509060101010101" pitchFamily="49" charset="-122"/>
                <a:sym typeface="+mn-ea"/>
              </a:rPr>
              <a:t>如转圆石于千仞之山者，势也。</a:t>
            </a:r>
            <a:r>
              <a:rPr lang="en-US" altLang="zh-CN" sz="2800" dirty="0">
                <a:solidFill>
                  <a:srgbClr val="FF0000"/>
                </a:solidFill>
                <a:ea typeface="隶书" panose="02010509060101010101" pitchFamily="49" charset="-122"/>
                <a:sym typeface="+mn-ea"/>
              </a:rPr>
              <a:t>《</a:t>
            </a:r>
            <a:r>
              <a:rPr lang="zh-CN" altLang="en-US" sz="2800" dirty="0">
                <a:solidFill>
                  <a:srgbClr val="FF0000"/>
                </a:solidFill>
                <a:ea typeface="隶书" panose="02010509060101010101" pitchFamily="49" charset="-122"/>
                <a:sym typeface="+mn-ea"/>
              </a:rPr>
              <a:t>势篇</a:t>
            </a:r>
            <a:r>
              <a:rPr lang="en-US" altLang="zh-CN" sz="2800" dirty="0">
                <a:solidFill>
                  <a:srgbClr val="FF0000"/>
                </a:solidFill>
                <a:ea typeface="隶书" panose="02010509060101010101" pitchFamily="49" charset="-122"/>
                <a:sym typeface="+mn-ea"/>
              </a:rPr>
              <a:t>》 </a:t>
            </a:r>
            <a:r>
              <a:rPr lang="zh-CN" altLang="en-US" sz="2800" dirty="0">
                <a:ea typeface="隶书" panose="02010509060101010101" pitchFamily="49" charset="-122"/>
                <a:sym typeface="+mn-ea"/>
              </a:rPr>
              <a:t>所以善于指挥作战的人，总是去造成有利的态势，而不苛求部属，因此能选择将帅去造成有利的态势。</a:t>
            </a:r>
            <a:r>
              <a:rPr lang="en-US" altLang="zh-CN" sz="2800" dirty="0">
                <a:ea typeface="隶书" panose="02010509060101010101" pitchFamily="49" charset="-122"/>
                <a:sym typeface="+mn-ea"/>
              </a:rPr>
              <a:t>……</a:t>
            </a:r>
            <a:r>
              <a:rPr lang="zh-CN" altLang="en-US" sz="2800" dirty="0">
                <a:ea typeface="隶书" panose="02010509060101010101" pitchFamily="49" charset="-122"/>
                <a:sym typeface="+mn-ea"/>
              </a:rPr>
              <a:t>所以善于指挥作战的人所造成的态势</a:t>
            </a:r>
            <a:r>
              <a:rPr lang="en-US" altLang="zh-CN" sz="2800" dirty="0">
                <a:ea typeface="隶书" panose="02010509060101010101" pitchFamily="49" charset="-122"/>
                <a:sym typeface="+mn-ea"/>
              </a:rPr>
              <a:t>,</a:t>
            </a:r>
            <a:r>
              <a:rPr lang="zh-CN" altLang="en-US" sz="2800" dirty="0">
                <a:ea typeface="隶书" panose="02010509060101010101" pitchFamily="49" charset="-122"/>
                <a:sym typeface="+mn-ea"/>
              </a:rPr>
              <a:t>就象转动圆石于八百丈高山滚下来一样。这就是“势”。</a:t>
            </a:r>
            <a:endParaRPr lang="en-US" altLang="zh-CN" sz="2800" dirty="0"/>
          </a:p>
          <a:p>
            <a:pPr marL="0" indent="0" eaLnBrk="1" hangingPunct="1">
              <a:spcBef>
                <a:spcPts val="0"/>
              </a:spcBef>
              <a:buNone/>
            </a:pPr>
            <a:endParaRPr lang="en-US" altLang="zh-CN" sz="2800" b="1" dirty="0">
              <a:latin typeface="隶书" panose="02010509060101010101" pitchFamily="49" charset="-122"/>
              <a:ea typeface="隶书" panose="02010509060101010101" pitchFamily="49" charset="-122"/>
            </a:endParaRPr>
          </a:p>
        </p:txBody>
      </p:sp>
      <p:sp>
        <p:nvSpPr>
          <p:cNvPr id="97283" name="矩形 2"/>
          <p:cNvSpPr/>
          <p:nvPr/>
        </p:nvSpPr>
        <p:spPr>
          <a:xfrm>
            <a:off x="4655979" y="44451"/>
            <a:ext cx="3246120" cy="70675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a:spcBef>
                <a:spcPct val="0"/>
              </a:spcBef>
              <a:buNone/>
            </a:pPr>
            <a:r>
              <a:rPr lang="zh-CN" altLang="en-US" sz="4000" b="1" dirty="0">
                <a:latin typeface="黑体" panose="02010609060101010101" pitchFamily="49" charset="-122"/>
                <a:ea typeface="黑体" panose="02010609060101010101" pitchFamily="49" charset="-122"/>
              </a:rPr>
              <a:t>四、谨防诡道</a:t>
            </a:r>
          </a:p>
        </p:txBody>
      </p:sp>
      <p:sp>
        <p:nvSpPr>
          <p:cNvPr id="100355" name="矩形 1"/>
          <p:cNvSpPr/>
          <p:nvPr/>
        </p:nvSpPr>
        <p:spPr>
          <a:xfrm>
            <a:off x="4498658" y="3284856"/>
            <a:ext cx="3373120" cy="70675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spcBef>
                <a:spcPct val="0"/>
              </a:spcBef>
              <a:buNone/>
            </a:pPr>
            <a:r>
              <a:rPr lang="en-US" altLang="zh-CN" sz="3600" b="1" dirty="0">
                <a:latin typeface="Arial" panose="020B0604020202020204" pitchFamily="34" charset="0"/>
                <a:ea typeface="华文彩云" panose="02010800040101010101" pitchFamily="2" charset="-122"/>
              </a:rPr>
              <a:t> </a:t>
            </a:r>
            <a:r>
              <a:rPr lang="zh-CN" altLang="en-US" sz="4000" b="1" dirty="0">
                <a:latin typeface="Arial" panose="020B0604020202020204" pitchFamily="34" charset="0"/>
                <a:ea typeface="黑体" panose="02010609060101010101" pitchFamily="49" charset="-122"/>
              </a:rPr>
              <a:t>五、掌握主动</a:t>
            </a:r>
          </a:p>
        </p:txBody>
      </p:sp>
    </p:spTree>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矩形 3"/>
          <p:cNvSpPr/>
          <p:nvPr/>
        </p:nvSpPr>
        <p:spPr>
          <a:xfrm>
            <a:off x="2855913" y="260350"/>
            <a:ext cx="6534150" cy="8318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a:spcBef>
                <a:spcPct val="0"/>
              </a:spcBef>
              <a:buNone/>
            </a:pPr>
            <a:r>
              <a:rPr lang="zh-CN" altLang="en-US" sz="4800" b="1" dirty="0">
                <a:latin typeface="黑体" panose="02010609060101010101" pitchFamily="49" charset="-122"/>
                <a:ea typeface="黑体" panose="02010609060101010101" pitchFamily="49" charset="-122"/>
              </a:rPr>
              <a:t>中国高铁技术引进谈判</a:t>
            </a:r>
          </a:p>
        </p:txBody>
      </p:sp>
      <p:sp>
        <p:nvSpPr>
          <p:cNvPr id="101379" name="矩形 4"/>
          <p:cNvSpPr/>
          <p:nvPr/>
        </p:nvSpPr>
        <p:spPr>
          <a:xfrm>
            <a:off x="2208214" y="1268413"/>
            <a:ext cx="7991475" cy="22479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spcBef>
                <a:spcPct val="0"/>
              </a:spcBef>
              <a:buNone/>
            </a:pPr>
            <a:r>
              <a:rPr lang="en-US" altLang="zh-CN" sz="2800" b="1" dirty="0">
                <a:solidFill>
                  <a:srgbClr val="333333"/>
                </a:solidFill>
                <a:latin typeface="楷体" panose="02010609060101010101" pitchFamily="49" charset="-122"/>
                <a:ea typeface="楷体" panose="02010609060101010101" pitchFamily="49" charset="-122"/>
              </a:rPr>
              <a:t>2004</a:t>
            </a:r>
            <a:r>
              <a:rPr lang="zh-CN" altLang="en-US" sz="2800" b="1" dirty="0">
                <a:solidFill>
                  <a:srgbClr val="333333"/>
                </a:solidFill>
                <a:latin typeface="楷体" panose="02010609060101010101" pitchFamily="49" charset="-122"/>
                <a:ea typeface="楷体" panose="02010609060101010101" pitchFamily="49" charset="-122"/>
              </a:rPr>
              <a:t>年，经国务院批准，铁道部启动了“时速</a:t>
            </a:r>
            <a:r>
              <a:rPr lang="en-US" altLang="zh-CN" sz="2800" b="1" dirty="0">
                <a:solidFill>
                  <a:srgbClr val="333333"/>
                </a:solidFill>
                <a:latin typeface="楷体" panose="02010609060101010101" pitchFamily="49" charset="-122"/>
                <a:ea typeface="楷体" panose="02010609060101010101" pitchFamily="49" charset="-122"/>
              </a:rPr>
              <a:t>200</a:t>
            </a:r>
            <a:r>
              <a:rPr lang="zh-CN" altLang="en-US" sz="2800" b="1" dirty="0">
                <a:solidFill>
                  <a:srgbClr val="333333"/>
                </a:solidFill>
                <a:latin typeface="楷体" panose="02010609060101010101" pitchFamily="49" charset="-122"/>
                <a:ea typeface="楷体" panose="02010609060101010101" pitchFamily="49" charset="-122"/>
              </a:rPr>
              <a:t>公里的铁路动车组项目”，计划向西方采购</a:t>
            </a:r>
            <a:r>
              <a:rPr lang="en-US" altLang="zh-CN" sz="2800" b="1" dirty="0">
                <a:solidFill>
                  <a:srgbClr val="333333"/>
                </a:solidFill>
                <a:latin typeface="楷体" panose="02010609060101010101" pitchFamily="49" charset="-122"/>
                <a:ea typeface="楷体" panose="02010609060101010101" pitchFamily="49" charset="-122"/>
              </a:rPr>
              <a:t>140</a:t>
            </a:r>
            <a:r>
              <a:rPr lang="zh-CN" altLang="en-US" sz="2800" b="1" dirty="0">
                <a:solidFill>
                  <a:srgbClr val="333333"/>
                </a:solidFill>
                <a:latin typeface="楷体" panose="02010609060101010101" pitchFamily="49" charset="-122"/>
                <a:ea typeface="楷体" panose="02010609060101010101" pitchFamily="49" charset="-122"/>
              </a:rPr>
              <a:t>列时速</a:t>
            </a:r>
            <a:r>
              <a:rPr lang="en-US" altLang="zh-CN" sz="2800" b="1" dirty="0">
                <a:solidFill>
                  <a:srgbClr val="333333"/>
                </a:solidFill>
                <a:latin typeface="楷体" panose="02010609060101010101" pitchFamily="49" charset="-122"/>
                <a:ea typeface="楷体" panose="02010609060101010101" pitchFamily="49" charset="-122"/>
              </a:rPr>
              <a:t>200</a:t>
            </a:r>
            <a:r>
              <a:rPr lang="zh-CN" altLang="en-US" sz="2800" b="1" dirty="0">
                <a:solidFill>
                  <a:srgbClr val="333333"/>
                </a:solidFill>
                <a:latin typeface="楷体" panose="02010609060101010101" pitchFamily="49" charset="-122"/>
                <a:ea typeface="楷体" panose="02010609060101010101" pitchFamily="49" charset="-122"/>
              </a:rPr>
              <a:t>公里的动车组。</a:t>
            </a:r>
            <a:r>
              <a:rPr lang="en-US" altLang="zh-CN" sz="2800" b="1" dirty="0">
                <a:solidFill>
                  <a:srgbClr val="333333"/>
                </a:solidFill>
                <a:latin typeface="楷体" panose="02010609060101010101" pitchFamily="49" charset="-122"/>
                <a:ea typeface="楷体" panose="02010609060101010101" pitchFamily="49" charset="-122"/>
              </a:rPr>
              <a:t>2004</a:t>
            </a:r>
            <a:r>
              <a:rPr lang="zh-CN" altLang="en-US" sz="2800" b="1" dirty="0">
                <a:solidFill>
                  <a:srgbClr val="333333"/>
                </a:solidFill>
                <a:latin typeface="楷体" panose="02010609060101010101" pitchFamily="49" charset="-122"/>
                <a:ea typeface="楷体" panose="02010609060101010101" pitchFamily="49" charset="-122"/>
              </a:rPr>
              <a:t>年</a:t>
            </a:r>
            <a:r>
              <a:rPr lang="en-US" altLang="zh-CN" sz="2800" b="1" dirty="0">
                <a:solidFill>
                  <a:srgbClr val="333333"/>
                </a:solidFill>
                <a:latin typeface="楷体" panose="02010609060101010101" pitchFamily="49" charset="-122"/>
                <a:ea typeface="楷体" panose="02010609060101010101" pitchFamily="49" charset="-122"/>
              </a:rPr>
              <a:t>6</a:t>
            </a:r>
            <a:r>
              <a:rPr lang="zh-CN" altLang="en-US" sz="2800" b="1" dirty="0">
                <a:solidFill>
                  <a:srgbClr val="333333"/>
                </a:solidFill>
                <a:latin typeface="楷体" panose="02010609060101010101" pitchFamily="49" charset="-122"/>
                <a:ea typeface="楷体" panose="02010609060101010101" pitchFamily="49" charset="-122"/>
              </a:rPr>
              <a:t>月</a:t>
            </a:r>
            <a:r>
              <a:rPr lang="en-US" altLang="zh-CN" sz="2800" b="1" dirty="0">
                <a:solidFill>
                  <a:srgbClr val="333333"/>
                </a:solidFill>
                <a:latin typeface="楷体" panose="02010609060101010101" pitchFamily="49" charset="-122"/>
                <a:ea typeface="楷体" panose="02010609060101010101" pitchFamily="49" charset="-122"/>
              </a:rPr>
              <a:t>17</a:t>
            </a:r>
            <a:r>
              <a:rPr lang="zh-CN" altLang="en-US" sz="2800" b="1" dirty="0">
                <a:solidFill>
                  <a:srgbClr val="333333"/>
                </a:solidFill>
                <a:latin typeface="楷体" panose="02010609060101010101" pitchFamily="49" charset="-122"/>
                <a:ea typeface="楷体" panose="02010609060101010101" pitchFamily="49" charset="-122"/>
              </a:rPr>
              <a:t>日，中国采购与招标网发布招标公告，中国高铁市场换技术的技术引进谈判正式开始。</a:t>
            </a:r>
            <a:endParaRPr lang="zh-CN" altLang="en-US" sz="2800" b="1" dirty="0">
              <a:latin typeface="楷体" panose="02010609060101010101" pitchFamily="49" charset="-122"/>
              <a:ea typeface="楷体" panose="02010609060101010101" pitchFamily="49" charset="-122"/>
            </a:endParaRPr>
          </a:p>
        </p:txBody>
      </p:sp>
      <p:pic>
        <p:nvPicPr>
          <p:cNvPr id="101380" name="图片 5"/>
          <p:cNvPicPr>
            <a:picLocks noChangeAspect="1"/>
          </p:cNvPicPr>
          <p:nvPr/>
        </p:nvPicPr>
        <p:blipFill>
          <a:blip r:embed="rId3"/>
          <a:stretch>
            <a:fillRect/>
          </a:stretch>
        </p:blipFill>
        <p:spPr>
          <a:xfrm>
            <a:off x="3071813" y="5195888"/>
            <a:ext cx="2951162" cy="1439862"/>
          </a:xfrm>
          <a:prstGeom prst="rect">
            <a:avLst/>
          </a:prstGeom>
          <a:noFill/>
          <a:ln w="9525">
            <a:noFill/>
          </a:ln>
        </p:spPr>
      </p:pic>
      <p:pic>
        <p:nvPicPr>
          <p:cNvPr id="101381" name="图片 6"/>
          <p:cNvPicPr>
            <a:picLocks noChangeAspect="1"/>
          </p:cNvPicPr>
          <p:nvPr/>
        </p:nvPicPr>
        <p:blipFill>
          <a:blip r:embed="rId4"/>
          <a:stretch>
            <a:fillRect/>
          </a:stretch>
        </p:blipFill>
        <p:spPr>
          <a:xfrm>
            <a:off x="6307139" y="5195888"/>
            <a:ext cx="2776537" cy="1439862"/>
          </a:xfrm>
          <a:prstGeom prst="rect">
            <a:avLst/>
          </a:prstGeom>
          <a:noFill/>
          <a:ln w="9525">
            <a:noFill/>
          </a:ln>
        </p:spPr>
      </p:pic>
      <p:pic>
        <p:nvPicPr>
          <p:cNvPr id="101382" name="图片 7"/>
          <p:cNvPicPr>
            <a:picLocks noChangeAspect="1"/>
          </p:cNvPicPr>
          <p:nvPr/>
        </p:nvPicPr>
        <p:blipFill>
          <a:blip r:embed="rId5"/>
          <a:stretch>
            <a:fillRect/>
          </a:stretch>
        </p:blipFill>
        <p:spPr>
          <a:xfrm>
            <a:off x="8351838" y="3654426"/>
            <a:ext cx="1465262" cy="1439863"/>
          </a:xfrm>
          <a:prstGeom prst="rect">
            <a:avLst/>
          </a:prstGeom>
          <a:noFill/>
          <a:ln w="9525">
            <a:noFill/>
          </a:ln>
        </p:spPr>
      </p:pic>
      <p:pic>
        <p:nvPicPr>
          <p:cNvPr id="101383" name="图片 8"/>
          <p:cNvPicPr>
            <a:picLocks noChangeAspect="1"/>
          </p:cNvPicPr>
          <p:nvPr/>
        </p:nvPicPr>
        <p:blipFill>
          <a:blip r:embed="rId6"/>
          <a:stretch>
            <a:fillRect/>
          </a:stretch>
        </p:blipFill>
        <p:spPr>
          <a:xfrm>
            <a:off x="1992313" y="3654426"/>
            <a:ext cx="6159500" cy="1439863"/>
          </a:xfrm>
          <a:prstGeom prst="rect">
            <a:avLst/>
          </a:prstGeom>
          <a:noFill/>
          <a:ln w="9525">
            <a:noFill/>
          </a:ln>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矩形 3"/>
          <p:cNvSpPr/>
          <p:nvPr/>
        </p:nvSpPr>
        <p:spPr>
          <a:xfrm>
            <a:off x="2855913" y="260350"/>
            <a:ext cx="6534150" cy="8318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a:spcBef>
                <a:spcPct val="0"/>
              </a:spcBef>
              <a:buNone/>
            </a:pPr>
            <a:r>
              <a:rPr lang="zh-CN" altLang="en-US" sz="4800" b="1" dirty="0">
                <a:latin typeface="黑体" panose="02010609060101010101" pitchFamily="49" charset="-122"/>
                <a:ea typeface="黑体" panose="02010609060101010101" pitchFamily="49" charset="-122"/>
              </a:rPr>
              <a:t>中国高铁技术引进谈判</a:t>
            </a:r>
          </a:p>
        </p:txBody>
      </p:sp>
      <p:sp>
        <p:nvSpPr>
          <p:cNvPr id="103427" name="矩形 4"/>
          <p:cNvSpPr/>
          <p:nvPr/>
        </p:nvSpPr>
        <p:spPr>
          <a:xfrm>
            <a:off x="1992314" y="1341438"/>
            <a:ext cx="7991475" cy="18145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457200" indent="-457200">
              <a:spcBef>
                <a:spcPct val="0"/>
              </a:spcBef>
              <a:buFont typeface="Wingdings" panose="05000000000000000000" pitchFamily="2" charset="2"/>
              <a:buChar char="ü"/>
            </a:pPr>
            <a:r>
              <a:rPr lang="zh-CN" altLang="en-US" sz="2800" b="1" dirty="0">
                <a:latin typeface="楷体" panose="02010609060101010101" pitchFamily="49" charset="-122"/>
                <a:ea typeface="楷体" panose="02010609060101010101" pitchFamily="49" charset="-122"/>
              </a:rPr>
              <a:t>参与投标的企业只能是中国企业，四家国外公司不能以独立法人的资格参与投标</a:t>
            </a:r>
            <a:endParaRPr lang="en-US" altLang="zh-CN" sz="2800" b="1" dirty="0">
              <a:latin typeface="楷体" panose="02010609060101010101" pitchFamily="49" charset="-122"/>
              <a:ea typeface="楷体" panose="02010609060101010101" pitchFamily="49" charset="-122"/>
            </a:endParaRPr>
          </a:p>
          <a:p>
            <a:pPr marL="457200" indent="-457200">
              <a:spcBef>
                <a:spcPct val="0"/>
              </a:spcBef>
              <a:buFont typeface="Wingdings" panose="05000000000000000000" pitchFamily="2" charset="2"/>
              <a:buChar char="ü"/>
            </a:pPr>
            <a:r>
              <a:rPr lang="zh-CN" altLang="en-US" sz="2800" b="1" dirty="0">
                <a:latin typeface="楷体" panose="02010609060101010101" pitchFamily="49" charset="-122"/>
                <a:ea typeface="楷体" panose="02010609060101010101" pitchFamily="49" charset="-122"/>
              </a:rPr>
              <a:t>参与投标的中国企业必须有国外拥有成熟技术条件的企业支持</a:t>
            </a:r>
            <a:endParaRPr lang="zh-CN" altLang="en-US" sz="1400" b="1" dirty="0">
              <a:latin typeface="楷体" panose="02010609060101010101" pitchFamily="49" charset="-122"/>
              <a:ea typeface="楷体" panose="02010609060101010101" pitchFamily="49" charset="-122"/>
            </a:endParaRPr>
          </a:p>
        </p:txBody>
      </p:sp>
      <p:sp>
        <p:nvSpPr>
          <p:cNvPr id="103428" name="矩形 1"/>
          <p:cNvSpPr/>
          <p:nvPr/>
        </p:nvSpPr>
        <p:spPr>
          <a:xfrm>
            <a:off x="1992314" y="3378200"/>
            <a:ext cx="4968875" cy="13858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514350" indent="-514350">
              <a:spcBef>
                <a:spcPct val="0"/>
              </a:spcBef>
              <a:buFont typeface="Times New Roman" panose="02020603050405020304" pitchFamily="18" charset="0"/>
              <a:buAutoNum type="arabicPeriod"/>
            </a:pPr>
            <a:r>
              <a:rPr lang="zh-CN" altLang="en-US" sz="2800" b="1" dirty="0">
                <a:solidFill>
                  <a:srgbClr val="333333"/>
                </a:solidFill>
                <a:latin typeface="华文新魏" panose="02010800040101010101" pitchFamily="2" charset="-122"/>
                <a:ea typeface="华文新魏" panose="02010800040101010101" pitchFamily="2" charset="-122"/>
              </a:rPr>
              <a:t>关键技术必须转让</a:t>
            </a:r>
            <a:endParaRPr lang="en-US" altLang="zh-CN" sz="2800" b="1" dirty="0">
              <a:solidFill>
                <a:srgbClr val="333333"/>
              </a:solidFill>
              <a:latin typeface="华文新魏" panose="02010800040101010101" pitchFamily="2" charset="-122"/>
              <a:ea typeface="华文新魏" panose="02010800040101010101" pitchFamily="2" charset="-122"/>
            </a:endParaRPr>
          </a:p>
          <a:p>
            <a:pPr marL="514350" indent="-514350">
              <a:spcBef>
                <a:spcPct val="0"/>
              </a:spcBef>
              <a:buFont typeface="Times New Roman" panose="02020603050405020304" pitchFamily="18" charset="0"/>
              <a:buAutoNum type="arabicPeriod"/>
            </a:pPr>
            <a:r>
              <a:rPr lang="zh-CN" altLang="en-US" sz="2800" b="1" dirty="0">
                <a:solidFill>
                  <a:srgbClr val="333333"/>
                </a:solidFill>
                <a:latin typeface="华文新魏" panose="02010800040101010101" pitchFamily="2" charset="-122"/>
                <a:ea typeface="华文新魏" panose="02010800040101010101" pitchFamily="2" charset="-122"/>
              </a:rPr>
              <a:t>价格必须降到最低</a:t>
            </a:r>
            <a:endParaRPr lang="en-US" altLang="zh-CN" sz="2800" b="1" dirty="0">
              <a:solidFill>
                <a:srgbClr val="333333"/>
              </a:solidFill>
              <a:latin typeface="华文新魏" panose="02010800040101010101" pitchFamily="2" charset="-122"/>
              <a:ea typeface="华文新魏" panose="02010800040101010101" pitchFamily="2" charset="-122"/>
            </a:endParaRPr>
          </a:p>
          <a:p>
            <a:pPr marL="514350" indent="-514350">
              <a:spcBef>
                <a:spcPct val="0"/>
              </a:spcBef>
              <a:buFont typeface="Times New Roman" panose="02020603050405020304" pitchFamily="18" charset="0"/>
              <a:buAutoNum type="arabicPeriod"/>
            </a:pPr>
            <a:r>
              <a:rPr lang="zh-CN" altLang="en-US" sz="2800" b="1" dirty="0">
                <a:solidFill>
                  <a:srgbClr val="333333"/>
                </a:solidFill>
                <a:latin typeface="华文新魏" panose="02010800040101010101" pitchFamily="2" charset="-122"/>
                <a:ea typeface="华文新魏" panose="02010800040101010101" pitchFamily="2" charset="-122"/>
              </a:rPr>
              <a:t>高铁产品必须使用中国品牌</a:t>
            </a:r>
            <a:endParaRPr lang="zh-CN" altLang="en-US" sz="2800" b="1" dirty="0">
              <a:latin typeface="华文新魏" panose="02010800040101010101" pitchFamily="2" charset="-122"/>
              <a:ea typeface="华文新魏" panose="02010800040101010101" pitchFamily="2" charset="-122"/>
            </a:endParaRPr>
          </a:p>
        </p:txBody>
      </p:sp>
      <p:pic>
        <p:nvPicPr>
          <p:cNvPr id="103429" name="图片 9"/>
          <p:cNvPicPr>
            <a:picLocks noChangeAspect="1"/>
          </p:cNvPicPr>
          <p:nvPr/>
        </p:nvPicPr>
        <p:blipFill>
          <a:blip r:embed="rId3"/>
          <a:stretch>
            <a:fillRect/>
          </a:stretch>
        </p:blipFill>
        <p:spPr>
          <a:xfrm>
            <a:off x="7104064" y="3500438"/>
            <a:ext cx="3222625" cy="2525712"/>
          </a:xfrm>
          <a:prstGeom prst="rect">
            <a:avLst/>
          </a:prstGeom>
          <a:noFill/>
          <a:ln w="9525">
            <a:noFill/>
          </a:ln>
        </p:spPr>
      </p:pic>
      <p:sp>
        <p:nvSpPr>
          <p:cNvPr id="103430" name="矩形 10"/>
          <p:cNvSpPr/>
          <p:nvPr/>
        </p:nvSpPr>
        <p:spPr>
          <a:xfrm>
            <a:off x="1992314" y="5195888"/>
            <a:ext cx="4803775" cy="830262"/>
          </a:xfrm>
          <a:prstGeom prst="rect">
            <a:avLst/>
          </a:prstGeom>
          <a:solidFill>
            <a:srgbClr val="FFC000"/>
          </a:solid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spcBef>
                <a:spcPct val="0"/>
              </a:spcBef>
              <a:buNone/>
            </a:pPr>
            <a:r>
              <a:rPr lang="zh-CN" altLang="en-US" sz="2400" b="1" dirty="0">
                <a:solidFill>
                  <a:srgbClr val="333333"/>
                </a:solidFill>
                <a:latin typeface="楷体" panose="02010609060101010101" pitchFamily="49" charset="-122"/>
                <a:ea typeface="楷体" panose="02010609060101010101" pitchFamily="49" charset="-122"/>
              </a:rPr>
              <a:t>南车四方机车车辆股份有限公司</a:t>
            </a:r>
            <a:endParaRPr lang="en-US" altLang="zh-CN" sz="2400" b="1" dirty="0">
              <a:solidFill>
                <a:srgbClr val="333333"/>
              </a:solidFill>
              <a:latin typeface="楷体" panose="02010609060101010101" pitchFamily="49" charset="-122"/>
              <a:ea typeface="楷体" panose="02010609060101010101" pitchFamily="49" charset="-122"/>
            </a:endParaRPr>
          </a:p>
          <a:p>
            <a:pPr marL="0" indent="0">
              <a:spcBef>
                <a:spcPct val="0"/>
              </a:spcBef>
              <a:buNone/>
            </a:pPr>
            <a:r>
              <a:rPr lang="zh-CN" altLang="en-US" sz="2400" b="1" dirty="0">
                <a:solidFill>
                  <a:srgbClr val="333333"/>
                </a:solidFill>
                <a:latin typeface="楷体" panose="02010609060101010101" pitchFamily="49" charset="-122"/>
                <a:ea typeface="楷体" panose="02010609060101010101" pitchFamily="49" charset="-122"/>
              </a:rPr>
              <a:t>北车长春客车股份有限公司</a:t>
            </a:r>
            <a:endParaRPr lang="zh-CN" altLang="en-US" sz="2400" b="1" dirty="0">
              <a:latin typeface="楷体" panose="02010609060101010101" pitchFamily="49" charset="-122"/>
              <a:ea typeface="楷体" panose="02010609060101010101" pitchFamily="49" charset="-122"/>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矩形 3"/>
          <p:cNvSpPr/>
          <p:nvPr/>
        </p:nvSpPr>
        <p:spPr>
          <a:xfrm>
            <a:off x="2855913" y="260350"/>
            <a:ext cx="6534150" cy="8318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a:spcBef>
                <a:spcPct val="0"/>
              </a:spcBef>
              <a:buNone/>
            </a:pPr>
            <a:r>
              <a:rPr lang="zh-CN" altLang="en-US" sz="4800" b="1" dirty="0">
                <a:latin typeface="黑体" panose="02010609060101010101" pitchFamily="49" charset="-122"/>
                <a:ea typeface="黑体" panose="02010609060101010101" pitchFamily="49" charset="-122"/>
              </a:rPr>
              <a:t>中国高铁技术引进谈判</a:t>
            </a:r>
          </a:p>
        </p:txBody>
      </p:sp>
      <p:sp>
        <p:nvSpPr>
          <p:cNvPr id="105475" name="矩形 2"/>
          <p:cNvSpPr/>
          <p:nvPr/>
        </p:nvSpPr>
        <p:spPr>
          <a:xfrm>
            <a:off x="1631951" y="1052513"/>
            <a:ext cx="8964613" cy="50165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457200" indent="-457200" algn="just">
              <a:spcBef>
                <a:spcPct val="0"/>
              </a:spcBef>
            </a:pPr>
            <a:r>
              <a:rPr lang="zh-CN" altLang="en-US" sz="2000" b="1" dirty="0">
                <a:solidFill>
                  <a:srgbClr val="333333"/>
                </a:solidFill>
                <a:latin typeface="黑体" panose="02010609060101010101" pitchFamily="49" charset="-122"/>
                <a:ea typeface="黑体" panose="02010609060101010101" pitchFamily="49" charset="-122"/>
              </a:rPr>
              <a:t>庞巴迪十几年前就与南车四方成立了合资公司，具备投标资格。急于出售手中即将落后的高铁技术，</a:t>
            </a:r>
            <a:r>
              <a:rPr lang="zh-CN" altLang="en-US" sz="2000" b="1" dirty="0">
                <a:solidFill>
                  <a:srgbClr val="FF0000"/>
                </a:solidFill>
                <a:latin typeface="黑体" panose="02010609060101010101" pitchFamily="49" charset="-122"/>
                <a:ea typeface="黑体" panose="02010609060101010101" pitchFamily="49" charset="-122"/>
              </a:rPr>
              <a:t>庞巴迪在四家公司中态度最积极</a:t>
            </a:r>
            <a:r>
              <a:rPr lang="zh-CN" altLang="en-US" sz="2000" b="1" dirty="0">
                <a:solidFill>
                  <a:srgbClr val="333333"/>
                </a:solidFill>
                <a:latin typeface="黑体" panose="02010609060101010101" pitchFamily="49" charset="-122"/>
                <a:ea typeface="黑体" panose="02010609060101010101" pitchFamily="49" charset="-122"/>
              </a:rPr>
              <a:t>，极力以优厚的条件来满足中国的需求。</a:t>
            </a:r>
          </a:p>
          <a:p>
            <a:pPr marL="457200" indent="-457200" algn="just">
              <a:spcBef>
                <a:spcPct val="0"/>
              </a:spcBef>
            </a:pPr>
            <a:r>
              <a:rPr lang="zh-CN" altLang="en-US" sz="2000" b="1" dirty="0">
                <a:solidFill>
                  <a:srgbClr val="333333"/>
                </a:solidFill>
                <a:latin typeface="黑体" panose="02010609060101010101" pitchFamily="49" charset="-122"/>
                <a:ea typeface="黑体" panose="02010609060101010101" pitchFamily="49" charset="-122"/>
              </a:rPr>
              <a:t>北车长客的首选目标是德国西门子，南车四方的谈判对象是由日本六家高铁企业组成的联合体。法国的阿尔斯通出于国内的压力，采取了双头谈判策略，与北车长客和南车四方都在接触。</a:t>
            </a:r>
            <a:r>
              <a:rPr lang="zh-CN" altLang="en-US" sz="2000" b="1" dirty="0">
                <a:solidFill>
                  <a:srgbClr val="FF0000"/>
                </a:solidFill>
                <a:latin typeface="黑体" panose="02010609060101010101" pitchFamily="49" charset="-122"/>
                <a:ea typeface="黑体" panose="02010609060101010101" pitchFamily="49" charset="-122"/>
              </a:rPr>
              <a:t>南车和北车最初与阿尔斯通谈判的目的都是为了给日本联合体和西门子施压</a:t>
            </a:r>
            <a:r>
              <a:rPr lang="zh-CN" altLang="en-US" sz="2000" b="1" dirty="0">
                <a:solidFill>
                  <a:srgbClr val="333333"/>
                </a:solidFill>
                <a:latin typeface="黑体" panose="02010609060101010101" pitchFamily="49" charset="-122"/>
                <a:ea typeface="黑体" panose="02010609060101010101" pitchFamily="49" charset="-122"/>
              </a:rPr>
              <a:t>。</a:t>
            </a:r>
          </a:p>
          <a:p>
            <a:pPr marL="457200" indent="-457200" algn="just">
              <a:spcBef>
                <a:spcPct val="0"/>
              </a:spcBef>
            </a:pPr>
            <a:r>
              <a:rPr lang="zh-CN" altLang="en-US" sz="2000" b="1" dirty="0">
                <a:solidFill>
                  <a:srgbClr val="333333"/>
                </a:solidFill>
                <a:latin typeface="黑体" panose="02010609060101010101" pitchFamily="49" charset="-122"/>
                <a:ea typeface="黑体" panose="02010609060101010101" pitchFamily="49" charset="-122"/>
              </a:rPr>
              <a:t>南车四方与日本川崎的合作有历史渊源。最初，铁道部有意引进日本新干线</a:t>
            </a:r>
            <a:r>
              <a:rPr lang="en-US" altLang="zh-CN" sz="2000" b="1" dirty="0">
                <a:solidFill>
                  <a:srgbClr val="333333"/>
                </a:solidFill>
                <a:latin typeface="黑体" panose="02010609060101010101" pitchFamily="49" charset="-122"/>
                <a:ea typeface="黑体" panose="02010609060101010101" pitchFamily="49" charset="-122"/>
              </a:rPr>
              <a:t>700</a:t>
            </a:r>
            <a:r>
              <a:rPr lang="zh-CN" altLang="en-US" sz="2000" b="1" dirty="0">
                <a:solidFill>
                  <a:srgbClr val="333333"/>
                </a:solidFill>
                <a:latin typeface="黑体" panose="02010609060101010101" pitchFamily="49" charset="-122"/>
                <a:ea typeface="黑体" panose="02010609060101010101" pitchFamily="49" charset="-122"/>
              </a:rPr>
              <a:t>系和</a:t>
            </a:r>
            <a:r>
              <a:rPr lang="en-US" altLang="zh-CN" sz="2000" b="1" dirty="0">
                <a:solidFill>
                  <a:srgbClr val="333333"/>
                </a:solidFill>
                <a:latin typeface="黑体" panose="02010609060101010101" pitchFamily="49" charset="-122"/>
                <a:ea typeface="黑体" panose="02010609060101010101" pitchFamily="49" charset="-122"/>
              </a:rPr>
              <a:t>800</a:t>
            </a:r>
            <a:r>
              <a:rPr lang="zh-CN" altLang="en-US" sz="2000" b="1" dirty="0">
                <a:solidFill>
                  <a:srgbClr val="333333"/>
                </a:solidFill>
                <a:latin typeface="黑体" panose="02010609060101010101" pitchFamily="49" charset="-122"/>
                <a:ea typeface="黑体" panose="02010609060101010101" pitchFamily="49" charset="-122"/>
              </a:rPr>
              <a:t>系高铁技术，但日车和日立都拒绝了中国的要求。于是，中国改为与川崎重工进行谈判。</a:t>
            </a:r>
            <a:r>
              <a:rPr lang="zh-CN" altLang="en-US" sz="2000" b="1" dirty="0">
                <a:solidFill>
                  <a:srgbClr val="FF0000"/>
                </a:solidFill>
                <a:latin typeface="黑体" panose="02010609060101010101" pitchFamily="49" charset="-122"/>
                <a:ea typeface="黑体" panose="02010609060101010101" pitchFamily="49" charset="-122"/>
              </a:rPr>
              <a:t>川崎重工在日车和日立都坚决反对向中国转让高铁技术的背景下，联合其他五家日本企业组成联合体参与谈判</a:t>
            </a:r>
            <a:r>
              <a:rPr lang="zh-CN" altLang="en-US" sz="2000" b="1" dirty="0">
                <a:solidFill>
                  <a:srgbClr val="333333"/>
                </a:solidFill>
                <a:latin typeface="黑体" panose="02010609060101010101" pitchFamily="49" charset="-122"/>
                <a:ea typeface="黑体" panose="02010609060101010101" pitchFamily="49" charset="-122"/>
              </a:rPr>
              <a:t>。</a:t>
            </a:r>
          </a:p>
          <a:p>
            <a:pPr marL="457200" indent="-457200" algn="just">
              <a:spcBef>
                <a:spcPct val="0"/>
              </a:spcBef>
            </a:pPr>
            <a:r>
              <a:rPr lang="zh-CN" altLang="en-US" sz="2000" b="1" dirty="0">
                <a:solidFill>
                  <a:srgbClr val="333333"/>
                </a:solidFill>
                <a:latin typeface="黑体" panose="02010609060101010101" pitchFamily="49" charset="-122"/>
                <a:ea typeface="黑体" panose="02010609060101010101" pitchFamily="49" charset="-122"/>
              </a:rPr>
              <a:t>德国西门子在谈判中态度一直都比较强硬。</a:t>
            </a:r>
            <a:r>
              <a:rPr lang="zh-CN" altLang="en-US" sz="2000" b="1" dirty="0">
                <a:solidFill>
                  <a:srgbClr val="FF0000"/>
                </a:solidFill>
                <a:latin typeface="黑体" panose="02010609060101010101" pitchFamily="49" charset="-122"/>
                <a:ea typeface="黑体" panose="02010609060101010101" pitchFamily="49" charset="-122"/>
              </a:rPr>
              <a:t>他们经过情报分析，判断德国的技术才是中国铁道部的引进目标。</a:t>
            </a:r>
            <a:r>
              <a:rPr lang="zh-CN" altLang="en-US" sz="2000" b="1" dirty="0">
                <a:solidFill>
                  <a:srgbClr val="333333"/>
                </a:solidFill>
                <a:latin typeface="黑体" panose="02010609060101010101" pitchFamily="49" charset="-122"/>
                <a:ea typeface="黑体" panose="02010609060101010101" pitchFamily="49" charset="-122"/>
              </a:rPr>
              <a:t>因此，在车辆和技术转让上都漫天要价，开出了每列列车</a:t>
            </a:r>
            <a:r>
              <a:rPr lang="en-US" altLang="zh-CN" sz="2000" b="1" dirty="0">
                <a:solidFill>
                  <a:srgbClr val="333333"/>
                </a:solidFill>
                <a:latin typeface="黑体" panose="02010609060101010101" pitchFamily="49" charset="-122"/>
                <a:ea typeface="黑体" panose="02010609060101010101" pitchFamily="49" charset="-122"/>
              </a:rPr>
              <a:t>3.5</a:t>
            </a:r>
            <a:r>
              <a:rPr lang="zh-CN" altLang="en-US" sz="2000" b="1" dirty="0">
                <a:solidFill>
                  <a:srgbClr val="333333"/>
                </a:solidFill>
                <a:latin typeface="黑体" panose="02010609060101010101" pitchFamily="49" charset="-122"/>
                <a:ea typeface="黑体" panose="02010609060101010101" pitchFamily="49" charset="-122"/>
              </a:rPr>
              <a:t>亿人民币和技术转让费</a:t>
            </a:r>
            <a:r>
              <a:rPr lang="en-US" altLang="zh-CN" sz="2000" b="1" dirty="0">
                <a:solidFill>
                  <a:srgbClr val="333333"/>
                </a:solidFill>
                <a:latin typeface="黑体" panose="02010609060101010101" pitchFamily="49" charset="-122"/>
                <a:ea typeface="黑体" panose="02010609060101010101" pitchFamily="49" charset="-122"/>
              </a:rPr>
              <a:t>3.9</a:t>
            </a:r>
            <a:r>
              <a:rPr lang="zh-CN" altLang="en-US" sz="2000" b="1" dirty="0">
                <a:solidFill>
                  <a:srgbClr val="333333"/>
                </a:solidFill>
                <a:latin typeface="黑体" panose="02010609060101010101" pitchFamily="49" charset="-122"/>
                <a:ea typeface="黑体" panose="02010609060101010101" pitchFamily="49" charset="-122"/>
              </a:rPr>
              <a:t>亿欧元的天价，还设置了多达</a:t>
            </a:r>
            <a:r>
              <a:rPr lang="en-US" altLang="zh-CN" sz="2000" b="1" dirty="0">
                <a:solidFill>
                  <a:srgbClr val="333333"/>
                </a:solidFill>
                <a:latin typeface="黑体" panose="02010609060101010101" pitchFamily="49" charset="-122"/>
                <a:ea typeface="黑体" panose="02010609060101010101" pitchFamily="49" charset="-122"/>
              </a:rPr>
              <a:t>50</a:t>
            </a:r>
            <a:r>
              <a:rPr lang="zh-CN" altLang="en-US" sz="2000" b="1" dirty="0">
                <a:solidFill>
                  <a:srgbClr val="333333"/>
                </a:solidFill>
                <a:latin typeface="黑体" panose="02010609060101010101" pitchFamily="49" charset="-122"/>
                <a:ea typeface="黑体" panose="02010609060101010101" pitchFamily="49" charset="-122"/>
              </a:rPr>
              <a:t>多项的技术转让障碍，坚决不肯让步。于是，北车长客与阿尔斯通的谈判突然加速，在投标日期截止之前完成了全部谈判工作。</a:t>
            </a:r>
          </a:p>
        </p:txBody>
      </p:sp>
      <p:sp>
        <p:nvSpPr>
          <p:cNvPr id="2" name="矩形 1"/>
          <p:cNvSpPr/>
          <p:nvPr/>
        </p:nvSpPr>
        <p:spPr>
          <a:xfrm>
            <a:off x="1703389" y="6130926"/>
            <a:ext cx="8785225" cy="708025"/>
          </a:xfrm>
          <a:prstGeom prst="rect">
            <a:avLst/>
          </a:prstGeom>
          <a:solidFill>
            <a:srgbClr val="FFC000"/>
          </a:solid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spcBef>
                <a:spcPct val="0"/>
              </a:spcBef>
              <a:buNone/>
            </a:pPr>
            <a:r>
              <a:rPr lang="zh-CN" altLang="en-US" sz="2000" b="1" dirty="0">
                <a:solidFill>
                  <a:srgbClr val="333333"/>
                </a:solidFill>
                <a:latin typeface="楷体" panose="02010609060101010101" pitchFamily="49" charset="-122"/>
                <a:ea typeface="楷体" panose="02010609060101010101" pitchFamily="49" charset="-122"/>
              </a:rPr>
              <a:t>只有德国西门子在最后时刻没能完成谈判，只能黯然出局。消息传到德国，西门子的股票暴跌，整个谈判团队全部被西门子总部炒了鱿鱼。</a:t>
            </a:r>
            <a:endParaRPr lang="zh-CN" altLang="en-US" sz="2000" b="1"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矩形 3"/>
          <p:cNvSpPr/>
          <p:nvPr/>
        </p:nvSpPr>
        <p:spPr>
          <a:xfrm>
            <a:off x="2783523" y="188596"/>
            <a:ext cx="6534150" cy="70675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a:spcBef>
                <a:spcPct val="0"/>
              </a:spcBef>
              <a:buNone/>
            </a:pPr>
            <a:r>
              <a:rPr lang="zh-CN" altLang="en-US" sz="4000" b="1" dirty="0">
                <a:latin typeface="黑体" panose="02010609060101010101" pitchFamily="49" charset="-122"/>
                <a:ea typeface="黑体" panose="02010609060101010101" pitchFamily="49" charset="-122"/>
              </a:rPr>
              <a:t>中国高铁技术引进谈判</a:t>
            </a:r>
          </a:p>
        </p:txBody>
      </p:sp>
      <p:sp>
        <p:nvSpPr>
          <p:cNvPr id="3" name="矩形 2"/>
          <p:cNvSpPr/>
          <p:nvPr/>
        </p:nvSpPr>
        <p:spPr>
          <a:xfrm>
            <a:off x="1882776" y="764224"/>
            <a:ext cx="8785225" cy="5169535"/>
          </a:xfrm>
          <a:prstGeom prst="rect">
            <a:avLst/>
          </a:prstGeom>
        </p:spPr>
        <p:txBody>
          <a:bodyPr>
            <a:spAutoFit/>
          </a:bodyPr>
          <a:lstStyle/>
          <a:p>
            <a:pPr eaLnBrk="0" fontAlgn="base" hangingPunct="0">
              <a:spcBef>
                <a:spcPct val="0"/>
              </a:spcBef>
              <a:spcAft>
                <a:spcPct val="0"/>
              </a:spcAft>
              <a:defRPr/>
            </a:pPr>
            <a:r>
              <a:rPr lang="en-US" altLang="zh-CN" sz="2400" b="1" dirty="0">
                <a:solidFill>
                  <a:srgbClr val="C00000"/>
                </a:solidFill>
                <a:latin typeface="黑体" panose="02010609060101010101" pitchFamily="49" charset="-122"/>
                <a:ea typeface="黑体" panose="02010609060101010101" pitchFamily="49" charset="-122"/>
              </a:rPr>
              <a:t>2005</a:t>
            </a:r>
            <a:r>
              <a:rPr lang="zh-CN" altLang="en-US" sz="2400" b="1" dirty="0">
                <a:solidFill>
                  <a:srgbClr val="C00000"/>
                </a:solidFill>
                <a:latin typeface="黑体" panose="02010609060101010101" pitchFamily="49" charset="-122"/>
                <a:ea typeface="黑体" panose="02010609060101010101" pitchFamily="49" charset="-122"/>
              </a:rPr>
              <a:t>年，中国铁道部进行时速</a:t>
            </a:r>
            <a:r>
              <a:rPr lang="en-US" altLang="zh-CN" sz="2400" b="1" dirty="0">
                <a:solidFill>
                  <a:srgbClr val="C00000"/>
                </a:solidFill>
                <a:latin typeface="黑体" panose="02010609060101010101" pitchFamily="49" charset="-122"/>
                <a:ea typeface="黑体" panose="02010609060101010101" pitchFamily="49" charset="-122"/>
              </a:rPr>
              <a:t>250</a:t>
            </a:r>
            <a:r>
              <a:rPr lang="zh-CN" altLang="en-US" sz="2400" b="1" dirty="0">
                <a:solidFill>
                  <a:srgbClr val="C00000"/>
                </a:solidFill>
                <a:latin typeface="黑体" panose="02010609060101010101" pitchFamily="49" charset="-122"/>
                <a:ea typeface="黑体" panose="02010609060101010101" pitchFamily="49" charset="-122"/>
              </a:rPr>
              <a:t>公里高铁项目招标。</a:t>
            </a:r>
            <a:endParaRPr lang="en-US" altLang="zh-CN" sz="2400" b="1" dirty="0">
              <a:solidFill>
                <a:srgbClr val="C00000"/>
              </a:solidFill>
              <a:latin typeface="黑体" panose="02010609060101010101" pitchFamily="49" charset="-122"/>
              <a:ea typeface="黑体" panose="02010609060101010101" pitchFamily="49" charset="-122"/>
            </a:endParaRPr>
          </a:p>
          <a:p>
            <a:pPr marL="342900" indent="-342900" eaLnBrk="0" fontAlgn="base" hangingPunct="0">
              <a:lnSpc>
                <a:spcPct val="150000"/>
              </a:lnSpc>
              <a:spcBef>
                <a:spcPct val="0"/>
              </a:spcBef>
              <a:spcAft>
                <a:spcPct val="0"/>
              </a:spcAft>
              <a:buFont typeface="Arial" panose="020B0604020202020204" pitchFamily="34" charset="0"/>
              <a:buChar char="•"/>
              <a:defRPr/>
            </a:pPr>
            <a:r>
              <a:rPr lang="zh-CN" altLang="en-US" sz="2000" b="1" dirty="0">
                <a:latin typeface="黑体" panose="02010609060101010101" pitchFamily="49" charset="-122"/>
                <a:ea typeface="黑体" panose="02010609060101010101" pitchFamily="49" charset="-122"/>
              </a:rPr>
              <a:t>德国人学乖了，直接开出每列列车</a:t>
            </a:r>
            <a:r>
              <a:rPr lang="en-US" altLang="zh-CN" sz="2000" b="1" dirty="0">
                <a:latin typeface="黑体" panose="02010609060101010101" pitchFamily="49" charset="-122"/>
                <a:ea typeface="黑体" panose="02010609060101010101" pitchFamily="49" charset="-122"/>
              </a:rPr>
              <a:t>1.9</a:t>
            </a:r>
            <a:r>
              <a:rPr lang="zh-CN" altLang="en-US" sz="2000" b="1" dirty="0">
                <a:latin typeface="黑体" panose="02010609060101010101" pitchFamily="49" charset="-122"/>
                <a:ea typeface="黑体" panose="02010609060101010101" pitchFamily="49" charset="-122"/>
              </a:rPr>
              <a:t>亿人民币，技术转让费</a:t>
            </a:r>
            <a:r>
              <a:rPr lang="en-US" altLang="zh-CN" sz="2000" b="1" dirty="0">
                <a:latin typeface="黑体" panose="02010609060101010101" pitchFamily="49" charset="-122"/>
                <a:ea typeface="黑体" panose="02010609060101010101" pitchFamily="49" charset="-122"/>
              </a:rPr>
              <a:t>8000</a:t>
            </a:r>
            <a:r>
              <a:rPr lang="zh-CN" altLang="en-US" sz="2000" b="1" dirty="0">
                <a:latin typeface="黑体" panose="02010609060101010101" pitchFamily="49" charset="-122"/>
                <a:ea typeface="黑体" panose="02010609060101010101" pitchFamily="49" charset="-122"/>
              </a:rPr>
              <a:t>万欧元的超低价，中国铁道部很高兴的接受了这个报价。</a:t>
            </a:r>
          </a:p>
          <a:p>
            <a:pPr marL="342900" indent="-342900" eaLnBrk="0" fontAlgn="base" hangingPunct="0">
              <a:lnSpc>
                <a:spcPct val="150000"/>
              </a:lnSpc>
              <a:spcBef>
                <a:spcPct val="0"/>
              </a:spcBef>
              <a:spcAft>
                <a:spcPct val="0"/>
              </a:spcAft>
              <a:buFont typeface="Arial" panose="020B0604020202020204" pitchFamily="34" charset="0"/>
              <a:buChar char="•"/>
              <a:defRPr/>
            </a:pPr>
            <a:r>
              <a:rPr lang="zh-CN" altLang="en-US" sz="2000" b="1" dirty="0">
                <a:latin typeface="黑体" panose="02010609060101010101" pitchFamily="49" charset="-122"/>
                <a:ea typeface="黑体" panose="02010609060101010101" pitchFamily="49" charset="-122"/>
              </a:rPr>
              <a:t>靠着中国的订单，日本川崎和法国阿尔斯通暂时度过了危机。本打算借中国</a:t>
            </a:r>
            <a:r>
              <a:rPr lang="en-US" altLang="zh-CN" sz="2000" b="1" dirty="0">
                <a:latin typeface="黑体" panose="02010609060101010101" pitchFamily="49" charset="-122"/>
                <a:ea typeface="黑体" panose="02010609060101010101" pitchFamily="49" charset="-122"/>
              </a:rPr>
              <a:t>250</a:t>
            </a:r>
            <a:r>
              <a:rPr lang="zh-CN" altLang="en-US" sz="2000" b="1" dirty="0">
                <a:latin typeface="黑体" panose="02010609060101010101" pitchFamily="49" charset="-122"/>
                <a:ea typeface="黑体" panose="02010609060101010101" pitchFamily="49" charset="-122"/>
              </a:rPr>
              <a:t>公里高铁动车招标之际抬高要价，毕竟是</a:t>
            </a:r>
            <a:r>
              <a:rPr lang="en-US" altLang="zh-CN" sz="2000" b="1" dirty="0">
                <a:latin typeface="黑体" panose="02010609060101010101" pitchFamily="49" charset="-122"/>
                <a:ea typeface="黑体" panose="02010609060101010101" pitchFamily="49" charset="-122"/>
              </a:rPr>
              <a:t>250</a:t>
            </a:r>
            <a:r>
              <a:rPr lang="zh-CN" altLang="en-US" sz="2000" b="1" dirty="0">
                <a:latin typeface="黑体" panose="02010609060101010101" pitchFamily="49" charset="-122"/>
                <a:ea typeface="黑体" panose="02010609060101010101" pitchFamily="49" charset="-122"/>
              </a:rPr>
              <a:t>公里时速的高铁技术，可以算是核心技术了。但在德国人抢先报了超低价之后，日本和法国只能无奈以同样的价格接受了中国铁道部的招标条件。不接受的后果，只能是退出中国巨大的高铁市场。</a:t>
            </a:r>
          </a:p>
          <a:p>
            <a:pPr marL="342900" indent="-342900" eaLnBrk="0" fontAlgn="base" hangingPunct="0">
              <a:lnSpc>
                <a:spcPct val="150000"/>
              </a:lnSpc>
              <a:spcBef>
                <a:spcPct val="0"/>
              </a:spcBef>
              <a:spcAft>
                <a:spcPct val="0"/>
              </a:spcAft>
              <a:buFont typeface="Arial" panose="020B0604020202020204" pitchFamily="34" charset="0"/>
              <a:buChar char="•"/>
              <a:defRPr/>
            </a:pPr>
            <a:r>
              <a:rPr lang="zh-CN" altLang="en-US" sz="32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结论</a:t>
            </a:r>
            <a:r>
              <a:rPr lang="en-US" altLang="zh-CN" sz="32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32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谈判中掌握主动权是第一位的</a:t>
            </a:r>
            <a:endParaRPr lang="zh-CN" altLang="en-US" sz="3200"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marL="342900" indent="-342900" eaLnBrk="0" fontAlgn="base" hangingPunct="0">
              <a:lnSpc>
                <a:spcPct val="150000"/>
              </a:lnSpc>
              <a:spcBef>
                <a:spcPct val="0"/>
              </a:spcBef>
              <a:spcAft>
                <a:spcPct val="0"/>
              </a:spcAft>
              <a:buFont typeface="Arial" panose="020B0604020202020204" pitchFamily="34" charset="0"/>
              <a:buChar char="•"/>
              <a:defRPr/>
            </a:pPr>
            <a:endParaRPr lang="zh-CN" altLang="en-US" sz="3200"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p:txBody>
      </p:sp>
      <p:pic>
        <p:nvPicPr>
          <p:cNvPr id="107524" name="图片 4"/>
          <p:cNvPicPr>
            <a:picLocks noChangeAspect="1"/>
          </p:cNvPicPr>
          <p:nvPr/>
        </p:nvPicPr>
        <p:blipFill>
          <a:blip r:embed="rId3"/>
          <a:srcRect t="49133" b="14522"/>
          <a:stretch>
            <a:fillRect/>
          </a:stretch>
        </p:blipFill>
        <p:spPr>
          <a:xfrm>
            <a:off x="1524001" y="4986337"/>
            <a:ext cx="9144000" cy="1871663"/>
          </a:xfrm>
          <a:prstGeom prst="rect">
            <a:avLst/>
          </a:prstGeom>
          <a:noFill/>
          <a:ln w="9525">
            <a:noFill/>
          </a:ln>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3"/>
          <p:cNvSpPr>
            <a:spLocks noGrp="1"/>
          </p:cNvSpPr>
          <p:nvPr>
            <p:ph type="title" idx="4294967295"/>
          </p:nvPr>
        </p:nvSpPr>
        <p:spPr>
          <a:xfrm>
            <a:off x="1919605" y="476250"/>
            <a:ext cx="8826500" cy="3529330"/>
          </a:xfrm>
          <a:ln/>
        </p:spPr>
        <p:txBody>
          <a:bodyPr vert="horz" wrap="square" lIns="91440" tIns="45720" rIns="91440" bIns="45720" rtlCol="0" anchor="ctr" anchorCtr="0">
            <a:normAutofit/>
          </a:bodyPr>
          <a:lstStyle/>
          <a:p>
            <a:pPr algn="l" eaLnBrk="1" hangingPunct="1"/>
            <a:r>
              <a:rPr lang="zh-CN" altLang="en-US" sz="3200" dirty="0">
                <a:solidFill>
                  <a:srgbClr val="FF0000"/>
                </a:solidFill>
                <a:latin typeface="隶书" panose="02010509060101010101" pitchFamily="49" charset="-122"/>
                <a:ea typeface="隶书" panose="02010509060101010101" pitchFamily="49" charset="-122"/>
              </a:rPr>
              <a:t>孙  武：</a:t>
            </a:r>
            <a:r>
              <a:rPr lang="en-US" altLang="zh-CN" sz="3200" dirty="0">
                <a:solidFill>
                  <a:srgbClr val="FF0000"/>
                </a:solidFill>
                <a:latin typeface="隶书" panose="02010509060101010101" pitchFamily="49" charset="-122"/>
                <a:ea typeface="隶书" panose="02010509060101010101" pitchFamily="49" charset="-122"/>
              </a:rPr>
              <a:t>	</a:t>
            </a:r>
            <a:r>
              <a:rPr lang="zh-CN" altLang="en-US" sz="3200" dirty="0">
                <a:solidFill>
                  <a:srgbClr val="FF0000"/>
                </a:solidFill>
                <a:latin typeface="隶书" panose="02010509060101010101" pitchFamily="49" charset="-122"/>
                <a:ea typeface="隶书" panose="02010509060101010101" pitchFamily="49" charset="-122"/>
              </a:rPr>
              <a:t>多算胜，少算不胜，而况于无算乎</a:t>
            </a:r>
            <a:br>
              <a:rPr lang="en-US" altLang="zh-CN" sz="3200" dirty="0">
                <a:solidFill>
                  <a:srgbClr val="FF0000"/>
                </a:solidFill>
                <a:latin typeface="隶书" panose="02010509060101010101" pitchFamily="49" charset="-122"/>
                <a:ea typeface="隶书" panose="02010509060101010101" pitchFamily="49" charset="-122"/>
              </a:rPr>
            </a:br>
            <a:r>
              <a:rPr lang="zh-CN" altLang="en-US" sz="3200" dirty="0">
                <a:latin typeface="隶书" panose="02010509060101010101" pitchFamily="49" charset="-122"/>
                <a:ea typeface="隶书" panose="02010509060101010101" pitchFamily="49" charset="-122"/>
              </a:rPr>
              <a:t>孔  丘：</a:t>
            </a:r>
            <a:r>
              <a:rPr lang="en-US" altLang="zh-CN" sz="3200" dirty="0">
                <a:latin typeface="隶书" panose="02010509060101010101" pitchFamily="49" charset="-122"/>
                <a:ea typeface="隶书" panose="02010509060101010101" pitchFamily="49" charset="-122"/>
              </a:rPr>
              <a:t>	</a:t>
            </a:r>
            <a:r>
              <a:rPr lang="zh-CN" altLang="en-US" sz="3200" dirty="0">
                <a:latin typeface="隶书" panose="02010509060101010101" pitchFamily="49" charset="-122"/>
                <a:ea typeface="隶书" panose="02010509060101010101" pitchFamily="49" charset="-122"/>
              </a:rPr>
              <a:t>三思而后行</a:t>
            </a:r>
            <a:br>
              <a:rPr lang="zh-CN" altLang="en-US" sz="3200" dirty="0">
                <a:latin typeface="隶书" panose="02010509060101010101" pitchFamily="49" charset="-122"/>
                <a:ea typeface="隶书" panose="02010509060101010101" pitchFamily="49" charset="-122"/>
              </a:rPr>
            </a:br>
            <a:r>
              <a:rPr lang="zh-CN" altLang="en-US" sz="3200" dirty="0">
                <a:latin typeface="隶书" panose="02010509060101010101" pitchFamily="49" charset="-122"/>
                <a:ea typeface="隶书" panose="02010509060101010101" pitchFamily="49" charset="-122"/>
              </a:rPr>
              <a:t>孔安国：</a:t>
            </a:r>
            <a:r>
              <a:rPr lang="en-US" altLang="zh-CN" sz="3200" dirty="0">
                <a:latin typeface="隶书" panose="02010509060101010101" pitchFamily="49" charset="-122"/>
                <a:ea typeface="隶书" panose="02010509060101010101" pitchFamily="49" charset="-122"/>
              </a:rPr>
              <a:t>	</a:t>
            </a:r>
            <a:r>
              <a:rPr lang="zh-CN" altLang="en-US" sz="3200" dirty="0">
                <a:latin typeface="隶书" panose="02010509060101010101" pitchFamily="49" charset="-122"/>
                <a:ea typeface="隶书" panose="02010509060101010101" pitchFamily="49" charset="-122"/>
              </a:rPr>
              <a:t>勇而好问必胜，</a:t>
            </a:r>
            <a:r>
              <a:rPr lang="zh-CN" altLang="en-US" sz="3200" dirty="0">
                <a:latin typeface="隶书" panose="02010509060101010101" pitchFamily="49" charset="-122"/>
                <a:ea typeface="隶书" panose="02010509060101010101" pitchFamily="49" charset="-122"/>
                <a:sym typeface="+mn-ea"/>
              </a:rPr>
              <a:t>智而好谋必成</a:t>
            </a:r>
            <a:br>
              <a:rPr lang="en-US" altLang="zh-CN" sz="3200" dirty="0">
                <a:latin typeface="隶书" panose="02010509060101010101" pitchFamily="49" charset="-122"/>
                <a:ea typeface="隶书" panose="02010509060101010101" pitchFamily="49" charset="-122"/>
              </a:rPr>
            </a:br>
            <a:r>
              <a:rPr lang="en-US" altLang="zh-CN" sz="3200" dirty="0">
                <a:latin typeface="隶书" panose="02010509060101010101" pitchFamily="49" charset="-122"/>
                <a:ea typeface="隶书" panose="02010509060101010101" pitchFamily="49" charset="-122"/>
              </a:rPr>
              <a:t>			</a:t>
            </a:r>
            <a:endParaRPr lang="zh-CN" altLang="en-US" sz="3200" dirty="0">
              <a:latin typeface="隶书" panose="02010509060101010101" pitchFamily="49" charset="-122"/>
              <a:ea typeface="隶书" panose="02010509060101010101" pitchFamily="49" charset="-122"/>
            </a:endParaRPr>
          </a:p>
        </p:txBody>
      </p:sp>
      <p:sp>
        <p:nvSpPr>
          <p:cNvPr id="110595" name="矩形 1"/>
          <p:cNvSpPr/>
          <p:nvPr/>
        </p:nvSpPr>
        <p:spPr>
          <a:xfrm>
            <a:off x="3287714" y="404813"/>
            <a:ext cx="5761037" cy="8302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a:spcBef>
                <a:spcPct val="0"/>
              </a:spcBef>
              <a:buNone/>
            </a:pPr>
            <a:r>
              <a:rPr lang="zh-CN" altLang="en-US" sz="4800" b="1" dirty="0">
                <a:latin typeface="Arial" panose="020B0604020202020204" pitchFamily="34" charset="0"/>
                <a:ea typeface="黑体" panose="02010609060101010101" pitchFamily="49" charset="-122"/>
              </a:rPr>
              <a:t>六、善于谋划运筹</a:t>
            </a:r>
            <a:endParaRPr lang="zh-CN" altLang="en-US" sz="4800" b="1" dirty="0">
              <a:latin typeface="Arial" panose="020B0604020202020204" pitchFamily="34" charset="0"/>
              <a:ea typeface="华文彩云" panose="02010800040101010101" pitchFamily="2" charset="-122"/>
            </a:endParaRPr>
          </a:p>
        </p:txBody>
      </p:sp>
      <p:sp>
        <p:nvSpPr>
          <p:cNvPr id="2" name="文本框 1"/>
          <p:cNvSpPr txBox="1"/>
          <p:nvPr/>
        </p:nvSpPr>
        <p:spPr>
          <a:xfrm>
            <a:off x="1703705" y="2780666"/>
            <a:ext cx="7801610" cy="4934585"/>
          </a:xfrm>
          <a:prstGeom prst="rect">
            <a:avLst/>
          </a:prstGeom>
          <a:noFill/>
        </p:spPr>
        <p:txBody>
          <a:bodyPr wrap="square" rtlCol="0" anchor="t">
            <a:spAutoFit/>
          </a:bodyPr>
          <a:lstStyle/>
          <a:p>
            <a:pPr algn="l" eaLnBrk="1" hangingPunct="1"/>
            <a:r>
              <a:rPr lang="zh-CN" altLang="en-US" sz="24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例子：</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中国加入</a:t>
            </a:r>
            <a:r>
              <a:rPr lang="en-US" altLang="zh-CN"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WTO</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三原则</a:t>
            </a:r>
            <a:b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br>
            <a:r>
              <a:rPr lang="en-US" altLang="zh-CN"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1</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lang="en-US" altLang="zh-CN"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WTO</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没有中国参与是不完整的</a:t>
            </a:r>
            <a:b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br>
            <a:r>
              <a:rPr lang="en-US" altLang="zh-CN"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2</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、中国必须作为发展中国家加入</a:t>
            </a:r>
            <a:br>
              <a:rPr lang="en-US" altLang="zh-CN"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br>
            <a:r>
              <a:rPr lang="en-US" altLang="zh-CN"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3</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、坚持权利和义务平衡</a:t>
            </a:r>
          </a:p>
          <a:p>
            <a:pPr algn="l" eaLnBrk="1" hangingPunct="1"/>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谈判长达</a:t>
            </a:r>
            <a:r>
              <a:rPr lang="en-US" altLang="zh-CN"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15</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年：中国代表换了</a:t>
            </a:r>
            <a:r>
              <a:rPr lang="en-US" altLang="zh-CN"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4</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任团长；美国换了</a:t>
            </a:r>
            <a:r>
              <a:rPr lang="en-US" altLang="zh-CN"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5</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位首席谈判代表；欧盟换了</a:t>
            </a:r>
            <a:r>
              <a:rPr lang="en-US" altLang="zh-CN"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4</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位；中欧谈判</a:t>
            </a:r>
            <a:r>
              <a:rPr lang="en-US" altLang="zh-CN"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15</a:t>
            </a:r>
            <a:r>
              <a:rPr lang="zh-CN" altLang="en-US"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轮。</a:t>
            </a:r>
          </a:p>
          <a:p>
            <a:pPr algn="l" eaLnBrk="1" hangingPunct="1"/>
            <a:endParaRPr lang="zh-CN" altLang="en-US" sz="3200" b="1" dirty="0">
              <a:solidFill>
                <a:srgbClr val="FF0000"/>
              </a:solidFill>
              <a:latin typeface="隶书" panose="02010509060101010101" pitchFamily="49" charset="-122"/>
              <a:ea typeface="隶书" panose="02010509060101010101" pitchFamily="49" charset="-122"/>
            </a:endParaRPr>
          </a:p>
          <a:p>
            <a:pPr marL="342900" indent="-342900" fontAlgn="base">
              <a:lnSpc>
                <a:spcPct val="80000"/>
              </a:lnSpc>
              <a:spcBef>
                <a:spcPct val="20000"/>
              </a:spcBef>
              <a:spcAft>
                <a:spcPct val="0"/>
              </a:spcAft>
              <a:defRPr/>
            </a:pPr>
            <a:r>
              <a:rPr lang="zh-CN" altLang="en-US" sz="2800" b="1" dirty="0">
                <a:solidFill>
                  <a:srgbClr val="FF0000"/>
                </a:solidFill>
                <a:latin typeface="楷体" panose="02010609060101010101" pitchFamily="49" charset="-122"/>
                <a:ea typeface="楷体" panose="02010609060101010101" pitchFamily="49" charset="-122"/>
                <a:cs typeface="楷体" panose="02010609060101010101" pitchFamily="49" charset="-122"/>
              </a:rPr>
              <a:t>中美双边：</a:t>
            </a:r>
            <a:r>
              <a:rPr lang="zh-CN" altLang="en-US" sz="2800" dirty="0">
                <a:latin typeface="楷体" panose="02010609060101010101" pitchFamily="49" charset="-122"/>
                <a:ea typeface="楷体" panose="02010609060101010101" pitchFamily="49" charset="-122"/>
                <a:cs typeface="楷体" panose="02010609060101010101" pitchFamily="49" charset="-122"/>
                <a:sym typeface="+mn-ea"/>
              </a:rPr>
              <a:t>中美谈判</a:t>
            </a:r>
            <a:r>
              <a:rPr lang="en-US" altLang="zh-CN" sz="2800" dirty="0">
                <a:latin typeface="楷体" panose="02010609060101010101" pitchFamily="49" charset="-122"/>
                <a:ea typeface="楷体" panose="02010609060101010101" pitchFamily="49" charset="-122"/>
                <a:cs typeface="楷体" panose="02010609060101010101" pitchFamily="49" charset="-122"/>
                <a:sym typeface="+mn-ea"/>
              </a:rPr>
              <a:t>25</a:t>
            </a:r>
            <a:r>
              <a:rPr lang="zh-CN" altLang="en-US" sz="2800" dirty="0">
                <a:latin typeface="楷体" panose="02010609060101010101" pitchFamily="49" charset="-122"/>
                <a:ea typeface="楷体" panose="02010609060101010101" pitchFamily="49" charset="-122"/>
                <a:cs typeface="楷体" panose="02010609060101010101" pitchFamily="49" charset="-122"/>
                <a:sym typeface="+mn-ea"/>
              </a:rPr>
              <a:t>轮，最后一轮朱总理亲临现场（</a:t>
            </a:r>
            <a:r>
              <a:rPr lang="zh-CN" altLang="zh-CN" sz="3200" dirty="0">
                <a:latin typeface="隶书" panose="02010509060101010101" pitchFamily="49" charset="-122"/>
                <a:ea typeface="隶书" panose="02010509060101010101" pitchFamily="49" charset="-122"/>
                <a:sym typeface="+mn-ea"/>
              </a:rPr>
              <a:t>中美达成协议后，中国入世道路上最大的障碍已经清除。）</a:t>
            </a:r>
            <a:br>
              <a:rPr lang="zh-CN" altLang="en-US" sz="3200" dirty="0">
                <a:latin typeface="隶书" panose="02010509060101010101" pitchFamily="49" charset="-122"/>
                <a:ea typeface="隶书" panose="02010509060101010101" pitchFamily="49" charset="-122"/>
                <a:sym typeface="+mn-ea"/>
              </a:rPr>
            </a:br>
            <a:endParaRPr lang="zh-CN" altLang="en-US" sz="3200" b="1" dirty="0">
              <a:latin typeface="隶书" panose="02010509060101010101" pitchFamily="49" charset="-122"/>
              <a:ea typeface="隶书" panose="02010509060101010101" pitchFamily="49" charset="-122"/>
            </a:endParaRPr>
          </a:p>
          <a:p>
            <a:pPr algn="l" eaLnBrk="1" hangingPunct="1"/>
            <a:endParaRPr lang="zh-CN" altLang="en-US" sz="3200" b="1" dirty="0">
              <a:solidFill>
                <a:srgbClr val="FF0000"/>
              </a:solidFill>
              <a:latin typeface="隶书" panose="02010509060101010101" pitchFamily="49" charset="-122"/>
              <a:ea typeface="隶书" panose="02010509060101010101" pitchFamily="49" charset="-122"/>
            </a:endParaRPr>
          </a:p>
          <a:p>
            <a:pPr algn="l" eaLnBrk="1" hangingPunct="1"/>
            <a:endParaRPr lang="zh-CN" altLang="en-US" sz="32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1155" y="313690"/>
            <a:ext cx="6363970" cy="2030095"/>
          </a:xfrm>
          <a:prstGeom prst="rect">
            <a:avLst/>
          </a:prstGeom>
          <a:noFill/>
        </p:spPr>
        <p:txBody>
          <a:bodyPr wrap="square">
            <a:spAutoFit/>
          </a:bodyPr>
          <a:lstStyle/>
          <a:p>
            <a:r>
              <a:rPr lang="zh-CN" altLang="en-US" sz="1800" b="1">
                <a:solidFill>
                  <a:srgbClr val="FF0000"/>
                </a:solidFill>
                <a:latin typeface="隶书" panose="02010509060101010101" pitchFamily="49" charset="-122"/>
                <a:ea typeface="隶书" panose="02010509060101010101" pitchFamily="49" charset="-122"/>
              </a:rPr>
              <a:t> 《孙子兵法》是中国乃至世界现存最古老的兵法，它在整个世界军事学术史上，占有突出的地位。2500多年来，这本书一直广为流传，受到无数政治家、军事家、思想家、哲学家和文学家的百般推崇，享有“兵经”、“武经”、“百世兵家之师”等美誉。</a:t>
            </a:r>
            <a:r>
              <a:rPr lang="zh-CN" altLang="zh-CN" sz="1800" b="1">
                <a:solidFill>
                  <a:srgbClr val="FF0000"/>
                </a:solidFill>
                <a:latin typeface="隶书" panose="02010509060101010101" pitchFamily="49" charset="-122"/>
                <a:ea typeface="隶书" panose="02010509060101010101" pitchFamily="49" charset="-122"/>
                <a:cs typeface="宋体" panose="02010600030101010101" pitchFamily="2" charset="-122"/>
              </a:rPr>
              <a:t>《孙子兵法》的意义，不仅仅是一部军事著作，它更代表着炎黄子孙的智慧、思想、文化，是华夏文明的结晶，是中华文明的智慧根基、源泉。</a:t>
            </a:r>
            <a:endParaRPr lang="zh-CN" altLang="en-US" dirty="0"/>
          </a:p>
        </p:txBody>
      </p:sp>
      <p:sp>
        <p:nvSpPr>
          <p:cNvPr id="5" name="文本框 4"/>
          <p:cNvSpPr txBox="1"/>
          <p:nvPr/>
        </p:nvSpPr>
        <p:spPr>
          <a:xfrm>
            <a:off x="5939875" y="260154"/>
            <a:ext cx="6094428" cy="5154295"/>
          </a:xfrm>
          <a:prstGeom prst="rect">
            <a:avLst/>
          </a:prstGeom>
          <a:noFill/>
        </p:spPr>
        <p:txBody>
          <a:bodyPr wrap="square">
            <a:spAutoFit/>
          </a:bodyPr>
          <a:lstStyle/>
          <a:p>
            <a:pPr algn="ctr" eaLnBrk="1" hangingPunct="1">
              <a:spcBef>
                <a:spcPts val="1200"/>
              </a:spcBef>
              <a:buFontTx/>
              <a:buNone/>
            </a:pPr>
            <a:r>
              <a:rPr lang="zh-CN" altLang="en-US" sz="2400" b="1" dirty="0">
                <a:solidFill>
                  <a:srgbClr val="FF0000"/>
                </a:solidFill>
                <a:latin typeface="Arial" panose="020B0604020202020204" pitchFamily="34" charset="0"/>
                <a:ea typeface="黑体" panose="02010609060101010101" pitchFamily="49" charset="-122"/>
              </a:rPr>
              <a:t>武经七书</a:t>
            </a:r>
            <a:endParaRPr lang="en-US" altLang="zh-CN" sz="2400" b="1" dirty="0">
              <a:solidFill>
                <a:srgbClr val="FF0000"/>
              </a:solidFill>
              <a:latin typeface="Arial" panose="020B0604020202020204" pitchFamily="34" charset="0"/>
              <a:ea typeface="黑体" panose="02010609060101010101" pitchFamily="49" charset="-122"/>
            </a:endParaRPr>
          </a:p>
          <a:p>
            <a:pPr algn="ctr" eaLnBrk="1" hangingPunct="1">
              <a:spcBef>
                <a:spcPts val="1200"/>
              </a:spcBef>
              <a:buFontTx/>
              <a:buNone/>
            </a:pPr>
            <a:r>
              <a:rPr lang="en-US" altLang="zh-CN" sz="1800" b="1" dirty="0">
                <a:solidFill>
                  <a:srgbClr val="000000"/>
                </a:solidFill>
                <a:latin typeface="隶书" panose="02010509060101010101" pitchFamily="49" charset="-122"/>
                <a:ea typeface="隶书" panose="02010509060101010101" pitchFamily="49" charset="-122"/>
              </a:rPr>
              <a:t>《</a:t>
            </a:r>
            <a:r>
              <a:rPr lang="zh-CN" altLang="en-US" sz="1800" b="1" dirty="0">
                <a:solidFill>
                  <a:srgbClr val="000000"/>
                </a:solidFill>
                <a:latin typeface="隶书" panose="02010509060101010101" pitchFamily="49" charset="-122"/>
                <a:ea typeface="隶书" panose="02010509060101010101" pitchFamily="49" charset="-122"/>
              </a:rPr>
              <a:t>孙子</a:t>
            </a:r>
            <a:r>
              <a:rPr lang="en-US" altLang="zh-CN" sz="1800" b="1" dirty="0">
                <a:solidFill>
                  <a:srgbClr val="000000"/>
                </a:solidFill>
                <a:latin typeface="隶书" panose="02010509060101010101" pitchFamily="49" charset="-122"/>
                <a:ea typeface="隶书" panose="02010509060101010101" pitchFamily="49" charset="-122"/>
              </a:rPr>
              <a:t>》</a:t>
            </a:r>
            <a:r>
              <a:rPr lang="en-US" altLang="zh-CN" sz="1800" b="1" dirty="0">
                <a:solidFill>
                  <a:srgbClr val="000000"/>
                </a:solidFill>
                <a:latin typeface="Arial" panose="020B0604020202020204" pitchFamily="34" charset="0"/>
                <a:ea typeface="隶书" panose="02010509060101010101" pitchFamily="49" charset="-122"/>
              </a:rPr>
              <a:t>…………</a:t>
            </a:r>
            <a:r>
              <a:rPr lang="zh-CN" altLang="en-US" sz="1800" b="1" dirty="0">
                <a:solidFill>
                  <a:srgbClr val="000000"/>
                </a:solidFill>
                <a:latin typeface="隶书" panose="02010509060101010101" pitchFamily="49" charset="-122"/>
                <a:ea typeface="隶书" panose="02010509060101010101" pitchFamily="49" charset="-122"/>
              </a:rPr>
              <a:t>孙武</a:t>
            </a:r>
            <a:endParaRPr lang="en-US" altLang="zh-CN" sz="1800" b="1" dirty="0">
              <a:solidFill>
                <a:srgbClr val="000000"/>
              </a:solidFill>
              <a:latin typeface="隶书" panose="02010509060101010101" pitchFamily="49" charset="-122"/>
              <a:ea typeface="隶书" panose="02010509060101010101" pitchFamily="49" charset="-122"/>
            </a:endParaRPr>
          </a:p>
          <a:p>
            <a:pPr algn="ctr" eaLnBrk="1" hangingPunct="1">
              <a:spcBef>
                <a:spcPts val="1200"/>
              </a:spcBef>
              <a:buFontTx/>
              <a:buNone/>
            </a:pPr>
            <a:r>
              <a:rPr lang="en-US" altLang="zh-CN" sz="1800" b="1" dirty="0">
                <a:solidFill>
                  <a:srgbClr val="000000"/>
                </a:solidFill>
                <a:latin typeface="隶书" panose="02010509060101010101" pitchFamily="49" charset="-122"/>
                <a:ea typeface="隶书" panose="02010509060101010101" pitchFamily="49" charset="-122"/>
              </a:rPr>
              <a:t>《</a:t>
            </a:r>
            <a:r>
              <a:rPr lang="zh-CN" altLang="en-US" sz="1800" b="1" dirty="0">
                <a:solidFill>
                  <a:srgbClr val="000000"/>
                </a:solidFill>
                <a:latin typeface="隶书" panose="02010509060101010101" pitchFamily="49" charset="-122"/>
                <a:ea typeface="隶书" panose="02010509060101010101" pitchFamily="49" charset="-122"/>
              </a:rPr>
              <a:t>吴子</a:t>
            </a:r>
            <a:r>
              <a:rPr lang="en-US" altLang="zh-CN" sz="1800" b="1" dirty="0">
                <a:solidFill>
                  <a:srgbClr val="000000"/>
                </a:solidFill>
                <a:latin typeface="隶书" panose="02010509060101010101" pitchFamily="49" charset="-122"/>
                <a:ea typeface="隶书" panose="02010509060101010101" pitchFamily="49" charset="-122"/>
              </a:rPr>
              <a:t>》</a:t>
            </a:r>
            <a:r>
              <a:rPr lang="en-US" altLang="zh-CN" sz="1800" b="1" dirty="0">
                <a:solidFill>
                  <a:srgbClr val="000000"/>
                </a:solidFill>
                <a:latin typeface="Arial" panose="020B0604020202020204" pitchFamily="34" charset="0"/>
                <a:ea typeface="隶书" panose="02010509060101010101" pitchFamily="49" charset="-122"/>
              </a:rPr>
              <a:t>…………</a:t>
            </a:r>
            <a:r>
              <a:rPr lang="zh-CN" altLang="en-US" sz="1800" b="1" dirty="0">
                <a:solidFill>
                  <a:srgbClr val="000000"/>
                </a:solidFill>
                <a:latin typeface="隶书" panose="02010509060101010101" pitchFamily="49" charset="-122"/>
                <a:ea typeface="隶书" panose="02010509060101010101" pitchFamily="49" charset="-122"/>
              </a:rPr>
              <a:t>吴起</a:t>
            </a:r>
            <a:endParaRPr lang="en-US" altLang="zh-CN" sz="1800" b="1" dirty="0">
              <a:solidFill>
                <a:srgbClr val="000000"/>
              </a:solidFill>
              <a:latin typeface="隶书" panose="02010509060101010101" pitchFamily="49" charset="-122"/>
              <a:ea typeface="隶书" panose="02010509060101010101" pitchFamily="49" charset="-122"/>
            </a:endParaRPr>
          </a:p>
          <a:p>
            <a:pPr algn="ctr" eaLnBrk="1" hangingPunct="1">
              <a:spcBef>
                <a:spcPts val="1200"/>
              </a:spcBef>
              <a:buFontTx/>
              <a:buNone/>
            </a:pPr>
            <a:r>
              <a:rPr lang="en-US" altLang="zh-CN" sz="1800" b="1" dirty="0">
                <a:solidFill>
                  <a:srgbClr val="000000"/>
                </a:solidFill>
                <a:latin typeface="隶书" panose="02010509060101010101" pitchFamily="49" charset="-122"/>
                <a:ea typeface="隶书" panose="02010509060101010101" pitchFamily="49" charset="-122"/>
              </a:rPr>
              <a:t>《</a:t>
            </a:r>
            <a:r>
              <a:rPr lang="zh-CN" altLang="en-US" sz="1800" b="1" dirty="0">
                <a:solidFill>
                  <a:srgbClr val="000000"/>
                </a:solidFill>
                <a:latin typeface="隶书" panose="02010509060101010101" pitchFamily="49" charset="-122"/>
                <a:ea typeface="隶书" panose="02010509060101010101" pitchFamily="49" charset="-122"/>
              </a:rPr>
              <a:t>司马法</a:t>
            </a:r>
            <a:r>
              <a:rPr lang="en-US" altLang="zh-CN" sz="1800" b="1" dirty="0">
                <a:solidFill>
                  <a:srgbClr val="000000"/>
                </a:solidFill>
                <a:latin typeface="隶书" panose="02010509060101010101" pitchFamily="49" charset="-122"/>
                <a:ea typeface="隶书" panose="02010509060101010101" pitchFamily="49" charset="-122"/>
              </a:rPr>
              <a:t>》</a:t>
            </a:r>
            <a:r>
              <a:rPr lang="en-US" altLang="zh-CN" sz="1800" b="1" dirty="0">
                <a:solidFill>
                  <a:srgbClr val="000000"/>
                </a:solidFill>
                <a:latin typeface="Arial" panose="020B0604020202020204" pitchFamily="34" charset="0"/>
                <a:ea typeface="隶书" panose="02010509060101010101" pitchFamily="49" charset="-122"/>
              </a:rPr>
              <a:t>…</a:t>
            </a:r>
            <a:r>
              <a:rPr lang="zh-CN" altLang="en-US" sz="1800" b="1" dirty="0">
                <a:solidFill>
                  <a:srgbClr val="000000"/>
                </a:solidFill>
                <a:latin typeface="隶书" panose="02010509060101010101" pitchFamily="49" charset="-122"/>
                <a:ea typeface="隶书" panose="02010509060101010101" pitchFamily="49" charset="-122"/>
              </a:rPr>
              <a:t>司马穰苴</a:t>
            </a:r>
            <a:endParaRPr lang="en-US" altLang="zh-CN" sz="1800" b="1" dirty="0">
              <a:solidFill>
                <a:srgbClr val="000000"/>
              </a:solidFill>
              <a:latin typeface="隶书" panose="02010509060101010101" pitchFamily="49" charset="-122"/>
              <a:ea typeface="隶书" panose="02010509060101010101" pitchFamily="49" charset="-122"/>
            </a:endParaRPr>
          </a:p>
          <a:p>
            <a:pPr algn="ctr" eaLnBrk="1" hangingPunct="1">
              <a:spcBef>
                <a:spcPts val="1200"/>
              </a:spcBef>
              <a:buFontTx/>
              <a:buNone/>
            </a:pPr>
            <a:r>
              <a:rPr lang="en-US" altLang="zh-CN" sz="1800" b="1" dirty="0">
                <a:solidFill>
                  <a:srgbClr val="000000"/>
                </a:solidFill>
                <a:latin typeface="隶书" panose="02010509060101010101" pitchFamily="49" charset="-122"/>
                <a:ea typeface="隶书" panose="02010509060101010101" pitchFamily="49" charset="-122"/>
              </a:rPr>
              <a:t>《</a:t>
            </a:r>
            <a:r>
              <a:rPr lang="zh-CN" altLang="en-US" sz="1800" b="1" dirty="0">
                <a:solidFill>
                  <a:srgbClr val="000000"/>
                </a:solidFill>
                <a:latin typeface="隶书" panose="02010509060101010101" pitchFamily="49" charset="-122"/>
                <a:ea typeface="隶书" panose="02010509060101010101" pitchFamily="49" charset="-122"/>
              </a:rPr>
              <a:t>尉缭子</a:t>
            </a:r>
            <a:r>
              <a:rPr lang="en-US" altLang="zh-CN" sz="1800" b="1" dirty="0">
                <a:solidFill>
                  <a:srgbClr val="000000"/>
                </a:solidFill>
                <a:latin typeface="隶书" panose="02010509060101010101" pitchFamily="49" charset="-122"/>
                <a:ea typeface="隶书" panose="02010509060101010101" pitchFamily="49" charset="-122"/>
              </a:rPr>
              <a:t>》</a:t>
            </a:r>
            <a:r>
              <a:rPr lang="en-US" altLang="zh-CN" sz="1800" b="1" dirty="0">
                <a:solidFill>
                  <a:srgbClr val="000000"/>
                </a:solidFill>
                <a:latin typeface="Arial" panose="020B0604020202020204" pitchFamily="34" charset="0"/>
                <a:ea typeface="隶书" panose="02010509060101010101" pitchFamily="49" charset="-122"/>
              </a:rPr>
              <a:t>………</a:t>
            </a:r>
            <a:r>
              <a:rPr lang="zh-CN" altLang="en-US" sz="1800" b="1" dirty="0">
                <a:solidFill>
                  <a:srgbClr val="000000"/>
                </a:solidFill>
                <a:latin typeface="隶书" panose="02010509060101010101" pitchFamily="49" charset="-122"/>
                <a:ea typeface="隶书" panose="02010509060101010101" pitchFamily="49" charset="-122"/>
              </a:rPr>
              <a:t>尉缭</a:t>
            </a:r>
            <a:endParaRPr lang="en-US" altLang="zh-CN" sz="1800" b="1" dirty="0">
              <a:solidFill>
                <a:srgbClr val="000000"/>
              </a:solidFill>
              <a:latin typeface="隶书" panose="02010509060101010101" pitchFamily="49" charset="-122"/>
              <a:ea typeface="隶书" panose="02010509060101010101" pitchFamily="49" charset="-122"/>
            </a:endParaRPr>
          </a:p>
          <a:p>
            <a:pPr algn="ctr" eaLnBrk="1" hangingPunct="1">
              <a:spcBef>
                <a:spcPts val="1200"/>
              </a:spcBef>
              <a:buFontTx/>
              <a:buNone/>
            </a:pPr>
            <a:r>
              <a:rPr lang="en-US" altLang="zh-CN" sz="1800" b="1" dirty="0">
                <a:solidFill>
                  <a:srgbClr val="000000"/>
                </a:solidFill>
                <a:latin typeface="隶书" panose="02010509060101010101" pitchFamily="49" charset="-122"/>
                <a:ea typeface="隶书" panose="02010509060101010101" pitchFamily="49" charset="-122"/>
              </a:rPr>
              <a:t>《</a:t>
            </a:r>
            <a:r>
              <a:rPr lang="zh-CN" altLang="en-US" sz="1800" b="1" dirty="0">
                <a:solidFill>
                  <a:srgbClr val="000000"/>
                </a:solidFill>
                <a:latin typeface="隶书" panose="02010509060101010101" pitchFamily="49" charset="-122"/>
                <a:ea typeface="隶书" panose="02010509060101010101" pitchFamily="49" charset="-122"/>
              </a:rPr>
              <a:t>六韬</a:t>
            </a:r>
            <a:r>
              <a:rPr lang="en-US" altLang="zh-CN" sz="1800" b="1" dirty="0">
                <a:solidFill>
                  <a:srgbClr val="000000"/>
                </a:solidFill>
                <a:latin typeface="隶书" panose="02010509060101010101" pitchFamily="49" charset="-122"/>
                <a:ea typeface="隶书" panose="02010509060101010101" pitchFamily="49" charset="-122"/>
              </a:rPr>
              <a:t>》</a:t>
            </a:r>
            <a:r>
              <a:rPr lang="en-US" altLang="zh-CN" sz="1800" b="1" dirty="0">
                <a:solidFill>
                  <a:srgbClr val="000000"/>
                </a:solidFill>
                <a:latin typeface="Arial" panose="020B0604020202020204" pitchFamily="34" charset="0"/>
                <a:ea typeface="隶书" panose="02010509060101010101" pitchFamily="49" charset="-122"/>
              </a:rPr>
              <a:t>…………</a:t>
            </a:r>
            <a:r>
              <a:rPr lang="zh-CN" altLang="en-US" sz="1800" b="1" dirty="0">
                <a:solidFill>
                  <a:srgbClr val="000000"/>
                </a:solidFill>
                <a:latin typeface="隶书" panose="02010509060101010101" pitchFamily="49" charset="-122"/>
                <a:ea typeface="隶书" panose="02010509060101010101" pitchFamily="49" charset="-122"/>
              </a:rPr>
              <a:t>姜尚</a:t>
            </a:r>
            <a:endParaRPr lang="en-US" altLang="zh-CN" sz="1800" b="1" dirty="0">
              <a:solidFill>
                <a:srgbClr val="000000"/>
              </a:solidFill>
              <a:latin typeface="隶书" panose="02010509060101010101" pitchFamily="49" charset="-122"/>
              <a:ea typeface="隶书" panose="02010509060101010101" pitchFamily="49" charset="-122"/>
            </a:endParaRPr>
          </a:p>
          <a:p>
            <a:pPr algn="ctr" eaLnBrk="1" hangingPunct="1">
              <a:spcBef>
                <a:spcPts val="1200"/>
              </a:spcBef>
              <a:buFontTx/>
              <a:buNone/>
            </a:pPr>
            <a:r>
              <a:rPr lang="en-US" altLang="zh-CN" sz="1800" b="1" dirty="0">
                <a:solidFill>
                  <a:srgbClr val="000000"/>
                </a:solidFill>
                <a:latin typeface="隶书" panose="02010509060101010101" pitchFamily="49" charset="-122"/>
                <a:ea typeface="隶书" panose="02010509060101010101" pitchFamily="49" charset="-122"/>
              </a:rPr>
              <a:t>《</a:t>
            </a:r>
            <a:r>
              <a:rPr lang="zh-CN" altLang="en-US" sz="1800" b="1" dirty="0">
                <a:solidFill>
                  <a:srgbClr val="000000"/>
                </a:solidFill>
                <a:latin typeface="隶书" panose="02010509060101010101" pitchFamily="49" charset="-122"/>
                <a:ea typeface="隶书" panose="02010509060101010101" pitchFamily="49" charset="-122"/>
              </a:rPr>
              <a:t>三略</a:t>
            </a:r>
            <a:r>
              <a:rPr lang="en-US" altLang="zh-CN" sz="1800" b="1" dirty="0">
                <a:solidFill>
                  <a:srgbClr val="000000"/>
                </a:solidFill>
                <a:latin typeface="隶书" panose="02010509060101010101" pitchFamily="49" charset="-122"/>
                <a:ea typeface="隶书" panose="02010509060101010101" pitchFamily="49" charset="-122"/>
              </a:rPr>
              <a:t>》</a:t>
            </a:r>
            <a:r>
              <a:rPr lang="en-US" altLang="zh-CN" sz="1800" b="1" dirty="0">
                <a:solidFill>
                  <a:srgbClr val="000000"/>
                </a:solidFill>
                <a:latin typeface="Arial" panose="020B0604020202020204" pitchFamily="34" charset="0"/>
                <a:ea typeface="隶书" panose="02010509060101010101" pitchFamily="49" charset="-122"/>
              </a:rPr>
              <a:t>……..</a:t>
            </a:r>
            <a:r>
              <a:rPr lang="en-US" altLang="zh-CN" sz="1800" b="1" dirty="0">
                <a:solidFill>
                  <a:srgbClr val="000000"/>
                </a:solidFill>
                <a:latin typeface="隶书" panose="02010509060101010101" pitchFamily="49" charset="-122"/>
                <a:ea typeface="隶书" panose="02010509060101010101" pitchFamily="49" charset="-122"/>
              </a:rPr>
              <a:t> </a:t>
            </a:r>
            <a:r>
              <a:rPr lang="zh-CN" altLang="en-US" sz="1800" b="1" dirty="0">
                <a:solidFill>
                  <a:srgbClr val="000000"/>
                </a:solidFill>
                <a:latin typeface="隶书" panose="02010509060101010101" pitchFamily="49" charset="-122"/>
                <a:ea typeface="隶书" panose="02010509060101010101" pitchFamily="49" charset="-122"/>
              </a:rPr>
              <a:t>黄石公</a:t>
            </a:r>
            <a:endParaRPr lang="en-US" altLang="zh-CN" sz="1800" b="1" dirty="0">
              <a:solidFill>
                <a:srgbClr val="000000"/>
              </a:solidFill>
              <a:latin typeface="隶书" panose="02010509060101010101" pitchFamily="49" charset="-122"/>
              <a:ea typeface="隶书" panose="02010509060101010101" pitchFamily="49" charset="-122"/>
            </a:endParaRPr>
          </a:p>
          <a:p>
            <a:pPr algn="ctr" eaLnBrk="1" hangingPunct="1">
              <a:spcBef>
                <a:spcPts val="1200"/>
              </a:spcBef>
              <a:buFontTx/>
              <a:buNone/>
            </a:pPr>
            <a:r>
              <a:rPr lang="en-US" altLang="zh-CN" sz="1800" b="1" dirty="0">
                <a:solidFill>
                  <a:srgbClr val="000000"/>
                </a:solidFill>
                <a:latin typeface="隶书" panose="02010509060101010101" pitchFamily="49" charset="-122"/>
                <a:ea typeface="隶书" panose="02010509060101010101" pitchFamily="49" charset="-122"/>
              </a:rPr>
              <a:t>《</a:t>
            </a:r>
            <a:r>
              <a:rPr lang="zh-CN" altLang="en-US" sz="1800" b="1" dirty="0">
                <a:solidFill>
                  <a:srgbClr val="000000"/>
                </a:solidFill>
                <a:latin typeface="隶书" panose="02010509060101010101" pitchFamily="49" charset="-122"/>
                <a:ea typeface="隶书" panose="02010509060101010101" pitchFamily="49" charset="-122"/>
              </a:rPr>
              <a:t>李卫公问对</a:t>
            </a:r>
            <a:r>
              <a:rPr lang="en-US" altLang="zh-CN" sz="1800" b="1" dirty="0">
                <a:solidFill>
                  <a:srgbClr val="000000"/>
                </a:solidFill>
                <a:latin typeface="隶书" panose="02010509060101010101" pitchFamily="49" charset="-122"/>
                <a:ea typeface="隶书" panose="02010509060101010101" pitchFamily="49" charset="-122"/>
              </a:rPr>
              <a:t>》</a:t>
            </a:r>
            <a:r>
              <a:rPr lang="en-US" altLang="zh-CN" sz="1800" b="1" dirty="0">
                <a:solidFill>
                  <a:srgbClr val="000000"/>
                </a:solidFill>
                <a:latin typeface="Arial" panose="020B0604020202020204" pitchFamily="34" charset="0"/>
                <a:ea typeface="隶书" panose="02010509060101010101" pitchFamily="49" charset="-122"/>
              </a:rPr>
              <a:t>…</a:t>
            </a:r>
            <a:r>
              <a:rPr lang="zh-CN" altLang="en-US" sz="1800" b="1" dirty="0">
                <a:solidFill>
                  <a:srgbClr val="000000"/>
                </a:solidFill>
                <a:latin typeface="隶书" panose="02010509060101010101" pitchFamily="49" charset="-122"/>
                <a:ea typeface="隶书" panose="02010509060101010101" pitchFamily="49" charset="-122"/>
              </a:rPr>
              <a:t>佚名</a:t>
            </a:r>
          </a:p>
          <a:p>
            <a:pPr algn="ctr" eaLnBrk="1" hangingPunct="1">
              <a:spcBef>
                <a:spcPct val="50000"/>
              </a:spcBef>
              <a:buFontTx/>
              <a:buNone/>
            </a:pPr>
            <a:r>
              <a:rPr lang="zh-CN" altLang="en-US" b="1" dirty="0">
                <a:solidFill>
                  <a:srgbClr val="FF0000"/>
                </a:solidFill>
                <a:latin typeface="Arial" panose="020B0604020202020204" pitchFamily="34" charset="0"/>
                <a:ea typeface="黑体" panose="02010609060101010101" pitchFamily="49" charset="-122"/>
                <a:sym typeface="+mn-ea"/>
              </a:rPr>
              <a:t>世界知名兵书</a:t>
            </a:r>
            <a:endParaRPr lang="en-US" altLang="zh-CN" b="1" dirty="0">
              <a:solidFill>
                <a:srgbClr val="FF0000"/>
              </a:solidFill>
              <a:latin typeface="Arial" panose="020B0604020202020204" pitchFamily="34" charset="0"/>
              <a:ea typeface="黑体" panose="02010609060101010101" pitchFamily="49" charset="-122"/>
            </a:endParaRPr>
          </a:p>
          <a:p>
            <a:pPr algn="ctr" eaLnBrk="1" hangingPunct="1">
              <a:spcBef>
                <a:spcPct val="50000"/>
              </a:spcBef>
              <a:buFontTx/>
              <a:buNone/>
            </a:pPr>
            <a:r>
              <a:rPr lang="en-US" altLang="zh-CN" sz="1600" b="1" dirty="0">
                <a:solidFill>
                  <a:srgbClr val="000000"/>
                </a:solidFill>
                <a:latin typeface="隶书" panose="02010509060101010101" pitchFamily="49" charset="-122"/>
                <a:ea typeface="隶书" panose="02010509060101010101" pitchFamily="49" charset="-122"/>
                <a:sym typeface="+mn-ea"/>
              </a:rPr>
              <a:t>《</a:t>
            </a:r>
            <a:r>
              <a:rPr lang="zh-CN" altLang="en-US" sz="1600" b="1" dirty="0">
                <a:solidFill>
                  <a:srgbClr val="000000"/>
                </a:solidFill>
                <a:latin typeface="隶书" panose="02010509060101010101" pitchFamily="49" charset="-122"/>
                <a:ea typeface="隶书" panose="02010509060101010101" pitchFamily="49" charset="-122"/>
                <a:sym typeface="+mn-ea"/>
              </a:rPr>
              <a:t>孙子兵法</a:t>
            </a:r>
            <a:r>
              <a:rPr lang="en-US" altLang="zh-CN" sz="1600" b="1" dirty="0">
                <a:solidFill>
                  <a:srgbClr val="000000"/>
                </a:solidFill>
                <a:latin typeface="隶书" panose="02010509060101010101" pitchFamily="49" charset="-122"/>
                <a:ea typeface="隶书" panose="02010509060101010101" pitchFamily="49" charset="-122"/>
                <a:sym typeface="+mn-ea"/>
              </a:rPr>
              <a:t>》</a:t>
            </a:r>
            <a:r>
              <a:rPr lang="en-US" altLang="zh-CN" sz="1600" b="1" dirty="0">
                <a:solidFill>
                  <a:srgbClr val="000000"/>
                </a:solidFill>
                <a:latin typeface="Arial" panose="020B0604020202020204" pitchFamily="34" charset="0"/>
                <a:ea typeface="隶书" panose="02010509060101010101" pitchFamily="49" charset="-122"/>
                <a:sym typeface="+mn-ea"/>
              </a:rPr>
              <a:t>—</a:t>
            </a:r>
            <a:r>
              <a:rPr lang="zh-CN" altLang="en-US" sz="1600" b="1" dirty="0">
                <a:solidFill>
                  <a:srgbClr val="000000"/>
                </a:solidFill>
                <a:latin typeface="隶书" panose="02010509060101010101" pitchFamily="49" charset="-122"/>
                <a:ea typeface="隶书" panose="02010509060101010101" pitchFamily="49" charset="-122"/>
                <a:sym typeface="+mn-ea"/>
              </a:rPr>
              <a:t>孙武</a:t>
            </a:r>
            <a:r>
              <a:rPr lang="en-US" altLang="zh-CN" sz="1600" b="1" dirty="0">
                <a:solidFill>
                  <a:srgbClr val="000000"/>
                </a:solidFill>
                <a:latin typeface="Arial" panose="020B0604020202020204" pitchFamily="34" charset="0"/>
                <a:ea typeface="隶书" panose="02010509060101010101" pitchFamily="49" charset="-122"/>
                <a:sym typeface="+mn-ea"/>
              </a:rPr>
              <a:t>—</a:t>
            </a:r>
            <a:r>
              <a:rPr lang="zh-CN" altLang="en-US" sz="1600" b="1" dirty="0">
                <a:solidFill>
                  <a:srgbClr val="000000"/>
                </a:solidFill>
                <a:latin typeface="Arial" panose="020B0604020202020204" pitchFamily="34" charset="0"/>
                <a:ea typeface="隶书" panose="02010509060101010101" pitchFamily="49" charset="-122"/>
                <a:sym typeface="+mn-ea"/>
              </a:rPr>
              <a:t>前</a:t>
            </a:r>
            <a:r>
              <a:rPr lang="en-US" altLang="zh-CN" sz="1600" b="1" dirty="0">
                <a:solidFill>
                  <a:srgbClr val="000000"/>
                </a:solidFill>
                <a:latin typeface="Arial" panose="020B0604020202020204" pitchFamily="34" charset="0"/>
                <a:ea typeface="隶书" panose="02010509060101010101" pitchFamily="49" charset="-122"/>
                <a:sym typeface="+mn-ea"/>
              </a:rPr>
              <a:t>512 </a:t>
            </a:r>
            <a:r>
              <a:rPr lang="en-US" altLang="zh-CN" sz="1600" b="1" dirty="0">
                <a:solidFill>
                  <a:srgbClr val="000000"/>
                </a:solidFill>
                <a:latin typeface="隶书" panose="02010509060101010101" pitchFamily="49" charset="-122"/>
                <a:ea typeface="隶书" panose="02010509060101010101" pitchFamily="49" charset="-122"/>
                <a:sym typeface="+mn-ea"/>
              </a:rPr>
              <a:t>《</a:t>
            </a:r>
            <a:r>
              <a:rPr lang="zh-CN" altLang="en-US" sz="1600" b="1" dirty="0">
                <a:solidFill>
                  <a:srgbClr val="000000"/>
                </a:solidFill>
                <a:latin typeface="隶书" panose="02010509060101010101" pitchFamily="49" charset="-122"/>
                <a:ea typeface="隶书" panose="02010509060101010101" pitchFamily="49" charset="-122"/>
                <a:sym typeface="+mn-ea"/>
              </a:rPr>
              <a:t>战争论</a:t>
            </a:r>
            <a:r>
              <a:rPr lang="en-US" altLang="zh-CN" sz="1600" b="1" dirty="0">
                <a:solidFill>
                  <a:srgbClr val="000000"/>
                </a:solidFill>
                <a:latin typeface="隶书" panose="02010509060101010101" pitchFamily="49" charset="-122"/>
                <a:ea typeface="隶书" panose="02010509060101010101" pitchFamily="49" charset="-122"/>
                <a:sym typeface="+mn-ea"/>
              </a:rPr>
              <a:t>》</a:t>
            </a:r>
            <a:r>
              <a:rPr lang="en-US" altLang="zh-CN" sz="1600" b="1" dirty="0">
                <a:solidFill>
                  <a:srgbClr val="000000"/>
                </a:solidFill>
                <a:latin typeface="Arial" panose="020B0604020202020204" pitchFamily="34" charset="0"/>
                <a:ea typeface="隶书" panose="02010509060101010101" pitchFamily="49" charset="-122"/>
                <a:sym typeface="+mn-ea"/>
              </a:rPr>
              <a:t>—</a:t>
            </a:r>
            <a:r>
              <a:rPr lang="zh-CN" altLang="en-US" sz="1600" b="1" dirty="0">
                <a:solidFill>
                  <a:srgbClr val="000000"/>
                </a:solidFill>
                <a:latin typeface="Arial" panose="020B0604020202020204" pitchFamily="34" charset="0"/>
                <a:ea typeface="隶书" panose="02010509060101010101" pitchFamily="49" charset="-122"/>
                <a:sym typeface="+mn-ea"/>
              </a:rPr>
              <a:t>克劳塞维茨</a:t>
            </a:r>
            <a:r>
              <a:rPr lang="en-US" altLang="zh-CN" sz="1600" b="1" dirty="0">
                <a:solidFill>
                  <a:srgbClr val="000000"/>
                </a:solidFill>
                <a:latin typeface="Arial" panose="020B0604020202020204" pitchFamily="34" charset="0"/>
                <a:ea typeface="隶书" panose="02010509060101010101" pitchFamily="49" charset="-122"/>
                <a:sym typeface="+mn-ea"/>
              </a:rPr>
              <a:t>—1832</a:t>
            </a:r>
            <a:r>
              <a:rPr lang="en-US" altLang="zh-CN" sz="1600" b="1" dirty="0">
                <a:solidFill>
                  <a:srgbClr val="000000"/>
                </a:solidFill>
                <a:latin typeface="隶书" panose="02010509060101010101" pitchFamily="49" charset="-122"/>
                <a:ea typeface="隶书" panose="02010509060101010101" pitchFamily="49" charset="-122"/>
                <a:sym typeface="+mn-ea"/>
              </a:rPr>
              <a:t>《</a:t>
            </a:r>
            <a:r>
              <a:rPr lang="zh-CN" altLang="en-US" sz="1600" b="1" dirty="0">
                <a:solidFill>
                  <a:srgbClr val="000000"/>
                </a:solidFill>
                <a:latin typeface="隶书" panose="02010509060101010101" pitchFamily="49" charset="-122"/>
                <a:ea typeface="隶书" panose="02010509060101010101" pitchFamily="49" charset="-122"/>
                <a:sym typeface="+mn-ea"/>
              </a:rPr>
              <a:t>海权对历史的影响</a:t>
            </a:r>
            <a:r>
              <a:rPr lang="en-US" altLang="zh-CN" sz="1600" b="1" dirty="0">
                <a:solidFill>
                  <a:srgbClr val="000000"/>
                </a:solidFill>
                <a:latin typeface="隶书" panose="02010509060101010101" pitchFamily="49" charset="-122"/>
                <a:ea typeface="隶书" panose="02010509060101010101" pitchFamily="49" charset="-122"/>
                <a:sym typeface="+mn-ea"/>
              </a:rPr>
              <a:t>》</a:t>
            </a:r>
            <a:r>
              <a:rPr lang="en-US" altLang="zh-CN" sz="1600" b="1" dirty="0">
                <a:solidFill>
                  <a:srgbClr val="000000"/>
                </a:solidFill>
                <a:latin typeface="Arial" panose="020B0604020202020204" pitchFamily="34" charset="0"/>
                <a:ea typeface="隶书" panose="02010509060101010101" pitchFamily="49" charset="-122"/>
                <a:sym typeface="+mn-ea"/>
              </a:rPr>
              <a:t>—</a:t>
            </a:r>
            <a:r>
              <a:rPr lang="zh-CN" altLang="en-US" sz="1600" b="1" dirty="0">
                <a:solidFill>
                  <a:srgbClr val="000000"/>
                </a:solidFill>
                <a:latin typeface="Arial" panose="020B0604020202020204" pitchFamily="34" charset="0"/>
                <a:ea typeface="隶书" panose="02010509060101010101" pitchFamily="49" charset="-122"/>
                <a:sym typeface="+mn-ea"/>
              </a:rPr>
              <a:t>马汉</a:t>
            </a:r>
            <a:r>
              <a:rPr lang="en-US" altLang="zh-CN" sz="1600" b="1" dirty="0">
                <a:solidFill>
                  <a:srgbClr val="000000"/>
                </a:solidFill>
                <a:latin typeface="Arial" panose="020B0604020202020204" pitchFamily="34" charset="0"/>
                <a:ea typeface="隶书" panose="02010509060101010101" pitchFamily="49" charset="-122"/>
                <a:sym typeface="+mn-ea"/>
              </a:rPr>
              <a:t>—1890</a:t>
            </a:r>
            <a:r>
              <a:rPr lang="en-US" altLang="zh-CN" sz="1600" b="1" dirty="0">
                <a:solidFill>
                  <a:srgbClr val="000000"/>
                </a:solidFill>
                <a:latin typeface="隶书" panose="02010509060101010101" pitchFamily="49" charset="-122"/>
                <a:ea typeface="隶书" panose="02010509060101010101" pitchFamily="49" charset="-122"/>
                <a:sym typeface="+mn-ea"/>
              </a:rPr>
              <a:t>《</a:t>
            </a:r>
            <a:r>
              <a:rPr lang="zh-CN" altLang="en-US" sz="1600" b="1" dirty="0">
                <a:solidFill>
                  <a:srgbClr val="000000"/>
                </a:solidFill>
                <a:latin typeface="隶书" panose="02010509060101010101" pitchFamily="49" charset="-122"/>
                <a:ea typeface="隶书" panose="02010509060101010101" pitchFamily="49" charset="-122"/>
                <a:sym typeface="+mn-ea"/>
              </a:rPr>
              <a:t>制空权</a:t>
            </a:r>
            <a:r>
              <a:rPr lang="en-US" altLang="zh-CN" sz="1600" b="1" dirty="0">
                <a:solidFill>
                  <a:srgbClr val="000000"/>
                </a:solidFill>
                <a:latin typeface="隶书" panose="02010509060101010101" pitchFamily="49" charset="-122"/>
                <a:ea typeface="隶书" panose="02010509060101010101" pitchFamily="49" charset="-122"/>
                <a:sym typeface="+mn-ea"/>
              </a:rPr>
              <a:t>》</a:t>
            </a:r>
            <a:r>
              <a:rPr lang="en-US" altLang="zh-CN" sz="1600" b="1" dirty="0">
                <a:solidFill>
                  <a:srgbClr val="000000"/>
                </a:solidFill>
                <a:latin typeface="Arial" panose="020B0604020202020204" pitchFamily="34" charset="0"/>
                <a:ea typeface="隶书" panose="02010509060101010101" pitchFamily="49" charset="-122"/>
                <a:sym typeface="+mn-ea"/>
              </a:rPr>
              <a:t>—</a:t>
            </a:r>
            <a:r>
              <a:rPr lang="zh-CN" altLang="en-US" sz="1600" b="1" dirty="0">
                <a:solidFill>
                  <a:srgbClr val="000000"/>
                </a:solidFill>
                <a:latin typeface="Arial" panose="020B0604020202020204" pitchFamily="34" charset="0"/>
                <a:ea typeface="隶书" panose="02010509060101010101" pitchFamily="49" charset="-122"/>
                <a:sym typeface="+mn-ea"/>
              </a:rPr>
              <a:t>杜黑</a:t>
            </a:r>
            <a:r>
              <a:rPr lang="en-US" altLang="zh-CN" sz="1600" b="1" dirty="0">
                <a:solidFill>
                  <a:srgbClr val="000000"/>
                </a:solidFill>
                <a:latin typeface="Arial" panose="020B0604020202020204" pitchFamily="34" charset="0"/>
                <a:ea typeface="隶书" panose="02010509060101010101" pitchFamily="49" charset="-122"/>
                <a:sym typeface="+mn-ea"/>
              </a:rPr>
              <a:t>—1921</a:t>
            </a:r>
            <a:r>
              <a:rPr lang="en-US" altLang="zh-CN" sz="1600" b="1" dirty="0">
                <a:solidFill>
                  <a:srgbClr val="000000"/>
                </a:solidFill>
                <a:latin typeface="隶书" panose="02010509060101010101" pitchFamily="49" charset="-122"/>
                <a:ea typeface="隶书" panose="02010509060101010101" pitchFamily="49" charset="-122"/>
                <a:sym typeface="+mn-ea"/>
              </a:rPr>
              <a:t>《</a:t>
            </a:r>
            <a:r>
              <a:rPr lang="zh-CN" altLang="en-US" sz="1600" b="1" dirty="0">
                <a:solidFill>
                  <a:srgbClr val="000000"/>
                </a:solidFill>
                <a:latin typeface="隶书" panose="02010509060101010101" pitchFamily="49" charset="-122"/>
                <a:ea typeface="隶书" panose="02010509060101010101" pitchFamily="49" charset="-122"/>
                <a:sym typeface="+mn-ea"/>
              </a:rPr>
              <a:t>论持久战</a:t>
            </a:r>
            <a:r>
              <a:rPr lang="en-US" altLang="zh-CN" sz="1600" b="1" dirty="0">
                <a:solidFill>
                  <a:srgbClr val="000000"/>
                </a:solidFill>
                <a:latin typeface="隶书" panose="02010509060101010101" pitchFamily="49" charset="-122"/>
                <a:ea typeface="隶书" panose="02010509060101010101" pitchFamily="49" charset="-122"/>
                <a:sym typeface="+mn-ea"/>
              </a:rPr>
              <a:t>》</a:t>
            </a:r>
            <a:r>
              <a:rPr lang="en-US" altLang="zh-CN" sz="1600" b="1" dirty="0">
                <a:solidFill>
                  <a:srgbClr val="000000"/>
                </a:solidFill>
                <a:latin typeface="Arial" panose="020B0604020202020204" pitchFamily="34" charset="0"/>
                <a:ea typeface="隶书" panose="02010509060101010101" pitchFamily="49" charset="-122"/>
                <a:sym typeface="+mn-ea"/>
              </a:rPr>
              <a:t>—</a:t>
            </a:r>
            <a:r>
              <a:rPr lang="zh-CN" altLang="en-US" sz="1600" b="1" dirty="0">
                <a:solidFill>
                  <a:srgbClr val="000000"/>
                </a:solidFill>
                <a:latin typeface="隶书" panose="02010509060101010101" pitchFamily="49" charset="-122"/>
                <a:ea typeface="隶书" panose="02010509060101010101" pitchFamily="49" charset="-122"/>
                <a:sym typeface="+mn-ea"/>
              </a:rPr>
              <a:t>毛泽东</a:t>
            </a:r>
            <a:r>
              <a:rPr lang="en-US" altLang="zh-CN" sz="1600" b="1" dirty="0">
                <a:solidFill>
                  <a:srgbClr val="000000"/>
                </a:solidFill>
                <a:latin typeface="Arial" panose="020B0604020202020204" pitchFamily="34" charset="0"/>
                <a:ea typeface="隶书" panose="02010509060101010101" pitchFamily="49" charset="-122"/>
                <a:sym typeface="+mn-ea"/>
              </a:rPr>
              <a:t>—1938</a:t>
            </a:r>
            <a:r>
              <a:rPr lang="en-US" altLang="zh-CN" sz="1600" b="1" dirty="0">
                <a:solidFill>
                  <a:srgbClr val="000000"/>
                </a:solidFill>
                <a:latin typeface="隶书" panose="02010509060101010101" pitchFamily="49" charset="-122"/>
                <a:ea typeface="隶书" panose="02010509060101010101" pitchFamily="49" charset="-122"/>
                <a:sym typeface="+mn-ea"/>
              </a:rPr>
              <a:t>《</a:t>
            </a:r>
            <a:r>
              <a:rPr lang="zh-CN" altLang="en-US" sz="1600" b="1" dirty="0">
                <a:solidFill>
                  <a:srgbClr val="000000"/>
                </a:solidFill>
                <a:latin typeface="隶书" panose="02010509060101010101" pitchFamily="49" charset="-122"/>
                <a:ea typeface="隶书" panose="02010509060101010101" pitchFamily="49" charset="-122"/>
                <a:sym typeface="+mn-ea"/>
              </a:rPr>
              <a:t>五轮书</a:t>
            </a:r>
            <a:r>
              <a:rPr lang="en-US" altLang="zh-CN" sz="1600" b="1" dirty="0">
                <a:solidFill>
                  <a:srgbClr val="000000"/>
                </a:solidFill>
                <a:latin typeface="隶书" panose="02010509060101010101" pitchFamily="49" charset="-122"/>
                <a:ea typeface="隶书" panose="02010509060101010101" pitchFamily="49" charset="-122"/>
                <a:sym typeface="+mn-ea"/>
              </a:rPr>
              <a:t>》</a:t>
            </a:r>
            <a:r>
              <a:rPr lang="en-US" altLang="zh-CN" sz="1600" b="1" dirty="0">
                <a:solidFill>
                  <a:srgbClr val="000000"/>
                </a:solidFill>
                <a:latin typeface="Arial" panose="020B0604020202020204" pitchFamily="34" charset="0"/>
                <a:ea typeface="隶书" panose="02010509060101010101" pitchFamily="49" charset="-122"/>
                <a:sym typeface="+mn-ea"/>
              </a:rPr>
              <a:t>—</a:t>
            </a:r>
            <a:r>
              <a:rPr lang="zh-CN" altLang="en-US" sz="1600" b="1" dirty="0">
                <a:solidFill>
                  <a:srgbClr val="000000"/>
                </a:solidFill>
                <a:latin typeface="Arial" panose="020B0604020202020204" pitchFamily="34" charset="0"/>
                <a:ea typeface="隶书" panose="02010509060101010101" pitchFamily="49" charset="-122"/>
                <a:sym typeface="+mn-ea"/>
              </a:rPr>
              <a:t>宫本武藏</a:t>
            </a:r>
            <a:r>
              <a:rPr lang="en-US" altLang="zh-CN" sz="1600" b="1" dirty="0">
                <a:solidFill>
                  <a:srgbClr val="000000"/>
                </a:solidFill>
                <a:latin typeface="Arial" panose="020B0604020202020204" pitchFamily="34" charset="0"/>
                <a:ea typeface="隶书" panose="02010509060101010101" pitchFamily="49" charset="-122"/>
                <a:sym typeface="+mn-ea"/>
              </a:rPr>
              <a:t>—1645</a:t>
            </a:r>
            <a:endParaRPr lang="en-US" altLang="zh-CN" sz="1600" b="1" dirty="0">
              <a:solidFill>
                <a:srgbClr val="FF3300"/>
              </a:solidFill>
              <a:latin typeface="隶书" panose="02010509060101010101" pitchFamily="49" charset="-122"/>
              <a:ea typeface="隶书" panose="02010509060101010101" pitchFamily="49" charset="-122"/>
            </a:endParaRPr>
          </a:p>
          <a:p>
            <a:pPr algn="ctr" eaLnBrk="1" hangingPunct="1">
              <a:spcBef>
                <a:spcPts val="1200"/>
              </a:spcBef>
              <a:buFontTx/>
              <a:buNone/>
            </a:pPr>
            <a:endParaRPr lang="en-US" altLang="zh-CN" sz="1600" b="1" dirty="0">
              <a:solidFill>
                <a:srgbClr val="FF3300"/>
              </a:solidFill>
              <a:latin typeface="隶书" panose="02010509060101010101" pitchFamily="49" charset="-122"/>
              <a:ea typeface="隶书" panose="02010509060101010101" pitchFamily="49" charset="-122"/>
            </a:endParaRPr>
          </a:p>
        </p:txBody>
      </p:sp>
      <p:sp>
        <p:nvSpPr>
          <p:cNvPr id="7" name="文本框 6"/>
          <p:cNvSpPr txBox="1"/>
          <p:nvPr/>
        </p:nvSpPr>
        <p:spPr>
          <a:xfrm>
            <a:off x="351149" y="2782669"/>
            <a:ext cx="6094428" cy="954107"/>
          </a:xfrm>
          <a:prstGeom prst="rect">
            <a:avLst/>
          </a:prstGeom>
          <a:noFill/>
        </p:spPr>
        <p:txBody>
          <a:bodyPr wrap="square">
            <a:spAutoFit/>
          </a:bodyPr>
          <a:lstStyle/>
          <a:p>
            <a:r>
              <a:rPr lang="zh-CN" altLang="en-US" sz="2800" b="1" dirty="0">
                <a:solidFill>
                  <a:srgbClr val="FF3300"/>
                </a:solidFill>
                <a:latin typeface="隶书" panose="02010509060101010101" pitchFamily="49" charset="-122"/>
                <a:ea typeface="黑体" panose="02010609060101010101" pitchFamily="49" charset="-122"/>
              </a:rPr>
              <a:t>《</a:t>
            </a:r>
            <a:r>
              <a:rPr lang="zh-CN" altLang="en-US" sz="2800" b="1" dirty="0">
                <a:solidFill>
                  <a:srgbClr val="FF3300"/>
                </a:solidFill>
                <a:latin typeface="隶书" panose="02010509060101010101" pitchFamily="49" charset="-122"/>
                <a:ea typeface="隶书" panose="02010509060101010101" pitchFamily="49" charset="-122"/>
              </a:rPr>
              <a:t>孙子兵法》</a:t>
            </a:r>
            <a:r>
              <a:rPr lang="zh-CN" altLang="en-US" sz="2800" b="1" dirty="0">
                <a:solidFill>
                  <a:srgbClr val="FF3300"/>
                </a:solidFill>
                <a:latin typeface="黑体" panose="02010609060101010101" pitchFamily="49" charset="-122"/>
                <a:ea typeface="隶书" panose="02010509060101010101" pitchFamily="49" charset="-122"/>
              </a:rPr>
              <a:t>是我国和世界上现存的最有价值、最有影响的古代第一兵书</a:t>
            </a:r>
            <a:endParaRPr lang="zh-CN" altLang="en-US" sz="2800" dirty="0"/>
          </a:p>
        </p:txBody>
      </p:sp>
      <p:sp>
        <p:nvSpPr>
          <p:cNvPr id="9" name="文本框 8"/>
          <p:cNvSpPr txBox="1"/>
          <p:nvPr/>
        </p:nvSpPr>
        <p:spPr>
          <a:xfrm>
            <a:off x="351149" y="3994310"/>
            <a:ext cx="6094428" cy="646331"/>
          </a:xfrm>
          <a:prstGeom prst="rect">
            <a:avLst/>
          </a:prstGeom>
          <a:noFill/>
        </p:spPr>
        <p:txBody>
          <a:bodyPr wrap="square">
            <a:spAutoFit/>
          </a:bodyPr>
          <a:lstStyle/>
          <a:p>
            <a:pPr eaLnBrk="1" hangingPunct="1">
              <a:spcBef>
                <a:spcPct val="0"/>
              </a:spcBef>
              <a:buFontTx/>
              <a:buNone/>
            </a:pPr>
            <a:r>
              <a:rPr lang="zh-CN" altLang="en-US" sz="1800" b="1" dirty="0">
                <a:latin typeface="黑体" panose="02010609060101010101" pitchFamily="49" charset="-122"/>
                <a:ea typeface="黑体" panose="02010609060101010101" pitchFamily="49" charset="-122"/>
              </a:rPr>
              <a:t>比被西方称为历史之父的古希腊历史学家希罗多德所编写的《希腊波斯战争史》早100年</a:t>
            </a:r>
          </a:p>
        </p:txBody>
      </p:sp>
      <p:sp>
        <p:nvSpPr>
          <p:cNvPr id="11" name="文本框 10"/>
          <p:cNvSpPr txBox="1"/>
          <p:nvPr/>
        </p:nvSpPr>
        <p:spPr>
          <a:xfrm>
            <a:off x="351149" y="4767308"/>
            <a:ext cx="6094428" cy="646331"/>
          </a:xfrm>
          <a:prstGeom prst="rect">
            <a:avLst/>
          </a:prstGeom>
          <a:noFill/>
        </p:spPr>
        <p:txBody>
          <a:bodyPr wrap="square">
            <a:spAutoFit/>
          </a:bodyPr>
          <a:lstStyle/>
          <a:p>
            <a:pPr eaLnBrk="1" hangingPunct="1">
              <a:spcBef>
                <a:spcPct val="0"/>
              </a:spcBef>
              <a:buFontTx/>
              <a:buNone/>
            </a:pPr>
            <a:r>
              <a:rPr lang="zh-CN" altLang="en-US" sz="1800" b="1" dirty="0">
                <a:latin typeface="黑体" panose="02010609060101010101" pitchFamily="49" charset="-122"/>
                <a:ea typeface="黑体" panose="02010609060101010101" pitchFamily="49" charset="-122"/>
              </a:rPr>
              <a:t>比号称古希腊第一部军事理论专著色诺芬的《远征记》早</a:t>
            </a:r>
            <a:r>
              <a:rPr lang="en-US" altLang="zh-CN" sz="1800" b="1" dirty="0">
                <a:latin typeface="黑体" panose="02010609060101010101" pitchFamily="49" charset="-122"/>
                <a:ea typeface="黑体" panose="02010609060101010101" pitchFamily="49" charset="-122"/>
              </a:rPr>
              <a:t>15</a:t>
            </a:r>
            <a:r>
              <a:rPr lang="zh-CN" altLang="en-US" sz="1800" b="1" dirty="0">
                <a:latin typeface="黑体" panose="02010609060101010101" pitchFamily="49" charset="-122"/>
                <a:ea typeface="黑体" panose="02010609060101010101" pitchFamily="49" charset="-122"/>
              </a:rPr>
              <a:t>0多年</a:t>
            </a:r>
          </a:p>
        </p:txBody>
      </p:sp>
      <p:sp>
        <p:nvSpPr>
          <p:cNvPr id="13" name="文本框 12"/>
          <p:cNvSpPr txBox="1"/>
          <p:nvPr/>
        </p:nvSpPr>
        <p:spPr>
          <a:xfrm>
            <a:off x="351149" y="5413639"/>
            <a:ext cx="10866748" cy="1198880"/>
          </a:xfrm>
          <a:prstGeom prst="rect">
            <a:avLst/>
          </a:prstGeom>
          <a:noFill/>
        </p:spPr>
        <p:txBody>
          <a:bodyPr wrap="square">
            <a:spAutoFit/>
          </a:bodyPr>
          <a:lstStyle/>
          <a:p>
            <a:pPr eaLnBrk="1" hangingPunct="1">
              <a:spcBef>
                <a:spcPct val="0"/>
              </a:spcBef>
              <a:buFontTx/>
              <a:buNone/>
            </a:pPr>
            <a:r>
              <a:rPr lang="zh-CN" altLang="en-US" sz="1800" b="1" dirty="0">
                <a:latin typeface="黑体" panose="02010609060101010101" pitchFamily="49" charset="-122"/>
                <a:ea typeface="黑体" panose="02010609060101010101" pitchFamily="49" charset="-122"/>
              </a:rPr>
              <a:t>比古罗马的凯撤大帝所著的《高卢战记》早400多年</a:t>
            </a:r>
            <a:endParaRPr lang="en-US" altLang="zh-CN" sz="1800" b="1" dirty="0">
              <a:latin typeface="黑体" panose="02010609060101010101" pitchFamily="49" charset="-122"/>
              <a:ea typeface="黑体" panose="02010609060101010101" pitchFamily="49" charset="-122"/>
            </a:endParaRPr>
          </a:p>
          <a:p>
            <a:pPr eaLnBrk="1" hangingPunct="1">
              <a:spcBef>
                <a:spcPct val="0"/>
              </a:spcBef>
              <a:buFontTx/>
              <a:buNone/>
            </a:pPr>
            <a:endParaRPr lang="en-US" altLang="zh-CN" b="1" dirty="0">
              <a:latin typeface="黑体" panose="02010609060101010101" pitchFamily="49" charset="-122"/>
              <a:ea typeface="黑体" panose="02010609060101010101" pitchFamily="49" charset="-122"/>
            </a:endParaRPr>
          </a:p>
          <a:p>
            <a:pPr>
              <a:spcBef>
                <a:spcPct val="0"/>
              </a:spcBef>
            </a:pPr>
            <a:r>
              <a:rPr lang="zh-CN" altLang="en-US" sz="1800" b="1" dirty="0">
                <a:latin typeface="黑体" panose="02010609060101010101" pitchFamily="49" charset="-122"/>
                <a:ea typeface="黑体" panose="02010609060101010101" pitchFamily="49" charset="-122"/>
              </a:rPr>
              <a:t>早在公元</a:t>
            </a:r>
            <a:r>
              <a:rPr lang="en-US" altLang="zh-CN" sz="1800" b="1" dirty="0">
                <a:latin typeface="黑体" panose="02010609060101010101" pitchFamily="49" charset="-122"/>
                <a:ea typeface="黑体" panose="02010609060101010101" pitchFamily="49" charset="-122"/>
              </a:rPr>
              <a:t>735</a:t>
            </a:r>
            <a:r>
              <a:rPr lang="zh-CN" altLang="en-US" sz="1800" b="1" dirty="0">
                <a:latin typeface="黑体" panose="02010609060101010101" pitchFamily="49" charset="-122"/>
                <a:ea typeface="黑体" panose="02010609060101010101" pitchFamily="49" charset="-122"/>
              </a:rPr>
              <a:t>年就传入日本，</a:t>
            </a:r>
            <a:r>
              <a:rPr lang="zh-CN" altLang="en-US" sz="1800" kern="0" dirty="0">
                <a:latin typeface="黑体" panose="02010609060101010101" pitchFamily="49" charset="-122"/>
                <a:ea typeface="黑体" panose="02010609060101010101" pitchFamily="49" charset="-122"/>
              </a:rPr>
              <a:t>公元1772年，法国神父</a:t>
            </a:r>
            <a:r>
              <a:rPr lang="zh-CN" altLang="en-US" sz="1800" kern="0" dirty="0">
                <a:solidFill>
                  <a:srgbClr val="FF0000"/>
                </a:solidFill>
                <a:latin typeface="黑体" panose="02010609060101010101" pitchFamily="49" charset="-122"/>
                <a:ea typeface="黑体" panose="02010609060101010101" pitchFamily="49" charset="-122"/>
              </a:rPr>
              <a:t>约瑟夫</a:t>
            </a:r>
            <a:r>
              <a:rPr lang="en-US" altLang="zh-CN" sz="1800" kern="0" dirty="0">
                <a:solidFill>
                  <a:srgbClr val="FF0000"/>
                </a:solidFill>
                <a:latin typeface="黑体" panose="02010609060101010101" pitchFamily="49" charset="-122"/>
                <a:ea typeface="黑体" panose="02010609060101010101" pitchFamily="49" charset="-122"/>
              </a:rPr>
              <a:t>·</a:t>
            </a:r>
            <a:r>
              <a:rPr lang="zh-CN" altLang="en-US" sz="1800" kern="0" dirty="0">
                <a:solidFill>
                  <a:srgbClr val="FF0000"/>
                </a:solidFill>
                <a:latin typeface="黑体" panose="02010609060101010101" pitchFamily="49" charset="-122"/>
                <a:ea typeface="黑体" panose="02010609060101010101" pitchFamily="49" charset="-122"/>
              </a:rPr>
              <a:t>爱米欧</a:t>
            </a:r>
            <a:r>
              <a:rPr lang="zh-CN" altLang="en-US" sz="1800" kern="0" dirty="0">
                <a:latin typeface="黑体" panose="02010609060101010101" pitchFamily="49" charset="-122"/>
                <a:ea typeface="黑体" panose="02010609060101010101" pitchFamily="49" charset="-122"/>
              </a:rPr>
              <a:t>将孙子兵法译为法文。</a:t>
            </a:r>
            <a:r>
              <a:rPr lang="zh-CN" altLang="en-US" b="1" kern="0" dirty="0">
                <a:latin typeface="黑体" panose="02010609060101010101" pitchFamily="49" charset="-122"/>
                <a:ea typeface="黑体" panose="02010609060101010101" pitchFamily="49" charset="-122"/>
              </a:rPr>
              <a:t>西点军校的十大军事经典（孙子兵法在美国）</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a:xfrm>
            <a:off x="6540500" y="320040"/>
            <a:ext cx="5529580" cy="7426960"/>
          </a:xfrm>
          <a:prstGeom prst="rect">
            <a:avLst/>
          </a:prstGeom>
        </p:spPr>
        <p:txBody>
          <a:bodyPr/>
          <a:lstStyle>
            <a:lvl1pPr marL="339725" indent="-339725" algn="l" rtl="0" eaLnBrk="0" fontAlgn="base" hangingPunct="0">
              <a:spcBef>
                <a:spcPct val="20000"/>
              </a:spcBef>
              <a:spcAft>
                <a:spcPct val="0"/>
              </a:spcAft>
              <a:buChar char="•"/>
              <a:defRPr kumimoji="1"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kumimoji="1" sz="2800">
                <a:solidFill>
                  <a:schemeClr val="tx1"/>
                </a:solidFill>
                <a:latin typeface="+mn-lt"/>
                <a:ea typeface="+mn-ea"/>
              </a:defRPr>
            </a:lvl2pPr>
            <a:lvl3pPr marL="1139825" indent="-225425" algn="l" rtl="0" eaLnBrk="0" fontAlgn="base" hangingPunct="0">
              <a:spcBef>
                <a:spcPct val="20000"/>
              </a:spcBef>
              <a:spcAft>
                <a:spcPct val="0"/>
              </a:spcAft>
              <a:buChar char="•"/>
              <a:defRPr kumimoji="1" sz="2400">
                <a:solidFill>
                  <a:schemeClr val="tx1"/>
                </a:solidFill>
                <a:latin typeface="+mn-lt"/>
                <a:ea typeface="+mn-ea"/>
              </a:defRPr>
            </a:lvl3pPr>
            <a:lvl4pPr marL="1597025" indent="-225425" algn="l" rtl="0" eaLnBrk="0" fontAlgn="base" hangingPunct="0">
              <a:spcBef>
                <a:spcPct val="20000"/>
              </a:spcBef>
              <a:spcAft>
                <a:spcPct val="0"/>
              </a:spcAft>
              <a:buChar char="–"/>
              <a:defRPr kumimoji="1" sz="2000">
                <a:solidFill>
                  <a:schemeClr val="tx1"/>
                </a:solidFill>
                <a:latin typeface="+mn-lt"/>
                <a:ea typeface="+mn-ea"/>
              </a:defRPr>
            </a:lvl4pPr>
            <a:lvl5pPr marL="2054225" indent="-225425" algn="l" rtl="0" eaLnBrk="0" fontAlgn="base" hangingPunct="0">
              <a:spcBef>
                <a:spcPct val="20000"/>
              </a:spcBef>
              <a:spcAft>
                <a:spcPct val="0"/>
              </a:spcAft>
              <a:buChar char="»"/>
              <a:defRPr kumimoji="1" sz="2000">
                <a:solidFill>
                  <a:schemeClr val="tx1"/>
                </a:solidFill>
                <a:latin typeface="+mn-lt"/>
                <a:ea typeface="+mn-ea"/>
              </a:defRPr>
            </a:lvl5pPr>
            <a:lvl6pPr marL="2513965" indent="-228600" algn="l" rtl="0" fontAlgn="base">
              <a:spcBef>
                <a:spcPct val="20000"/>
              </a:spcBef>
              <a:spcAft>
                <a:spcPct val="0"/>
              </a:spcAft>
              <a:buChar char="»"/>
              <a:defRPr kumimoji="1" sz="2000">
                <a:solidFill>
                  <a:schemeClr val="tx1"/>
                </a:solidFill>
                <a:latin typeface="+mn-lt"/>
                <a:ea typeface="+mn-ea"/>
              </a:defRPr>
            </a:lvl6pPr>
            <a:lvl7pPr marL="2971165" indent="-228600" algn="l" rtl="0" fontAlgn="base">
              <a:spcBef>
                <a:spcPct val="20000"/>
              </a:spcBef>
              <a:spcAft>
                <a:spcPct val="0"/>
              </a:spcAft>
              <a:buChar char="»"/>
              <a:defRPr kumimoji="1" sz="2000">
                <a:solidFill>
                  <a:schemeClr val="tx1"/>
                </a:solidFill>
                <a:latin typeface="+mn-lt"/>
                <a:ea typeface="+mn-ea"/>
              </a:defRPr>
            </a:lvl7pPr>
            <a:lvl8pPr marL="3427730" indent="-228600" algn="l" rtl="0" fontAlgn="base">
              <a:spcBef>
                <a:spcPct val="20000"/>
              </a:spcBef>
              <a:spcAft>
                <a:spcPct val="0"/>
              </a:spcAft>
              <a:buChar char="»"/>
              <a:defRPr kumimoji="1" sz="2000">
                <a:solidFill>
                  <a:schemeClr val="tx1"/>
                </a:solidFill>
                <a:latin typeface="+mn-lt"/>
                <a:ea typeface="+mn-ea"/>
              </a:defRPr>
            </a:lvl8pPr>
            <a:lvl9pPr marL="3884930" indent="-228600" algn="l" rtl="0" fontAlgn="base">
              <a:spcBef>
                <a:spcPct val="20000"/>
              </a:spcBef>
              <a:spcAft>
                <a:spcPct val="0"/>
              </a:spcAft>
              <a:buChar char="»"/>
              <a:defRPr kumimoji="1" sz="2000">
                <a:solidFill>
                  <a:schemeClr val="tx1"/>
                </a:solidFill>
                <a:latin typeface="+mn-lt"/>
                <a:ea typeface="+mn-ea"/>
              </a:defRPr>
            </a:lvl9pPr>
          </a:lstStyle>
          <a:p>
            <a:pPr marL="0" indent="0" defTabSz="817245">
              <a:buNone/>
              <a:defRPr/>
            </a:pPr>
            <a:r>
              <a:rPr lang="zh-CN" altLang="en-US" sz="1800" b="1" dirty="0">
                <a:solidFill>
                  <a:schemeClr val="tx1">
                    <a:lumMod val="95000"/>
                    <a:lumOff val="5000"/>
                  </a:schemeClr>
                </a:solidFill>
                <a:latin typeface="等线 Light" panose="02010600030101010101" charset="-122"/>
                <a:ea typeface="等线 Light" panose="02010600030101010101" charset="-122"/>
              </a:rPr>
              <a:t>全民皆兵——瑞士（</a:t>
            </a:r>
            <a:r>
              <a:rPr lang="en-US" altLang="zh-CN" sz="1800" b="1" dirty="0">
                <a:solidFill>
                  <a:schemeClr val="tx1">
                    <a:lumMod val="95000"/>
                    <a:lumOff val="5000"/>
                  </a:schemeClr>
                </a:solidFill>
                <a:latin typeface="等线 Light" panose="02010600030101010101" charset="-122"/>
                <a:ea typeface="等线 Light" panose="02010600030101010101" charset="-122"/>
              </a:rPr>
              <a:t>600</a:t>
            </a:r>
            <a:r>
              <a:rPr lang="zh-CN" altLang="en-US" sz="1800" b="1" dirty="0">
                <a:solidFill>
                  <a:schemeClr val="tx1">
                    <a:lumMod val="95000"/>
                    <a:lumOff val="5000"/>
                  </a:schemeClr>
                </a:solidFill>
                <a:latin typeface="等线 Light" panose="02010600030101010101" charset="-122"/>
                <a:ea typeface="等线 Light" panose="02010600030101010101" charset="-122"/>
              </a:rPr>
              <a:t>年无战争）</a:t>
            </a:r>
          </a:p>
          <a:p>
            <a:pPr marL="0" indent="0" defTabSz="817245">
              <a:buNone/>
              <a:defRPr/>
            </a:pPr>
            <a:r>
              <a:rPr lang="zh-CN" altLang="en-US" sz="1800" dirty="0">
                <a:solidFill>
                  <a:schemeClr val="tx1">
                    <a:lumMod val="95000"/>
                    <a:lumOff val="5000"/>
                  </a:schemeClr>
                </a:solidFill>
                <a:latin typeface="等线 Light" panose="02010600030101010101" charset="-122"/>
                <a:ea typeface="等线 Light" panose="02010600030101010101" charset="-122"/>
              </a:rPr>
              <a:t>41300平方公里、850万人、常备军 36万人、55亿美元军费</a:t>
            </a:r>
          </a:p>
          <a:p>
            <a:pPr marL="0" indent="0" defTabSz="817245">
              <a:buNone/>
              <a:defRPr/>
            </a:pPr>
            <a:r>
              <a:rPr lang="zh-CN" altLang="en-US" sz="1800" b="1" dirty="0">
                <a:solidFill>
                  <a:schemeClr val="tx1">
                    <a:lumMod val="95000"/>
                    <a:lumOff val="5000"/>
                  </a:schemeClr>
                </a:solidFill>
                <a:latin typeface="等线 Light" panose="02010600030101010101" charset="-122"/>
                <a:ea typeface="等线 Light" panose="02010600030101010101" charset="-122"/>
                <a:sym typeface="+mn-ea"/>
              </a:rPr>
              <a:t>瑞士公民迈出右脚是一介平民，迈出左脚就是一名战士；要问我们为什么600年没有打仗，主要原因是我们随时都在准备打仗。</a:t>
            </a:r>
          </a:p>
          <a:p>
            <a:pPr marL="0" indent="0" defTabSz="817245">
              <a:buNone/>
              <a:defRPr/>
            </a:pPr>
            <a:endParaRPr lang="zh-CN" altLang="en-US" sz="1800" dirty="0">
              <a:solidFill>
                <a:schemeClr val="tx1">
                  <a:lumMod val="95000"/>
                  <a:lumOff val="5000"/>
                </a:schemeClr>
              </a:solidFill>
              <a:latin typeface="等线 Light" panose="02010600030101010101" charset="-122"/>
              <a:ea typeface="等线 Light" panose="02010600030101010101" charset="-122"/>
              <a:sym typeface="+mn-ea"/>
            </a:endParaRPr>
          </a:p>
          <a:p>
            <a:pPr marL="0" indent="0" defTabSz="817245">
              <a:buNone/>
              <a:defRPr/>
            </a:pPr>
            <a:r>
              <a:rPr lang="zh-CN" altLang="en-US" sz="1800" dirty="0">
                <a:solidFill>
                  <a:schemeClr val="tx1">
                    <a:lumMod val="95000"/>
                    <a:lumOff val="5000"/>
                  </a:schemeClr>
                </a:solidFill>
                <a:latin typeface="等线 Light" panose="02010600030101010101" charset="-122"/>
                <a:ea typeface="等线 Light" panose="02010600030101010101" charset="-122"/>
                <a:sym typeface="+mn-ea"/>
              </a:rPr>
              <a:t>二战刚开始不久，德国就攻破了波兰、捷克、法国等国，苏联那样的大国，六道防线都被突破，但瑞士安然无恙。因为瑞士的备战工作做得好。虽然瑞士几百年无战事，军队也只有4000人，但它全民皆兵，防御工事完备。1940年4月9日，德军以闪击战灭亡丹麦与挪威。德国最高统帅部也制订突袭占领瑞士的</a:t>
            </a:r>
            <a:r>
              <a:rPr lang="zh-CN" altLang="en-US" sz="1800" b="1" dirty="0">
                <a:solidFill>
                  <a:schemeClr val="tx1">
                    <a:lumMod val="95000"/>
                    <a:lumOff val="5000"/>
                  </a:schemeClr>
                </a:solidFill>
                <a:latin typeface="等线 Light" panose="02010600030101010101" charset="-122"/>
                <a:ea typeface="等线 Light" panose="02010600030101010101" charset="-122"/>
                <a:sym typeface="+mn-ea"/>
              </a:rPr>
              <a:t>「冷杉行动」</a:t>
            </a:r>
            <a:r>
              <a:rPr lang="zh-CN" altLang="en-US" sz="1800" dirty="0">
                <a:solidFill>
                  <a:schemeClr val="tx1">
                    <a:lumMod val="95000"/>
                    <a:lumOff val="5000"/>
                  </a:schemeClr>
                </a:solidFill>
                <a:latin typeface="等线 Light" panose="02010600030101010101" charset="-122"/>
                <a:ea typeface="等线 Light" panose="02010600030101010101" charset="-122"/>
                <a:sym typeface="+mn-ea"/>
              </a:rPr>
              <a:t>方案，希特勒发现瑞士在几天内就能动员起训练有素的五十万大军，誓死保家卫国。在评估入侵的利弊得失后，终于使德军却步。</a:t>
            </a:r>
            <a:endParaRPr lang="zh-CN" altLang="en-US" sz="1800" b="1" dirty="0">
              <a:latin typeface="楷体" panose="02010609060101010101" pitchFamily="49" charset="-122"/>
              <a:ea typeface="楷体" panose="02010609060101010101" pitchFamily="49" charset="-122"/>
            </a:endParaRPr>
          </a:p>
          <a:p>
            <a:pPr marL="0" indent="0" defTabSz="817245">
              <a:buNone/>
              <a:defRPr/>
            </a:pPr>
            <a:endParaRPr lang="zh-CN" altLang="en-US" sz="1800" dirty="0">
              <a:solidFill>
                <a:schemeClr val="tx1">
                  <a:lumMod val="95000"/>
                  <a:lumOff val="5000"/>
                </a:schemeClr>
              </a:solidFill>
              <a:latin typeface="等线 Light" panose="02010600030101010101" charset="-122"/>
              <a:ea typeface="等线 Light" panose="02010600030101010101" charset="-122"/>
            </a:endParaRPr>
          </a:p>
          <a:p>
            <a:pPr marL="0" indent="0" defTabSz="817245">
              <a:buNone/>
              <a:defRPr/>
            </a:pPr>
            <a:r>
              <a:rPr lang="zh-CN" altLang="en-US" sz="1800" dirty="0">
                <a:latin typeface="等线 Light" panose="02010600030101010101" charset="-122"/>
                <a:ea typeface="等线 Light" panose="02010600030101010101" charset="-122"/>
                <a:cs typeface="等线 Light" panose="02010600030101010101" charset="-122"/>
                <a:sym typeface="+mn-ea"/>
              </a:rPr>
              <a:t>人均</a:t>
            </a:r>
            <a:r>
              <a:rPr lang="en-US" altLang="zh-CN" sz="1800" dirty="0">
                <a:latin typeface="等线 Light" panose="02010600030101010101" charset="-122"/>
                <a:ea typeface="等线 Light" panose="02010600030101010101" charset="-122"/>
                <a:cs typeface="等线 Light" panose="02010600030101010101" charset="-122"/>
                <a:sym typeface="+mn-ea"/>
              </a:rPr>
              <a:t>600</a:t>
            </a:r>
            <a:r>
              <a:rPr lang="zh-CN" altLang="en-US" sz="1800" dirty="0">
                <a:latin typeface="等线 Light" panose="02010600030101010101" charset="-122"/>
                <a:ea typeface="等线 Light" panose="02010600030101010101" charset="-122"/>
                <a:cs typeface="等线 Light" panose="02010600030101010101" charset="-122"/>
                <a:sym typeface="+mn-ea"/>
              </a:rPr>
              <a:t>多美元，中国人均</a:t>
            </a:r>
            <a:r>
              <a:rPr lang="en-US" altLang="zh-CN" sz="1800" dirty="0">
                <a:latin typeface="等线 Light" panose="02010600030101010101" charset="-122"/>
                <a:ea typeface="等线 Light" panose="02010600030101010101" charset="-122"/>
                <a:cs typeface="等线 Light" panose="02010600030101010101" charset="-122"/>
                <a:sym typeface="+mn-ea"/>
              </a:rPr>
              <a:t>120</a:t>
            </a:r>
            <a:r>
              <a:rPr lang="zh-CN" altLang="en-US" sz="1800" dirty="0">
                <a:latin typeface="等线 Light" panose="02010600030101010101" charset="-122"/>
                <a:ea typeface="等线 Light" panose="02010600030101010101" charset="-122"/>
                <a:cs typeface="等线 Light" panose="02010600030101010101" charset="-122"/>
                <a:sym typeface="+mn-ea"/>
              </a:rPr>
              <a:t>多美元</a:t>
            </a:r>
            <a:endParaRPr lang="zh-CN" altLang="en-US" sz="1800" dirty="0">
              <a:latin typeface="等线 Light" panose="02010600030101010101" charset="-122"/>
              <a:ea typeface="等线 Light" panose="02010600030101010101" charset="-122"/>
              <a:cs typeface="等线 Light" panose="02010600030101010101" charset="-122"/>
            </a:endParaRPr>
          </a:p>
          <a:p>
            <a:pPr marL="0" indent="0" defTabSz="817245">
              <a:buNone/>
              <a:defRPr/>
            </a:pPr>
            <a:endParaRPr lang="zh-CN" altLang="en-US" sz="2400" dirty="0">
              <a:solidFill>
                <a:schemeClr val="tx1">
                  <a:lumMod val="95000"/>
                  <a:lumOff val="5000"/>
                </a:schemeClr>
              </a:solidFill>
              <a:latin typeface="等线 Light" panose="02010600030101010101" charset="-122"/>
              <a:ea typeface="等线 Light" panose="02010600030101010101" charset="-122"/>
            </a:endParaRPr>
          </a:p>
          <a:p>
            <a:pPr marL="0" indent="0" defTabSz="817245">
              <a:buNone/>
              <a:defRPr/>
            </a:pPr>
            <a:endParaRPr lang="zh-CN" altLang="en-US" sz="2400" dirty="0">
              <a:solidFill>
                <a:schemeClr val="tx1">
                  <a:lumMod val="95000"/>
                  <a:lumOff val="5000"/>
                </a:schemeClr>
              </a:solidFill>
              <a:latin typeface="等线 Light" panose="02010600030101010101" charset="-122"/>
              <a:ea typeface="等线 Light" panose="02010600030101010101" charset="-122"/>
            </a:endParaRPr>
          </a:p>
        </p:txBody>
      </p:sp>
      <p:pic>
        <p:nvPicPr>
          <p:cNvPr id="3" name="图片 2">
            <a:extLst>
              <a:ext uri="{FF2B5EF4-FFF2-40B4-BE49-F238E27FC236}">
                <a16:creationId xmlns:a16="http://schemas.microsoft.com/office/drawing/2014/main" id="{50F373CD-BE20-7D3A-A12E-7DE13D4AF143}"/>
              </a:ext>
            </a:extLst>
          </p:cNvPr>
          <p:cNvPicPr>
            <a:picLocks noChangeAspect="1"/>
          </p:cNvPicPr>
          <p:nvPr/>
        </p:nvPicPr>
        <p:blipFill>
          <a:blip r:embed="rId3"/>
          <a:stretch>
            <a:fillRect/>
          </a:stretch>
        </p:blipFill>
        <p:spPr>
          <a:xfrm>
            <a:off x="105557" y="1750988"/>
            <a:ext cx="5990443" cy="3356023"/>
          </a:xfrm>
          <a:prstGeom prst="rect">
            <a:avLst/>
          </a:prstGeom>
        </p:spPr>
      </p:pic>
      <p:sp>
        <p:nvSpPr>
          <p:cNvPr id="6" name="文本框 5">
            <a:extLst>
              <a:ext uri="{FF2B5EF4-FFF2-40B4-BE49-F238E27FC236}">
                <a16:creationId xmlns:a16="http://schemas.microsoft.com/office/drawing/2014/main" id="{D5B4267D-D938-FF4B-8F72-9D7083273841}"/>
              </a:ext>
            </a:extLst>
          </p:cNvPr>
          <p:cNvSpPr txBox="1"/>
          <p:nvPr/>
        </p:nvSpPr>
        <p:spPr>
          <a:xfrm>
            <a:off x="6540500" y="5695434"/>
            <a:ext cx="6096000" cy="369332"/>
          </a:xfrm>
          <a:prstGeom prst="rect">
            <a:avLst/>
          </a:prstGeom>
          <a:noFill/>
        </p:spPr>
        <p:txBody>
          <a:bodyPr wrap="square">
            <a:spAutoFit/>
          </a:bodyPr>
          <a:lstStyle/>
          <a:p>
            <a:pPr>
              <a:spcBef>
                <a:spcPct val="0"/>
              </a:spcBef>
              <a:buFontTx/>
              <a:buNone/>
            </a:pPr>
            <a:r>
              <a:rPr kumimoji="0" lang="zh-CN" altLang="en-US" sz="1800" b="1" dirty="0">
                <a:latin typeface="微软雅黑" panose="020B0503020204020204" charset="-122"/>
                <a:ea typeface="微软雅黑" panose="020B0503020204020204" charset="-122"/>
              </a:rPr>
              <a:t>瑞士的</a:t>
            </a:r>
            <a:r>
              <a:rPr kumimoji="0" lang="en-US" altLang="zh-CN" sz="1800" b="1" dirty="0">
                <a:latin typeface="微软雅黑" panose="020B0503020204020204" charset="-122"/>
                <a:ea typeface="微软雅黑" panose="020B0503020204020204" charset="-122"/>
              </a:rPr>
              <a:t>“</a:t>
            </a:r>
            <a:r>
              <a:rPr kumimoji="0" lang="zh-CN" altLang="en-US" sz="1800" b="1" dirty="0">
                <a:latin typeface="微软雅黑" panose="020B0503020204020204" charset="-122"/>
                <a:ea typeface="微软雅黑" panose="020B0503020204020204" charset="-122"/>
              </a:rPr>
              <a:t>刺猬战略</a:t>
            </a:r>
            <a:r>
              <a:rPr kumimoji="0" lang="en-US" altLang="zh-CN" sz="1800" b="1" dirty="0">
                <a:latin typeface="微软雅黑" panose="020B0503020204020204" charset="-122"/>
                <a:ea typeface="微软雅黑" panose="020B0503020204020204" charset="-122"/>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4"/>
          <p:cNvSpPr/>
          <p:nvPr/>
        </p:nvSpPr>
        <p:spPr>
          <a:xfrm>
            <a:off x="1775460" y="260351"/>
            <a:ext cx="8779510" cy="753935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en-US" sz="3600" b="1" dirty="0">
                <a:solidFill>
                  <a:srgbClr val="FF0000"/>
                </a:solidFill>
                <a:latin typeface="黑体" panose="02010609060101010101" pitchFamily="49" charset="-122"/>
                <a:ea typeface="黑体" panose="02010609060101010101" pitchFamily="49" charset="-122"/>
              </a:rPr>
              <a:t>谈判结果：</a:t>
            </a:r>
            <a:br>
              <a:rPr lang="zh-CN" altLang="en-US" sz="3600" b="1" dirty="0">
                <a:solidFill>
                  <a:schemeClr val="tx2"/>
                </a:solidFill>
                <a:latin typeface="黑体" panose="02010609060101010101" pitchFamily="49" charset="-122"/>
                <a:ea typeface="黑体" panose="02010609060101010101" pitchFamily="49" charset="-122"/>
              </a:rPr>
            </a:br>
            <a:r>
              <a:rPr lang="en-US" altLang="zh-CN" sz="2400" b="1" dirty="0">
                <a:solidFill>
                  <a:schemeClr val="tx2"/>
                </a:solidFill>
                <a:latin typeface="楷体" panose="02010609060101010101" pitchFamily="49" charset="-122"/>
                <a:ea typeface="楷体" panose="02010609060101010101" pitchFamily="49" charset="-122"/>
                <a:cs typeface="楷体" panose="02010609060101010101" pitchFamily="49" charset="-122"/>
              </a:rPr>
              <a:t>1</a:t>
            </a:r>
            <a:r>
              <a:rPr lang="zh-CN" altLang="en-US" sz="2400" b="1" dirty="0">
                <a:solidFill>
                  <a:schemeClr val="tx2"/>
                </a:solidFill>
                <a:latin typeface="楷体" panose="02010609060101010101" pitchFamily="49" charset="-122"/>
                <a:ea typeface="楷体" panose="02010609060101010101" pitchFamily="49" charset="-122"/>
                <a:cs typeface="楷体" panose="02010609060101010101" pitchFamily="49" charset="-122"/>
              </a:rPr>
              <a:t>、我们赢得了过渡期和市场开放的主动权；</a:t>
            </a:r>
            <a:br>
              <a:rPr lang="zh-CN" altLang="en-US" sz="2400" b="1" dirty="0">
                <a:solidFill>
                  <a:schemeClr val="tx2"/>
                </a:solidFill>
                <a:latin typeface="楷体" panose="02010609060101010101" pitchFamily="49" charset="-122"/>
                <a:ea typeface="楷体" panose="02010609060101010101" pitchFamily="49" charset="-122"/>
                <a:cs typeface="楷体" panose="02010609060101010101" pitchFamily="49" charset="-122"/>
              </a:rPr>
            </a:br>
            <a:r>
              <a:rPr lang="en-US" altLang="zh-CN" sz="2400" b="1" dirty="0">
                <a:solidFill>
                  <a:schemeClr val="tx2"/>
                </a:solidFill>
                <a:latin typeface="楷体" panose="02010609060101010101" pitchFamily="49" charset="-122"/>
                <a:ea typeface="楷体" panose="02010609060101010101" pitchFamily="49" charset="-122"/>
                <a:cs typeface="楷体" panose="02010609060101010101" pitchFamily="49" charset="-122"/>
              </a:rPr>
              <a:t>2</a:t>
            </a:r>
            <a:r>
              <a:rPr lang="zh-CN" altLang="en-US" sz="2400" b="1" dirty="0">
                <a:solidFill>
                  <a:schemeClr val="tx2"/>
                </a:solidFill>
                <a:latin typeface="楷体" panose="02010609060101010101" pitchFamily="49" charset="-122"/>
                <a:ea typeface="楷体" panose="02010609060101010101" pitchFamily="49" charset="-122"/>
                <a:cs typeface="楷体" panose="02010609060101010101" pitchFamily="49" charset="-122"/>
              </a:rPr>
              <a:t>、我们在经济可以承受的范围内作出了必要的灵活反应；</a:t>
            </a:r>
            <a:br>
              <a:rPr lang="zh-CN" altLang="en-US" sz="2400" b="1" dirty="0">
                <a:solidFill>
                  <a:schemeClr val="tx2"/>
                </a:solidFill>
                <a:latin typeface="楷体" panose="02010609060101010101" pitchFamily="49" charset="-122"/>
                <a:ea typeface="楷体" panose="02010609060101010101" pitchFamily="49" charset="-122"/>
                <a:cs typeface="楷体" panose="02010609060101010101" pitchFamily="49" charset="-122"/>
              </a:rPr>
            </a:br>
            <a:r>
              <a:rPr lang="en-US" altLang="zh-CN" sz="2400" b="1" dirty="0">
                <a:solidFill>
                  <a:schemeClr val="tx2"/>
                </a:solidFill>
                <a:latin typeface="楷体" panose="02010609060101010101" pitchFamily="49" charset="-122"/>
                <a:ea typeface="楷体" panose="02010609060101010101" pitchFamily="49" charset="-122"/>
                <a:cs typeface="楷体" panose="02010609060101010101" pitchFamily="49" charset="-122"/>
              </a:rPr>
              <a:t>3</a:t>
            </a:r>
            <a:r>
              <a:rPr lang="zh-CN" altLang="en-US" sz="2400" b="1" dirty="0">
                <a:solidFill>
                  <a:schemeClr val="tx2"/>
                </a:solidFill>
                <a:latin typeface="楷体" panose="02010609060101010101" pitchFamily="49" charset="-122"/>
                <a:ea typeface="楷体" panose="02010609060101010101" pitchFamily="49" charset="-122"/>
                <a:cs typeface="楷体" panose="02010609060101010101" pitchFamily="49" charset="-122"/>
              </a:rPr>
              <a:t>、迫使谈判对手在谈判中满足了我方一些最根本的要求。</a:t>
            </a:r>
          </a:p>
          <a:p>
            <a:pPr marL="0" indent="0" eaLnBrk="1" hangingPunct="1">
              <a:spcBef>
                <a:spcPct val="0"/>
              </a:spcBef>
              <a:buNone/>
            </a:pPr>
            <a:endParaRPr lang="zh-CN" altLang="en-US" sz="2400" b="1" dirty="0">
              <a:solidFill>
                <a:schemeClr val="tx2"/>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例如：</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美国承诺给予我国永久正常贸易关系（即最惠国待遇），放弃一般保障条款（即在我国加入</a:t>
            </a:r>
            <a:r>
              <a:rPr lang="en-US" altLang="zh-CN" sz="2000" b="1" dirty="0">
                <a:latin typeface="楷体" panose="02010609060101010101" pitchFamily="49" charset="-122"/>
                <a:ea typeface="楷体" panose="02010609060101010101" pitchFamily="49" charset="-122"/>
                <a:cs typeface="楷体" panose="02010609060101010101" pitchFamily="49" charset="-122"/>
                <a:sym typeface="+mn-ea"/>
              </a:rPr>
              <a:t>WTO</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后美可随时与我方中断</a:t>
            </a:r>
            <a:r>
              <a:rPr lang="en-US" altLang="zh-CN" sz="2000" b="1" dirty="0">
                <a:latin typeface="楷体" panose="02010609060101010101" pitchFamily="49" charset="-122"/>
                <a:ea typeface="楷体" panose="02010609060101010101" pitchFamily="49" charset="-122"/>
                <a:cs typeface="楷体" panose="02010609060101010101" pitchFamily="49" charset="-122"/>
                <a:sym typeface="+mn-ea"/>
              </a:rPr>
              <a:t>WTO</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关系的条款），同意放宽高技术对华出口限制等。</a:t>
            </a:r>
            <a:endParaRPr lang="zh-CN" altLang="en-US" sz="2000" b="1"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endParaRPr>
          </a:p>
          <a:p>
            <a:pPr marL="0" indent="0" eaLnBrk="1" hangingPunct="1">
              <a:spcBef>
                <a:spcPct val="0"/>
              </a:spcBef>
              <a:buNone/>
            </a:pP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又如</a:t>
            </a:r>
            <a:r>
              <a:rPr lang="en-US" altLang="zh-CN"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按照</a:t>
            </a:r>
            <a:r>
              <a:rPr lang="en-US" altLang="zh-CN" sz="2000" b="1" dirty="0">
                <a:latin typeface="楷体" panose="02010609060101010101" pitchFamily="49" charset="-122"/>
                <a:ea typeface="楷体" panose="02010609060101010101" pitchFamily="49" charset="-122"/>
                <a:cs typeface="楷体" panose="02010609060101010101" pitchFamily="49" charset="-122"/>
                <a:sym typeface="+mn-ea"/>
              </a:rPr>
              <a:t>WTO</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规定，发达国家对发展中国家实施的纺织品配额限制在</a:t>
            </a:r>
            <a:r>
              <a:rPr lang="en-US" altLang="zh-CN" sz="2000" b="1" dirty="0">
                <a:latin typeface="楷体" panose="02010609060101010101" pitchFamily="49" charset="-122"/>
                <a:ea typeface="楷体" panose="02010609060101010101" pitchFamily="49" charset="-122"/>
                <a:cs typeface="楷体" panose="02010609060101010101" pitchFamily="49" charset="-122"/>
                <a:sym typeface="+mn-ea"/>
              </a:rPr>
              <a:t>2005</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年之前取消。谈判中对方要求到</a:t>
            </a:r>
            <a:r>
              <a:rPr lang="en-US" altLang="zh-CN" sz="2000" b="1" dirty="0">
                <a:latin typeface="楷体" panose="02010609060101010101" pitchFamily="49" charset="-122"/>
                <a:ea typeface="楷体" panose="02010609060101010101" pitchFamily="49" charset="-122"/>
                <a:cs typeface="楷体" panose="02010609060101010101" pitchFamily="49" charset="-122"/>
                <a:sym typeface="+mn-ea"/>
              </a:rPr>
              <a:t>2009</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年取消，我方坚决拒绝，对方最终被迫同意到</a:t>
            </a:r>
            <a:r>
              <a:rPr lang="en-US" altLang="zh-CN" sz="2000" b="1" dirty="0">
                <a:latin typeface="楷体" panose="02010609060101010101" pitchFamily="49" charset="-122"/>
                <a:ea typeface="楷体" panose="02010609060101010101" pitchFamily="49" charset="-122"/>
                <a:cs typeface="楷体" panose="02010609060101010101" pitchFamily="49" charset="-122"/>
                <a:sym typeface="+mn-ea"/>
              </a:rPr>
              <a:t>2005</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年之前取消配额。</a:t>
            </a:r>
            <a:endParaRPr lang="zh-CN" altLang="en-US" sz="2000" b="1" dirty="0">
              <a:solidFill>
                <a:schemeClr val="tx2"/>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再如</a:t>
            </a:r>
            <a:r>
              <a:rPr lang="en-US" altLang="zh-CN"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在农业扶持政策上，中方据理力争，直到</a:t>
            </a:r>
            <a:r>
              <a:rPr lang="en-US" altLang="zh-CN" sz="2000" b="1" dirty="0">
                <a:latin typeface="楷体" panose="02010609060101010101" pitchFamily="49" charset="-122"/>
                <a:ea typeface="楷体" panose="02010609060101010101" pitchFamily="49" charset="-122"/>
                <a:cs typeface="楷体" panose="02010609060101010101" pitchFamily="49" charset="-122"/>
                <a:sym typeface="+mn-ea"/>
              </a:rPr>
              <a:t>2001</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年</a:t>
            </a:r>
            <a:r>
              <a:rPr lang="en-US" altLang="zh-CN" sz="2000" b="1" dirty="0">
                <a:latin typeface="楷体" panose="02010609060101010101" pitchFamily="49" charset="-122"/>
                <a:ea typeface="楷体" panose="02010609060101010101" pitchFamily="49" charset="-122"/>
                <a:cs typeface="楷体" panose="02010609060101010101" pitchFamily="49" charset="-122"/>
                <a:sym typeface="+mn-ea"/>
              </a:rPr>
              <a:t>6</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月才与</a:t>
            </a:r>
            <a:r>
              <a:rPr lang="en-US" altLang="zh-CN" sz="2000" b="1" dirty="0">
                <a:latin typeface="楷体" panose="02010609060101010101" pitchFamily="49" charset="-122"/>
                <a:ea typeface="楷体" panose="02010609060101010101" pitchFamily="49" charset="-122"/>
                <a:cs typeface="楷体" panose="02010609060101010101" pitchFamily="49" charset="-122"/>
                <a:sym typeface="+mn-ea"/>
              </a:rPr>
              <a:t>WTO</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成员达成共识，同意我补贴，允许水平为</a:t>
            </a:r>
            <a:r>
              <a:rPr lang="en-US" altLang="zh-CN" sz="2000" b="1" dirty="0">
                <a:latin typeface="楷体" panose="02010609060101010101" pitchFamily="49" charset="-122"/>
                <a:ea typeface="楷体" panose="02010609060101010101" pitchFamily="49" charset="-122"/>
                <a:cs typeface="楷体" panose="02010609060101010101" pitchFamily="49" charset="-122"/>
                <a:sym typeface="+mn-ea"/>
              </a:rPr>
              <a:t>8.5%</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，这一结果为我国政府扶持农业发展，保留了较大的政策空间。</a:t>
            </a:r>
          </a:p>
          <a:p>
            <a:pPr marL="0" indent="0" eaLnBrk="1" hangingPunct="1">
              <a:spcBef>
                <a:spcPct val="0"/>
              </a:spcBef>
              <a:buNone/>
            </a:pPr>
            <a:endParaRPr lang="zh-CN" altLang="en-US" sz="2000" b="1" dirty="0">
              <a:latin typeface="楷体" panose="02010609060101010101" pitchFamily="49" charset="-122"/>
              <a:ea typeface="楷体" panose="02010609060101010101" pitchFamily="49" charset="-122"/>
              <a:cs typeface="楷体" panose="02010609060101010101" pitchFamily="49" charset="-122"/>
              <a:sym typeface="+mn-ea"/>
            </a:endParaRPr>
          </a:p>
          <a:p>
            <a:pPr marL="0" indent="0" eaLnBrk="1" hangingPunct="1">
              <a:spcBef>
                <a:spcPct val="0"/>
              </a:spcBef>
              <a:buNone/>
            </a:pP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综上所述</a:t>
            </a:r>
            <a:r>
              <a:rPr lang="en-US" altLang="zh-CN"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在谈判中一定要善于谋划运筹</a:t>
            </a:r>
            <a:r>
              <a:rPr lang="en-US" altLang="zh-CN"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正如孙武在</a:t>
            </a:r>
            <a:r>
              <a:rPr lang="en-US" altLang="zh-CN"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计篇</a:t>
            </a:r>
            <a:r>
              <a:rPr lang="en-US" altLang="zh-CN"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所说：多算胜，少算不胜，而况于无算乎</a:t>
            </a:r>
            <a:r>
              <a:rPr lang="en-US" altLang="zh-CN"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吾以此观之，胜负见矣。</a:t>
            </a:r>
            <a:r>
              <a:rPr lang="en-US" altLang="zh-CN"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计篇</a:t>
            </a:r>
            <a:r>
              <a:rPr lang="en-US" altLang="zh-CN"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br>
              <a:rPr lang="en-US" altLang="zh-CN"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b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筹划周密就能胜利，筹划疏漏就不能胜利，何况不作筹划呢？我们根据这些来进行观察，谁胜谁败就可见了。</a:t>
            </a:r>
            <a:endParaRPr lang="zh-CN" altLang="en-US" sz="2000" b="1" dirty="0">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endParaRPr lang="zh-CN" altLang="en-US" sz="2400" b="1" dirty="0">
              <a:latin typeface="隶书" panose="02010509060101010101" pitchFamily="49" charset="-122"/>
              <a:ea typeface="隶书" panose="02010509060101010101" pitchFamily="49" charset="-122"/>
            </a:endParaRPr>
          </a:p>
          <a:p>
            <a:pPr marL="0" indent="0" eaLnBrk="1" hangingPunct="1">
              <a:spcBef>
                <a:spcPct val="0"/>
              </a:spcBef>
              <a:buNone/>
            </a:pPr>
            <a:endParaRPr lang="zh-CN" altLang="en-US" sz="2400" b="1" dirty="0">
              <a:solidFill>
                <a:schemeClr val="tx2"/>
              </a:solidFill>
              <a:latin typeface="楷体" panose="02010609060101010101" pitchFamily="49" charset="-122"/>
              <a:ea typeface="楷体" panose="02010609060101010101" pitchFamily="49" charset="-122"/>
              <a:cs typeface="楷体" panose="02010609060101010101" pitchFamily="49" charset="-122"/>
            </a:endParaRPr>
          </a:p>
          <a:p>
            <a:pPr marL="0" indent="0" eaLnBrk="1" hangingPunct="1">
              <a:spcBef>
                <a:spcPct val="0"/>
              </a:spcBef>
              <a:buNone/>
            </a:pPr>
            <a:endParaRPr lang="zh-CN" altLang="en-US" sz="2400" b="1" dirty="0">
              <a:solidFill>
                <a:schemeClr val="tx2"/>
              </a:solidFill>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3"/>
          <p:cNvSpPr>
            <a:spLocks noGrp="1"/>
          </p:cNvSpPr>
          <p:nvPr>
            <p:ph type="title" idx="4294967295"/>
          </p:nvPr>
        </p:nvSpPr>
        <p:spPr>
          <a:xfrm>
            <a:off x="1703388" y="333375"/>
            <a:ext cx="8964612" cy="5334000"/>
          </a:xfrm>
          <a:ln/>
        </p:spPr>
        <p:txBody>
          <a:bodyPr vert="horz" wrap="square" lIns="91440" tIns="45720" rIns="91440" bIns="45720" rtlCol="0" anchor="ctr" anchorCtr="0">
            <a:normAutofit/>
          </a:bodyPr>
          <a:lstStyle/>
          <a:p>
            <a:pPr eaLnBrk="1" hangingPunct="1"/>
            <a:r>
              <a:rPr lang="zh-CN" altLang="en-US" sz="4800" b="1" dirty="0">
                <a:latin typeface="隶书" panose="02010509060101010101" pitchFamily="49" charset="-122"/>
                <a:ea typeface="隶书" panose="02010509060101010101" pitchFamily="49" charset="-122"/>
              </a:rPr>
              <a:t>小  结</a:t>
            </a:r>
            <a:br>
              <a:rPr lang="zh-CN" altLang="en-US" sz="4800" b="1" dirty="0">
                <a:latin typeface="隶书" panose="02010509060101010101" pitchFamily="49" charset="-122"/>
                <a:ea typeface="隶书" panose="02010509060101010101" pitchFamily="49" charset="-122"/>
              </a:rPr>
            </a:br>
            <a:r>
              <a:rPr lang="zh-CN" altLang="en-US" sz="4000" b="1" dirty="0">
                <a:latin typeface="隶书" panose="02010509060101010101" pitchFamily="49" charset="-122"/>
                <a:ea typeface="隶书" panose="02010509060101010101" pitchFamily="49" charset="-122"/>
              </a:rPr>
              <a:t>孙子兵法揭示了一些公关谈判的原则</a:t>
            </a:r>
            <a:r>
              <a:rPr lang="en-US" altLang="zh-CN" sz="4000" b="1" dirty="0">
                <a:latin typeface="隶书" panose="02010509060101010101" pitchFamily="49" charset="-122"/>
                <a:ea typeface="隶书" panose="02010509060101010101" pitchFamily="49" charset="-122"/>
              </a:rPr>
              <a:t>, </a:t>
            </a:r>
            <a:r>
              <a:rPr lang="zh-CN" altLang="en-US" sz="4000" b="1" dirty="0">
                <a:solidFill>
                  <a:srgbClr val="FF0000"/>
                </a:solidFill>
                <a:latin typeface="隶书" panose="02010509060101010101" pitchFamily="49" charset="-122"/>
                <a:ea typeface="隶书" panose="02010509060101010101" pitchFamily="49" charset="-122"/>
              </a:rPr>
              <a:t>一是利益至上原则</a:t>
            </a:r>
            <a:br>
              <a:rPr lang="en-US" altLang="zh-CN" sz="4000" b="1" dirty="0">
                <a:solidFill>
                  <a:srgbClr val="FF0000"/>
                </a:solidFill>
                <a:latin typeface="隶书" panose="02010509060101010101" pitchFamily="49" charset="-122"/>
                <a:ea typeface="隶书" panose="02010509060101010101" pitchFamily="49" charset="-122"/>
              </a:rPr>
            </a:br>
            <a:r>
              <a:rPr lang="zh-CN" altLang="en-US" sz="4000" b="1" dirty="0">
                <a:solidFill>
                  <a:srgbClr val="FF0000"/>
                </a:solidFill>
                <a:latin typeface="隶书" panose="02010509060101010101" pitchFamily="49" charset="-122"/>
                <a:ea typeface="隶书" panose="02010509060101010101" pitchFamily="49" charset="-122"/>
              </a:rPr>
              <a:t>二是依法办事原则</a:t>
            </a:r>
            <a:br>
              <a:rPr lang="zh-CN" altLang="en-US" sz="4000" b="1" dirty="0">
                <a:solidFill>
                  <a:srgbClr val="FF0000"/>
                </a:solidFill>
                <a:latin typeface="隶书" panose="02010509060101010101" pitchFamily="49" charset="-122"/>
                <a:ea typeface="隶书" panose="02010509060101010101" pitchFamily="49" charset="-122"/>
              </a:rPr>
            </a:br>
            <a:r>
              <a:rPr lang="zh-CN" altLang="en-US" sz="4000" b="1" dirty="0">
                <a:latin typeface="隶书" panose="02010509060101010101" pitchFamily="49" charset="-122"/>
                <a:ea typeface="隶书" panose="02010509060101010101" pitchFamily="49" charset="-122"/>
              </a:rPr>
              <a:t>提供了一些公关谈判的技巧</a:t>
            </a:r>
            <a:br>
              <a:rPr lang="zh-CN" altLang="en-US" sz="4000" b="1" dirty="0">
                <a:latin typeface="隶书" panose="02010509060101010101" pitchFamily="49" charset="-122"/>
                <a:ea typeface="隶书" panose="02010509060101010101" pitchFamily="49" charset="-122"/>
              </a:rPr>
            </a:br>
            <a:r>
              <a:rPr lang="zh-CN" altLang="en-US" sz="4000" b="1" dirty="0">
                <a:solidFill>
                  <a:srgbClr val="FF0000"/>
                </a:solidFill>
                <a:latin typeface="隶书" panose="02010509060101010101" pitchFamily="49" charset="-122"/>
                <a:ea typeface="隶书" panose="02010509060101010101" pitchFamily="49" charset="-122"/>
              </a:rPr>
              <a:t>做到知彼知己，善于斗智斗勇</a:t>
            </a:r>
            <a:br>
              <a:rPr lang="en-US" altLang="zh-CN" sz="4000" b="1" dirty="0">
                <a:solidFill>
                  <a:srgbClr val="FF0000"/>
                </a:solidFill>
                <a:latin typeface="隶书" panose="02010509060101010101" pitchFamily="49" charset="-122"/>
                <a:ea typeface="隶书" panose="02010509060101010101" pitchFamily="49" charset="-122"/>
              </a:rPr>
            </a:br>
            <a:r>
              <a:rPr lang="zh-CN" altLang="en-US" sz="4000" b="1" dirty="0">
                <a:solidFill>
                  <a:srgbClr val="FF0000"/>
                </a:solidFill>
                <a:latin typeface="隶书" panose="02010509060101010101" pitchFamily="49" charset="-122"/>
                <a:ea typeface="隶书" panose="02010509060101010101" pitchFamily="49" charset="-122"/>
              </a:rPr>
              <a:t>善于随机应变，谨防对方诡道</a:t>
            </a:r>
            <a:br>
              <a:rPr lang="en-US" altLang="zh-CN" sz="4000" b="1" dirty="0">
                <a:solidFill>
                  <a:srgbClr val="FF0000"/>
                </a:solidFill>
                <a:latin typeface="隶书" panose="02010509060101010101" pitchFamily="49" charset="-122"/>
                <a:ea typeface="隶书" panose="02010509060101010101" pitchFamily="49" charset="-122"/>
              </a:rPr>
            </a:br>
            <a:r>
              <a:rPr lang="zh-CN" altLang="en-US" sz="4000" b="1" dirty="0">
                <a:solidFill>
                  <a:srgbClr val="FF0000"/>
                </a:solidFill>
                <a:latin typeface="隶书" panose="02010509060101010101" pitchFamily="49" charset="-122"/>
                <a:ea typeface="隶书" panose="02010509060101010101" pitchFamily="49" charset="-122"/>
              </a:rPr>
              <a:t>要掌握主动权，善于谋划运筹</a:t>
            </a:r>
          </a:p>
        </p:txBody>
      </p:sp>
      <p:sp>
        <p:nvSpPr>
          <p:cNvPr id="120835" name="矩形 1"/>
          <p:cNvSpPr/>
          <p:nvPr/>
        </p:nvSpPr>
        <p:spPr>
          <a:xfrm>
            <a:off x="1722438" y="5876925"/>
            <a:ext cx="8928100" cy="7699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spcBef>
                <a:spcPct val="0"/>
              </a:spcBef>
              <a:buNone/>
            </a:pPr>
            <a:r>
              <a:rPr lang="zh-CN" altLang="en-US" sz="4400" b="1" dirty="0">
                <a:solidFill>
                  <a:srgbClr val="0070C0"/>
                </a:solidFill>
                <a:latin typeface="隶书" panose="02010509060101010101" pitchFamily="49" charset="-122"/>
                <a:ea typeface="隶书" panose="02010509060101010101" pitchFamily="49" charset="-122"/>
              </a:rPr>
              <a:t>思考题：你如何看孙子的“利”？</a:t>
            </a:r>
            <a:endParaRPr lang="zh-CN" altLang="en-US" sz="4400" b="1" dirty="0">
              <a:solidFill>
                <a:srgbClr val="0070C0"/>
              </a:solidFill>
              <a:latin typeface="Arial" panose="020B0604020202020204" pitchFamily="34" charset="0"/>
              <a:ea typeface="华文彩云" panose="02010800040101010101" pitchFamily="2" charset="-122"/>
            </a:endParaRPr>
          </a:p>
        </p:txBody>
      </p:sp>
    </p:spTree>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文本框 2">
            <a:extLst>
              <a:ext uri="{FF2B5EF4-FFF2-40B4-BE49-F238E27FC236}">
                <a16:creationId xmlns:a16="http://schemas.microsoft.com/office/drawing/2014/main" id="{5BFB2B0E-05C1-4E9A-ABB5-6E647D61DDA3}"/>
              </a:ext>
            </a:extLst>
          </p:cNvPr>
          <p:cNvSpPr txBox="1">
            <a:spLocks noChangeArrowheads="1"/>
          </p:cNvSpPr>
          <p:nvPr/>
        </p:nvSpPr>
        <p:spPr bwMode="auto">
          <a:xfrm>
            <a:off x="1524000" y="0"/>
            <a:ext cx="91440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b="1">
                <a:solidFill>
                  <a:schemeClr val="tx1"/>
                </a:solidFill>
                <a:latin typeface="Arial" panose="020B0604020202020204" pitchFamily="34" charset="0"/>
                <a:ea typeface="宋体" panose="02010600030101010101" pitchFamily="2" charset="-122"/>
              </a:defRPr>
            </a:lvl1pPr>
            <a:lvl2pPr marL="742950" indent="-285750">
              <a:defRPr sz="6000" b="1">
                <a:solidFill>
                  <a:schemeClr val="tx1"/>
                </a:solidFill>
                <a:latin typeface="Arial" panose="020B0604020202020204" pitchFamily="34" charset="0"/>
                <a:ea typeface="宋体" panose="02010600030101010101" pitchFamily="2" charset="-122"/>
              </a:defRPr>
            </a:lvl2pPr>
            <a:lvl3pPr marL="1143000" indent="-228600">
              <a:defRPr sz="6000" b="1">
                <a:solidFill>
                  <a:schemeClr val="tx1"/>
                </a:solidFill>
                <a:latin typeface="Arial" panose="020B0604020202020204" pitchFamily="34" charset="0"/>
                <a:ea typeface="宋体" panose="02010600030101010101" pitchFamily="2" charset="-122"/>
              </a:defRPr>
            </a:lvl3pPr>
            <a:lvl4pPr marL="1600200" indent="-228600">
              <a:defRPr sz="6000" b="1">
                <a:solidFill>
                  <a:schemeClr val="tx1"/>
                </a:solidFill>
                <a:latin typeface="Arial" panose="020B0604020202020204" pitchFamily="34" charset="0"/>
                <a:ea typeface="宋体" panose="02010600030101010101" pitchFamily="2" charset="-122"/>
              </a:defRPr>
            </a:lvl4pPr>
            <a:lvl5pPr marL="2057400" indent="-228600">
              <a:defRPr sz="6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b="1">
                <a:solidFill>
                  <a:schemeClr val="tx1"/>
                </a:solidFill>
                <a:latin typeface="Arial" panose="020B0604020202020204" pitchFamily="34" charset="0"/>
                <a:ea typeface="宋体" panose="02010600030101010101" pitchFamily="2" charset="-122"/>
              </a:defRPr>
            </a:lvl9pPr>
          </a:lstStyle>
          <a:p>
            <a:r>
              <a:rPr lang="zh-CN" altLang="en-US" sz="2000">
                <a:solidFill>
                  <a:srgbClr val="FF0000"/>
                </a:solidFill>
                <a:latin typeface="微软雅黑" panose="020B0503020204020204" pitchFamily="34" charset="-122"/>
                <a:ea typeface="微软雅黑" panose="020B0503020204020204" pitchFamily="34" charset="-122"/>
              </a:rPr>
              <a:t>戴逸尧：</a:t>
            </a:r>
            <a:r>
              <a:rPr lang="zh-CN" altLang="en-US" sz="2000" b="0">
                <a:solidFill>
                  <a:srgbClr val="444444"/>
                </a:solidFill>
                <a:latin typeface="微软雅黑" panose="020B0503020204020204" pitchFamily="34" charset="-122"/>
                <a:ea typeface="微软雅黑" panose="020B0503020204020204" pitchFamily="34" charset="-122"/>
              </a:rPr>
              <a:t>孙子所谓的“利”，所指是对自己有益的方面，自然而然地包括了政治、经济、军事方面，从时间上与分为战术上的、战役上的利（短期的利）与战略上的利（长期的利）。军事上，体现在消灭敌方有生力量，削弱敌方实力，保存己方力量；政治上，体现在获取主动权与话语权，使得对方出于舆论等压力不得不放弃对方的利益；经济上则更多体现在经济效益上。相对之下，不仅要顾及短期的利益，也需要考虑长远的发展，才能够确保不因小利而失去了大局观。</a:t>
            </a:r>
            <a:endParaRPr lang="zh-CN" altLang="en-US" sz="2000"/>
          </a:p>
        </p:txBody>
      </p:sp>
      <p:sp>
        <p:nvSpPr>
          <p:cNvPr id="21507" name="文本框 4">
            <a:extLst>
              <a:ext uri="{FF2B5EF4-FFF2-40B4-BE49-F238E27FC236}">
                <a16:creationId xmlns:a16="http://schemas.microsoft.com/office/drawing/2014/main" id="{22E4E6BB-9959-4D12-9F42-DC001FDE60B3}"/>
              </a:ext>
            </a:extLst>
          </p:cNvPr>
          <p:cNvSpPr txBox="1">
            <a:spLocks noChangeArrowheads="1"/>
          </p:cNvSpPr>
          <p:nvPr/>
        </p:nvSpPr>
        <p:spPr bwMode="auto">
          <a:xfrm>
            <a:off x="1524000" y="1946275"/>
            <a:ext cx="91440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b="1">
                <a:solidFill>
                  <a:schemeClr val="tx1"/>
                </a:solidFill>
                <a:latin typeface="Arial" panose="020B0604020202020204" pitchFamily="34" charset="0"/>
                <a:ea typeface="宋体" panose="02010600030101010101" pitchFamily="2" charset="-122"/>
              </a:defRPr>
            </a:lvl1pPr>
            <a:lvl2pPr marL="742950" indent="-285750">
              <a:defRPr sz="6000" b="1">
                <a:solidFill>
                  <a:schemeClr val="tx1"/>
                </a:solidFill>
                <a:latin typeface="Arial" panose="020B0604020202020204" pitchFamily="34" charset="0"/>
                <a:ea typeface="宋体" panose="02010600030101010101" pitchFamily="2" charset="-122"/>
              </a:defRPr>
            </a:lvl2pPr>
            <a:lvl3pPr marL="1143000" indent="-228600">
              <a:defRPr sz="6000" b="1">
                <a:solidFill>
                  <a:schemeClr val="tx1"/>
                </a:solidFill>
                <a:latin typeface="Arial" panose="020B0604020202020204" pitchFamily="34" charset="0"/>
                <a:ea typeface="宋体" panose="02010600030101010101" pitchFamily="2" charset="-122"/>
              </a:defRPr>
            </a:lvl3pPr>
            <a:lvl4pPr marL="1600200" indent="-228600">
              <a:defRPr sz="6000" b="1">
                <a:solidFill>
                  <a:schemeClr val="tx1"/>
                </a:solidFill>
                <a:latin typeface="Arial" panose="020B0604020202020204" pitchFamily="34" charset="0"/>
                <a:ea typeface="宋体" panose="02010600030101010101" pitchFamily="2" charset="-122"/>
              </a:defRPr>
            </a:lvl4pPr>
            <a:lvl5pPr marL="2057400" indent="-228600">
              <a:defRPr sz="6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b="1">
                <a:solidFill>
                  <a:schemeClr val="tx1"/>
                </a:solidFill>
                <a:latin typeface="Arial" panose="020B0604020202020204" pitchFamily="34" charset="0"/>
                <a:ea typeface="宋体" panose="02010600030101010101" pitchFamily="2" charset="-122"/>
              </a:defRPr>
            </a:lvl9pPr>
          </a:lstStyle>
          <a:p>
            <a:r>
              <a:rPr lang="zh-CN" altLang="en-US" sz="2000">
                <a:solidFill>
                  <a:srgbClr val="FF0000"/>
                </a:solidFill>
                <a:latin typeface="微软雅黑" panose="020B0503020204020204" pitchFamily="34" charset="-122"/>
                <a:ea typeface="微软雅黑" panose="020B0503020204020204" pitchFamily="34" charset="-122"/>
              </a:rPr>
              <a:t>朱绍禹：</a:t>
            </a:r>
            <a:r>
              <a:rPr lang="en-US" altLang="zh-CN" sz="2000" b="0">
                <a:solidFill>
                  <a:srgbClr val="444444"/>
                </a:solidFill>
                <a:latin typeface="微软雅黑" panose="020B0503020204020204" pitchFamily="34" charset="-122"/>
                <a:ea typeface="微软雅黑" panose="020B0503020204020204" pitchFamily="34" charset="-122"/>
              </a:rPr>
              <a:t>……</a:t>
            </a:r>
            <a:r>
              <a:rPr lang="zh-CN" altLang="en-US" sz="2000" b="0">
                <a:solidFill>
                  <a:srgbClr val="444444"/>
                </a:solidFill>
                <a:latin typeface="微软雅黑" panose="020B0503020204020204" pitchFamily="34" charset="-122"/>
                <a:ea typeface="微软雅黑" panose="020B0503020204020204" pitchFamily="34" charset="-122"/>
              </a:rPr>
              <a:t> 一、孙子所说的“利”是国家、人民的“公利”，而非主将个人的“私利”。主将”怒而兴师“也可能是合于主将之利的（如报私仇），但是不合于国家人民之利，所以是不可取的。 二、孙子所说的“利”是相对的利，而非绝对的利。利中必定有害，没有绝对的利。孙子强调的是使整体的、系统的利益最大化。当然，这种利益可能是负的，这时就表现为害，是害最小化也是使利益最大化。当然，也可以从敌我双方来看，我得到的利益比对方多或者我损失的利益比对方少，都是合于利的。所谓“邻之厚，君之薄也。”</a:t>
            </a:r>
            <a:endParaRPr lang="zh-CN" altLang="en-US" sz="2000"/>
          </a:p>
        </p:txBody>
      </p:sp>
      <p:sp>
        <p:nvSpPr>
          <p:cNvPr id="21508" name="文本框 8">
            <a:extLst>
              <a:ext uri="{FF2B5EF4-FFF2-40B4-BE49-F238E27FC236}">
                <a16:creationId xmlns:a16="http://schemas.microsoft.com/office/drawing/2014/main" id="{E219F5CB-2D39-4142-A795-84B56BA3530B}"/>
              </a:ext>
            </a:extLst>
          </p:cNvPr>
          <p:cNvSpPr txBox="1">
            <a:spLocks noChangeArrowheads="1"/>
          </p:cNvSpPr>
          <p:nvPr/>
        </p:nvSpPr>
        <p:spPr bwMode="auto">
          <a:xfrm>
            <a:off x="1514475" y="4202113"/>
            <a:ext cx="9144000"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b="1">
                <a:solidFill>
                  <a:schemeClr val="tx1"/>
                </a:solidFill>
                <a:latin typeface="Arial" panose="020B0604020202020204" pitchFamily="34" charset="0"/>
                <a:ea typeface="宋体" panose="02010600030101010101" pitchFamily="2" charset="-122"/>
              </a:defRPr>
            </a:lvl1pPr>
            <a:lvl2pPr marL="742950" indent="-285750">
              <a:defRPr sz="6000" b="1">
                <a:solidFill>
                  <a:schemeClr val="tx1"/>
                </a:solidFill>
                <a:latin typeface="Arial" panose="020B0604020202020204" pitchFamily="34" charset="0"/>
                <a:ea typeface="宋体" panose="02010600030101010101" pitchFamily="2" charset="-122"/>
              </a:defRPr>
            </a:lvl2pPr>
            <a:lvl3pPr marL="1143000" indent="-228600">
              <a:defRPr sz="6000" b="1">
                <a:solidFill>
                  <a:schemeClr val="tx1"/>
                </a:solidFill>
                <a:latin typeface="Arial" panose="020B0604020202020204" pitchFamily="34" charset="0"/>
                <a:ea typeface="宋体" panose="02010600030101010101" pitchFamily="2" charset="-122"/>
              </a:defRPr>
            </a:lvl3pPr>
            <a:lvl4pPr marL="1600200" indent="-228600">
              <a:defRPr sz="6000" b="1">
                <a:solidFill>
                  <a:schemeClr val="tx1"/>
                </a:solidFill>
                <a:latin typeface="Arial" panose="020B0604020202020204" pitchFamily="34" charset="0"/>
                <a:ea typeface="宋体" panose="02010600030101010101" pitchFamily="2" charset="-122"/>
              </a:defRPr>
            </a:lvl4pPr>
            <a:lvl5pPr marL="2057400" indent="-228600">
              <a:defRPr sz="6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b="1">
                <a:solidFill>
                  <a:schemeClr val="tx1"/>
                </a:solidFill>
                <a:latin typeface="Arial" panose="020B0604020202020204" pitchFamily="34" charset="0"/>
                <a:ea typeface="宋体" panose="02010600030101010101" pitchFamily="2" charset="-122"/>
              </a:defRPr>
            </a:lvl9pPr>
          </a:lstStyle>
          <a:p>
            <a:r>
              <a:rPr lang="zh-CN" altLang="en-US" sz="1800">
                <a:solidFill>
                  <a:srgbClr val="FF0000"/>
                </a:solidFill>
                <a:latin typeface="微软雅黑" panose="020B0503020204020204" pitchFamily="34" charset="-122"/>
                <a:ea typeface="微软雅黑" panose="020B0503020204020204" pitchFamily="34" charset="-122"/>
              </a:rPr>
              <a:t>张志韬：</a:t>
            </a:r>
            <a:r>
              <a:rPr lang="en-US" altLang="zh-CN" sz="1800" b="0">
                <a:solidFill>
                  <a:srgbClr val="444444"/>
                </a:solidFill>
                <a:latin typeface="微软雅黑" panose="020B0503020204020204" pitchFamily="34" charset="-122"/>
                <a:ea typeface="微软雅黑" panose="020B0503020204020204" pitchFamily="34" charset="-122"/>
              </a:rPr>
              <a:t>……</a:t>
            </a:r>
            <a:r>
              <a:rPr lang="zh-CN" altLang="en-US" sz="1800" b="0">
                <a:solidFill>
                  <a:srgbClr val="444444"/>
                </a:solidFill>
                <a:latin typeface="微软雅黑" panose="020B0503020204020204" pitchFamily="34" charset="-122"/>
                <a:ea typeface="微软雅黑" panose="020B0503020204020204" pitchFamily="34" charset="-122"/>
              </a:rPr>
              <a:t>“利”绝对不是单纯的军事上的得失。孙子兵法之所以伟大，有一个重要原因就是阐明了发动战争的真正原因</a:t>
            </a:r>
            <a:r>
              <a:rPr lang="en-US" altLang="zh-CN" sz="1800" b="0">
                <a:solidFill>
                  <a:srgbClr val="444444"/>
                </a:solidFill>
                <a:latin typeface="微软雅黑" panose="020B0503020204020204" pitchFamily="34" charset="-122"/>
                <a:ea typeface="微软雅黑" panose="020B0503020204020204" pitchFamily="34" charset="-122"/>
              </a:rPr>
              <a:t>——“</a:t>
            </a:r>
            <a:r>
              <a:rPr lang="zh-CN" altLang="en-US" sz="1800" b="0">
                <a:solidFill>
                  <a:srgbClr val="444444"/>
                </a:solidFill>
                <a:latin typeface="微软雅黑" panose="020B0503020204020204" pitchFamily="34" charset="-122"/>
                <a:ea typeface="微软雅黑" panose="020B0503020204020204" pitchFamily="34" charset="-122"/>
              </a:rPr>
              <a:t>利”。</a:t>
            </a:r>
            <a:r>
              <a:rPr lang="en-US" altLang="zh-CN" sz="1800" b="0">
                <a:solidFill>
                  <a:srgbClr val="444444"/>
                </a:solidFill>
                <a:latin typeface="微软雅黑" panose="020B0503020204020204" pitchFamily="34" charset="-122"/>
                <a:ea typeface="微软雅黑" panose="020B0503020204020204" pitchFamily="34" charset="-122"/>
              </a:rPr>
              <a:t>……</a:t>
            </a:r>
            <a:r>
              <a:rPr lang="zh-CN" altLang="en-US" sz="1800" b="0">
                <a:solidFill>
                  <a:srgbClr val="444444"/>
                </a:solidFill>
                <a:latin typeface="微软雅黑" panose="020B0503020204020204" pitchFamily="34" charset="-122"/>
                <a:ea typeface="微软雅黑" panose="020B0503020204020204" pitchFamily="34" charset="-122"/>
              </a:rPr>
              <a:t>简单地理解为政治利益或经济利益</a:t>
            </a:r>
            <a:r>
              <a:rPr lang="en-US" altLang="zh-CN" sz="1800" b="0">
                <a:solidFill>
                  <a:srgbClr val="444444"/>
                </a:solidFill>
                <a:latin typeface="微软雅黑" panose="020B0503020204020204" pitchFamily="34" charset="-122"/>
                <a:ea typeface="微软雅黑" panose="020B0503020204020204" pitchFamily="34" charset="-122"/>
              </a:rPr>
              <a:t>……</a:t>
            </a:r>
            <a:r>
              <a:rPr lang="zh-CN" altLang="en-US" sz="1800" b="0">
                <a:solidFill>
                  <a:srgbClr val="444444"/>
                </a:solidFill>
                <a:latin typeface="微软雅黑" panose="020B0503020204020204" pitchFamily="34" charset="-122"/>
                <a:ea typeface="微软雅黑" panose="020B0503020204020204" pitchFamily="34" charset="-122"/>
              </a:rPr>
              <a:t>还是有些欠缺</a:t>
            </a:r>
            <a:r>
              <a:rPr lang="en-US" altLang="zh-CN" sz="1800" b="0">
                <a:solidFill>
                  <a:srgbClr val="444444"/>
                </a:solidFill>
                <a:latin typeface="微软雅黑" panose="020B0503020204020204" pitchFamily="34" charset="-122"/>
                <a:ea typeface="微软雅黑" panose="020B0503020204020204" pitchFamily="34" charset="-122"/>
              </a:rPr>
              <a:t>……</a:t>
            </a:r>
            <a:r>
              <a:rPr lang="zh-CN" altLang="en-US" sz="1800" b="0">
                <a:solidFill>
                  <a:srgbClr val="444444"/>
                </a:solidFill>
                <a:latin typeface="微软雅黑" panose="020B0503020204020204" pitchFamily="34" charset="-122"/>
                <a:ea typeface="微软雅黑" panose="020B0503020204020204" pitchFamily="34" charset="-122"/>
              </a:rPr>
              <a:t>另一个重要概念“势”</a:t>
            </a:r>
            <a:r>
              <a:rPr lang="en-US" altLang="zh-CN" sz="1800" b="0">
                <a:solidFill>
                  <a:srgbClr val="444444"/>
                </a:solidFill>
                <a:latin typeface="微软雅黑" panose="020B0503020204020204" pitchFamily="34" charset="-122"/>
                <a:ea typeface="微软雅黑" panose="020B0503020204020204" pitchFamily="34" charset="-122"/>
              </a:rPr>
              <a:t>……</a:t>
            </a:r>
            <a:r>
              <a:rPr lang="zh-CN" altLang="en-US" sz="1800" b="0">
                <a:solidFill>
                  <a:srgbClr val="444444"/>
                </a:solidFill>
                <a:latin typeface="微软雅黑" panose="020B0503020204020204" pitchFamily="34" charset="-122"/>
                <a:ea typeface="微软雅黑" panose="020B0503020204020204" pitchFamily="34" charset="-122"/>
              </a:rPr>
              <a:t>“利”极有可能指的是一个国家的一切利益，包括实际的政治、经济利益，也包括“势”的得与失，这决定了长期潜在的“利”。比如，第一次世界大战，英法看似取得了胜利，守住了广大的殖民地</a:t>
            </a:r>
            <a:r>
              <a:rPr lang="en-US" altLang="zh-CN" sz="1800" b="0">
                <a:solidFill>
                  <a:srgbClr val="444444"/>
                </a:solidFill>
                <a:latin typeface="微软雅黑" panose="020B0503020204020204" pitchFamily="34" charset="-122"/>
                <a:ea typeface="微软雅黑" panose="020B0503020204020204" pitchFamily="34" charset="-122"/>
              </a:rPr>
              <a:t>……</a:t>
            </a:r>
            <a:r>
              <a:rPr lang="zh-CN" altLang="en-US" sz="1800" b="0">
                <a:solidFill>
                  <a:srgbClr val="444444"/>
                </a:solidFill>
                <a:latin typeface="微软雅黑" panose="020B0503020204020204" pitchFamily="34" charset="-122"/>
                <a:ea typeface="微软雅黑" panose="020B0503020204020204" pitchFamily="34" charset="-122"/>
              </a:rPr>
              <a:t>但一战的泥潭已经使英法，尤其是法国，彻底失去了再战一次的勇气和作为大国的气势</a:t>
            </a:r>
            <a:r>
              <a:rPr lang="en-US" altLang="zh-CN" sz="1800" b="0">
                <a:solidFill>
                  <a:srgbClr val="444444"/>
                </a:solidFill>
                <a:latin typeface="微软雅黑" panose="020B0503020204020204" pitchFamily="34" charset="-122"/>
                <a:ea typeface="微软雅黑" panose="020B0503020204020204" pitchFamily="34" charset="-122"/>
              </a:rPr>
              <a:t>……</a:t>
            </a:r>
            <a:r>
              <a:rPr lang="zh-CN" altLang="en-US" sz="1800" b="0">
                <a:solidFill>
                  <a:srgbClr val="444444"/>
                </a:solidFill>
                <a:latin typeface="微软雅黑" panose="020B0503020204020204" pitchFamily="34" charset="-122"/>
                <a:ea typeface="微软雅黑" panose="020B0503020204020204" pitchFamily="34" charset="-122"/>
              </a:rPr>
              <a:t>英法看似得利，却失势，所以失了更大的利，所以两次世界大战把英法的时代彻底终结了。再比如，毛主席决定出兵朝鲜时，说“打得一拳开，免得百拳来”，抗美援朝，既是乘解放全国的胜势出击，也是为了形成更大的势，从而让新中国在世界上站稳脚跟。</a:t>
            </a:r>
            <a:endParaRPr lang="zh-CN" altLang="en-US" sz="1800"/>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359B873-D854-45E3-BDB9-B985E9061FF0}"/>
              </a:ext>
            </a:extLst>
          </p:cNvPr>
          <p:cNvSpPr txBox="1"/>
          <p:nvPr/>
        </p:nvSpPr>
        <p:spPr>
          <a:xfrm>
            <a:off x="1559496" y="114630"/>
            <a:ext cx="9108504" cy="3477875"/>
          </a:xfrm>
          <a:prstGeom prst="rect">
            <a:avLst/>
          </a:prstGeom>
          <a:noFill/>
        </p:spPr>
        <p:txBody>
          <a:bodyPr wrap="square">
            <a:spAutoFit/>
          </a:bodyPr>
          <a:lstStyle/>
          <a:p>
            <a:pPr algn="just"/>
            <a:r>
              <a:rPr lang="zh-CN" altLang="en-US" sz="2000" dirty="0">
                <a:solidFill>
                  <a:srgbClr val="FF0000"/>
                </a:solidFill>
                <a:latin typeface="Microsoft YaHei" panose="020B0503020204020204" pitchFamily="34" charset="-122"/>
                <a:ea typeface="Microsoft YaHei" panose="020B0503020204020204" pitchFamily="34" charset="-122"/>
              </a:rPr>
              <a:t>许昊然：</a:t>
            </a:r>
            <a:r>
              <a:rPr lang="zh-CN" altLang="en-US" sz="2000" dirty="0">
                <a:solidFill>
                  <a:srgbClr val="444444"/>
                </a:solidFill>
                <a:latin typeface="Microsoft YaHei" panose="020B0503020204020204" pitchFamily="34" charset="-122"/>
                <a:ea typeface="Microsoft YaHei" panose="020B0503020204020204" pitchFamily="34" charset="-122"/>
              </a:rPr>
              <a:t>以</a:t>
            </a:r>
            <a:r>
              <a:rPr lang="en-US" altLang="zh-CN" sz="2000" dirty="0">
                <a:solidFill>
                  <a:srgbClr val="444444"/>
                </a:solidFill>
                <a:latin typeface="Microsoft YaHei" panose="020B0503020204020204" pitchFamily="34" charset="-122"/>
                <a:ea typeface="Microsoft YaHei" panose="020B0503020204020204" pitchFamily="34" charset="-122"/>
              </a:rPr>
              <a:t>《</a:t>
            </a:r>
            <a:r>
              <a:rPr lang="zh-CN" altLang="en-US" sz="2000" dirty="0">
                <a:solidFill>
                  <a:srgbClr val="444444"/>
                </a:solidFill>
                <a:latin typeface="Microsoft YaHei" panose="020B0503020204020204" pitchFamily="34" charset="-122"/>
                <a:ea typeface="Microsoft YaHei" panose="020B0503020204020204" pitchFamily="34" charset="-122"/>
              </a:rPr>
              <a:t>中美就解决美国向台出售武器问题的公告</a:t>
            </a:r>
            <a:r>
              <a:rPr lang="en-US" altLang="zh-CN" sz="2000" dirty="0">
                <a:solidFill>
                  <a:srgbClr val="444444"/>
                </a:solidFill>
                <a:latin typeface="Microsoft YaHei" panose="020B0503020204020204" pitchFamily="34" charset="-122"/>
                <a:ea typeface="Microsoft YaHei" panose="020B0503020204020204" pitchFamily="34" charset="-122"/>
              </a:rPr>
              <a:t>》</a:t>
            </a:r>
            <a:r>
              <a:rPr lang="zh-CN" altLang="en-US" sz="2000" dirty="0">
                <a:solidFill>
                  <a:srgbClr val="444444"/>
                </a:solidFill>
                <a:latin typeface="Microsoft YaHei" panose="020B0503020204020204" pitchFamily="34" charset="-122"/>
                <a:ea typeface="Microsoft YaHei" panose="020B0503020204020204" pitchFamily="34" charset="-122"/>
              </a:rPr>
              <a:t>（简称“八一七公告”）为例。这份公报目的是解决</a:t>
            </a:r>
            <a:r>
              <a:rPr lang="en-US" altLang="zh-CN" sz="2000" dirty="0">
                <a:solidFill>
                  <a:srgbClr val="444444"/>
                </a:solidFill>
                <a:latin typeface="Microsoft YaHei" panose="020B0503020204020204" pitchFamily="34" charset="-122"/>
                <a:ea typeface="Microsoft YaHei" panose="020B0503020204020204" pitchFamily="34" charset="-122"/>
              </a:rPr>
              <a:t>《</a:t>
            </a:r>
            <a:r>
              <a:rPr lang="zh-CN" altLang="en-US" sz="2000" dirty="0">
                <a:solidFill>
                  <a:srgbClr val="444444"/>
                </a:solidFill>
                <a:latin typeface="Microsoft YaHei" panose="020B0503020204020204" pitchFamily="34" charset="-122"/>
                <a:ea typeface="Microsoft YaHei" panose="020B0503020204020204" pitchFamily="34" charset="-122"/>
              </a:rPr>
              <a:t>上海公报</a:t>
            </a:r>
            <a:r>
              <a:rPr lang="en-US" altLang="zh-CN" sz="2000" dirty="0">
                <a:solidFill>
                  <a:srgbClr val="444444"/>
                </a:solidFill>
                <a:latin typeface="Microsoft YaHei" panose="020B0503020204020204" pitchFamily="34" charset="-122"/>
                <a:ea typeface="Microsoft YaHei" panose="020B0503020204020204" pitchFamily="34" charset="-122"/>
              </a:rPr>
              <a:t>》</a:t>
            </a:r>
            <a:r>
              <a:rPr lang="zh-CN" altLang="en-US" sz="2000" dirty="0">
                <a:solidFill>
                  <a:srgbClr val="444444"/>
                </a:solidFill>
                <a:latin typeface="Microsoft YaHei" panose="020B0503020204020204" pitchFamily="34" charset="-122"/>
                <a:ea typeface="Microsoft YaHei" panose="020B0503020204020204" pitchFamily="34" charset="-122"/>
              </a:rPr>
              <a:t>和</a:t>
            </a:r>
            <a:r>
              <a:rPr lang="en-US" altLang="zh-CN" sz="2000" dirty="0">
                <a:solidFill>
                  <a:srgbClr val="444444"/>
                </a:solidFill>
                <a:latin typeface="Microsoft YaHei" panose="020B0503020204020204" pitchFamily="34" charset="-122"/>
                <a:ea typeface="Microsoft YaHei" panose="020B0503020204020204" pitchFamily="34" charset="-122"/>
              </a:rPr>
              <a:t>《</a:t>
            </a:r>
            <a:r>
              <a:rPr lang="zh-CN" altLang="en-US" sz="2000" dirty="0">
                <a:solidFill>
                  <a:srgbClr val="444444"/>
                </a:solidFill>
                <a:latin typeface="Microsoft YaHei" panose="020B0503020204020204" pitchFamily="34" charset="-122"/>
                <a:ea typeface="Microsoft YaHei" panose="020B0503020204020204" pitchFamily="34" charset="-122"/>
              </a:rPr>
              <a:t>建交公报</a:t>
            </a:r>
            <a:r>
              <a:rPr lang="en-US" altLang="zh-CN" sz="2000" dirty="0">
                <a:solidFill>
                  <a:srgbClr val="444444"/>
                </a:solidFill>
                <a:latin typeface="Microsoft YaHei" panose="020B0503020204020204" pitchFamily="34" charset="-122"/>
                <a:ea typeface="Microsoft YaHei" panose="020B0503020204020204" pitchFamily="34" charset="-122"/>
              </a:rPr>
              <a:t>》</a:t>
            </a:r>
            <a:r>
              <a:rPr lang="zh-CN" altLang="en-US" sz="2000" dirty="0">
                <a:solidFill>
                  <a:srgbClr val="444444"/>
                </a:solidFill>
                <a:latin typeface="Microsoft YaHei" panose="020B0503020204020204" pitchFamily="34" charset="-122"/>
                <a:ea typeface="Microsoft YaHei" panose="020B0503020204020204" pitchFamily="34" charset="-122"/>
              </a:rPr>
              <a:t>的遗留问题：</a:t>
            </a:r>
            <a:r>
              <a:rPr lang="zh-CN" altLang="en-US" sz="2000" dirty="0">
                <a:solidFill>
                  <a:srgbClr val="FF0000"/>
                </a:solidFill>
                <a:latin typeface="Microsoft YaHei" panose="020B0503020204020204" pitchFamily="34" charset="-122"/>
                <a:ea typeface="Microsoft YaHei" panose="020B0503020204020204" pitchFamily="34" charset="-122"/>
              </a:rPr>
              <a:t>台湾军售</a:t>
            </a:r>
            <a:r>
              <a:rPr lang="zh-CN" altLang="en-US" sz="2000" dirty="0">
                <a:solidFill>
                  <a:srgbClr val="444444"/>
                </a:solidFill>
                <a:latin typeface="Microsoft YaHei" panose="020B0503020204020204" pitchFamily="34" charset="-122"/>
                <a:ea typeface="Microsoft YaHei" panose="020B0503020204020204" pitchFamily="34" charset="-122"/>
              </a:rPr>
              <a:t>。美国表示，无意侵犯中国的主权和领土完整，无意干涉中国的内政，也无意执行“两个中国”或“一中一台”政策。但在公报中出现了大量“长期”</a:t>
            </a:r>
            <a:r>
              <a:rPr lang="en-US" altLang="zh-CN" sz="2000" dirty="0">
                <a:solidFill>
                  <a:srgbClr val="FF0000"/>
                </a:solidFill>
                <a:latin typeface="Microsoft YaHei" panose="020B0503020204020204" pitchFamily="34" charset="-122"/>
                <a:ea typeface="Microsoft YaHei" panose="020B0503020204020204" pitchFamily="34" charset="-122"/>
              </a:rPr>
              <a:t>long-term</a:t>
            </a:r>
            <a:r>
              <a:rPr lang="zh-CN" altLang="en-US" sz="2000" dirty="0">
                <a:solidFill>
                  <a:srgbClr val="444444"/>
                </a:solidFill>
                <a:latin typeface="Microsoft YaHei" panose="020B0503020204020204" pitchFamily="34" charset="-122"/>
                <a:ea typeface="Microsoft YaHei" panose="020B0503020204020204" pitchFamily="34" charset="-122"/>
              </a:rPr>
              <a:t>、“一段时间”</a:t>
            </a:r>
            <a:r>
              <a:rPr lang="en-US" altLang="zh-CN" sz="2000" dirty="0">
                <a:solidFill>
                  <a:srgbClr val="FF0000"/>
                </a:solidFill>
                <a:latin typeface="Microsoft YaHei" panose="020B0503020204020204" pitchFamily="34" charset="-122"/>
                <a:ea typeface="Microsoft YaHei" panose="020B0503020204020204" pitchFamily="34" charset="-122"/>
              </a:rPr>
              <a:t>over a period of time</a:t>
            </a:r>
            <a:r>
              <a:rPr lang="zh-CN" altLang="en-US" sz="2000" dirty="0">
                <a:solidFill>
                  <a:srgbClr val="444444"/>
                </a:solidFill>
                <a:latin typeface="Microsoft YaHei" panose="020B0503020204020204" pitchFamily="34" charset="-122"/>
                <a:ea typeface="Microsoft YaHei" panose="020B0503020204020204" pitchFamily="34" charset="-122"/>
              </a:rPr>
              <a:t>、“逐步减少”</a:t>
            </a:r>
            <a:r>
              <a:rPr lang="en-US" altLang="zh-CN" sz="2000" dirty="0">
                <a:solidFill>
                  <a:srgbClr val="FF0000"/>
                </a:solidFill>
                <a:latin typeface="Microsoft YaHei" panose="020B0503020204020204" pitchFamily="34" charset="-122"/>
                <a:ea typeface="Microsoft YaHei" panose="020B0503020204020204" pitchFamily="34" charset="-122"/>
              </a:rPr>
              <a:t>gradually reduce</a:t>
            </a:r>
            <a:r>
              <a:rPr lang="en-US" altLang="zh-CN" sz="2000" dirty="0">
                <a:solidFill>
                  <a:srgbClr val="444444"/>
                </a:solidFill>
                <a:latin typeface="Microsoft YaHei" panose="020B0503020204020204" pitchFamily="34" charset="-122"/>
                <a:ea typeface="Microsoft YaHei" panose="020B0503020204020204" pitchFamily="34" charset="-122"/>
              </a:rPr>
              <a:t>“</a:t>
            </a:r>
            <a:r>
              <a:rPr lang="zh-CN" altLang="en-US" sz="2000" dirty="0">
                <a:solidFill>
                  <a:srgbClr val="444444"/>
                </a:solidFill>
                <a:latin typeface="Microsoft YaHei" panose="020B0503020204020204" pitchFamily="34" charset="-122"/>
                <a:ea typeface="Microsoft YaHei" panose="020B0503020204020204" pitchFamily="34" charset="-122"/>
              </a:rPr>
              <a:t>等模糊性词汇，存在一定的解读空间。这份公告属于三大公告之一，是中美关系发展的指导性文件，对于当时中美关系的发展有重要意义。一方面，中国与苏联关系交恶，同时也急需融入国际社会；另一方面，美国在美苏军备竞赛中落后，也需要联合中国。</a:t>
            </a:r>
            <a:r>
              <a:rPr lang="zh-CN" altLang="en-US" sz="2000" dirty="0">
                <a:solidFill>
                  <a:srgbClr val="FF0000"/>
                </a:solidFill>
                <a:latin typeface="Microsoft YaHei" panose="020B0503020204020204" pitchFamily="34" charset="-122"/>
                <a:ea typeface="Microsoft YaHei" panose="020B0503020204020204" pitchFamily="34" charset="-122"/>
              </a:rPr>
              <a:t>两国拥有一致的利益诉求</a:t>
            </a:r>
            <a:r>
              <a:rPr lang="zh-CN" altLang="en-US" sz="2000" dirty="0">
                <a:solidFill>
                  <a:srgbClr val="444444"/>
                </a:solidFill>
                <a:latin typeface="Microsoft YaHei" panose="020B0503020204020204" pitchFamily="34" charset="-122"/>
                <a:ea typeface="Microsoft YaHei" panose="020B0503020204020204" pitchFamily="34" charset="-122"/>
              </a:rPr>
              <a:t>，而为了实现这些共同利益，“八一七公告”中，中方坚持台湾问题的立场，但同时并没有给美方明确的期限；而美方也作出了一定的退让，为日后中美关系的发展建立了基础。</a:t>
            </a:r>
          </a:p>
        </p:txBody>
      </p:sp>
      <p:sp>
        <p:nvSpPr>
          <p:cNvPr id="5" name="文本框 4">
            <a:extLst>
              <a:ext uri="{FF2B5EF4-FFF2-40B4-BE49-F238E27FC236}">
                <a16:creationId xmlns:a16="http://schemas.microsoft.com/office/drawing/2014/main" id="{AB9F0310-640C-495C-BB99-984563E6F219}"/>
              </a:ext>
            </a:extLst>
          </p:cNvPr>
          <p:cNvSpPr txBox="1"/>
          <p:nvPr/>
        </p:nvSpPr>
        <p:spPr>
          <a:xfrm>
            <a:off x="1559496" y="3645025"/>
            <a:ext cx="9108504" cy="3477875"/>
          </a:xfrm>
          <a:prstGeom prst="rect">
            <a:avLst/>
          </a:prstGeom>
          <a:noFill/>
        </p:spPr>
        <p:txBody>
          <a:bodyPr wrap="square">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龚庆：</a:t>
            </a:r>
            <a:r>
              <a:rPr lang="zh-CN" altLang="en-US" sz="2000" dirty="0">
                <a:latin typeface="微软雅黑" panose="020B0503020204020204" pitchFamily="34" charset="-122"/>
                <a:ea typeface="微软雅黑" panose="020B0503020204020204" pitchFamily="34" charset="-122"/>
              </a:rPr>
              <a:t>以2016年1月，中国和伊朗发表的《中华人民共和国和伊朗伊斯兰共和国关于建立全面战略伙伴关系的联合声明》为例，这种建立的战略伙伴关系符合双方的利益要求：从</a:t>
            </a:r>
            <a:r>
              <a:rPr lang="zh-CN" altLang="en-US" sz="2000" dirty="0">
                <a:solidFill>
                  <a:srgbClr val="FF0000"/>
                </a:solidFill>
                <a:latin typeface="微软雅黑" panose="020B0503020204020204" pitchFamily="34" charset="-122"/>
                <a:ea typeface="微软雅黑" panose="020B0503020204020204" pitchFamily="34" charset="-122"/>
              </a:rPr>
              <a:t>经济利益</a:t>
            </a:r>
            <a:r>
              <a:rPr lang="zh-CN" altLang="en-US" sz="2000" dirty="0">
                <a:latin typeface="微软雅黑" panose="020B0503020204020204" pitchFamily="34" charset="-122"/>
                <a:ea typeface="微软雅黑" panose="020B0503020204020204" pitchFamily="34" charset="-122"/>
              </a:rPr>
              <a:t>上看，中国处于工业化飞速发展的建设阶段，对于能源的需求极大，而伊朗的石油储量位居世界第四，能源的进出口利益将中国和伊朗联系起来；从</a:t>
            </a:r>
            <a:r>
              <a:rPr lang="zh-CN" altLang="en-US" sz="2000" dirty="0">
                <a:solidFill>
                  <a:srgbClr val="FF0000"/>
                </a:solidFill>
                <a:latin typeface="微软雅黑" panose="020B0503020204020204" pitchFamily="34" charset="-122"/>
                <a:ea typeface="微软雅黑" panose="020B0503020204020204" pitchFamily="34" charset="-122"/>
              </a:rPr>
              <a:t>国际政治环境</a:t>
            </a:r>
            <a:r>
              <a:rPr lang="zh-CN" altLang="en-US" sz="2000" dirty="0">
                <a:latin typeface="微软雅黑" panose="020B0503020204020204" pitchFamily="34" charset="-122"/>
                <a:ea typeface="微软雅黑" panose="020B0503020204020204" pitchFamily="34" charset="-122"/>
              </a:rPr>
              <a:t>上看，中国面对美国的打压制裁，需要开拓出更多的生存空间，得到更多国家的支持，中东地区无疑是中国逐步扩大影响力的最重要的一片地区，也是一带一路的重点地区，中国需要伊朗在新疆、西藏、台湾、香港等问题上支持中国，另外，对伊朗而言，与中国的密切关系，有助于其对抗美国的施压与利用，中国也是伊朗核协议的积极维护者，这些支持对伊朗的发展有着重要意义。</a:t>
            </a:r>
          </a:p>
          <a:p>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1E40561-6C20-4275-B30B-691F20A83918}"/>
              </a:ext>
            </a:extLst>
          </p:cNvPr>
          <p:cNvSpPr txBox="1"/>
          <p:nvPr/>
        </p:nvSpPr>
        <p:spPr>
          <a:xfrm>
            <a:off x="1587801" y="404665"/>
            <a:ext cx="9016399" cy="5324535"/>
          </a:xfrm>
          <a:prstGeom prst="rect">
            <a:avLst/>
          </a:prstGeom>
          <a:noFill/>
        </p:spPr>
        <p:txBody>
          <a:bodyPr wrap="square">
            <a:spAutoFit/>
          </a:bodyPr>
          <a:lstStyle/>
          <a:p>
            <a:r>
              <a:rPr lang="zh-CN" altLang="en-US" sz="2000" dirty="0">
                <a:solidFill>
                  <a:srgbClr val="FF0000"/>
                </a:solidFill>
                <a:latin typeface="Microsoft YaHei" panose="020B0503020204020204" pitchFamily="34" charset="-122"/>
                <a:ea typeface="Microsoft YaHei" panose="020B0503020204020204" pitchFamily="34" charset="-122"/>
              </a:rPr>
              <a:t>潘弘基：</a:t>
            </a:r>
            <a:r>
              <a:rPr lang="zh-CN" altLang="en-US" sz="2000" dirty="0">
                <a:solidFill>
                  <a:srgbClr val="444444"/>
                </a:solidFill>
                <a:latin typeface="Microsoft YaHei" panose="020B0503020204020204" pitchFamily="34" charset="-122"/>
                <a:ea typeface="Microsoft YaHei" panose="020B0503020204020204" pitchFamily="34" charset="-122"/>
              </a:rPr>
              <a:t>以</a:t>
            </a:r>
            <a:r>
              <a:rPr lang="en-US" altLang="zh-CN" sz="2000" dirty="0">
                <a:solidFill>
                  <a:srgbClr val="444444"/>
                </a:solidFill>
                <a:latin typeface="Microsoft YaHei" panose="020B0503020204020204" pitchFamily="34" charset="-122"/>
                <a:ea typeface="Microsoft YaHei" panose="020B0503020204020204" pitchFamily="34" charset="-122"/>
              </a:rPr>
              <a:t>1984</a:t>
            </a:r>
            <a:r>
              <a:rPr lang="zh-CN" altLang="en-US" sz="2000" dirty="0">
                <a:solidFill>
                  <a:srgbClr val="444444"/>
                </a:solidFill>
                <a:latin typeface="Microsoft YaHei" panose="020B0503020204020204" pitchFamily="34" charset="-122"/>
                <a:ea typeface="Microsoft YaHei" panose="020B0503020204020204" pitchFamily="34" charset="-122"/>
              </a:rPr>
              <a:t>中国同英国签署的</a:t>
            </a:r>
            <a:r>
              <a:rPr lang="en-US" altLang="zh-CN" sz="2000" dirty="0">
                <a:solidFill>
                  <a:srgbClr val="444444"/>
                </a:solidFill>
                <a:latin typeface="Microsoft YaHei" panose="020B0503020204020204" pitchFamily="34" charset="-122"/>
                <a:ea typeface="Microsoft YaHei" panose="020B0503020204020204" pitchFamily="34" charset="-122"/>
              </a:rPr>
              <a:t>《</a:t>
            </a:r>
            <a:r>
              <a:rPr lang="zh-CN" altLang="en-US" sz="2000" dirty="0">
                <a:solidFill>
                  <a:srgbClr val="444444"/>
                </a:solidFill>
                <a:latin typeface="Microsoft YaHei" panose="020B0503020204020204" pitchFamily="34" charset="-122"/>
                <a:ea typeface="Microsoft YaHei" panose="020B0503020204020204" pitchFamily="34" charset="-122"/>
              </a:rPr>
              <a:t>中英联合声明</a:t>
            </a:r>
            <a:r>
              <a:rPr lang="en-US" altLang="zh-CN" sz="2000" dirty="0">
                <a:solidFill>
                  <a:srgbClr val="444444"/>
                </a:solidFill>
                <a:latin typeface="Microsoft YaHei" panose="020B0503020204020204" pitchFamily="34" charset="-122"/>
                <a:ea typeface="Microsoft YaHei" panose="020B0503020204020204" pitchFamily="34" charset="-122"/>
              </a:rPr>
              <a:t>》</a:t>
            </a:r>
            <a:r>
              <a:rPr lang="zh-CN" altLang="en-US" sz="2000" dirty="0">
                <a:solidFill>
                  <a:srgbClr val="444444"/>
                </a:solidFill>
                <a:latin typeface="Microsoft YaHei" panose="020B0503020204020204" pitchFamily="34" charset="-122"/>
                <a:ea typeface="Microsoft YaHei" panose="020B0503020204020204" pitchFamily="34" charset="-122"/>
              </a:rPr>
              <a:t>为例，谈谈我对香港和平回归这一事件中双方“利”的认识。首先，我们应承认，从历史和实际的角度来看，</a:t>
            </a:r>
            <a:r>
              <a:rPr lang="zh-CN" altLang="en-US" sz="2000" dirty="0">
                <a:solidFill>
                  <a:srgbClr val="FF0000"/>
                </a:solidFill>
                <a:latin typeface="Microsoft YaHei" panose="020B0503020204020204" pitchFamily="34" charset="-122"/>
                <a:ea typeface="Microsoft YaHei" panose="020B0503020204020204" pitchFamily="34" charset="-122"/>
              </a:rPr>
              <a:t>香港回归是一个必然事件</a:t>
            </a:r>
            <a:r>
              <a:rPr lang="zh-CN" altLang="en-US" sz="2000" dirty="0">
                <a:solidFill>
                  <a:srgbClr val="444444"/>
                </a:solidFill>
                <a:latin typeface="Microsoft YaHei" panose="020B0503020204020204" pitchFamily="34" charset="-122"/>
                <a:ea typeface="Microsoft YaHei" panose="020B0503020204020204" pitchFamily="34" charset="-122"/>
              </a:rPr>
              <a:t>。从抗日战争以来，中国对反对侵略、维护和平的态度是坚定的，而中国在抗日战争、抗美援朝、对印、对越自卫反击战、珍宝岛事件中所取得的胜利，一次又一次证明着，</a:t>
            </a:r>
            <a:r>
              <a:rPr lang="zh-CN" altLang="en-US" sz="2000" dirty="0">
                <a:solidFill>
                  <a:srgbClr val="FF0000"/>
                </a:solidFill>
                <a:latin typeface="Microsoft YaHei" panose="020B0503020204020204" pitchFamily="34" charset="-122"/>
                <a:ea typeface="Microsoft YaHei" panose="020B0503020204020204" pitchFamily="34" charset="-122"/>
              </a:rPr>
              <a:t>中国完全有能力收复国土、击退一切来犯之敌</a:t>
            </a:r>
            <a:r>
              <a:rPr lang="zh-CN" altLang="en-US" sz="2000" dirty="0">
                <a:solidFill>
                  <a:srgbClr val="444444"/>
                </a:solidFill>
                <a:latin typeface="Microsoft YaHei" panose="020B0503020204020204" pitchFamily="34" charset="-122"/>
                <a:ea typeface="Microsoft YaHei" panose="020B0503020204020204" pitchFamily="34" charset="-122"/>
              </a:rPr>
              <a:t>，所以，随着日不落帝国的衰落，他们清楚地认识到，自己已经没有实力继续霸占香港，如果自己坚持不放，中国军队迟早会“解放”香港的。那么，</a:t>
            </a:r>
            <a:r>
              <a:rPr lang="zh-CN" altLang="en-US" sz="2000" dirty="0">
                <a:solidFill>
                  <a:srgbClr val="FF0000"/>
                </a:solidFill>
                <a:latin typeface="Microsoft YaHei" panose="020B0503020204020204" pitchFamily="34" charset="-122"/>
                <a:ea typeface="Microsoft YaHei" panose="020B0503020204020204" pitchFamily="34" charset="-122"/>
              </a:rPr>
              <a:t>及时止损</a:t>
            </a:r>
            <a:r>
              <a:rPr lang="zh-CN" altLang="en-US" sz="2000" dirty="0">
                <a:solidFill>
                  <a:srgbClr val="444444"/>
                </a:solidFill>
                <a:latin typeface="Microsoft YaHei" panose="020B0503020204020204" pitchFamily="34" charset="-122"/>
                <a:ea typeface="Microsoft YaHei" panose="020B0503020204020204" pitchFamily="34" charset="-122"/>
              </a:rPr>
              <a:t>此刻就已然成为了他们的“利”。而对于中国，</a:t>
            </a:r>
            <a:r>
              <a:rPr lang="zh-CN" altLang="en-US" sz="2000" dirty="0">
                <a:solidFill>
                  <a:srgbClr val="FF0000"/>
                </a:solidFill>
                <a:latin typeface="Microsoft YaHei" panose="020B0503020204020204" pitchFamily="34" charset="-122"/>
                <a:ea typeface="Microsoft YaHei" panose="020B0503020204020204" pitchFamily="34" charset="-122"/>
              </a:rPr>
              <a:t>收复香港，是在完成祖国统一大业的路上前进的重要一步</a:t>
            </a:r>
            <a:r>
              <a:rPr lang="zh-CN" altLang="en-US" sz="2000" dirty="0">
                <a:solidFill>
                  <a:srgbClr val="444444"/>
                </a:solidFill>
                <a:latin typeface="Microsoft YaHei" panose="020B0503020204020204" pitchFamily="34" charset="-122"/>
                <a:ea typeface="Microsoft YaHei" panose="020B0503020204020204" pitchFamily="34" charset="-122"/>
              </a:rPr>
              <a:t>，是最大的“利”，但是香港长期处于另一种模式的治理下，如果突然改换政治制度，会造成香港地区的不稳定及经济衰退等诸多影响，所以在联合公报中，邓小平同志提出了</a:t>
            </a:r>
            <a:r>
              <a:rPr lang="zh-CN" altLang="en-US" sz="2000" dirty="0">
                <a:solidFill>
                  <a:srgbClr val="FF0000"/>
                </a:solidFill>
                <a:latin typeface="Microsoft YaHei" panose="020B0503020204020204" pitchFamily="34" charset="-122"/>
                <a:ea typeface="Microsoft YaHei" panose="020B0503020204020204" pitchFamily="34" charset="-122"/>
              </a:rPr>
              <a:t>“一国两制”</a:t>
            </a:r>
            <a:r>
              <a:rPr lang="zh-CN" altLang="en-US" sz="2000" dirty="0">
                <a:solidFill>
                  <a:srgbClr val="444444"/>
                </a:solidFill>
                <a:latin typeface="Microsoft YaHei" panose="020B0503020204020204" pitchFamily="34" charset="-122"/>
                <a:ea typeface="Microsoft YaHei" panose="020B0503020204020204" pitchFamily="34" charset="-122"/>
              </a:rPr>
              <a:t>的伟大构想，既能维护香港政治经济等方面的稳定，便于收复后和平治理，这是中国方面的“利”，同时，保留香港原本的诸多政策以及英国在其中的诸多经济权益而不是完全切断，使英国依旧能在香港地区获得利益，这是英国方面的“利”，也是他们</a:t>
            </a:r>
            <a:r>
              <a:rPr lang="zh-CN" altLang="en-US" sz="2000" dirty="0">
                <a:solidFill>
                  <a:srgbClr val="FF0000"/>
                </a:solidFill>
                <a:latin typeface="Microsoft YaHei" panose="020B0503020204020204" pitchFamily="34" charset="-122"/>
                <a:ea typeface="Microsoft YaHei" panose="020B0503020204020204" pitchFamily="34" charset="-122"/>
              </a:rPr>
              <a:t>在当时的最优选择</a:t>
            </a:r>
            <a:r>
              <a:rPr lang="zh-CN" altLang="en-US" sz="2000" dirty="0">
                <a:solidFill>
                  <a:srgbClr val="444444"/>
                </a:solidFill>
                <a:latin typeface="Microsoft YaHei" panose="020B0503020204020204" pitchFamily="34" charset="-122"/>
                <a:ea typeface="Microsoft YaHei" panose="020B0503020204020204" pitchFamily="34" charset="-122"/>
              </a:rPr>
              <a:t>。所以，</a:t>
            </a:r>
            <a:r>
              <a:rPr lang="en-US" altLang="zh-CN" sz="2000" dirty="0">
                <a:solidFill>
                  <a:srgbClr val="444444"/>
                </a:solidFill>
                <a:latin typeface="Microsoft YaHei" panose="020B0503020204020204" pitchFamily="34" charset="-122"/>
                <a:ea typeface="Microsoft YaHei" panose="020B0503020204020204" pitchFamily="34" charset="-122"/>
              </a:rPr>
              <a:t>84</a:t>
            </a:r>
            <a:r>
              <a:rPr lang="zh-CN" altLang="en-US" sz="2000" dirty="0">
                <a:solidFill>
                  <a:srgbClr val="444444"/>
                </a:solidFill>
                <a:latin typeface="Microsoft YaHei" panose="020B0503020204020204" pitchFamily="34" charset="-122"/>
                <a:ea typeface="Microsoft YaHei" panose="020B0503020204020204" pitchFamily="34" charset="-122"/>
              </a:rPr>
              <a:t>年</a:t>
            </a:r>
            <a:r>
              <a:rPr lang="en-US" altLang="zh-CN" sz="2000" dirty="0">
                <a:solidFill>
                  <a:srgbClr val="444444"/>
                </a:solidFill>
                <a:latin typeface="Microsoft YaHei" panose="020B0503020204020204" pitchFamily="34" charset="-122"/>
                <a:ea typeface="Microsoft YaHei" panose="020B0503020204020204" pitchFamily="34" charset="-122"/>
              </a:rPr>
              <a:t>《</a:t>
            </a:r>
            <a:r>
              <a:rPr lang="zh-CN" altLang="en-US" sz="2000" dirty="0">
                <a:solidFill>
                  <a:srgbClr val="444444"/>
                </a:solidFill>
                <a:latin typeface="Microsoft YaHei" panose="020B0503020204020204" pitchFamily="34" charset="-122"/>
                <a:ea typeface="Microsoft YaHei" panose="020B0503020204020204" pitchFamily="34" charset="-122"/>
              </a:rPr>
              <a:t>中英联合声明</a:t>
            </a:r>
            <a:r>
              <a:rPr lang="en-US" altLang="zh-CN" sz="2000" dirty="0">
                <a:solidFill>
                  <a:srgbClr val="444444"/>
                </a:solidFill>
                <a:latin typeface="Microsoft YaHei" panose="020B0503020204020204" pitchFamily="34" charset="-122"/>
                <a:ea typeface="Microsoft YaHei" panose="020B0503020204020204" pitchFamily="34" charset="-122"/>
              </a:rPr>
              <a:t>》</a:t>
            </a:r>
            <a:r>
              <a:rPr lang="zh-CN" altLang="en-US" sz="2000" dirty="0">
                <a:solidFill>
                  <a:srgbClr val="444444"/>
                </a:solidFill>
                <a:latin typeface="Microsoft YaHei" panose="020B0503020204020204" pitchFamily="34" charset="-122"/>
                <a:ea typeface="Microsoft YaHei" panose="020B0503020204020204" pitchFamily="34" charset="-122"/>
              </a:rPr>
              <a:t>的签署，是一次</a:t>
            </a:r>
            <a:r>
              <a:rPr lang="zh-CN" altLang="en-US" sz="2000" dirty="0">
                <a:solidFill>
                  <a:srgbClr val="FF0000"/>
                </a:solidFill>
                <a:latin typeface="Microsoft YaHei" panose="020B0503020204020204" pitchFamily="34" charset="-122"/>
                <a:ea typeface="Microsoft YaHei" panose="020B0503020204020204" pitchFamily="34" charset="-122"/>
              </a:rPr>
              <a:t>对双方都有最大利益</a:t>
            </a:r>
            <a:r>
              <a:rPr lang="zh-CN" altLang="en-US" sz="2000" dirty="0">
                <a:solidFill>
                  <a:srgbClr val="444444"/>
                </a:solidFill>
                <a:latin typeface="Microsoft YaHei" panose="020B0503020204020204" pitchFamily="34" charset="-122"/>
                <a:ea typeface="Microsoft YaHei" panose="020B0503020204020204" pitchFamily="34" charset="-122"/>
              </a:rPr>
              <a:t>的谈判，也是是对中英和平解决香港问题的最好回答。</a:t>
            </a:r>
            <a:endParaRPr lang="zh-CN" altLang="en-US" sz="2000" dirty="0"/>
          </a:p>
        </p:txBody>
      </p:sp>
    </p:spTree>
    <p:extLst>
      <p:ext uri="{BB962C8B-B14F-4D97-AF65-F5344CB8AC3E}">
        <p14:creationId xmlns:p14="http://schemas.microsoft.com/office/powerpoint/2010/main" val="174902117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
            <a:extLst>
              <a:ext uri="{FF2B5EF4-FFF2-40B4-BE49-F238E27FC236}">
                <a16:creationId xmlns:a16="http://schemas.microsoft.com/office/drawing/2014/main" id="{2C28756E-7AAB-42E0-82B5-73C30338E042}"/>
              </a:ext>
            </a:extLst>
          </p:cNvPr>
          <p:cNvSpPr>
            <a:spLocks noChangeArrowheads="1"/>
          </p:cNvSpPr>
          <p:nvPr/>
        </p:nvSpPr>
        <p:spPr bwMode="auto">
          <a:xfrm>
            <a:off x="1631950" y="476250"/>
            <a:ext cx="9144000" cy="623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0000"/>
              </a:lnSpc>
              <a:buFontTx/>
              <a:buNone/>
            </a:pPr>
            <a:r>
              <a:rPr lang="zh-CN" altLang="en-US" sz="4400" dirty="0">
                <a:solidFill>
                  <a:srgbClr val="FF0000"/>
                </a:solidFill>
                <a:latin typeface="宋体" panose="02010600030101010101" pitchFamily="2" charset="-122"/>
              </a:rPr>
              <a:t> 第四章</a:t>
            </a:r>
            <a:r>
              <a:rPr lang="en-US" altLang="zh-CN" sz="4400" dirty="0">
                <a:solidFill>
                  <a:srgbClr val="FF0000"/>
                </a:solidFill>
                <a:latin typeface="宋体" panose="02010600030101010101" pitchFamily="2" charset="-122"/>
              </a:rPr>
              <a:t>《</a:t>
            </a:r>
            <a:r>
              <a:rPr lang="zh-CN" altLang="en-US" sz="4400" dirty="0">
                <a:solidFill>
                  <a:srgbClr val="FF0000"/>
                </a:solidFill>
                <a:latin typeface="宋体" panose="02010600030101010101" pitchFamily="2" charset="-122"/>
              </a:rPr>
              <a:t>孙子兵法</a:t>
            </a:r>
            <a:r>
              <a:rPr lang="en-US" altLang="zh-CN" sz="4400" dirty="0">
                <a:solidFill>
                  <a:srgbClr val="FF0000"/>
                </a:solidFill>
                <a:latin typeface="宋体" panose="02010600030101010101" pitchFamily="2" charset="-122"/>
              </a:rPr>
              <a:t>》</a:t>
            </a:r>
            <a:r>
              <a:rPr lang="zh-CN" altLang="en-US" sz="4400" dirty="0">
                <a:solidFill>
                  <a:srgbClr val="FF0000"/>
                </a:solidFill>
                <a:latin typeface="宋体" panose="02010600030101010101" pitchFamily="2" charset="-122"/>
              </a:rPr>
              <a:t>人生处世指南</a:t>
            </a:r>
          </a:p>
          <a:p>
            <a:pPr eaLnBrk="1" hangingPunct="1">
              <a:lnSpc>
                <a:spcPct val="120000"/>
              </a:lnSpc>
              <a:buFontTx/>
              <a:buNone/>
            </a:pPr>
            <a:r>
              <a:rPr lang="zh-CN" altLang="en-US" dirty="0">
                <a:latin typeface="宋体" panose="02010600030101010101" pitchFamily="2" charset="-122"/>
              </a:rPr>
              <a:t>	一、兵者国之大事</a:t>
            </a:r>
            <a:r>
              <a:rPr lang="en-US" altLang="zh-CN" dirty="0">
                <a:latin typeface="宋体" panose="02010600030101010101" pitchFamily="2" charset="-122"/>
              </a:rPr>
              <a:t>——</a:t>
            </a:r>
            <a:r>
              <a:rPr lang="zh-CN" altLang="en-US" dirty="0">
                <a:latin typeface="宋体" panose="02010600030101010101" pitchFamily="2" charset="-122"/>
              </a:rPr>
              <a:t>做一个居安思危的人</a:t>
            </a:r>
          </a:p>
          <a:p>
            <a:pPr eaLnBrk="1" hangingPunct="1">
              <a:lnSpc>
                <a:spcPct val="80000"/>
              </a:lnSpc>
              <a:buFontTx/>
              <a:buNone/>
            </a:pPr>
            <a:r>
              <a:rPr lang="zh-CN" altLang="en-US" dirty="0">
                <a:latin typeface="宋体" panose="02010600030101010101" pitchFamily="2" charset="-122"/>
              </a:rPr>
              <a:t>	二、将备五德</a:t>
            </a:r>
            <a:r>
              <a:rPr lang="en-US" altLang="zh-CN" dirty="0">
                <a:latin typeface="宋体" panose="02010600030101010101" pitchFamily="2" charset="-122"/>
              </a:rPr>
              <a:t>————</a:t>
            </a:r>
            <a:r>
              <a:rPr lang="zh-CN" altLang="en-US" dirty="0">
                <a:latin typeface="宋体" panose="02010600030101010101" pitchFamily="2" charset="-122"/>
              </a:rPr>
              <a:t>做一个有全面修养的人</a:t>
            </a:r>
          </a:p>
          <a:p>
            <a:pPr eaLnBrk="1" hangingPunct="1">
              <a:lnSpc>
                <a:spcPct val="80000"/>
              </a:lnSpc>
              <a:buFontTx/>
              <a:buNone/>
            </a:pPr>
            <a:r>
              <a:rPr lang="zh-CN" altLang="en-US" dirty="0">
                <a:latin typeface="宋体" panose="02010600030101010101" pitchFamily="2" charset="-122"/>
              </a:rPr>
              <a:t>	三、致人而不致于人</a:t>
            </a:r>
            <a:r>
              <a:rPr lang="en-US" altLang="zh-CN" dirty="0">
                <a:latin typeface="宋体" panose="02010600030101010101" pitchFamily="2" charset="-122"/>
              </a:rPr>
              <a:t>—</a:t>
            </a:r>
            <a:r>
              <a:rPr lang="zh-CN" altLang="en-US" dirty="0">
                <a:latin typeface="宋体" panose="02010600030101010101" pitchFamily="2" charset="-122"/>
              </a:rPr>
              <a:t>做一个掌握主动权的人</a:t>
            </a:r>
          </a:p>
          <a:p>
            <a:pPr eaLnBrk="1" hangingPunct="1">
              <a:lnSpc>
                <a:spcPct val="80000"/>
              </a:lnSpc>
              <a:buFontTx/>
              <a:buNone/>
            </a:pPr>
            <a:r>
              <a:rPr lang="zh-CN" altLang="en-US" dirty="0">
                <a:latin typeface="宋体" panose="02010600030101010101" pitchFamily="2" charset="-122"/>
              </a:rPr>
              <a:t>	四、</a:t>
            </a:r>
            <a:r>
              <a:rPr kumimoji="1" lang="zh-CN" altLang="en-US" dirty="0">
                <a:latin typeface="宋体" panose="02010600030101010101" pitchFamily="2" charset="-122"/>
              </a:rPr>
              <a:t>兵贵胜不贵久</a:t>
            </a:r>
            <a:r>
              <a:rPr kumimoji="1" lang="en-US" altLang="zh-CN" dirty="0">
                <a:latin typeface="宋体" panose="02010600030101010101" pitchFamily="2" charset="-122"/>
              </a:rPr>
              <a:t>——</a:t>
            </a:r>
            <a:r>
              <a:rPr lang="zh-CN" altLang="en-US" dirty="0">
                <a:latin typeface="宋体" panose="02010600030101010101" pitchFamily="2" charset="-122"/>
              </a:rPr>
              <a:t>做一个</a:t>
            </a:r>
            <a:r>
              <a:rPr kumimoji="1" lang="zh-CN" altLang="en-US" dirty="0">
                <a:latin typeface="宋体" panose="02010600030101010101" pitchFamily="2" charset="-122"/>
              </a:rPr>
              <a:t>办事效率高的人</a:t>
            </a:r>
            <a:endParaRPr lang="zh-CN" altLang="en-US" dirty="0">
              <a:latin typeface="宋体" panose="02010600030101010101" pitchFamily="2" charset="-122"/>
            </a:endParaRPr>
          </a:p>
          <a:p>
            <a:pPr eaLnBrk="1" hangingPunct="1">
              <a:lnSpc>
                <a:spcPct val="80000"/>
              </a:lnSpc>
              <a:buFontTx/>
              <a:buNone/>
            </a:pPr>
            <a:r>
              <a:rPr lang="zh-CN" altLang="en-US" dirty="0">
                <a:latin typeface="宋体" panose="02010600030101010101" pitchFamily="2" charset="-122"/>
              </a:rPr>
              <a:t>	五、无恃其不来</a:t>
            </a:r>
            <a:r>
              <a:rPr lang="en-US" altLang="zh-CN" dirty="0">
                <a:latin typeface="宋体" panose="02010600030101010101" pitchFamily="2" charset="-122"/>
              </a:rPr>
              <a:t>———</a:t>
            </a:r>
            <a:r>
              <a:rPr lang="zh-CN" altLang="en-US" dirty="0">
                <a:latin typeface="宋体" panose="02010600030101010101" pitchFamily="2" charset="-122"/>
              </a:rPr>
              <a:t>做一个全面过硬的人</a:t>
            </a:r>
          </a:p>
          <a:p>
            <a:pPr eaLnBrk="1" hangingPunct="1">
              <a:lnSpc>
                <a:spcPct val="80000"/>
              </a:lnSpc>
              <a:buFontTx/>
              <a:buNone/>
            </a:pPr>
            <a:r>
              <a:rPr lang="zh-CN" altLang="en-US" dirty="0">
                <a:latin typeface="宋体" panose="02010600030101010101" pitchFamily="2" charset="-122"/>
              </a:rPr>
              <a:t>	六、防愠制怒</a:t>
            </a:r>
            <a:r>
              <a:rPr lang="en-US" altLang="zh-CN" dirty="0">
                <a:latin typeface="宋体" panose="02010600030101010101" pitchFamily="2" charset="-122"/>
              </a:rPr>
              <a:t>————</a:t>
            </a:r>
            <a:r>
              <a:rPr lang="zh-CN" altLang="en-US" dirty="0">
                <a:latin typeface="宋体" panose="02010600030101010101" pitchFamily="2" charset="-122"/>
              </a:rPr>
              <a:t>做一个办事稳重的人</a:t>
            </a:r>
          </a:p>
          <a:p>
            <a:pPr eaLnBrk="1" hangingPunct="1">
              <a:lnSpc>
                <a:spcPct val="80000"/>
              </a:lnSpc>
              <a:buFontTx/>
              <a:buNone/>
            </a:pPr>
            <a:r>
              <a:rPr lang="zh-CN" altLang="en-US" dirty="0">
                <a:latin typeface="宋体" panose="02010600030101010101" pitchFamily="2" charset="-122"/>
              </a:rPr>
              <a:t>	七、杂于利害</a:t>
            </a:r>
            <a:r>
              <a:rPr lang="en-US" altLang="zh-CN" dirty="0">
                <a:latin typeface="宋体" panose="02010600030101010101" pitchFamily="2" charset="-122"/>
              </a:rPr>
              <a:t>————</a:t>
            </a:r>
            <a:r>
              <a:rPr lang="zh-CN" altLang="en-US" dirty="0">
                <a:latin typeface="宋体" panose="02010600030101010101" pitchFamily="2" charset="-122"/>
              </a:rPr>
              <a:t>做一个办事周全</a:t>
            </a:r>
            <a:r>
              <a:rPr kumimoji="1" lang="zh-CN" altLang="en-US" dirty="0">
                <a:latin typeface="宋体" panose="02010600030101010101" pitchFamily="2" charset="-122"/>
              </a:rPr>
              <a:t>的人</a:t>
            </a:r>
            <a:endParaRPr lang="zh-CN" altLang="en-US" dirty="0">
              <a:latin typeface="宋体" panose="02010600030101010101" pitchFamily="2" charset="-122"/>
            </a:endParaRPr>
          </a:p>
          <a:p>
            <a:pPr eaLnBrk="1" hangingPunct="1">
              <a:lnSpc>
                <a:spcPct val="80000"/>
              </a:lnSpc>
              <a:buFontTx/>
              <a:buNone/>
            </a:pPr>
            <a:r>
              <a:rPr lang="zh-CN" altLang="en-US" dirty="0">
                <a:latin typeface="宋体" panose="02010600030101010101" pitchFamily="2" charset="-122"/>
              </a:rPr>
              <a:t>	八、知彼知己</a:t>
            </a:r>
            <a:r>
              <a:rPr lang="en-US" altLang="zh-CN" dirty="0">
                <a:latin typeface="宋体" panose="02010600030101010101" pitchFamily="2" charset="-122"/>
              </a:rPr>
              <a:t>————</a:t>
            </a:r>
            <a:r>
              <a:rPr lang="zh-CN" altLang="en-US" dirty="0">
                <a:latin typeface="宋体" panose="02010600030101010101" pitchFamily="2" charset="-122"/>
              </a:rPr>
              <a:t>做一个耳聪目明</a:t>
            </a:r>
            <a:r>
              <a:rPr kumimoji="1" lang="zh-CN" altLang="en-US" dirty="0">
                <a:latin typeface="宋体" panose="02010600030101010101" pitchFamily="2" charset="-122"/>
              </a:rPr>
              <a:t>的人</a:t>
            </a:r>
            <a:endParaRPr lang="zh-CN" altLang="en-US" dirty="0">
              <a:latin typeface="宋体" panose="02010600030101010101" pitchFamily="2" charset="-122"/>
            </a:endParaRPr>
          </a:p>
          <a:p>
            <a:pPr eaLnBrk="1" hangingPunct="1">
              <a:lnSpc>
                <a:spcPct val="80000"/>
              </a:lnSpc>
              <a:buFontTx/>
              <a:buNone/>
            </a:pPr>
            <a:r>
              <a:rPr lang="zh-CN" altLang="en-US" dirty="0">
                <a:latin typeface="宋体" panose="02010600030101010101" pitchFamily="2" charset="-122"/>
              </a:rPr>
              <a:t>	九、兵者</a:t>
            </a:r>
            <a:r>
              <a:rPr kumimoji="1" lang="zh-CN" altLang="en-US" dirty="0">
                <a:latin typeface="宋体" panose="02010600030101010101" pitchFamily="2" charset="-122"/>
              </a:rPr>
              <a:t>诡</a:t>
            </a:r>
            <a:r>
              <a:rPr lang="zh-CN" altLang="en-US" dirty="0">
                <a:latin typeface="宋体" panose="02010600030101010101" pitchFamily="2" charset="-122"/>
              </a:rPr>
              <a:t>道也</a:t>
            </a:r>
            <a:r>
              <a:rPr lang="en-US" altLang="zh-CN" dirty="0">
                <a:latin typeface="宋体" panose="02010600030101010101" pitchFamily="2" charset="-122"/>
              </a:rPr>
              <a:t>———</a:t>
            </a:r>
            <a:r>
              <a:rPr lang="zh-CN" altLang="en-US" dirty="0">
                <a:latin typeface="宋体" panose="02010600030101010101" pitchFamily="2" charset="-122"/>
              </a:rPr>
              <a:t>做一个足智多谋的人</a:t>
            </a:r>
            <a:endParaRPr lang="en-US" altLang="zh-CN" dirty="0">
              <a:latin typeface="宋体" panose="02010600030101010101" pitchFamily="2" charset="-122"/>
            </a:endParaRPr>
          </a:p>
          <a:p>
            <a:pPr eaLnBrk="1" hangingPunct="1">
              <a:lnSpc>
                <a:spcPct val="80000"/>
              </a:lnSpc>
              <a:buFontTx/>
              <a:buNone/>
            </a:pPr>
            <a:r>
              <a:rPr lang="en-US" altLang="zh-CN" dirty="0">
                <a:latin typeface="宋体" panose="02010600030101010101" pitchFamily="2" charset="-122"/>
              </a:rPr>
              <a:t>	</a:t>
            </a:r>
            <a:r>
              <a:rPr lang="zh-CN" altLang="en-US" dirty="0">
                <a:latin typeface="宋体" panose="02010600030101010101" pitchFamily="2" charset="-122"/>
              </a:rPr>
              <a:t>十、不可取于鬼神</a:t>
            </a:r>
            <a:r>
              <a:rPr lang="en-US" altLang="zh-CN" dirty="0">
                <a:latin typeface="宋体" panose="02010600030101010101" pitchFamily="2" charset="-122"/>
              </a:rPr>
              <a:t>——</a:t>
            </a:r>
            <a:r>
              <a:rPr lang="zh-CN" altLang="en-US" dirty="0">
                <a:latin typeface="宋体" panose="02010600030101010101" pitchFamily="2" charset="-122"/>
              </a:rPr>
              <a:t>做一个唯物主义者</a:t>
            </a:r>
          </a:p>
        </p:txBody>
      </p:sp>
    </p:spTree>
  </p:cSld>
  <p:clrMapOvr>
    <a:masterClrMapping/>
  </p:clrMapOvr>
  <p:transition>
    <p:random/>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B16A9F0-2FF8-4192-9178-487127C48E6B}"/>
              </a:ext>
            </a:extLst>
          </p:cNvPr>
          <p:cNvSpPr txBox="1"/>
          <p:nvPr/>
        </p:nvSpPr>
        <p:spPr>
          <a:xfrm>
            <a:off x="351148" y="160393"/>
            <a:ext cx="10037189" cy="4216539"/>
          </a:xfrm>
          <a:prstGeom prst="rect">
            <a:avLst/>
          </a:prstGeom>
          <a:noFill/>
        </p:spPr>
        <p:txBody>
          <a:bodyPr wrap="square">
            <a:spAutoFit/>
          </a:bodyPr>
          <a:lstStyle/>
          <a:p>
            <a:pPr eaLnBrk="1" hangingPunct="1">
              <a:spcBef>
                <a:spcPct val="50000"/>
              </a:spcBef>
              <a:buFontTx/>
              <a:buNone/>
            </a:pPr>
            <a:r>
              <a:rPr lang="zh-CN" altLang="en-US" sz="2800" dirty="0">
                <a:solidFill>
                  <a:srgbClr val="FF0000"/>
                </a:solidFill>
                <a:latin typeface="宋体" panose="02010600030101010101" pitchFamily="2" charset="-122"/>
                <a:ea typeface="宋体" panose="02010600030101010101" pitchFamily="2" charset="-122"/>
              </a:rPr>
              <a:t>一、兵者国之大事</a:t>
            </a:r>
            <a:r>
              <a:rPr lang="en-US" altLang="zh-CN" sz="2800" dirty="0">
                <a:solidFill>
                  <a:srgbClr val="FF0000"/>
                </a:solidFill>
                <a:latin typeface="宋体" panose="02010600030101010101" pitchFamily="2" charset="-122"/>
                <a:ea typeface="宋体" panose="02010600030101010101" pitchFamily="2" charset="-122"/>
              </a:rPr>
              <a:t>       ——</a:t>
            </a:r>
            <a:r>
              <a:rPr lang="zh-CN" altLang="en-US" sz="2800" dirty="0">
                <a:solidFill>
                  <a:srgbClr val="FF0000"/>
                </a:solidFill>
                <a:latin typeface="宋体" panose="02010600030101010101" pitchFamily="2" charset="-122"/>
                <a:ea typeface="宋体" panose="02010600030101010101" pitchFamily="2" charset="-122"/>
              </a:rPr>
              <a:t>做一个居安思危的人</a:t>
            </a:r>
          </a:p>
          <a:p>
            <a:pPr eaLnBrk="1" hangingPunct="1">
              <a:spcBef>
                <a:spcPct val="50000"/>
              </a:spcBef>
              <a:buFontTx/>
              <a:buNone/>
            </a:pPr>
            <a:endParaRPr kumimoji="1" lang="en-US" altLang="zh-CN" sz="2000" dirty="0">
              <a:solidFill>
                <a:schemeClr val="tx2"/>
              </a:solidFill>
              <a:latin typeface="宋体" panose="02010600030101010101" pitchFamily="2" charset="-122"/>
              <a:ea typeface="宋体" panose="02010600030101010101" pitchFamily="2" charset="-122"/>
            </a:endParaRPr>
          </a:p>
          <a:p>
            <a:pPr eaLnBrk="1" hangingPunct="1">
              <a:spcBef>
                <a:spcPct val="50000"/>
              </a:spcBef>
              <a:buFontTx/>
              <a:buNone/>
            </a:pPr>
            <a:r>
              <a:rPr kumimoji="1" lang="zh-CN" altLang="en-US" sz="2000" dirty="0">
                <a:latin typeface="宋体" panose="02010600030101010101" pitchFamily="2" charset="-122"/>
                <a:ea typeface="宋体" panose="02010600030101010101" pitchFamily="2" charset="-122"/>
              </a:rPr>
              <a:t>“兵者，国之大事，死生之地</a:t>
            </a:r>
            <a:br>
              <a:rPr kumimoji="1" lang="zh-CN" altLang="en-US" sz="2000" dirty="0">
                <a:latin typeface="宋体" panose="02010600030101010101" pitchFamily="2" charset="-122"/>
                <a:ea typeface="宋体" panose="02010600030101010101" pitchFamily="2" charset="-122"/>
              </a:rPr>
            </a:br>
            <a:r>
              <a:rPr kumimoji="1" lang="zh-CN" altLang="en-US" sz="2000" dirty="0">
                <a:latin typeface="宋体" panose="02010600030101010101" pitchFamily="2" charset="-122"/>
                <a:ea typeface="宋体" panose="02010600030101010101" pitchFamily="2" charset="-122"/>
              </a:rPr>
              <a:t>存亡之道，不可不察也”。</a:t>
            </a:r>
            <a:r>
              <a:rPr kumimoji="1" lang="en-US" altLang="zh-CN" sz="2000" dirty="0">
                <a:latin typeface="宋体" panose="02010600030101010101" pitchFamily="2" charset="-122"/>
                <a:ea typeface="宋体" panose="02010600030101010101" pitchFamily="2" charset="-122"/>
              </a:rPr>
              <a:t>《</a:t>
            </a:r>
            <a:r>
              <a:rPr kumimoji="1" lang="zh-CN" altLang="en-US" sz="2000" dirty="0">
                <a:latin typeface="宋体" panose="02010600030101010101" pitchFamily="2" charset="-122"/>
                <a:ea typeface="宋体" panose="02010600030101010101" pitchFamily="2" charset="-122"/>
              </a:rPr>
              <a:t>计篇</a:t>
            </a:r>
            <a:r>
              <a:rPr kumimoji="1" lang="en-US" altLang="zh-CN" sz="2000" dirty="0">
                <a:latin typeface="宋体" panose="02010600030101010101" pitchFamily="2" charset="-122"/>
                <a:ea typeface="宋体" panose="02010600030101010101" pitchFamily="2" charset="-122"/>
              </a:rPr>
              <a:t>》                              </a:t>
            </a:r>
            <a:br>
              <a:rPr kumimoji="1" lang="en-US" altLang="zh-CN" sz="2000" dirty="0">
                <a:solidFill>
                  <a:schemeClr val="tx2"/>
                </a:solidFill>
                <a:latin typeface="宋体" panose="02010600030101010101" pitchFamily="2" charset="-122"/>
                <a:ea typeface="宋体" panose="02010600030101010101" pitchFamily="2" charset="-122"/>
              </a:rPr>
            </a:br>
            <a:r>
              <a:rPr kumimoji="1" lang="en-US" altLang="zh-CN" sz="2000" dirty="0">
                <a:solidFill>
                  <a:schemeClr val="tx2"/>
                </a:solidFill>
                <a:latin typeface="宋体" panose="02010600030101010101" pitchFamily="2" charset="-122"/>
                <a:ea typeface="宋体" panose="02010600030101010101" pitchFamily="2" charset="-122"/>
              </a:rPr>
              <a:t>   </a:t>
            </a:r>
            <a:br>
              <a:rPr kumimoji="1" lang="en-US" altLang="zh-CN" sz="2000" dirty="0">
                <a:solidFill>
                  <a:schemeClr val="tx2"/>
                </a:solidFill>
                <a:latin typeface="宋体" panose="02010600030101010101" pitchFamily="2" charset="-122"/>
                <a:ea typeface="宋体" panose="02010600030101010101" pitchFamily="2" charset="-122"/>
              </a:rPr>
            </a:br>
            <a:r>
              <a:rPr kumimoji="1" lang="zh-CN" altLang="en-US" sz="2000" dirty="0">
                <a:solidFill>
                  <a:srgbClr val="FF0000"/>
                </a:solidFill>
                <a:latin typeface="宋体" panose="02010600030101010101" pitchFamily="2" charset="-122"/>
                <a:ea typeface="宋体" panose="02010600030101010101" pitchFamily="2" charset="-122"/>
              </a:rPr>
              <a:t>战争是国家生死存亡的大事，不能不认真研究</a:t>
            </a:r>
            <a:endParaRPr kumimoji="1" lang="en-US" altLang="zh-CN" sz="2000" dirty="0">
              <a:solidFill>
                <a:srgbClr val="FF0000"/>
              </a:solidFill>
              <a:latin typeface="宋体" panose="02010600030101010101" pitchFamily="2" charset="-122"/>
              <a:ea typeface="宋体" panose="02010600030101010101" pitchFamily="2" charset="-122"/>
            </a:endParaRPr>
          </a:p>
          <a:p>
            <a:pPr eaLnBrk="1" hangingPunct="1">
              <a:spcBef>
                <a:spcPct val="50000"/>
              </a:spcBef>
              <a:buFontTx/>
              <a:buNone/>
            </a:pPr>
            <a:endParaRPr kumimoji="1" lang="en-US" altLang="zh-CN" sz="2000" dirty="0">
              <a:solidFill>
                <a:srgbClr val="FF0000"/>
              </a:solidFill>
              <a:latin typeface="宋体" panose="02010600030101010101" pitchFamily="2" charset="-122"/>
              <a:ea typeface="宋体" panose="02010600030101010101" pitchFamily="2" charset="-122"/>
            </a:endParaRPr>
          </a:p>
          <a:p>
            <a:pPr eaLnBrk="1" hangingPunct="1">
              <a:spcBef>
                <a:spcPct val="50000"/>
              </a:spcBef>
              <a:buFontTx/>
              <a:buNone/>
            </a:pPr>
            <a:r>
              <a:rPr lang="en-US" altLang="zh-CN" sz="2000" dirty="0">
                <a:solidFill>
                  <a:schemeClr val="tx1"/>
                </a:solidFill>
                <a:latin typeface="宋体" panose="02010600030101010101" pitchFamily="2" charset="-122"/>
                <a:ea typeface="宋体" panose="02010600030101010101" pitchFamily="2" charset="-122"/>
              </a:rPr>
              <a:t> </a:t>
            </a:r>
            <a:r>
              <a:rPr lang="zh-CN" altLang="en-US" sz="2000" b="1" dirty="0">
                <a:solidFill>
                  <a:schemeClr val="tx1"/>
                </a:solidFill>
                <a:latin typeface="宋体" panose="02010600030101010101" pitchFamily="2" charset="-122"/>
                <a:ea typeface="宋体" panose="02010600030101010101" pitchFamily="2" charset="-122"/>
              </a:rPr>
              <a:t>	凡兴师十万</a:t>
            </a:r>
            <a:r>
              <a:rPr lang="en-US" altLang="zh-CN" sz="2000" b="1" dirty="0">
                <a:solidFill>
                  <a:schemeClr val="tx1"/>
                </a:solidFill>
                <a:latin typeface="宋体" panose="02010600030101010101" pitchFamily="2" charset="-122"/>
                <a:ea typeface="宋体" panose="02010600030101010101" pitchFamily="2" charset="-122"/>
              </a:rPr>
              <a:t>,</a:t>
            </a:r>
            <a:r>
              <a:rPr lang="zh-CN" altLang="en-US" sz="2000" b="1" dirty="0">
                <a:solidFill>
                  <a:schemeClr val="tx1"/>
                </a:solidFill>
                <a:latin typeface="宋体" panose="02010600030101010101" pitchFamily="2" charset="-122"/>
                <a:ea typeface="宋体" panose="02010600030101010101" pitchFamily="2" charset="-122"/>
              </a:rPr>
              <a:t>出征千里</a:t>
            </a:r>
            <a:r>
              <a:rPr lang="en-US" altLang="zh-CN" sz="2000" b="1" dirty="0">
                <a:solidFill>
                  <a:schemeClr val="tx1"/>
                </a:solidFill>
                <a:latin typeface="宋体" panose="02010600030101010101" pitchFamily="2" charset="-122"/>
                <a:ea typeface="宋体" panose="02010600030101010101" pitchFamily="2" charset="-122"/>
              </a:rPr>
              <a:t>,</a:t>
            </a:r>
            <a:r>
              <a:rPr lang="zh-CN" altLang="en-US" sz="2000" b="1" dirty="0">
                <a:solidFill>
                  <a:schemeClr val="tx1"/>
                </a:solidFill>
                <a:latin typeface="宋体" panose="02010600030101010101" pitchFamily="2" charset="-122"/>
                <a:ea typeface="宋体" panose="02010600030101010101" pitchFamily="2" charset="-122"/>
              </a:rPr>
              <a:t>百姓之费</a:t>
            </a:r>
            <a:r>
              <a:rPr lang="en-US" altLang="zh-CN" sz="2000" b="1" dirty="0">
                <a:solidFill>
                  <a:schemeClr val="tx1"/>
                </a:solidFill>
                <a:latin typeface="宋体" panose="02010600030101010101" pitchFamily="2" charset="-122"/>
                <a:ea typeface="宋体" panose="02010600030101010101" pitchFamily="2" charset="-122"/>
              </a:rPr>
              <a:t>,</a:t>
            </a:r>
            <a:r>
              <a:rPr lang="zh-CN" altLang="en-US" sz="2000" b="1" dirty="0">
                <a:solidFill>
                  <a:schemeClr val="tx1"/>
                </a:solidFill>
                <a:latin typeface="宋体" panose="02010600030101010101" pitchFamily="2" charset="-122"/>
                <a:ea typeface="宋体" panose="02010600030101010101" pitchFamily="2" charset="-122"/>
              </a:rPr>
              <a:t>公家之奉</a:t>
            </a:r>
            <a:r>
              <a:rPr lang="en-US" altLang="zh-CN" sz="2000" b="1" dirty="0">
                <a:solidFill>
                  <a:schemeClr val="tx1"/>
                </a:solidFill>
                <a:latin typeface="宋体" panose="02010600030101010101" pitchFamily="2" charset="-122"/>
                <a:ea typeface="宋体" panose="02010600030101010101" pitchFamily="2" charset="-122"/>
              </a:rPr>
              <a:t>,</a:t>
            </a:r>
            <a:r>
              <a:rPr lang="zh-CN" altLang="en-US" sz="2000" b="1" dirty="0">
                <a:solidFill>
                  <a:schemeClr val="tx1"/>
                </a:solidFill>
                <a:latin typeface="宋体" panose="02010600030101010101" pitchFamily="2" charset="-122"/>
                <a:ea typeface="宋体" panose="02010600030101010101" pitchFamily="2" charset="-122"/>
              </a:rPr>
              <a:t>日费千金</a:t>
            </a:r>
            <a:r>
              <a:rPr lang="en-US" altLang="zh-CN" sz="2000" b="1" dirty="0">
                <a:solidFill>
                  <a:schemeClr val="tx1"/>
                </a:solidFill>
                <a:latin typeface="宋体" panose="02010600030101010101" pitchFamily="2" charset="-122"/>
                <a:ea typeface="宋体" panose="02010600030101010101" pitchFamily="2" charset="-122"/>
              </a:rPr>
              <a:t>; </a:t>
            </a:r>
            <a:r>
              <a:rPr lang="zh-CN" altLang="en-US" sz="2000" b="1" dirty="0">
                <a:solidFill>
                  <a:schemeClr val="tx1"/>
                </a:solidFill>
                <a:latin typeface="宋体" panose="02010600030101010101" pitchFamily="2" charset="-122"/>
                <a:ea typeface="宋体" panose="02010600030101010101" pitchFamily="2" charset="-122"/>
              </a:rPr>
              <a:t>内外骚动</a:t>
            </a:r>
            <a:r>
              <a:rPr lang="en-US" altLang="zh-CN" sz="2000" b="1" dirty="0">
                <a:solidFill>
                  <a:schemeClr val="tx1"/>
                </a:solidFill>
                <a:latin typeface="宋体" panose="02010600030101010101" pitchFamily="2" charset="-122"/>
                <a:ea typeface="宋体" panose="02010600030101010101" pitchFamily="2" charset="-122"/>
              </a:rPr>
              <a:t>,</a:t>
            </a:r>
            <a:r>
              <a:rPr lang="zh-CN" altLang="en-US" sz="2000" b="1" dirty="0">
                <a:solidFill>
                  <a:schemeClr val="tx1"/>
                </a:solidFill>
                <a:latin typeface="宋体" panose="02010600030101010101" pitchFamily="2" charset="-122"/>
                <a:ea typeface="宋体" panose="02010600030101010101" pitchFamily="2" charset="-122"/>
              </a:rPr>
              <a:t>怠于道路</a:t>
            </a:r>
            <a:r>
              <a:rPr lang="en-US" altLang="zh-CN" sz="2000" b="1" dirty="0">
                <a:solidFill>
                  <a:schemeClr val="tx1"/>
                </a:solidFill>
                <a:latin typeface="宋体" panose="02010600030101010101" pitchFamily="2" charset="-122"/>
                <a:ea typeface="宋体" panose="02010600030101010101" pitchFamily="2" charset="-122"/>
              </a:rPr>
              <a:t>,</a:t>
            </a:r>
            <a:r>
              <a:rPr lang="zh-CN" altLang="en-US" sz="2000" b="1" dirty="0">
                <a:solidFill>
                  <a:schemeClr val="tx1"/>
                </a:solidFill>
                <a:latin typeface="宋体" panose="02010600030101010101" pitchFamily="2" charset="-122"/>
                <a:ea typeface="宋体" panose="02010600030101010101" pitchFamily="2" charset="-122"/>
              </a:rPr>
              <a:t>不得操事者</a:t>
            </a:r>
            <a:r>
              <a:rPr lang="en-US" altLang="zh-CN" sz="2000" b="1" dirty="0">
                <a:solidFill>
                  <a:schemeClr val="tx1"/>
                </a:solidFill>
                <a:latin typeface="宋体" panose="02010600030101010101" pitchFamily="2" charset="-122"/>
                <a:ea typeface="宋体" panose="02010600030101010101" pitchFamily="2" charset="-122"/>
              </a:rPr>
              <a:t>,</a:t>
            </a:r>
            <a:r>
              <a:rPr lang="zh-CN" altLang="en-US" sz="2000" b="1" dirty="0">
                <a:solidFill>
                  <a:schemeClr val="tx1"/>
                </a:solidFill>
                <a:latin typeface="宋体" panose="02010600030101010101" pitchFamily="2" charset="-122"/>
                <a:ea typeface="宋体" panose="02010600030101010101" pitchFamily="2" charset="-122"/>
              </a:rPr>
              <a:t>七十万家。</a:t>
            </a:r>
            <a:r>
              <a:rPr lang="en-US" altLang="zh-CN" sz="2000" b="1" dirty="0">
                <a:solidFill>
                  <a:schemeClr val="tx1"/>
                </a:solidFill>
                <a:latin typeface="宋体" panose="02010600030101010101" pitchFamily="2" charset="-122"/>
                <a:ea typeface="宋体" panose="02010600030101010101" pitchFamily="2" charset="-122"/>
              </a:rPr>
              <a:t>《</a:t>
            </a:r>
            <a:r>
              <a:rPr lang="zh-CN" altLang="en-US" sz="2000" b="1" dirty="0">
                <a:solidFill>
                  <a:schemeClr val="tx1"/>
                </a:solidFill>
                <a:latin typeface="宋体" panose="02010600030101010101" pitchFamily="2" charset="-122"/>
                <a:ea typeface="宋体" panose="02010600030101010101" pitchFamily="2" charset="-122"/>
              </a:rPr>
              <a:t>用间</a:t>
            </a:r>
            <a:r>
              <a:rPr lang="en-US" altLang="zh-CN" sz="2000" b="1" dirty="0">
                <a:solidFill>
                  <a:schemeClr val="tx1"/>
                </a:solidFill>
                <a:latin typeface="宋体" panose="02010600030101010101" pitchFamily="2" charset="-122"/>
                <a:ea typeface="宋体" panose="02010600030101010101" pitchFamily="2" charset="-122"/>
              </a:rPr>
              <a:t>》</a:t>
            </a:r>
            <a:br>
              <a:rPr lang="en-US" altLang="zh-CN" sz="2000" b="1" dirty="0">
                <a:solidFill>
                  <a:schemeClr val="tx1"/>
                </a:solidFill>
                <a:latin typeface="宋体" panose="02010600030101010101" pitchFamily="2" charset="-122"/>
                <a:ea typeface="宋体" panose="02010600030101010101" pitchFamily="2" charset="-122"/>
              </a:rPr>
            </a:br>
            <a:r>
              <a:rPr lang="en-US" altLang="zh-CN" sz="2000" b="1" dirty="0">
                <a:solidFill>
                  <a:schemeClr val="tx1"/>
                </a:solidFill>
                <a:latin typeface="宋体" panose="02010600030101010101" pitchFamily="2" charset="-122"/>
                <a:ea typeface="宋体" panose="02010600030101010101" pitchFamily="2" charset="-122"/>
              </a:rPr>
              <a:t>	</a:t>
            </a:r>
            <a:r>
              <a:rPr lang="zh-CN" altLang="en-US" sz="2000" b="1" dirty="0">
                <a:solidFill>
                  <a:srgbClr val="FF0000"/>
                </a:solidFill>
                <a:latin typeface="宋体" panose="02010600030101010101" pitchFamily="2" charset="-122"/>
                <a:ea typeface="宋体" panose="02010600030101010101" pitchFamily="2" charset="-122"/>
              </a:rPr>
              <a:t>凡是兴兵十万</a:t>
            </a:r>
            <a:r>
              <a:rPr lang="en-US" altLang="zh-CN" sz="2000" b="1" dirty="0">
                <a:solidFill>
                  <a:srgbClr val="FF0000"/>
                </a:solidFill>
                <a:latin typeface="宋体" panose="02010600030101010101" pitchFamily="2" charset="-122"/>
                <a:ea typeface="宋体" panose="02010600030101010101" pitchFamily="2" charset="-122"/>
              </a:rPr>
              <a:t>,</a:t>
            </a:r>
            <a:r>
              <a:rPr lang="zh-CN" altLang="en-US" sz="2000" b="1" dirty="0">
                <a:solidFill>
                  <a:srgbClr val="FF0000"/>
                </a:solidFill>
                <a:latin typeface="宋体" panose="02010600030101010101" pitchFamily="2" charset="-122"/>
                <a:ea typeface="宋体" panose="02010600030101010101" pitchFamily="2" charset="-122"/>
              </a:rPr>
              <a:t>出征千里</a:t>
            </a:r>
            <a:r>
              <a:rPr lang="en-US" altLang="zh-CN" sz="2000" b="1" dirty="0">
                <a:solidFill>
                  <a:srgbClr val="FF0000"/>
                </a:solidFill>
                <a:latin typeface="宋体" panose="02010600030101010101" pitchFamily="2" charset="-122"/>
                <a:ea typeface="宋体" panose="02010600030101010101" pitchFamily="2" charset="-122"/>
              </a:rPr>
              <a:t>,</a:t>
            </a:r>
            <a:r>
              <a:rPr lang="zh-CN" altLang="en-US" sz="2000" b="1" dirty="0">
                <a:solidFill>
                  <a:srgbClr val="FF0000"/>
                </a:solidFill>
                <a:latin typeface="宋体" panose="02010600030101010101" pitchFamily="2" charset="-122"/>
                <a:ea typeface="宋体" panose="02010600030101010101" pitchFamily="2" charset="-122"/>
              </a:rPr>
              <a:t>百姓的耗费</a:t>
            </a:r>
            <a:r>
              <a:rPr lang="en-US" altLang="zh-CN" sz="2000" b="1" dirty="0">
                <a:solidFill>
                  <a:srgbClr val="FF0000"/>
                </a:solidFill>
                <a:latin typeface="宋体" panose="02010600030101010101" pitchFamily="2" charset="-122"/>
                <a:ea typeface="宋体" panose="02010600030101010101" pitchFamily="2" charset="-122"/>
              </a:rPr>
              <a:t>,</a:t>
            </a:r>
            <a:r>
              <a:rPr lang="zh-CN" altLang="en-US" sz="2000" b="1" dirty="0">
                <a:solidFill>
                  <a:srgbClr val="FF0000"/>
                </a:solidFill>
                <a:latin typeface="宋体" panose="02010600030101010101" pitchFamily="2" charset="-122"/>
                <a:ea typeface="宋体" panose="02010600030101010101" pitchFamily="2" charset="-122"/>
              </a:rPr>
              <a:t>公室的开支</a:t>
            </a:r>
            <a:r>
              <a:rPr lang="en-US" altLang="zh-CN" sz="2000" b="1" dirty="0">
                <a:solidFill>
                  <a:srgbClr val="FF0000"/>
                </a:solidFill>
                <a:latin typeface="宋体" panose="02010600030101010101" pitchFamily="2" charset="-122"/>
                <a:ea typeface="宋体" panose="02010600030101010101" pitchFamily="2" charset="-122"/>
              </a:rPr>
              <a:t>,</a:t>
            </a:r>
            <a:r>
              <a:rPr lang="zh-CN" altLang="en-US" sz="2000" b="1" dirty="0">
                <a:solidFill>
                  <a:srgbClr val="FF0000"/>
                </a:solidFill>
                <a:latin typeface="宋体" panose="02010600030101010101" pitchFamily="2" charset="-122"/>
                <a:ea typeface="宋体" panose="02010600030101010101" pitchFamily="2" charset="-122"/>
              </a:rPr>
              <a:t>每天要花费千金</a:t>
            </a:r>
            <a:r>
              <a:rPr lang="en-US" altLang="zh-CN" sz="2000" b="1" dirty="0">
                <a:solidFill>
                  <a:srgbClr val="FF0000"/>
                </a:solidFill>
                <a:latin typeface="宋体" panose="02010600030101010101" pitchFamily="2" charset="-122"/>
                <a:ea typeface="宋体" panose="02010600030101010101" pitchFamily="2" charset="-122"/>
              </a:rPr>
              <a:t>;</a:t>
            </a:r>
            <a:r>
              <a:rPr lang="zh-CN" altLang="en-US" sz="2000" b="1" dirty="0">
                <a:solidFill>
                  <a:srgbClr val="FF0000"/>
                </a:solidFill>
                <a:latin typeface="宋体" panose="02010600030101010101" pitchFamily="2" charset="-122"/>
                <a:ea typeface="宋体" panose="02010600030101010101" pitchFamily="2" charset="-122"/>
              </a:rPr>
              <a:t>国内外一片骚动</a:t>
            </a:r>
            <a:r>
              <a:rPr lang="en-US" altLang="zh-CN" sz="2000" b="1" dirty="0">
                <a:solidFill>
                  <a:srgbClr val="FF0000"/>
                </a:solidFill>
                <a:latin typeface="宋体" panose="02010600030101010101" pitchFamily="2" charset="-122"/>
                <a:ea typeface="宋体" panose="02010600030101010101" pitchFamily="2" charset="-122"/>
              </a:rPr>
              <a:t>,</a:t>
            </a:r>
            <a:r>
              <a:rPr lang="zh-CN" altLang="en-US" sz="2000" b="1" dirty="0">
                <a:solidFill>
                  <a:srgbClr val="FF0000"/>
                </a:solidFill>
                <a:latin typeface="宋体" panose="02010600030101010101" pitchFamily="2" charset="-122"/>
                <a:ea typeface="宋体" panose="02010600030101010101" pitchFamily="2" charset="-122"/>
              </a:rPr>
              <a:t>为运输物资疲于道路而不能耕作的有七十万家。</a:t>
            </a:r>
            <a:endParaRPr kumimoji="1" lang="en-US" altLang="zh-CN" sz="2000" dirty="0">
              <a:solidFill>
                <a:srgbClr val="FF0000"/>
              </a:solidFill>
              <a:latin typeface="宋体" panose="02010600030101010101" pitchFamily="2" charset="-122"/>
              <a:ea typeface="宋体" panose="02010600030101010101" pitchFamily="2" charset="-122"/>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9D361D3-CAC0-46FB-A7A2-B0D43940BCFF}"/>
              </a:ext>
            </a:extLst>
          </p:cNvPr>
          <p:cNvSpPr txBox="1"/>
          <p:nvPr/>
        </p:nvSpPr>
        <p:spPr>
          <a:xfrm>
            <a:off x="275734" y="380941"/>
            <a:ext cx="6094428" cy="5940088"/>
          </a:xfrm>
          <a:prstGeom prst="rect">
            <a:avLst/>
          </a:prstGeom>
          <a:noFill/>
        </p:spPr>
        <p:txBody>
          <a:bodyPr wrap="square">
            <a:spAutoFit/>
          </a:bodyPr>
          <a:lstStyle/>
          <a:p>
            <a:pPr eaLnBrk="1" fontAlgn="auto" hangingPunct="1">
              <a:spcBef>
                <a:spcPts val="0"/>
              </a:spcBef>
              <a:spcAft>
                <a:spcPts val="0"/>
              </a:spcAft>
              <a:defRPr/>
            </a:pPr>
            <a:r>
              <a:rPr kumimoji="1" lang="zh-CN" altLang="en-US" sz="1800" b="0" kern="0" dirty="0">
                <a:latin typeface="宋体" panose="02010600030101010101" pitchFamily="2" charset="-122"/>
                <a:ea typeface="宋体" panose="02010600030101010101" pitchFamily="2" charset="-122"/>
              </a:rPr>
              <a:t>兵者，国之大事，死生之地，存亡之道，不可不察也。</a:t>
            </a:r>
            <a:endParaRPr kumimoji="1" lang="en-US" altLang="zh-CN" sz="1800" b="0" kern="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kumimoji="1" lang="en-US" altLang="zh-CN" kern="0" dirty="0">
              <a:latin typeface="宋体" panose="02010600030101010101" pitchFamily="2" charset="-122"/>
              <a:ea typeface="宋体" panose="02010600030101010101" pitchFamily="2" charset="-122"/>
            </a:endParaRPr>
          </a:p>
          <a:p>
            <a:pPr>
              <a:defRPr/>
            </a:pPr>
            <a:r>
              <a:rPr kumimoji="1" lang="zh-CN" altLang="en-US" b="0" kern="0" dirty="0">
                <a:latin typeface="宋体" panose="02010600030101010101" pitchFamily="2" charset="-122"/>
                <a:ea typeface="宋体" panose="02010600030101010101" pitchFamily="2" charset="-122"/>
              </a:rPr>
              <a:t>实例：</a:t>
            </a:r>
            <a:r>
              <a:rPr kumimoji="1" lang="en-US" altLang="zh-CN" b="0" kern="0" dirty="0">
                <a:latin typeface="宋体" panose="02010600030101010101" pitchFamily="2" charset="-122"/>
                <a:ea typeface="宋体" panose="02010600030101010101" pitchFamily="2" charset="-122"/>
              </a:rPr>
              <a:t>1.</a:t>
            </a:r>
            <a:r>
              <a:rPr kumimoji="1" lang="zh-CN" altLang="en-US" b="0" kern="0" dirty="0">
                <a:latin typeface="宋体" panose="02010600030101010101" pitchFamily="2" charset="-122"/>
                <a:ea typeface="宋体" panose="02010600030101010101" pitchFamily="2" charset="-122"/>
              </a:rPr>
              <a:t>清华学生入伍：</a:t>
            </a:r>
            <a:r>
              <a:rPr kumimoji="0" lang="en-US" altLang="zh-CN" dirty="0">
                <a:latin typeface="宋体" panose="02010600030101010101" pitchFamily="2" charset="-122"/>
                <a:ea typeface="宋体" panose="02010600030101010101" pitchFamily="2" charset="-122"/>
              </a:rPr>
              <a:t>2005</a:t>
            </a:r>
            <a:r>
              <a:rPr kumimoji="0" lang="zh-CN" altLang="en-US" dirty="0">
                <a:latin typeface="宋体" panose="02010600030101010101" pitchFamily="2" charset="-122"/>
                <a:ea typeface="宋体" panose="02010600030101010101" pitchFamily="2" charset="-122"/>
              </a:rPr>
              <a:t>年我校开始征召义务兵，截至</a:t>
            </a:r>
            <a:r>
              <a:rPr kumimoji="0" lang="en-US" altLang="zh-CN" dirty="0">
                <a:latin typeface="宋体" panose="02010600030101010101" pitchFamily="2" charset="-122"/>
                <a:ea typeface="宋体" panose="02010600030101010101" pitchFamily="2" charset="-122"/>
              </a:rPr>
              <a:t>2021</a:t>
            </a:r>
            <a:r>
              <a:rPr kumimoji="0" lang="zh-CN" altLang="en-US" dirty="0">
                <a:latin typeface="宋体" panose="02010600030101010101" pitchFamily="2" charset="-122"/>
                <a:ea typeface="宋体" panose="02010600030101010101" pitchFamily="2" charset="-122"/>
              </a:rPr>
              <a:t>年共有</a:t>
            </a:r>
            <a:r>
              <a:rPr kumimoji="0" lang="en-US" altLang="zh-CN" dirty="0">
                <a:latin typeface="宋体" panose="02010600030101010101" pitchFamily="2" charset="-122"/>
                <a:ea typeface="宋体" panose="02010600030101010101" pitchFamily="2" charset="-122"/>
              </a:rPr>
              <a:t>258</a:t>
            </a:r>
            <a:r>
              <a:rPr kumimoji="0" lang="zh-CN" altLang="en-US" dirty="0">
                <a:latin typeface="宋体" panose="02010600030101010101" pitchFamily="2" charset="-122"/>
                <a:ea typeface="宋体" panose="02010600030101010101" pitchFamily="2" charset="-122"/>
              </a:rPr>
              <a:t>名同学入伍。</a:t>
            </a:r>
            <a:endParaRPr kumimoji="0" lang="en-US" altLang="zh-CN" dirty="0">
              <a:latin typeface="宋体" panose="02010600030101010101" pitchFamily="2" charset="-122"/>
              <a:ea typeface="宋体" panose="02010600030101010101" pitchFamily="2" charset="-122"/>
            </a:endParaRPr>
          </a:p>
          <a:p>
            <a:pPr marL="114300" algn="just" eaLnBrk="1" fontAlgn="auto" hangingPunct="1">
              <a:lnSpc>
                <a:spcPts val="2850"/>
              </a:lnSpc>
              <a:spcBef>
                <a:spcPts val="0"/>
              </a:spcBef>
              <a:spcAft>
                <a:spcPts val="0"/>
              </a:spcAft>
              <a:defRPr/>
            </a:pPr>
            <a:r>
              <a:rPr lang="zh-CN" altLang="zh-CN" sz="1800" kern="100" dirty="0">
                <a:solidFill>
                  <a:prstClr val="black"/>
                </a:solidFill>
                <a:latin typeface="宋体" panose="02010600030101010101" pitchFamily="2" charset="-122"/>
                <a:ea typeface="宋体" panose="02010600030101010101" pitchFamily="2" charset="-122"/>
                <a:cs typeface="仿宋" panose="02010609060101010101" pitchFamily="49" charset="-122"/>
              </a:rPr>
              <a:t>一、经济待遇</a:t>
            </a:r>
            <a:endParaRPr lang="zh-CN" altLang="zh-CN" sz="1100" b="0" kern="100" dirty="0">
              <a:solidFill>
                <a:prstClr val="black"/>
              </a:solidFill>
              <a:latin typeface="宋体" panose="02010600030101010101" pitchFamily="2" charset="-122"/>
              <a:ea typeface="宋体" panose="02010600030101010101" pitchFamily="2" charset="-122"/>
            </a:endParaRPr>
          </a:p>
          <a:p>
            <a:pPr marL="114300" algn="just" eaLnBrk="1" fontAlgn="auto" hangingPunct="1">
              <a:lnSpc>
                <a:spcPts val="2850"/>
              </a:lnSpc>
              <a:spcBef>
                <a:spcPts val="0"/>
              </a:spcBef>
              <a:spcAft>
                <a:spcPts val="0"/>
              </a:spcAft>
              <a:defRPr/>
            </a:pPr>
            <a:r>
              <a:rPr lang="zh-CN" altLang="zh-CN" sz="1800" kern="100" dirty="0">
                <a:solidFill>
                  <a:prstClr val="black"/>
                </a:solidFill>
                <a:latin typeface="宋体" panose="02010600030101010101" pitchFamily="2" charset="-122"/>
                <a:ea typeface="宋体" panose="02010600030101010101" pitchFamily="2" charset="-122"/>
                <a:cs typeface="仿宋" panose="02010609060101010101" pitchFamily="49" charset="-122"/>
              </a:rPr>
              <a:t>根据国家相关政策，</a:t>
            </a:r>
            <a:r>
              <a:rPr lang="en-US" altLang="zh-CN" sz="1800" kern="100" dirty="0">
                <a:solidFill>
                  <a:prstClr val="black"/>
                </a:solidFill>
                <a:latin typeface="宋体" panose="02010600030101010101" pitchFamily="2" charset="-122"/>
                <a:ea typeface="宋体" panose="02010600030101010101" pitchFamily="2" charset="-122"/>
                <a:cs typeface="仿宋" panose="02010609060101010101" pitchFamily="49" charset="-122"/>
              </a:rPr>
              <a:t>2</a:t>
            </a:r>
            <a:r>
              <a:rPr lang="zh-CN" altLang="zh-CN" sz="1800" kern="100" dirty="0">
                <a:solidFill>
                  <a:prstClr val="black"/>
                </a:solidFill>
                <a:latin typeface="宋体" panose="02010600030101010101" pitchFamily="2" charset="-122"/>
                <a:ea typeface="宋体" panose="02010600030101010101" pitchFamily="2" charset="-122"/>
                <a:cs typeface="仿宋" panose="02010609060101010101" pitchFamily="49" charset="-122"/>
              </a:rPr>
              <a:t>年义务兵期间</a:t>
            </a:r>
            <a:r>
              <a:rPr lang="en-US" altLang="zh-CN" sz="1800" kern="100" dirty="0">
                <a:solidFill>
                  <a:prstClr val="black"/>
                </a:solidFill>
                <a:latin typeface="宋体" panose="02010600030101010101" pitchFamily="2" charset="-122"/>
                <a:ea typeface="宋体" panose="02010600030101010101" pitchFamily="2" charset="-122"/>
                <a:cs typeface="仿宋" panose="02010609060101010101" pitchFamily="49" charset="-122"/>
              </a:rPr>
              <a:t>:</a:t>
            </a:r>
            <a:endParaRPr lang="en-US" altLang="zh-CN" sz="1100" b="0" kern="100" dirty="0">
              <a:solidFill>
                <a:prstClr val="black"/>
              </a:solidFill>
              <a:latin typeface="宋体" panose="02010600030101010101" pitchFamily="2" charset="-122"/>
              <a:ea typeface="宋体" panose="02010600030101010101" pitchFamily="2" charset="-122"/>
            </a:endParaRPr>
          </a:p>
          <a:p>
            <a:pPr marL="114300" algn="just" eaLnBrk="1" fontAlgn="auto" hangingPunct="1">
              <a:lnSpc>
                <a:spcPts val="2850"/>
              </a:lnSpc>
              <a:spcBef>
                <a:spcPts val="0"/>
              </a:spcBef>
              <a:spcAft>
                <a:spcPts val="0"/>
              </a:spcAft>
              <a:defRPr/>
            </a:pPr>
            <a:r>
              <a:rPr lang="zh-CN" altLang="zh-CN" sz="1800" b="0" kern="100" dirty="0">
                <a:solidFill>
                  <a:prstClr val="black"/>
                </a:solidFill>
                <a:latin typeface="宋体" panose="02010600030101010101" pitchFamily="2" charset="-122"/>
                <a:ea typeface="宋体" panose="02010600030101010101" pitchFamily="2" charset="-122"/>
                <a:cs typeface="仿宋" panose="02010609060101010101" pitchFamily="49" charset="-122"/>
              </a:rPr>
              <a:t>国家补偿学费、义务兵优抚金、自主就业经济补助、本科学</a:t>
            </a:r>
            <a:r>
              <a:rPr lang="zh-CN" altLang="en-US" sz="1800" b="0" kern="100" dirty="0">
                <a:solidFill>
                  <a:prstClr val="black"/>
                </a:solidFill>
                <a:latin typeface="宋体" panose="02010600030101010101" pitchFamily="2" charset="-122"/>
                <a:ea typeface="宋体" panose="02010600030101010101" pitchFamily="2" charset="-122"/>
                <a:cs typeface="仿宋" panose="02010609060101010101" pitchFamily="49" charset="-122"/>
              </a:rPr>
              <a:t>费</a:t>
            </a:r>
            <a:r>
              <a:rPr lang="zh-CN" altLang="zh-CN" sz="1800" b="0" kern="100" dirty="0">
                <a:solidFill>
                  <a:prstClr val="black"/>
                </a:solidFill>
                <a:latin typeface="宋体" panose="02010600030101010101" pitchFamily="2" charset="-122"/>
                <a:ea typeface="宋体" panose="02010600030101010101" pitchFamily="2" charset="-122"/>
                <a:cs typeface="仿宋" panose="02010609060101010101" pitchFamily="49" charset="-122"/>
              </a:rPr>
              <a:t>、部队津贴和退役金等，本科学生不低于</a:t>
            </a:r>
            <a:r>
              <a:rPr lang="en-US" altLang="zh-CN" sz="1800" b="0" kern="100" dirty="0">
                <a:solidFill>
                  <a:prstClr val="black"/>
                </a:solidFill>
                <a:latin typeface="宋体" panose="02010600030101010101" pitchFamily="2" charset="-122"/>
                <a:ea typeface="宋体" panose="02010600030101010101" pitchFamily="2" charset="-122"/>
                <a:cs typeface="仿宋" panose="02010609060101010101" pitchFamily="49" charset="-122"/>
              </a:rPr>
              <a:t>28.43</a:t>
            </a:r>
            <a:r>
              <a:rPr lang="zh-CN" altLang="zh-CN" sz="1800" b="0" kern="100" dirty="0">
                <a:solidFill>
                  <a:prstClr val="black"/>
                </a:solidFill>
                <a:latin typeface="宋体" panose="02010600030101010101" pitchFamily="2" charset="-122"/>
                <a:ea typeface="宋体" panose="02010600030101010101" pitchFamily="2" charset="-122"/>
                <a:cs typeface="仿宋" panose="02010609060101010101" pitchFamily="49" charset="-122"/>
              </a:rPr>
              <a:t>万元，且每年定期增长。</a:t>
            </a:r>
            <a:endParaRPr lang="en-US" altLang="zh-CN" sz="1100" b="0" kern="100" dirty="0">
              <a:solidFill>
                <a:prstClr val="black"/>
              </a:solidFill>
              <a:latin typeface="宋体" panose="02010600030101010101" pitchFamily="2" charset="-122"/>
              <a:ea typeface="宋体" panose="02010600030101010101" pitchFamily="2" charset="-122"/>
            </a:endParaRPr>
          </a:p>
          <a:p>
            <a:pPr marL="114300" algn="just" eaLnBrk="1" fontAlgn="auto" hangingPunct="1">
              <a:lnSpc>
                <a:spcPts val="2850"/>
              </a:lnSpc>
              <a:spcBef>
                <a:spcPts val="0"/>
              </a:spcBef>
              <a:spcAft>
                <a:spcPts val="0"/>
              </a:spcAft>
              <a:defRPr/>
            </a:pPr>
            <a:r>
              <a:rPr lang="zh-CN" altLang="en-US" sz="1800" b="0" kern="100" dirty="0">
                <a:solidFill>
                  <a:prstClr val="black"/>
                </a:solidFill>
                <a:latin typeface="宋体" panose="02010600030101010101" pitchFamily="2" charset="-122"/>
                <a:ea typeface="宋体" panose="02010600030101010101" pitchFamily="2" charset="-122"/>
                <a:cs typeface="仿宋" panose="02010609060101010101" pitchFamily="49" charset="-122"/>
              </a:rPr>
              <a:t>我校</a:t>
            </a:r>
            <a:r>
              <a:rPr lang="zh-CN" altLang="zh-CN" sz="1800" b="0" kern="100" dirty="0">
                <a:solidFill>
                  <a:prstClr val="black"/>
                </a:solidFill>
                <a:latin typeface="宋体" panose="02010600030101010101" pitchFamily="2" charset="-122"/>
                <a:ea typeface="宋体" panose="02010600030101010101" pitchFamily="2" charset="-122"/>
                <a:cs typeface="仿宋" panose="02010609060101010101" pitchFamily="49" charset="-122"/>
              </a:rPr>
              <a:t>一次性资助</a:t>
            </a:r>
            <a:r>
              <a:rPr lang="en-US" altLang="zh-CN" sz="1800" b="0" kern="100" dirty="0">
                <a:solidFill>
                  <a:prstClr val="black"/>
                </a:solidFill>
                <a:latin typeface="宋体" panose="02010600030101010101" pitchFamily="2" charset="-122"/>
                <a:ea typeface="宋体" panose="02010600030101010101" pitchFamily="2" charset="-122"/>
                <a:cs typeface="仿宋" panose="02010609060101010101" pitchFamily="49" charset="-122"/>
              </a:rPr>
              <a:t>2</a:t>
            </a:r>
            <a:r>
              <a:rPr lang="zh-CN" altLang="zh-CN" sz="1800" b="0" kern="100" dirty="0">
                <a:solidFill>
                  <a:prstClr val="black"/>
                </a:solidFill>
                <a:latin typeface="宋体" panose="02010600030101010101" pitchFamily="2" charset="-122"/>
                <a:ea typeface="宋体" panose="02010600030101010101" pitchFamily="2" charset="-122"/>
                <a:cs typeface="仿宋" panose="02010609060101010101" pitchFamily="49" charset="-122"/>
              </a:rPr>
              <a:t>万元，</a:t>
            </a:r>
            <a:r>
              <a:rPr lang="zh-CN" altLang="zh-CN" sz="1800" kern="100" dirty="0">
                <a:solidFill>
                  <a:srgbClr val="C00000"/>
                </a:solidFill>
                <a:latin typeface="宋体" panose="02010600030101010101" pitchFamily="2" charset="-122"/>
                <a:ea typeface="宋体" panose="02010600030101010101" pitchFamily="2" charset="-122"/>
                <a:cs typeface="仿宋" panose="02010609060101010101" pitchFamily="49" charset="-122"/>
              </a:rPr>
              <a:t>总计</a:t>
            </a:r>
            <a:r>
              <a:rPr lang="en-US" altLang="zh-CN" sz="1800" kern="100" dirty="0">
                <a:solidFill>
                  <a:srgbClr val="C00000"/>
                </a:solidFill>
                <a:latin typeface="宋体" panose="02010600030101010101" pitchFamily="2" charset="-122"/>
                <a:ea typeface="宋体" panose="02010600030101010101" pitchFamily="2" charset="-122"/>
                <a:cs typeface="仿宋" panose="02010609060101010101" pitchFamily="49" charset="-122"/>
              </a:rPr>
              <a:t>30.43</a:t>
            </a:r>
            <a:r>
              <a:rPr lang="zh-CN" altLang="zh-CN" sz="1800" kern="100" dirty="0">
                <a:solidFill>
                  <a:srgbClr val="C00000"/>
                </a:solidFill>
                <a:latin typeface="宋体" panose="02010600030101010101" pitchFamily="2" charset="-122"/>
                <a:ea typeface="宋体" panose="02010600030101010101" pitchFamily="2" charset="-122"/>
                <a:cs typeface="仿宋" panose="02010609060101010101" pitchFamily="49" charset="-122"/>
              </a:rPr>
              <a:t>万元</a:t>
            </a:r>
            <a:r>
              <a:rPr lang="zh-CN" altLang="zh-CN" sz="1800" b="0" kern="100" dirty="0">
                <a:solidFill>
                  <a:prstClr val="black"/>
                </a:solidFill>
                <a:latin typeface="宋体" panose="02010600030101010101" pitchFamily="2" charset="-122"/>
                <a:ea typeface="宋体" panose="02010600030101010101" pitchFamily="2" charset="-122"/>
                <a:cs typeface="仿宋" panose="02010609060101010101" pitchFamily="49" charset="-122"/>
              </a:rPr>
              <a:t>。</a:t>
            </a:r>
            <a:endParaRPr lang="zh-CN" altLang="zh-CN" sz="1100" b="0" kern="100" dirty="0">
              <a:solidFill>
                <a:prstClr val="black"/>
              </a:solidFill>
              <a:latin typeface="宋体" panose="02010600030101010101" pitchFamily="2" charset="-122"/>
              <a:ea typeface="宋体" panose="02010600030101010101" pitchFamily="2" charset="-122"/>
            </a:endParaRPr>
          </a:p>
          <a:p>
            <a:pPr marL="0" lvl="1" algn="just" eaLnBrk="1" fontAlgn="auto" hangingPunct="1">
              <a:lnSpc>
                <a:spcPts val="2850"/>
              </a:lnSpc>
              <a:spcBef>
                <a:spcPts val="0"/>
              </a:spcBef>
              <a:spcAft>
                <a:spcPts val="0"/>
              </a:spcAft>
              <a:defRPr/>
            </a:pPr>
            <a:r>
              <a:rPr lang="zh-CN" altLang="en-US" sz="1800" kern="100" dirty="0">
                <a:solidFill>
                  <a:prstClr val="black"/>
                </a:solidFill>
                <a:latin typeface="宋体" panose="02010600030101010101" pitchFamily="2" charset="-122"/>
                <a:ea typeface="宋体" panose="02010600030101010101" pitchFamily="2" charset="-122"/>
                <a:cs typeface="仿宋" panose="02010609060101010101" pitchFamily="49" charset="-122"/>
              </a:rPr>
              <a:t>二、</a:t>
            </a:r>
            <a:r>
              <a:rPr lang="zh-CN" altLang="zh-CN" sz="1800" kern="100" dirty="0">
                <a:solidFill>
                  <a:prstClr val="black"/>
                </a:solidFill>
                <a:latin typeface="宋体" panose="02010600030101010101" pitchFamily="2" charset="-122"/>
                <a:ea typeface="宋体" panose="02010600030101010101" pitchFamily="2" charset="-122"/>
                <a:cs typeface="仿宋" panose="02010609060101010101" pitchFamily="49" charset="-122"/>
              </a:rPr>
              <a:t>就业工作政策</a:t>
            </a:r>
            <a:endParaRPr lang="zh-CN" altLang="en-US" sz="1800" kern="100" dirty="0">
              <a:solidFill>
                <a:prstClr val="black"/>
              </a:solidFill>
              <a:latin typeface="宋体" panose="02010600030101010101" pitchFamily="2" charset="-122"/>
              <a:ea typeface="宋体" panose="02010600030101010101" pitchFamily="2" charset="-122"/>
              <a:cs typeface="仿宋" panose="02010609060101010101" pitchFamily="49" charset="-122"/>
            </a:endParaRPr>
          </a:p>
          <a:p>
            <a:pPr lvl="1" indent="-457200" algn="just" eaLnBrk="1" fontAlgn="auto" hangingPunct="1">
              <a:lnSpc>
                <a:spcPts val="2850"/>
              </a:lnSpc>
              <a:spcBef>
                <a:spcPts val="0"/>
              </a:spcBef>
              <a:spcAft>
                <a:spcPts val="0"/>
              </a:spcAft>
              <a:buFont typeface="Wingdings" panose="05000000000000000000" pitchFamily="2" charset="2"/>
              <a:buChar char="l"/>
              <a:defRPr/>
            </a:pPr>
            <a:r>
              <a:rPr lang="en-US" altLang="zh-CN" sz="1800" b="0" kern="100" dirty="0">
                <a:solidFill>
                  <a:prstClr val="black"/>
                </a:solidFill>
                <a:latin typeface="宋体" panose="02010600030101010101" pitchFamily="2" charset="-122"/>
                <a:ea typeface="宋体" panose="02010600030101010101" pitchFamily="2" charset="-122"/>
                <a:cs typeface="仿宋" panose="02010609060101010101" pitchFamily="49" charset="-122"/>
                <a:sym typeface="+mn-ea"/>
              </a:rPr>
              <a:t>10%</a:t>
            </a:r>
            <a:r>
              <a:rPr lang="zh-CN" altLang="en-US" sz="1800" b="0" kern="100" dirty="0">
                <a:solidFill>
                  <a:prstClr val="black"/>
                </a:solidFill>
                <a:latin typeface="宋体" panose="02010600030101010101" pitchFamily="2" charset="-122"/>
                <a:ea typeface="宋体" panose="02010600030101010101" pitchFamily="2" charset="-122"/>
                <a:cs typeface="仿宋" panose="02010609060101010101" pitchFamily="49" charset="-122"/>
                <a:sym typeface="+mn-ea"/>
              </a:rPr>
              <a:t>，公务员考录</a:t>
            </a:r>
          </a:p>
          <a:p>
            <a:pPr lvl="1" indent="-457200" algn="just" eaLnBrk="1" fontAlgn="auto" hangingPunct="1">
              <a:lnSpc>
                <a:spcPts val="2850"/>
              </a:lnSpc>
              <a:spcBef>
                <a:spcPts val="0"/>
              </a:spcBef>
              <a:spcAft>
                <a:spcPts val="0"/>
              </a:spcAft>
              <a:buFont typeface="Wingdings" panose="05000000000000000000" pitchFamily="2" charset="2"/>
              <a:buChar char="l"/>
              <a:defRPr/>
            </a:pPr>
            <a:r>
              <a:rPr lang="en-US" altLang="zh-CN" sz="1800" b="0" kern="100" dirty="0">
                <a:solidFill>
                  <a:prstClr val="black"/>
                </a:solidFill>
                <a:latin typeface="宋体" panose="02010600030101010101" pitchFamily="2" charset="-122"/>
                <a:ea typeface="宋体" panose="02010600030101010101" pitchFamily="2" charset="-122"/>
                <a:cs typeface="仿宋" panose="02010609060101010101" pitchFamily="49" charset="-122"/>
                <a:sym typeface="+mn-ea"/>
              </a:rPr>
              <a:t>15%</a:t>
            </a:r>
            <a:r>
              <a:rPr lang="zh-CN" altLang="en-US" sz="1800" b="0" kern="100" dirty="0">
                <a:solidFill>
                  <a:prstClr val="black"/>
                </a:solidFill>
                <a:latin typeface="宋体" panose="02010600030101010101" pitchFamily="2" charset="-122"/>
                <a:ea typeface="宋体" panose="02010600030101010101" pitchFamily="2" charset="-122"/>
                <a:cs typeface="仿宋" panose="02010609060101010101" pitchFamily="49" charset="-122"/>
                <a:sym typeface="+mn-ea"/>
              </a:rPr>
              <a:t>，事业单位招聘</a:t>
            </a:r>
            <a:endParaRPr lang="en-US" altLang="zh-CN" sz="1800" b="0" kern="100" dirty="0">
              <a:solidFill>
                <a:prstClr val="black"/>
              </a:solidFill>
              <a:latin typeface="宋体" panose="02010600030101010101" pitchFamily="2" charset="-122"/>
              <a:ea typeface="宋体" panose="02010600030101010101" pitchFamily="2" charset="-122"/>
              <a:cs typeface="仿宋" panose="02010609060101010101" pitchFamily="49" charset="-122"/>
              <a:sym typeface="+mn-ea"/>
            </a:endParaRPr>
          </a:p>
          <a:p>
            <a:pPr lvl="1" indent="-457200" algn="just" eaLnBrk="1" fontAlgn="auto" hangingPunct="1">
              <a:lnSpc>
                <a:spcPts val="2850"/>
              </a:lnSpc>
              <a:spcBef>
                <a:spcPts val="0"/>
              </a:spcBef>
              <a:spcAft>
                <a:spcPts val="0"/>
              </a:spcAft>
              <a:buFont typeface="Wingdings" panose="05000000000000000000" pitchFamily="2" charset="2"/>
              <a:buChar char="l"/>
              <a:defRPr/>
            </a:pPr>
            <a:r>
              <a:rPr lang="en-US" altLang="zh-CN" sz="1800" b="0" kern="100" dirty="0">
                <a:solidFill>
                  <a:prstClr val="black"/>
                </a:solidFill>
                <a:latin typeface="宋体" panose="02010600030101010101" pitchFamily="2" charset="-122"/>
                <a:ea typeface="宋体" panose="02010600030101010101" pitchFamily="2" charset="-122"/>
                <a:cs typeface="仿宋" panose="02010609060101010101" pitchFamily="49" charset="-122"/>
                <a:sym typeface="+mn-ea"/>
              </a:rPr>
              <a:t>15%</a:t>
            </a:r>
            <a:r>
              <a:rPr lang="zh-CN" altLang="en-US" sz="1800" b="0" kern="100" dirty="0">
                <a:solidFill>
                  <a:prstClr val="black"/>
                </a:solidFill>
                <a:latin typeface="宋体" panose="02010600030101010101" pitchFamily="2" charset="-122"/>
                <a:ea typeface="宋体" panose="02010600030101010101" pitchFamily="2" charset="-122"/>
                <a:cs typeface="仿宋" panose="02010609060101010101" pitchFamily="49" charset="-122"/>
                <a:sym typeface="+mn-ea"/>
              </a:rPr>
              <a:t>，国有企业招聘</a:t>
            </a:r>
          </a:p>
          <a:p>
            <a:pPr lvl="1" indent="-457200" algn="just" eaLnBrk="1" fontAlgn="auto" hangingPunct="1">
              <a:lnSpc>
                <a:spcPts val="2850"/>
              </a:lnSpc>
              <a:spcBef>
                <a:spcPts val="0"/>
              </a:spcBef>
              <a:spcAft>
                <a:spcPts val="0"/>
              </a:spcAft>
              <a:buFont typeface="Wingdings" panose="05000000000000000000" pitchFamily="2" charset="2"/>
              <a:buChar char="l"/>
              <a:defRPr/>
            </a:pPr>
            <a:r>
              <a:rPr lang="en-US" altLang="zh-CN" sz="1800" b="0" kern="100" dirty="0">
                <a:solidFill>
                  <a:prstClr val="black"/>
                </a:solidFill>
                <a:latin typeface="宋体" panose="02010600030101010101" pitchFamily="2" charset="-122"/>
                <a:ea typeface="宋体" panose="02010600030101010101" pitchFamily="2" charset="-122"/>
                <a:cs typeface="仿宋" panose="02010609060101010101" pitchFamily="49" charset="-122"/>
                <a:sym typeface="+mn-ea"/>
              </a:rPr>
              <a:t>10%</a:t>
            </a:r>
            <a:r>
              <a:rPr lang="zh-CN" altLang="en-US" sz="1800" b="0" kern="100" dirty="0">
                <a:solidFill>
                  <a:prstClr val="black"/>
                </a:solidFill>
                <a:latin typeface="宋体" panose="02010600030101010101" pitchFamily="2" charset="-122"/>
                <a:ea typeface="宋体" panose="02010600030101010101" pitchFamily="2" charset="-122"/>
                <a:cs typeface="仿宋" panose="02010609060101010101" pitchFamily="49" charset="-122"/>
                <a:sym typeface="+mn-ea"/>
              </a:rPr>
              <a:t>，非公经济组织招聘</a:t>
            </a:r>
          </a:p>
          <a:p>
            <a:pPr lvl="1" indent="-457200" algn="just" eaLnBrk="1" fontAlgn="auto" hangingPunct="1">
              <a:lnSpc>
                <a:spcPts val="2850"/>
              </a:lnSpc>
              <a:spcBef>
                <a:spcPts val="0"/>
              </a:spcBef>
              <a:spcAft>
                <a:spcPts val="0"/>
              </a:spcAft>
              <a:buFont typeface="Wingdings" panose="05000000000000000000" pitchFamily="2" charset="2"/>
              <a:buChar char="l"/>
              <a:defRPr/>
            </a:pPr>
            <a:r>
              <a:rPr lang="zh-CN" altLang="en-US" sz="1800" kern="100" dirty="0">
                <a:solidFill>
                  <a:srgbClr val="C00000"/>
                </a:solidFill>
                <a:latin typeface="宋体" panose="02010600030101010101" pitchFamily="2" charset="-122"/>
                <a:ea typeface="宋体" panose="02010600030101010101" pitchFamily="2" charset="-122"/>
                <a:cs typeface="仿宋" panose="02010609060101010101" pitchFamily="49" charset="-122"/>
                <a:sym typeface="+mn-ea"/>
              </a:rPr>
              <a:t>被本市用人单位接收的，可办理进京落户手续。</a:t>
            </a:r>
          </a:p>
          <a:p>
            <a:pPr eaLnBrk="1" fontAlgn="auto" hangingPunct="1">
              <a:spcBef>
                <a:spcPts val="0"/>
              </a:spcBef>
              <a:spcAft>
                <a:spcPts val="0"/>
              </a:spcAft>
              <a:defRPr/>
            </a:pPr>
            <a:endParaRPr lang="zh-CN" altLang="en-US" b="0" kern="0"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0488303B-8141-4328-8375-C3BA9DEC1CA4}"/>
              </a:ext>
            </a:extLst>
          </p:cNvPr>
          <p:cNvSpPr txBox="1"/>
          <p:nvPr/>
        </p:nvSpPr>
        <p:spPr>
          <a:xfrm>
            <a:off x="6370162" y="666598"/>
            <a:ext cx="6094428" cy="1647439"/>
          </a:xfrm>
          <a:prstGeom prst="rect">
            <a:avLst/>
          </a:prstGeom>
          <a:noFill/>
        </p:spPr>
        <p:txBody>
          <a:bodyPr wrap="square">
            <a:spAutoFit/>
          </a:bodyPr>
          <a:lstStyle/>
          <a:p>
            <a:pPr marL="114300" algn="just" eaLnBrk="1" fontAlgn="auto" hangingPunct="1">
              <a:lnSpc>
                <a:spcPts val="2850"/>
              </a:lnSpc>
              <a:spcBef>
                <a:spcPts val="0"/>
              </a:spcBef>
              <a:spcAft>
                <a:spcPts val="0"/>
              </a:spcAft>
              <a:defRPr/>
            </a:pPr>
            <a:r>
              <a:rPr lang="zh-CN" altLang="en-US" sz="1800" kern="100" dirty="0">
                <a:solidFill>
                  <a:prstClr val="black"/>
                </a:solidFill>
                <a:latin typeface="华文中宋" panose="02010600040101010101" pitchFamily="2" charset="-122"/>
                <a:ea typeface="华文中宋" panose="02010600040101010101" pitchFamily="2" charset="-122"/>
                <a:cs typeface="仿宋" panose="02010609060101010101" pitchFamily="49" charset="-122"/>
              </a:rPr>
              <a:t>三</a:t>
            </a:r>
            <a:r>
              <a:rPr lang="zh-CN" altLang="zh-CN" sz="1800" kern="100" dirty="0">
                <a:solidFill>
                  <a:prstClr val="black"/>
                </a:solidFill>
                <a:latin typeface="华文中宋" panose="02010600040101010101" pitchFamily="2" charset="-122"/>
                <a:ea typeface="华文中宋" panose="02010600040101010101" pitchFamily="2" charset="-122"/>
                <a:cs typeface="仿宋" panose="02010609060101010101" pitchFamily="49" charset="-122"/>
              </a:rPr>
              <a:t>、</a:t>
            </a:r>
            <a:r>
              <a:rPr lang="zh-CN" altLang="en-US" sz="1800" kern="100" dirty="0">
                <a:solidFill>
                  <a:prstClr val="black"/>
                </a:solidFill>
                <a:latin typeface="华文中宋" panose="02010600040101010101" pitchFamily="2" charset="-122"/>
                <a:ea typeface="华文中宋" panose="02010600040101010101" pitchFamily="2" charset="-122"/>
                <a:cs typeface="仿宋" panose="02010609060101010101" pitchFamily="49" charset="-122"/>
              </a:rPr>
              <a:t>考研升学政策</a:t>
            </a:r>
            <a:endParaRPr lang="en-US" altLang="zh-CN" sz="1800" kern="100" dirty="0">
              <a:solidFill>
                <a:prstClr val="black"/>
              </a:solidFill>
              <a:latin typeface="华文中宋" panose="02010600040101010101" pitchFamily="2" charset="-122"/>
              <a:ea typeface="华文中宋" panose="02010600040101010101" pitchFamily="2" charset="-122"/>
              <a:cs typeface="仿宋" panose="02010609060101010101" pitchFamily="49" charset="-122"/>
            </a:endParaRPr>
          </a:p>
          <a:p>
            <a:pPr marL="400050" lvl="1" indent="-285750" algn="just" eaLnBrk="1" fontAlgn="auto" hangingPunct="1">
              <a:lnSpc>
                <a:spcPts val="3200"/>
              </a:lnSpc>
              <a:spcBef>
                <a:spcPts val="0"/>
              </a:spcBef>
              <a:spcAft>
                <a:spcPts val="0"/>
              </a:spcAft>
              <a:buFont typeface="Wingdings" panose="05000000000000000000" pitchFamily="2" charset="2"/>
              <a:buChar char="l"/>
              <a:defRPr/>
            </a:pPr>
            <a:r>
              <a:rPr lang="zh-CN" altLang="en-US" sz="1800" b="0" kern="100" dirty="0">
                <a:solidFill>
                  <a:prstClr val="black"/>
                </a:solidFill>
                <a:latin typeface="华文中宋" panose="02010600040101010101" pitchFamily="2" charset="-122"/>
                <a:ea typeface="华文中宋" panose="02010600040101010101" pitchFamily="2" charset="-122"/>
                <a:cs typeface="仿宋" panose="02010609060101010101" pitchFamily="49" charset="-122"/>
                <a:sym typeface="+mn-ea"/>
              </a:rPr>
              <a:t>设立“退役大学生士士兵”专项硕士生招生计划</a:t>
            </a:r>
            <a:endParaRPr lang="en-US" altLang="zh-CN" sz="1800" b="0" kern="100" dirty="0">
              <a:solidFill>
                <a:prstClr val="black"/>
              </a:solidFill>
              <a:latin typeface="华文中宋" panose="02010600040101010101" pitchFamily="2" charset="-122"/>
              <a:ea typeface="华文中宋" panose="02010600040101010101" pitchFamily="2" charset="-122"/>
              <a:cs typeface="仿宋" panose="02010609060101010101" pitchFamily="49" charset="-122"/>
              <a:sym typeface="+mn-ea"/>
            </a:endParaRPr>
          </a:p>
          <a:p>
            <a:pPr marL="400050" lvl="1" indent="-285750" algn="just" eaLnBrk="1" fontAlgn="auto" hangingPunct="1">
              <a:lnSpc>
                <a:spcPts val="3200"/>
              </a:lnSpc>
              <a:spcBef>
                <a:spcPts val="0"/>
              </a:spcBef>
              <a:spcAft>
                <a:spcPts val="0"/>
              </a:spcAft>
              <a:buFont typeface="Wingdings" panose="05000000000000000000" pitchFamily="2" charset="2"/>
              <a:buChar char="l"/>
              <a:defRPr/>
            </a:pPr>
            <a:r>
              <a:rPr lang="zh-CN" altLang="en-US" sz="1800" b="0" kern="100" dirty="0">
                <a:solidFill>
                  <a:prstClr val="black"/>
                </a:solidFill>
                <a:latin typeface="华文中宋" panose="02010600040101010101" pitchFamily="2" charset="-122"/>
                <a:ea typeface="华文中宋" panose="02010600040101010101" pitchFamily="2" charset="-122"/>
                <a:cs typeface="仿宋" panose="02010609060101010101" pitchFamily="49" charset="-122"/>
                <a:sym typeface="+mn-ea"/>
              </a:rPr>
              <a:t>将大学生服役情况纳入推免遴选指标体系</a:t>
            </a:r>
            <a:endParaRPr lang="en-US" altLang="zh-CN" sz="1800" b="0" kern="100" dirty="0">
              <a:solidFill>
                <a:prstClr val="black"/>
              </a:solidFill>
              <a:latin typeface="华文中宋" panose="02010600040101010101" pitchFamily="2" charset="-122"/>
              <a:ea typeface="华文中宋" panose="02010600040101010101" pitchFamily="2" charset="-122"/>
              <a:cs typeface="仿宋" panose="02010609060101010101" pitchFamily="49" charset="-122"/>
              <a:sym typeface="+mn-ea"/>
            </a:endParaRPr>
          </a:p>
          <a:p>
            <a:pPr marL="400050" lvl="1" indent="-285750" algn="just" eaLnBrk="1" fontAlgn="auto" hangingPunct="1">
              <a:lnSpc>
                <a:spcPts val="3200"/>
              </a:lnSpc>
              <a:spcBef>
                <a:spcPts val="0"/>
              </a:spcBef>
              <a:spcAft>
                <a:spcPts val="0"/>
              </a:spcAft>
              <a:buFont typeface="Wingdings" panose="05000000000000000000" pitchFamily="2" charset="2"/>
              <a:buChar char="l"/>
              <a:defRPr/>
            </a:pPr>
            <a:r>
              <a:rPr lang="zh-CN" altLang="en-US" sz="1800" b="0" kern="100" dirty="0">
                <a:solidFill>
                  <a:prstClr val="black"/>
                </a:solidFill>
                <a:latin typeface="华文中宋" panose="02010600040101010101" pitchFamily="2" charset="-122"/>
                <a:ea typeface="华文中宋" panose="02010600040101010101" pitchFamily="2" charset="-122"/>
                <a:cs typeface="仿宋" panose="02010609060101010101" pitchFamily="49" charset="-122"/>
                <a:sym typeface="+mn-ea"/>
              </a:rPr>
              <a:t>考研加</a:t>
            </a:r>
            <a:r>
              <a:rPr lang="en-US" altLang="zh-CN" sz="1800" b="0" kern="100" dirty="0">
                <a:solidFill>
                  <a:prstClr val="black"/>
                </a:solidFill>
                <a:latin typeface="华文中宋" panose="02010600040101010101" pitchFamily="2" charset="-122"/>
                <a:ea typeface="华文中宋" panose="02010600040101010101" pitchFamily="2" charset="-122"/>
                <a:cs typeface="仿宋" panose="02010609060101010101" pitchFamily="49" charset="-122"/>
                <a:sym typeface="+mn-ea"/>
              </a:rPr>
              <a:t>10</a:t>
            </a:r>
            <a:r>
              <a:rPr lang="zh-CN" altLang="en-US" sz="1800" b="0" kern="100" dirty="0">
                <a:solidFill>
                  <a:prstClr val="black"/>
                </a:solidFill>
                <a:latin typeface="华文中宋" panose="02010600040101010101" pitchFamily="2" charset="-122"/>
                <a:ea typeface="华文中宋" panose="02010600040101010101" pitchFamily="2" charset="-122"/>
                <a:cs typeface="仿宋" panose="02010609060101010101" pitchFamily="49" charset="-122"/>
                <a:sym typeface="+mn-ea"/>
              </a:rPr>
              <a:t>分，放宽复学转专业</a:t>
            </a:r>
            <a:endParaRPr lang="zh-CN" altLang="zh-CN" sz="1050" b="0" kern="100" dirty="0">
              <a:solidFill>
                <a:prstClr val="black"/>
              </a:solidFill>
              <a:latin typeface="Times New Roman" panose="02020603050405020304" pitchFamily="18" charset="0"/>
            </a:endParaRPr>
          </a:p>
        </p:txBody>
      </p:sp>
      <p:sp>
        <p:nvSpPr>
          <p:cNvPr id="7" name="文本框 6">
            <a:extLst>
              <a:ext uri="{FF2B5EF4-FFF2-40B4-BE49-F238E27FC236}">
                <a16:creationId xmlns:a16="http://schemas.microsoft.com/office/drawing/2014/main" id="{9567D3FB-81D2-43EB-BCFF-6A0361D9AD2D}"/>
              </a:ext>
            </a:extLst>
          </p:cNvPr>
          <p:cNvSpPr txBox="1"/>
          <p:nvPr/>
        </p:nvSpPr>
        <p:spPr>
          <a:xfrm>
            <a:off x="6971123" y="2455143"/>
            <a:ext cx="3388936" cy="646331"/>
          </a:xfrm>
          <a:prstGeom prst="rect">
            <a:avLst/>
          </a:prstGeom>
          <a:noFill/>
        </p:spPr>
        <p:txBody>
          <a:bodyPr wrap="square">
            <a:spAutoFit/>
          </a:bodyPr>
          <a:lstStyle/>
          <a:p>
            <a:pPr marL="0" lvl="2" eaLnBrk="1" hangingPunct="1">
              <a:spcBef>
                <a:spcPct val="0"/>
              </a:spcBef>
              <a:buFontTx/>
              <a:buNone/>
            </a:pPr>
            <a:r>
              <a:rPr lang="zh-CN" altLang="en-US" sz="1800" dirty="0">
                <a:solidFill>
                  <a:srgbClr val="C00000"/>
                </a:solidFill>
                <a:latin typeface="华文中宋" panose="02010600040101010101" pitchFamily="2" charset="-122"/>
                <a:ea typeface="华文中宋" panose="02010600040101010101" pitchFamily="2" charset="-122"/>
              </a:rPr>
              <a:t>政治上有进步、经济上有优待、工作上有出路、发展上有前途！</a:t>
            </a:r>
            <a:endParaRPr lang="en-US" altLang="zh-CN" sz="1800" dirty="0">
              <a:solidFill>
                <a:srgbClr val="C00000"/>
              </a:solidFill>
              <a:latin typeface="华文中宋" panose="02010600040101010101" pitchFamily="2" charset="-122"/>
              <a:ea typeface="华文中宋" panose="02010600040101010101" pitchFamily="2" charset="-122"/>
            </a:endParaRPr>
          </a:p>
        </p:txBody>
      </p:sp>
      <p:sp>
        <p:nvSpPr>
          <p:cNvPr id="9" name="文本框 8">
            <a:extLst>
              <a:ext uri="{FF2B5EF4-FFF2-40B4-BE49-F238E27FC236}">
                <a16:creationId xmlns:a16="http://schemas.microsoft.com/office/drawing/2014/main" id="{52BFF312-77E7-4D3D-9304-F03EEDE6995D}"/>
              </a:ext>
            </a:extLst>
          </p:cNvPr>
          <p:cNvSpPr txBox="1"/>
          <p:nvPr/>
        </p:nvSpPr>
        <p:spPr>
          <a:xfrm>
            <a:off x="6971123" y="4179225"/>
            <a:ext cx="4284481" cy="1569660"/>
          </a:xfrm>
          <a:prstGeom prst="rect">
            <a:avLst/>
          </a:prstGeom>
          <a:noFill/>
        </p:spPr>
        <p:txBody>
          <a:bodyPr wrap="square">
            <a:spAutoFit/>
          </a:bodyPr>
          <a:lstStyle/>
          <a:p>
            <a:pPr eaLnBrk="1" hangingPunct="1">
              <a:spcBef>
                <a:spcPct val="0"/>
              </a:spcBef>
              <a:buFontTx/>
              <a:buNone/>
            </a:pPr>
            <a:r>
              <a:rPr kumimoji="1" lang="zh-CN" altLang="en-US" sz="2400" dirty="0">
                <a:latin typeface="隶书" panose="02010509060101010101" pitchFamily="49" charset="-122"/>
                <a:ea typeface="隶书" panose="02010509060101010101" pitchFamily="49" charset="-122"/>
              </a:rPr>
              <a:t>国家兴亡，匹夫有责。</a:t>
            </a:r>
          </a:p>
          <a:p>
            <a:pPr eaLnBrk="1" hangingPunct="1">
              <a:spcBef>
                <a:spcPct val="0"/>
              </a:spcBef>
              <a:buFontTx/>
              <a:buNone/>
            </a:pPr>
            <a:r>
              <a:rPr kumimoji="1" lang="zh-CN" altLang="en-US" sz="2400" dirty="0">
                <a:latin typeface="隶书" panose="02010509060101010101" pitchFamily="49" charset="-122"/>
                <a:ea typeface="隶书" panose="02010509060101010101" pitchFamily="49" charset="-122"/>
              </a:rPr>
              <a:t>只有国家安全，兴旺发达，</a:t>
            </a:r>
          </a:p>
          <a:p>
            <a:pPr eaLnBrk="1" hangingPunct="1">
              <a:spcBef>
                <a:spcPct val="0"/>
              </a:spcBef>
              <a:buFontTx/>
              <a:buNone/>
            </a:pPr>
            <a:r>
              <a:rPr kumimoji="1" lang="zh-CN" altLang="en-US" sz="2400" dirty="0">
                <a:latin typeface="隶书" panose="02010509060101010101" pitchFamily="49" charset="-122"/>
                <a:ea typeface="隶书" panose="02010509060101010101" pitchFamily="49" charset="-122"/>
              </a:rPr>
              <a:t>单位、家庭才能兴旺发达，</a:t>
            </a:r>
          </a:p>
          <a:p>
            <a:pPr eaLnBrk="1" hangingPunct="1">
              <a:spcBef>
                <a:spcPct val="0"/>
              </a:spcBef>
              <a:buFontTx/>
              <a:buNone/>
            </a:pPr>
            <a:r>
              <a:rPr kumimoji="1" lang="zh-CN" altLang="en-US" sz="2400" dirty="0">
                <a:latin typeface="隶书" panose="02010509060101010101" pitchFamily="49" charset="-122"/>
                <a:ea typeface="隶书" panose="02010509060101010101" pitchFamily="49" charset="-122"/>
              </a:rPr>
              <a:t>个人才能安居乐业！</a:t>
            </a:r>
          </a:p>
        </p:txBody>
      </p:sp>
    </p:spTree>
    <p:extLst>
      <p:ext uri="{BB962C8B-B14F-4D97-AF65-F5344CB8AC3E}">
        <p14:creationId xmlns:p14="http://schemas.microsoft.com/office/powerpoint/2010/main" val="343165701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739FD53-9F5C-445D-B60D-DA691B6F4757}"/>
              </a:ext>
            </a:extLst>
          </p:cNvPr>
          <p:cNvSpPr txBox="1"/>
          <p:nvPr/>
        </p:nvSpPr>
        <p:spPr>
          <a:xfrm>
            <a:off x="332294" y="246105"/>
            <a:ext cx="6417297" cy="600164"/>
          </a:xfrm>
          <a:prstGeom prst="rect">
            <a:avLst/>
          </a:prstGeom>
          <a:noFill/>
        </p:spPr>
        <p:txBody>
          <a:bodyPr wrap="square">
            <a:spAutoFit/>
          </a:bodyPr>
          <a:lstStyle/>
          <a:p>
            <a:pPr eaLnBrk="1" hangingPunct="1">
              <a:lnSpc>
                <a:spcPct val="80000"/>
              </a:lnSpc>
              <a:buFontTx/>
              <a:buNone/>
            </a:pPr>
            <a:r>
              <a:rPr lang="zh-CN" altLang="en-US" sz="2000" dirty="0">
                <a:solidFill>
                  <a:srgbClr val="FF0000"/>
                </a:solidFill>
                <a:latin typeface="黑体" panose="02010609060101010101" pitchFamily="49" charset="-122"/>
                <a:ea typeface="黑体" panose="02010609060101010101" pitchFamily="49" charset="-122"/>
              </a:rPr>
              <a:t>二、将备五德</a:t>
            </a:r>
            <a:r>
              <a:rPr lang="en-US" altLang="zh-CN" sz="2000" dirty="0">
                <a:solidFill>
                  <a:srgbClr val="FF0000"/>
                </a:solidFill>
                <a:latin typeface="黑体" panose="02010609060101010101" pitchFamily="49" charset="-122"/>
                <a:ea typeface="黑体" panose="02010609060101010101" pitchFamily="49" charset="-122"/>
              </a:rPr>
              <a:t>		   --</a:t>
            </a:r>
            <a:r>
              <a:rPr lang="zh-CN" altLang="en-US" sz="2000" dirty="0">
                <a:solidFill>
                  <a:srgbClr val="FF0000"/>
                </a:solidFill>
                <a:latin typeface="黑体" panose="02010609060101010101" pitchFamily="49" charset="-122"/>
                <a:ea typeface="黑体" panose="02010609060101010101" pitchFamily="49" charset="-122"/>
              </a:rPr>
              <a:t>做一个有全面修养的人</a:t>
            </a:r>
          </a:p>
          <a:p>
            <a:pPr eaLnBrk="1" hangingPunct="1">
              <a:lnSpc>
                <a:spcPct val="80000"/>
              </a:lnSpc>
              <a:buFontTx/>
              <a:buNone/>
            </a:pPr>
            <a:r>
              <a:rPr lang="zh-CN" altLang="en-US" sz="2000" dirty="0">
                <a:latin typeface="华文隶书" panose="02010800040101010101" pitchFamily="2" charset="-122"/>
                <a:ea typeface="华文隶书" panose="02010800040101010101" pitchFamily="2" charset="-122"/>
              </a:rPr>
              <a:t>	</a:t>
            </a:r>
          </a:p>
        </p:txBody>
      </p:sp>
      <p:sp>
        <p:nvSpPr>
          <p:cNvPr id="5" name="文本框 4">
            <a:extLst>
              <a:ext uri="{FF2B5EF4-FFF2-40B4-BE49-F238E27FC236}">
                <a16:creationId xmlns:a16="http://schemas.microsoft.com/office/drawing/2014/main" id="{46A1A41F-95B7-49CD-BF0B-376DDADA737A}"/>
              </a:ext>
            </a:extLst>
          </p:cNvPr>
          <p:cNvSpPr txBox="1"/>
          <p:nvPr/>
        </p:nvSpPr>
        <p:spPr>
          <a:xfrm>
            <a:off x="501978" y="861644"/>
            <a:ext cx="6094428" cy="5386090"/>
          </a:xfrm>
          <a:prstGeom prst="rect">
            <a:avLst/>
          </a:prstGeom>
          <a:noFill/>
        </p:spPr>
        <p:txBody>
          <a:bodyPr wrap="square">
            <a:spAutoFit/>
          </a:bodyPr>
          <a:lstStyle/>
          <a:p>
            <a:pPr algn="ctr" eaLnBrk="1" hangingPunct="1">
              <a:spcBef>
                <a:spcPct val="0"/>
              </a:spcBef>
              <a:buFontTx/>
              <a:buNone/>
            </a:pPr>
            <a:r>
              <a:rPr lang="zh-CN" altLang="en-US" dirty="0">
                <a:solidFill>
                  <a:srgbClr val="FF0000"/>
                </a:solidFill>
                <a:latin typeface="宋体" panose="02010600030101010101" pitchFamily="2" charset="-122"/>
                <a:ea typeface="宋体" panose="02010600030101010101" pitchFamily="2" charset="-122"/>
              </a:rPr>
              <a:t>将者，智、信、仁、勇、严也。</a:t>
            </a:r>
            <a:endParaRPr lang="en-US" altLang="zh-CN" dirty="0">
              <a:solidFill>
                <a:srgbClr val="FF0000"/>
              </a:solidFill>
              <a:latin typeface="宋体" panose="02010600030101010101" pitchFamily="2" charset="-122"/>
              <a:ea typeface="宋体" panose="02010600030101010101" pitchFamily="2" charset="-122"/>
            </a:endParaRPr>
          </a:p>
          <a:p>
            <a:pPr algn="ctr" eaLnBrk="1" hangingPunct="1">
              <a:spcBef>
                <a:spcPct val="0"/>
              </a:spcBef>
              <a:buFontTx/>
              <a:buNone/>
            </a:pPr>
            <a:r>
              <a:rPr lang="zh-CN" altLang="en-US" dirty="0">
                <a:solidFill>
                  <a:srgbClr val="FF0000"/>
                </a:solidFill>
                <a:latin typeface="宋体" panose="02010600030101010101" pitchFamily="2" charset="-122"/>
                <a:ea typeface="宋体" panose="02010600030101010101" pitchFamily="2" charset="-122"/>
              </a:rPr>
              <a:t>“智”</a:t>
            </a:r>
            <a:r>
              <a:rPr lang="zh-CN" altLang="en-US" dirty="0">
                <a:solidFill>
                  <a:schemeClr val="tx2"/>
                </a:solidFill>
                <a:latin typeface="宋体" panose="02010600030101010101" pitchFamily="2" charset="-122"/>
                <a:ea typeface="宋体" panose="02010600030101010101" pitchFamily="2" charset="-122"/>
              </a:rPr>
              <a:t>－－胜人以智</a:t>
            </a:r>
            <a:endParaRPr lang="en-US" altLang="zh-CN" dirty="0">
              <a:solidFill>
                <a:schemeClr val="tx2"/>
              </a:solidFill>
              <a:latin typeface="宋体" panose="02010600030101010101" pitchFamily="2" charset="-122"/>
              <a:ea typeface="宋体" panose="02010600030101010101" pitchFamily="2" charset="-122"/>
            </a:endParaRPr>
          </a:p>
          <a:p>
            <a:pPr algn="ctr" eaLnBrk="1" hangingPunct="1">
              <a:spcBef>
                <a:spcPct val="0"/>
              </a:spcBef>
              <a:buFontTx/>
              <a:buNone/>
            </a:pPr>
            <a:r>
              <a:rPr lang="zh-CN" altLang="en-US" dirty="0">
                <a:solidFill>
                  <a:srgbClr val="FF0000"/>
                </a:solidFill>
                <a:latin typeface="宋体" panose="02010600030101010101" pitchFamily="2" charset="-122"/>
                <a:ea typeface="宋体" panose="02010600030101010101" pitchFamily="2" charset="-122"/>
              </a:rPr>
              <a:t>“信”</a:t>
            </a:r>
            <a:r>
              <a:rPr lang="zh-CN" altLang="en-US" dirty="0">
                <a:solidFill>
                  <a:schemeClr val="tx2"/>
                </a:solidFill>
                <a:latin typeface="宋体" panose="02010600030101010101" pitchFamily="2" charset="-122"/>
                <a:ea typeface="宋体" panose="02010600030101010101" pitchFamily="2" charset="-122"/>
              </a:rPr>
              <a:t>－－服人以信</a:t>
            </a:r>
            <a:endParaRPr lang="en-US" altLang="zh-CN" dirty="0">
              <a:solidFill>
                <a:schemeClr val="tx2"/>
              </a:solidFill>
              <a:latin typeface="宋体" panose="02010600030101010101" pitchFamily="2" charset="-122"/>
              <a:ea typeface="宋体" panose="02010600030101010101" pitchFamily="2" charset="-122"/>
            </a:endParaRPr>
          </a:p>
          <a:p>
            <a:pPr algn="ctr" eaLnBrk="1" hangingPunct="1">
              <a:spcBef>
                <a:spcPct val="0"/>
              </a:spcBef>
              <a:buFontTx/>
              <a:buNone/>
            </a:pPr>
            <a:r>
              <a:rPr lang="zh-CN" altLang="en-US" dirty="0">
                <a:solidFill>
                  <a:srgbClr val="FF0000"/>
                </a:solidFill>
                <a:latin typeface="宋体" panose="02010600030101010101" pitchFamily="2" charset="-122"/>
                <a:ea typeface="宋体" panose="02010600030101010101" pitchFamily="2" charset="-122"/>
              </a:rPr>
              <a:t>“仁”</a:t>
            </a:r>
            <a:r>
              <a:rPr lang="zh-CN" altLang="en-US" dirty="0">
                <a:solidFill>
                  <a:schemeClr val="tx2"/>
                </a:solidFill>
                <a:latin typeface="宋体" panose="02010600030101010101" pitchFamily="2" charset="-122"/>
                <a:ea typeface="宋体" panose="02010600030101010101" pitchFamily="2" charset="-122"/>
              </a:rPr>
              <a:t>－－得人以仁</a:t>
            </a:r>
            <a:endParaRPr lang="en-US" altLang="zh-CN" dirty="0">
              <a:solidFill>
                <a:schemeClr val="tx2"/>
              </a:solidFill>
              <a:latin typeface="宋体" panose="02010600030101010101" pitchFamily="2" charset="-122"/>
              <a:ea typeface="宋体" panose="02010600030101010101" pitchFamily="2" charset="-122"/>
            </a:endParaRPr>
          </a:p>
          <a:p>
            <a:pPr algn="ctr" eaLnBrk="1" hangingPunct="1">
              <a:spcBef>
                <a:spcPct val="0"/>
              </a:spcBef>
              <a:buFontTx/>
              <a:buNone/>
            </a:pPr>
            <a:r>
              <a:rPr lang="zh-CN" altLang="en-US" dirty="0">
                <a:solidFill>
                  <a:srgbClr val="FF0000"/>
                </a:solidFill>
                <a:latin typeface="宋体" panose="02010600030101010101" pitchFamily="2" charset="-122"/>
                <a:ea typeface="宋体" panose="02010600030101010101" pitchFamily="2" charset="-122"/>
              </a:rPr>
              <a:t>“勇”</a:t>
            </a:r>
            <a:r>
              <a:rPr lang="zh-CN" altLang="en-US" dirty="0">
                <a:solidFill>
                  <a:schemeClr val="tx2"/>
                </a:solidFill>
                <a:latin typeface="宋体" panose="02010600030101010101" pitchFamily="2" charset="-122"/>
                <a:ea typeface="宋体" panose="02010600030101010101" pitchFamily="2" charset="-122"/>
              </a:rPr>
              <a:t>－－趋时以勇</a:t>
            </a:r>
            <a:endParaRPr lang="en-US" altLang="zh-CN" dirty="0">
              <a:solidFill>
                <a:schemeClr val="tx2"/>
              </a:solidFill>
              <a:latin typeface="宋体" panose="02010600030101010101" pitchFamily="2" charset="-122"/>
              <a:ea typeface="宋体" panose="02010600030101010101" pitchFamily="2" charset="-122"/>
            </a:endParaRPr>
          </a:p>
          <a:p>
            <a:pPr algn="ctr" eaLnBrk="1" hangingPunct="1">
              <a:spcBef>
                <a:spcPct val="0"/>
              </a:spcBef>
              <a:buFontTx/>
              <a:buNone/>
            </a:pPr>
            <a:r>
              <a:rPr lang="zh-CN" altLang="en-US" dirty="0">
                <a:solidFill>
                  <a:srgbClr val="FF0000"/>
                </a:solidFill>
                <a:latin typeface="宋体" panose="02010600030101010101" pitchFamily="2" charset="-122"/>
                <a:ea typeface="宋体" panose="02010600030101010101" pitchFamily="2" charset="-122"/>
              </a:rPr>
              <a:t>“严”</a:t>
            </a:r>
            <a:r>
              <a:rPr lang="zh-CN" altLang="en-US" dirty="0">
                <a:solidFill>
                  <a:schemeClr val="tx2"/>
                </a:solidFill>
                <a:latin typeface="宋体" panose="02010600030101010101" pitchFamily="2" charset="-122"/>
                <a:ea typeface="宋体" panose="02010600030101010101" pitchFamily="2" charset="-122"/>
              </a:rPr>
              <a:t>－－驭众以严</a:t>
            </a:r>
            <a:endParaRPr lang="en-US" altLang="zh-CN" dirty="0">
              <a:solidFill>
                <a:schemeClr val="tx2"/>
              </a:solidFill>
              <a:latin typeface="宋体" panose="02010600030101010101" pitchFamily="2" charset="-122"/>
              <a:ea typeface="宋体" panose="02010600030101010101" pitchFamily="2" charset="-122"/>
            </a:endParaRPr>
          </a:p>
          <a:p>
            <a:pPr eaLnBrk="1" hangingPunct="1">
              <a:spcBef>
                <a:spcPct val="0"/>
              </a:spcBef>
              <a:buFontTx/>
              <a:buNone/>
            </a:pPr>
            <a:endParaRPr lang="en-US" altLang="zh-CN" dirty="0">
              <a:latin typeface="宋体" panose="02010600030101010101" pitchFamily="2" charset="-122"/>
              <a:ea typeface="宋体" panose="02010600030101010101" pitchFamily="2" charset="-122"/>
            </a:endParaRPr>
          </a:p>
          <a:p>
            <a:pPr eaLnBrk="1" hangingPunct="1">
              <a:spcBef>
                <a:spcPct val="0"/>
              </a:spcBef>
              <a:buFontTx/>
              <a:buNone/>
            </a:pPr>
            <a:r>
              <a:rPr lang="zh-CN" altLang="en-US" dirty="0">
                <a:latin typeface="宋体" panose="02010600030101010101" pitchFamily="2" charset="-122"/>
                <a:ea typeface="宋体" panose="02010600030101010101" pitchFamily="2" charset="-122"/>
              </a:rPr>
              <a:t>智能发谋，信能赏罚，仁能附众、勇能果断、严能立威</a:t>
            </a:r>
            <a:endParaRPr lang="en-US" altLang="zh-CN" dirty="0">
              <a:latin typeface="宋体" panose="02010600030101010101" pitchFamily="2" charset="-122"/>
              <a:ea typeface="宋体" panose="02010600030101010101" pitchFamily="2" charset="-122"/>
            </a:endParaRPr>
          </a:p>
          <a:p>
            <a:pPr eaLnBrk="1" hangingPunct="1">
              <a:spcBef>
                <a:spcPct val="0"/>
              </a:spcBef>
              <a:buFontTx/>
              <a:buNone/>
            </a:pP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北宋著名诗人梅尧臣</a:t>
            </a:r>
            <a:endParaRPr lang="en-US" altLang="zh-CN" dirty="0">
              <a:latin typeface="宋体" panose="02010600030101010101" pitchFamily="2" charset="-122"/>
              <a:ea typeface="宋体" panose="02010600030101010101" pitchFamily="2" charset="-122"/>
            </a:endParaRPr>
          </a:p>
          <a:p>
            <a:pPr eaLnBrk="1" hangingPunct="1">
              <a:spcBef>
                <a:spcPct val="0"/>
              </a:spcBef>
              <a:buFontTx/>
              <a:buNone/>
            </a:pPr>
            <a:endParaRPr lang="en-US" altLang="zh-CN" dirty="0">
              <a:solidFill>
                <a:schemeClr val="tx2"/>
              </a:solidFill>
              <a:latin typeface="宋体" panose="02010600030101010101" pitchFamily="2" charset="-122"/>
              <a:ea typeface="宋体" panose="02010600030101010101" pitchFamily="2" charset="-122"/>
            </a:endParaRPr>
          </a:p>
          <a:p>
            <a:pPr>
              <a:spcBef>
                <a:spcPct val="0"/>
              </a:spcBef>
            </a:pPr>
            <a:r>
              <a:rPr lang="zh-CN" altLang="en-US" dirty="0">
                <a:solidFill>
                  <a:schemeClr val="tx2"/>
                </a:solidFill>
                <a:latin typeface="宋体" panose="02010600030101010101" pitchFamily="2" charset="-122"/>
                <a:ea typeface="宋体" panose="02010600030101010101" pitchFamily="2" charset="-122"/>
              </a:rPr>
              <a:t>实例：</a:t>
            </a:r>
            <a:r>
              <a:rPr lang="zh-CN" altLang="en-US" dirty="0">
                <a:latin typeface="宋体" panose="02010600030101010101" pitchFamily="2" charset="-122"/>
                <a:ea typeface="宋体" panose="02010600030101010101" pitchFamily="2" charset="-122"/>
              </a:rPr>
              <a:t>加州理工的诚实守则（</a:t>
            </a:r>
            <a:r>
              <a:rPr lang="en-US" altLang="zh-CN" dirty="0">
                <a:latin typeface="宋体" panose="02010600030101010101" pitchFamily="2" charset="-122"/>
                <a:ea typeface="宋体" panose="02010600030101010101" pitchFamily="2" charset="-122"/>
              </a:rPr>
              <a:t>Honor Code</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家长的视角</a:t>
            </a:r>
          </a:p>
          <a:p>
            <a:pPr>
              <a:spcBef>
                <a:spcPct val="0"/>
              </a:spcBef>
            </a:pPr>
            <a:r>
              <a:rPr lang="zh-CN" altLang="en-US" b="0" dirty="0">
                <a:solidFill>
                  <a:srgbClr val="FF0000"/>
                </a:solidFill>
                <a:latin typeface="宋体" panose="02010600030101010101" pitchFamily="2" charset="-122"/>
                <a:ea typeface="宋体" panose="02010600030101010101" pitchFamily="2" charset="-122"/>
              </a:rPr>
              <a:t>加州理工，一所没有闭卷考试的学校，</a:t>
            </a:r>
            <a:r>
              <a:rPr lang="zh-CN" altLang="en-US" b="0" dirty="0">
                <a:latin typeface="宋体" panose="02010600030101010101" pitchFamily="2" charset="-122"/>
                <a:ea typeface="宋体" panose="02010600030101010101" pitchFamily="2" charset="-122"/>
              </a:rPr>
              <a:t>也许，这也是它独一无二的地方。听儿子说，学校在考试前一个星期，就把试卷发给学生，并告知交卷期限和考试的时数，他们就可以以任何的形式和在任何的时段把试题做完，只要是独立完成就行，否则就是作弊，其过程不存在任何的监考问题，全凭着诚实守则。</a:t>
            </a:r>
          </a:p>
          <a:p>
            <a:pPr eaLnBrk="1" hangingPunct="1">
              <a:spcBef>
                <a:spcPct val="0"/>
              </a:spcBef>
              <a:buFontTx/>
              <a:buNone/>
            </a:pPr>
            <a:endParaRPr lang="zh-CN" altLang="en-US" sz="2000" dirty="0">
              <a:solidFill>
                <a:schemeClr val="tx2"/>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DB652B4F-0219-4B90-82B4-022E8F632D9D}"/>
              </a:ext>
            </a:extLst>
          </p:cNvPr>
          <p:cNvSpPr txBox="1"/>
          <p:nvPr/>
        </p:nvSpPr>
        <p:spPr>
          <a:xfrm>
            <a:off x="6883923" y="2498887"/>
            <a:ext cx="5106972" cy="3416320"/>
          </a:xfrm>
          <a:prstGeom prst="rect">
            <a:avLst/>
          </a:prstGeom>
          <a:noFill/>
        </p:spPr>
        <p:txBody>
          <a:bodyPr wrap="square">
            <a:spAutoFit/>
          </a:bodyPr>
          <a:lstStyle/>
          <a:p>
            <a:r>
              <a:rPr kumimoji="1" lang="zh-CN" altLang="en-US" dirty="0">
                <a:latin typeface="宋体" panose="02010600030101010101" pitchFamily="2" charset="-122"/>
                <a:ea typeface="宋体" panose="02010600030101010101" pitchFamily="2" charset="-122"/>
              </a:rPr>
              <a:t>蒙民伟：清华大学航空系</a:t>
            </a:r>
            <a:r>
              <a:rPr kumimoji="1" lang="en-US" altLang="zh-CN" dirty="0">
                <a:latin typeface="宋体" panose="02010600030101010101" pitchFamily="2" charset="-122"/>
                <a:ea typeface="宋体" panose="02010600030101010101" pitchFamily="2" charset="-122"/>
              </a:rPr>
              <a:t>1946</a:t>
            </a:r>
            <a:r>
              <a:rPr kumimoji="1" lang="zh-CN" altLang="en-US" dirty="0">
                <a:latin typeface="宋体" panose="02010600030101010101" pitchFamily="2" charset="-122"/>
                <a:ea typeface="宋体" panose="02010600030101010101" pitchFamily="2" charset="-122"/>
              </a:rPr>
              <a:t>级，香港信兴（有信则兴）集团创始人。</a:t>
            </a:r>
            <a:r>
              <a:rPr kumimoji="1" lang="en-US" altLang="zh-CN" dirty="0">
                <a:latin typeface="宋体" panose="02010600030101010101" pitchFamily="2" charset="-122"/>
                <a:ea typeface="宋体" panose="02010600030101010101" pitchFamily="2" charset="-122"/>
              </a:rPr>
              <a:t>1954</a:t>
            </a:r>
            <a:r>
              <a:rPr kumimoji="1" lang="zh-CN" altLang="en-US" dirty="0">
                <a:latin typeface="宋体" panose="02010600030101010101" pitchFamily="2" charset="-122"/>
                <a:ea typeface="宋体" panose="02010600030101010101" pitchFamily="2" charset="-122"/>
              </a:rPr>
              <a:t>年至</a:t>
            </a:r>
            <a:r>
              <a:rPr kumimoji="1" lang="en-US" altLang="zh-CN" dirty="0">
                <a:latin typeface="宋体" panose="02010600030101010101" pitchFamily="2" charset="-122"/>
                <a:ea typeface="宋体" panose="02010600030101010101" pitchFamily="2" charset="-122"/>
              </a:rPr>
              <a:t>2010</a:t>
            </a:r>
            <a:r>
              <a:rPr kumimoji="1" lang="zh-CN" altLang="en-US" dirty="0">
                <a:latin typeface="宋体" panose="02010600030101010101" pitchFamily="2" charset="-122"/>
                <a:ea typeface="宋体" panose="02010600030101010101" pitchFamily="2" charset="-122"/>
              </a:rPr>
              <a:t>年蒙民伟担任松下产品在香港、澳门地区的总代理，未签过一次协议，成为松下公司在全世界唯一一家仅凭口头承诺的地区总代理。</a:t>
            </a: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邓峰：投资股权变现捐清华</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俞敏洪：</a:t>
            </a:r>
            <a:r>
              <a:rPr lang="zh-CN" altLang="en-US" b="0" dirty="0">
                <a:latin typeface="宋体" panose="02010600030101010101" pitchFamily="2" charset="-122"/>
                <a:ea typeface="宋体" panose="02010600030101010101" pitchFamily="2" charset="-122"/>
              </a:rPr>
              <a:t>我养成了一个良好的习惯，每天为宿舍打扫卫生，这一打扫就打扫了四年。所以我们宿舍从来没排过卫生值日表。室友：“俞敏洪，我们回去是冲着你过去为我们打了四年水。”</a:t>
            </a:r>
            <a:endParaRPr lang="zh-CN" altLang="en-US" dirty="0">
              <a:latin typeface="宋体" panose="02010600030101010101" pitchFamily="2" charset="-122"/>
              <a:ea typeface="宋体" panose="02010600030101010101" pitchFamily="2" charset="-122"/>
            </a:endParaRPr>
          </a:p>
        </p:txBody>
      </p:sp>
      <p:sp>
        <p:nvSpPr>
          <p:cNvPr id="9" name="文本框 8">
            <a:extLst>
              <a:ext uri="{FF2B5EF4-FFF2-40B4-BE49-F238E27FC236}">
                <a16:creationId xmlns:a16="http://schemas.microsoft.com/office/drawing/2014/main" id="{096A75F8-A420-4ED3-A63C-1AE25FA7B4D9}"/>
              </a:ext>
            </a:extLst>
          </p:cNvPr>
          <p:cNvSpPr txBox="1"/>
          <p:nvPr/>
        </p:nvSpPr>
        <p:spPr>
          <a:xfrm>
            <a:off x="5762134" y="5944560"/>
            <a:ext cx="6094428" cy="369332"/>
          </a:xfrm>
          <a:prstGeom prst="rect">
            <a:avLst/>
          </a:prstGeom>
          <a:noFill/>
        </p:spPr>
        <p:txBody>
          <a:bodyPr wrap="square">
            <a:spAutoFit/>
          </a:bodyPr>
          <a:lstStyle/>
          <a:p>
            <a:pPr algn="ctr" eaLnBrk="1" hangingPunct="1">
              <a:spcBef>
                <a:spcPct val="0"/>
              </a:spcBef>
              <a:buFontTx/>
              <a:buNone/>
            </a:pPr>
            <a:r>
              <a:rPr lang="zh-CN" altLang="en-US" sz="1800" dirty="0">
                <a:solidFill>
                  <a:srgbClr val="FF0000"/>
                </a:solidFill>
                <a:latin typeface="微软雅黑" panose="020B0503020204020204" pitchFamily="34" charset="-122"/>
                <a:ea typeface="微软雅黑" panose="020B0503020204020204" pitchFamily="34" charset="-122"/>
              </a:rPr>
              <a:t>毛泽东历来都是遇事不惊，从容不迫：撤出延安不紧不慢</a:t>
            </a:r>
          </a:p>
        </p:txBody>
      </p:sp>
      <p:sp>
        <p:nvSpPr>
          <p:cNvPr id="11" name="文本框 10">
            <a:extLst>
              <a:ext uri="{FF2B5EF4-FFF2-40B4-BE49-F238E27FC236}">
                <a16:creationId xmlns:a16="http://schemas.microsoft.com/office/drawing/2014/main" id="{828EC019-0BA2-4558-8CEF-3E6DFC10907A}"/>
              </a:ext>
            </a:extLst>
          </p:cNvPr>
          <p:cNvSpPr txBox="1"/>
          <p:nvPr/>
        </p:nvSpPr>
        <p:spPr>
          <a:xfrm>
            <a:off x="6841502" y="795486"/>
            <a:ext cx="4769963" cy="1200329"/>
          </a:xfrm>
          <a:prstGeom prst="rect">
            <a:avLst/>
          </a:prstGeom>
          <a:noFill/>
        </p:spPr>
        <p:txBody>
          <a:bodyPr wrap="square">
            <a:spAutoFit/>
          </a:bodyPr>
          <a:lstStyle/>
          <a:p>
            <a:pPr eaLnBrk="1" hangingPunct="1">
              <a:spcBef>
                <a:spcPct val="0"/>
              </a:spcBef>
              <a:buFontTx/>
              <a:buNone/>
            </a:pPr>
            <a:r>
              <a:rPr lang="en-US" altLang="zh-CN" sz="2400" dirty="0">
                <a:solidFill>
                  <a:srgbClr val="FF0000"/>
                </a:solidFill>
                <a:latin typeface="宋体" panose="02010600030101010101" pitchFamily="2" charset="-122"/>
                <a:ea typeface="宋体" panose="02010600030101010101" pitchFamily="2" charset="-122"/>
              </a:rPr>
              <a:t>“</a:t>
            </a:r>
            <a:r>
              <a:rPr lang="zh-CN" altLang="en-US" sz="2400" dirty="0">
                <a:solidFill>
                  <a:srgbClr val="FF0000"/>
                </a:solidFill>
                <a:latin typeface="宋体" panose="02010600030101010101" pitchFamily="2" charset="-122"/>
                <a:ea typeface="宋体" panose="02010600030101010101" pitchFamily="2" charset="-122"/>
              </a:rPr>
              <a:t>将者，智、信、仁、勇、严也。” “将军之事，静以幽，正以治。</a:t>
            </a:r>
            <a:r>
              <a:rPr lang="zh-CN" altLang="en-US" sz="2400" b="0" dirty="0">
                <a:solidFill>
                  <a:srgbClr val="FF0000"/>
                </a:solidFill>
                <a:latin typeface="宋体" panose="02010600030101010101" pitchFamily="2" charset="-122"/>
                <a:ea typeface="宋体" panose="02010600030101010101" pitchFamily="2" charset="-122"/>
              </a:rPr>
              <a:t>”</a:t>
            </a:r>
            <a:r>
              <a:rPr lang="zh-CN" altLang="en-US" sz="2400" dirty="0">
                <a:solidFill>
                  <a:srgbClr val="FF0000"/>
                </a:solidFill>
                <a:latin typeface="宋体" panose="02010600030101010101" pitchFamily="2" charset="-122"/>
                <a:ea typeface="宋体" panose="02010600030101010101" pitchFamily="2" charset="-122"/>
              </a:rPr>
              <a:t> </a:t>
            </a:r>
            <a:r>
              <a:rPr lang="zh-CN" altLang="en-US" sz="2400" dirty="0">
                <a:solidFill>
                  <a:schemeClr val="tx2"/>
                </a:solidFill>
                <a:latin typeface="宋体" panose="02010600030101010101" pitchFamily="2" charset="-122"/>
                <a:ea typeface="宋体" panose="02010600030101010101" pitchFamily="2" charset="-122"/>
              </a:rPr>
              <a:t>所以需要加强自身全面修养。</a:t>
            </a:r>
            <a:endParaRPr lang="zh-CN" altLang="en-US" sz="1050" dirty="0">
              <a:solidFill>
                <a:schemeClr val="tx2"/>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79216723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7DBFCAE-91EA-4052-9C9F-287C831E290E}"/>
              </a:ext>
            </a:extLst>
          </p:cNvPr>
          <p:cNvSpPr txBox="1"/>
          <p:nvPr/>
        </p:nvSpPr>
        <p:spPr>
          <a:xfrm>
            <a:off x="190893" y="128850"/>
            <a:ext cx="6094428" cy="3416320"/>
          </a:xfrm>
          <a:prstGeom prst="rect">
            <a:avLst/>
          </a:prstGeom>
          <a:noFill/>
        </p:spPr>
        <p:txBody>
          <a:bodyPr wrap="square">
            <a:spAutoFit/>
          </a:bodyPr>
          <a:lstStyle/>
          <a:p>
            <a:pPr eaLnBrk="1" hangingPunct="1">
              <a:spcBef>
                <a:spcPct val="0"/>
              </a:spcBef>
              <a:buFontTx/>
              <a:buNone/>
            </a:pPr>
            <a:r>
              <a:rPr lang="zh-CN" altLang="en-US" dirty="0">
                <a:solidFill>
                  <a:srgbClr val="FF0000"/>
                </a:solidFill>
                <a:latin typeface="宋体" panose="02010600030101010101" pitchFamily="2" charset="-122"/>
                <a:ea typeface="宋体" panose="02010600030101010101" pitchFamily="2" charset="-122"/>
              </a:rPr>
              <a:t>三、致人而不致于人</a:t>
            </a:r>
            <a:br>
              <a:rPr lang="zh-CN" altLang="en-US" dirty="0">
                <a:solidFill>
                  <a:srgbClr val="FF0000"/>
                </a:solidFill>
                <a:latin typeface="宋体" panose="02010600030101010101" pitchFamily="2" charset="-122"/>
                <a:ea typeface="宋体" panose="02010600030101010101" pitchFamily="2" charset="-122"/>
              </a:rPr>
            </a:br>
            <a:r>
              <a:rPr lang="zh-CN" altLang="en-US" dirty="0">
                <a:solidFill>
                  <a:srgbClr val="FF0000"/>
                </a:solidFill>
                <a:latin typeface="宋体" panose="02010600030101010101" pitchFamily="2" charset="-122"/>
                <a:ea typeface="宋体" panose="02010600030101010101" pitchFamily="2" charset="-122"/>
              </a:rPr>
              <a:t>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做一个掌握主动权的人</a:t>
            </a:r>
            <a:br>
              <a:rPr lang="zh-CN" altLang="en-US" dirty="0">
                <a:solidFill>
                  <a:srgbClr val="FF0000"/>
                </a:solidFill>
                <a:latin typeface="宋体" panose="02010600030101010101" pitchFamily="2" charset="-122"/>
                <a:ea typeface="宋体" panose="02010600030101010101" pitchFamily="2" charset="-122"/>
              </a:rPr>
            </a:br>
            <a:endParaRPr lang="en-US" altLang="zh-CN" dirty="0">
              <a:solidFill>
                <a:srgbClr val="FF0000"/>
              </a:solidFill>
              <a:latin typeface="宋体" panose="02010600030101010101" pitchFamily="2" charset="-122"/>
              <a:ea typeface="宋体" panose="02010600030101010101" pitchFamily="2" charset="-122"/>
            </a:endParaRPr>
          </a:p>
          <a:p>
            <a:pPr eaLnBrk="1" hangingPunct="1">
              <a:spcBef>
                <a:spcPct val="0"/>
              </a:spcBef>
              <a:buFontTx/>
              <a:buNone/>
            </a:pPr>
            <a:r>
              <a:rPr lang="zh-CN" altLang="zh-CN" dirty="0">
                <a:solidFill>
                  <a:srgbClr val="FF0000"/>
                </a:solidFill>
                <a:latin typeface="宋体" panose="02010600030101010101" pitchFamily="2" charset="-122"/>
                <a:ea typeface="宋体" panose="02010600030101010101" pitchFamily="2" charset="-122"/>
              </a:rPr>
              <a:t>“凡先处战地而待敌者逸，后处战地而趋战者劳。故善战者，致人而不致于人。”</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虚实</a:t>
            </a:r>
            <a:r>
              <a:rPr lang="en-US" altLang="zh-CN" dirty="0">
                <a:solidFill>
                  <a:srgbClr val="FF0000"/>
                </a:solidFill>
                <a:latin typeface="宋体" panose="02010600030101010101" pitchFamily="2" charset="-122"/>
                <a:ea typeface="宋体" panose="02010600030101010101" pitchFamily="2" charset="-122"/>
              </a:rPr>
              <a:t>》</a:t>
            </a:r>
          </a:p>
          <a:p>
            <a:pPr eaLnBrk="1" hangingPunct="1">
              <a:spcBef>
                <a:spcPct val="0"/>
              </a:spcBef>
              <a:buFontTx/>
              <a:buNone/>
            </a:pPr>
            <a:endParaRPr lang="en-US" altLang="zh-CN" dirty="0">
              <a:solidFill>
                <a:srgbClr val="FF0000"/>
              </a:solidFill>
              <a:latin typeface="宋体" panose="02010600030101010101" pitchFamily="2" charset="-122"/>
              <a:ea typeface="宋体" panose="02010600030101010101" pitchFamily="2" charset="-122"/>
            </a:endParaRPr>
          </a:p>
          <a:p>
            <a:pPr eaLnBrk="1" hangingPunct="1">
              <a:spcBef>
                <a:spcPct val="0"/>
              </a:spcBef>
              <a:buFontTx/>
              <a:buNone/>
            </a:pPr>
            <a:r>
              <a:rPr lang="zh-CN" altLang="zh-CN" dirty="0">
                <a:solidFill>
                  <a:schemeClr val="tx2"/>
                </a:solidFill>
                <a:latin typeface="宋体" panose="02010600030101010101" pitchFamily="2" charset="-122"/>
                <a:ea typeface="宋体" panose="02010600030101010101" pitchFamily="2" charset="-122"/>
              </a:rPr>
              <a:t>“致”，是招致、引来的意思；“致人”就是调动敌人；“致人而不致于人”是说用兵打仗宜调动敌人而不为敌人所调动。</a:t>
            </a:r>
            <a:endParaRPr lang="en-US" altLang="zh-CN" dirty="0">
              <a:solidFill>
                <a:schemeClr val="tx2"/>
              </a:solidFill>
              <a:latin typeface="宋体" panose="02010600030101010101" pitchFamily="2" charset="-122"/>
              <a:ea typeface="宋体" panose="02010600030101010101" pitchFamily="2" charset="-122"/>
            </a:endParaRPr>
          </a:p>
          <a:p>
            <a:pPr eaLnBrk="1" hangingPunct="1">
              <a:spcBef>
                <a:spcPct val="0"/>
              </a:spcBef>
              <a:buFontTx/>
              <a:buNone/>
            </a:pPr>
            <a:endParaRPr lang="en-US" altLang="zh-CN" dirty="0">
              <a:solidFill>
                <a:schemeClr val="tx2"/>
              </a:solidFill>
              <a:latin typeface="宋体" panose="02010600030101010101" pitchFamily="2" charset="-122"/>
              <a:ea typeface="宋体" panose="02010600030101010101" pitchFamily="2" charset="-122"/>
            </a:endParaRPr>
          </a:p>
          <a:p>
            <a:pPr eaLnBrk="1" hangingPunct="1">
              <a:spcBef>
                <a:spcPct val="0"/>
              </a:spcBef>
              <a:buFontTx/>
              <a:buNone/>
            </a:pPr>
            <a:r>
              <a:rPr lang="zh-CN" altLang="zh-CN" dirty="0">
                <a:solidFill>
                  <a:schemeClr val="tx2"/>
                </a:solidFill>
                <a:latin typeface="宋体" panose="02010600030101010101" pitchFamily="2" charset="-122"/>
                <a:ea typeface="宋体" panose="02010600030101010101" pitchFamily="2" charset="-122"/>
              </a:rPr>
              <a:t>唐代大军事家李靖高度评价孙子这句话，认为：</a:t>
            </a:r>
            <a:r>
              <a:rPr lang="zh-CN" altLang="zh-CN" dirty="0">
                <a:solidFill>
                  <a:srgbClr val="FF0000"/>
                </a:solidFill>
                <a:latin typeface="宋体" panose="02010600030101010101" pitchFamily="2" charset="-122"/>
                <a:ea typeface="宋体" panose="02010600030101010101" pitchFamily="2" charset="-122"/>
              </a:rPr>
              <a:t>“兵法千章万句，不出乎‘致人而不致于人’而已”</a:t>
            </a:r>
            <a:r>
              <a:rPr lang="en-US" altLang="zh-CN" dirty="0">
                <a:solidFill>
                  <a:srgbClr val="FF0000"/>
                </a:solidFill>
                <a:latin typeface="宋体" panose="02010600030101010101" pitchFamily="2" charset="-122"/>
                <a:ea typeface="宋体" panose="02010600030101010101" pitchFamily="2" charset="-122"/>
              </a:rPr>
              <a:t>.</a:t>
            </a:r>
            <a:endParaRPr lang="zh-CN" altLang="en-US" dirty="0">
              <a:solidFill>
                <a:srgbClr val="FF0000"/>
              </a:solidFill>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2247F413-A2FF-4145-B76B-0B677033EB34}"/>
              </a:ext>
            </a:extLst>
          </p:cNvPr>
          <p:cNvSpPr txBox="1"/>
          <p:nvPr/>
        </p:nvSpPr>
        <p:spPr>
          <a:xfrm>
            <a:off x="294588" y="3471269"/>
            <a:ext cx="6094428" cy="3139321"/>
          </a:xfrm>
          <a:prstGeom prst="rect">
            <a:avLst/>
          </a:prstGeom>
          <a:noFill/>
        </p:spPr>
        <p:txBody>
          <a:bodyPr wrap="square">
            <a:spAutoFit/>
          </a:bodyPr>
          <a:lstStyle/>
          <a:p>
            <a:pPr eaLnBrk="1" hangingPunct="1">
              <a:spcBef>
                <a:spcPct val="0"/>
              </a:spcBef>
              <a:buFontTx/>
              <a:buNone/>
            </a:pPr>
            <a:r>
              <a:rPr lang="en-US" altLang="zh-CN" dirty="0">
                <a:solidFill>
                  <a:srgbClr val="FF0000"/>
                </a:solidFill>
                <a:latin typeface="宋体" panose="02010600030101010101" pitchFamily="2" charset="-122"/>
                <a:ea typeface="宋体" panose="02010600030101010101" pitchFamily="2" charset="-122"/>
              </a:rPr>
              <a:t>1.</a:t>
            </a:r>
            <a:r>
              <a:rPr lang="zh-CN" altLang="zh-CN" dirty="0">
                <a:solidFill>
                  <a:srgbClr val="FF0000"/>
                </a:solidFill>
                <a:latin typeface="宋体" panose="02010600030101010101" pitchFamily="2" charset="-122"/>
                <a:ea typeface="宋体" panose="02010600030101010101" pitchFamily="2" charset="-122"/>
              </a:rPr>
              <a:t>致人而不致于人</a:t>
            </a:r>
            <a:r>
              <a:rPr lang="zh-CN" altLang="en-US" dirty="0">
                <a:solidFill>
                  <a:srgbClr val="FF0000"/>
                </a:solidFill>
                <a:latin typeface="宋体" panose="02010600030101010101" pitchFamily="2" charset="-122"/>
                <a:ea typeface="宋体" panose="02010600030101010101" pitchFamily="2" charset="-122"/>
              </a:rPr>
              <a:t>首先是要立志</a:t>
            </a:r>
            <a:br>
              <a:rPr lang="en-US" altLang="zh-CN" b="0" dirty="0">
                <a:solidFill>
                  <a:schemeClr val="tx2"/>
                </a:solidFill>
                <a:latin typeface="宋体" panose="02010600030101010101" pitchFamily="2" charset="-122"/>
                <a:ea typeface="宋体" panose="02010600030101010101" pitchFamily="2" charset="-122"/>
              </a:rPr>
            </a:br>
            <a:r>
              <a:rPr lang="en-US" altLang="zh-CN" b="0" dirty="0">
                <a:solidFill>
                  <a:schemeClr val="tx2"/>
                </a:solidFill>
                <a:latin typeface="宋体" panose="02010600030101010101" pitchFamily="2" charset="-122"/>
                <a:ea typeface="宋体" panose="02010600030101010101" pitchFamily="2" charset="-122"/>
              </a:rPr>
              <a:t>  </a:t>
            </a:r>
            <a:r>
              <a:rPr lang="zh-CN" altLang="en-US" dirty="0">
                <a:solidFill>
                  <a:schemeClr val="tx2"/>
                </a:solidFill>
                <a:latin typeface="宋体" panose="02010600030101010101" pitchFamily="2" charset="-122"/>
                <a:ea typeface="宋体" panose="02010600030101010101" pitchFamily="2" charset="-122"/>
              </a:rPr>
              <a:t>有志者   事竟成</a:t>
            </a:r>
            <a:br>
              <a:rPr lang="zh-CN" altLang="en-US" dirty="0">
                <a:solidFill>
                  <a:schemeClr val="tx2"/>
                </a:solidFill>
                <a:latin typeface="宋体" panose="02010600030101010101" pitchFamily="2" charset="-122"/>
                <a:ea typeface="宋体" panose="02010600030101010101" pitchFamily="2" charset="-122"/>
              </a:rPr>
            </a:br>
            <a:r>
              <a:rPr lang="zh-CN" altLang="en-US" dirty="0">
                <a:solidFill>
                  <a:srgbClr val="FF0000"/>
                </a:solidFill>
                <a:latin typeface="宋体" panose="02010600030101010101" pitchFamily="2" charset="-122"/>
                <a:ea typeface="宋体" panose="02010600030101010101" pitchFamily="2" charset="-122"/>
              </a:rPr>
              <a:t>孔子：三军可夺帅也  匹夫不可夺志也</a:t>
            </a:r>
            <a:endParaRPr lang="en-US" altLang="zh-CN" dirty="0">
              <a:solidFill>
                <a:srgbClr val="FF0000"/>
              </a:solidFill>
              <a:latin typeface="宋体" panose="02010600030101010101" pitchFamily="2" charset="-122"/>
              <a:ea typeface="宋体" panose="02010600030101010101" pitchFamily="2" charset="-122"/>
            </a:endParaRPr>
          </a:p>
          <a:p>
            <a:pPr eaLnBrk="1" hangingPunct="1">
              <a:spcBef>
                <a:spcPct val="0"/>
              </a:spcBef>
              <a:buFontTx/>
              <a:buNone/>
            </a:pPr>
            <a:r>
              <a:rPr lang="zh-CN" altLang="en-US" dirty="0">
                <a:solidFill>
                  <a:srgbClr val="FF0000"/>
                </a:solidFill>
                <a:latin typeface="宋体" panose="02010600030101010101" pitchFamily="2" charset="-122"/>
                <a:ea typeface="宋体" panose="02010600030101010101" pitchFamily="2" charset="-122"/>
              </a:rPr>
              <a:t>李白：大丈夫必有四方之志。</a:t>
            </a:r>
            <a:br>
              <a:rPr lang="zh-CN" altLang="en-US" dirty="0">
                <a:solidFill>
                  <a:srgbClr val="FF0000"/>
                </a:solidFill>
                <a:latin typeface="宋体" panose="02010600030101010101" pitchFamily="2" charset="-122"/>
                <a:ea typeface="宋体" panose="02010600030101010101" pitchFamily="2" charset="-122"/>
              </a:rPr>
            </a:br>
            <a:r>
              <a:rPr lang="zh-CN" altLang="en-US" dirty="0">
                <a:solidFill>
                  <a:srgbClr val="FF0000"/>
                </a:solidFill>
                <a:latin typeface="宋体" panose="02010600030101010101" pitchFamily="2" charset="-122"/>
                <a:ea typeface="宋体" panose="02010600030101010101" pitchFamily="2" charset="-122"/>
              </a:rPr>
              <a:t>张闻天：生活的理想，就是为理想生活</a:t>
            </a:r>
            <a:br>
              <a:rPr lang="zh-CN" altLang="en-US" dirty="0">
                <a:solidFill>
                  <a:srgbClr val="FF0000"/>
                </a:solidFill>
                <a:latin typeface="宋体" panose="02010600030101010101" pitchFamily="2" charset="-122"/>
                <a:ea typeface="宋体" panose="02010600030101010101" pitchFamily="2" charset="-122"/>
              </a:rPr>
            </a:br>
            <a:r>
              <a:rPr lang="zh-CN" altLang="en-US" dirty="0">
                <a:solidFill>
                  <a:srgbClr val="FF0000"/>
                </a:solidFill>
                <a:latin typeface="宋体" panose="02010600030101010101" pitchFamily="2" charset="-122"/>
                <a:ea typeface="宋体" panose="02010600030101010101" pitchFamily="2" charset="-122"/>
              </a:rPr>
              <a:t>实例：</a:t>
            </a:r>
            <a:r>
              <a:rPr lang="zh-CN" altLang="zh-CN" sz="1800" dirty="0">
                <a:solidFill>
                  <a:srgbClr val="C00000"/>
                </a:solidFill>
                <a:latin typeface="楷体" panose="02010609060101010101" pitchFamily="49" charset="-122"/>
                <a:ea typeface="楷体" panose="02010609060101010101" pitchFamily="49" charset="-122"/>
              </a:rPr>
              <a:t>斯蒂芬逊</a:t>
            </a:r>
            <a:r>
              <a:rPr lang="zh-CN" altLang="en-US" sz="1800" dirty="0">
                <a:solidFill>
                  <a:srgbClr val="C00000"/>
                </a:solidFill>
                <a:latin typeface="楷体" panose="02010609060101010101" pitchFamily="49" charset="-122"/>
                <a:ea typeface="楷体" panose="02010609060101010101" pitchFamily="49" charset="-122"/>
              </a:rPr>
              <a:t>：</a:t>
            </a:r>
            <a:r>
              <a:rPr lang="zh-CN" altLang="zh-CN" sz="1800" dirty="0">
                <a:latin typeface="楷体" panose="02010609060101010101" pitchFamily="49" charset="-122"/>
                <a:ea typeface="楷体" panose="02010609060101010101" pitchFamily="49" charset="-122"/>
              </a:rPr>
              <a:t>到了</a:t>
            </a:r>
            <a:r>
              <a:rPr lang="en-US" altLang="zh-CN" sz="1800" dirty="0">
                <a:latin typeface="楷体" panose="02010609060101010101" pitchFamily="49" charset="-122"/>
                <a:ea typeface="楷体" panose="02010609060101010101" pitchFamily="49" charset="-122"/>
              </a:rPr>
              <a:t>15</a:t>
            </a:r>
            <a:r>
              <a:rPr lang="zh-CN" altLang="zh-CN" sz="1800" dirty="0">
                <a:latin typeface="楷体" panose="02010609060101010101" pitchFamily="49" charset="-122"/>
                <a:ea typeface="楷体" panose="02010609060101010101" pitchFamily="49" charset="-122"/>
              </a:rPr>
              <a:t>岁，父亲又把他带到煤矿里当工人。没有受过正规学校教育</a:t>
            </a:r>
            <a:r>
              <a:rPr lang="zh-CN" altLang="en-US" sz="1800" dirty="0">
                <a:latin typeface="楷体" panose="02010609060101010101" pitchFamily="49" charset="-122"/>
                <a:ea typeface="楷体" panose="02010609060101010101" pitchFamily="49" charset="-122"/>
              </a:rPr>
              <a:t>，可以说，</a:t>
            </a:r>
            <a:r>
              <a:rPr lang="zh-CN" altLang="en-US" sz="1800" dirty="0">
                <a:solidFill>
                  <a:srgbClr val="FF0000"/>
                </a:solidFill>
                <a:latin typeface="楷体" panose="02010609060101010101" pitchFamily="49" charset="-122"/>
                <a:ea typeface="楷体" panose="02010609060101010101" pitchFamily="49" charset="-122"/>
              </a:rPr>
              <a:t>到</a:t>
            </a:r>
            <a:r>
              <a:rPr lang="en-US" altLang="zh-CN" sz="1800" dirty="0">
                <a:solidFill>
                  <a:srgbClr val="FF0000"/>
                </a:solidFill>
                <a:latin typeface="楷体" panose="02010609060101010101" pitchFamily="49" charset="-122"/>
                <a:ea typeface="楷体" panose="02010609060101010101" pitchFamily="49" charset="-122"/>
              </a:rPr>
              <a:t>17</a:t>
            </a:r>
            <a:r>
              <a:rPr lang="zh-CN" altLang="en-US" sz="1800" dirty="0">
                <a:solidFill>
                  <a:srgbClr val="FF0000"/>
                </a:solidFill>
                <a:latin typeface="楷体" panose="02010609060101010101" pitchFamily="49" charset="-122"/>
                <a:ea typeface="楷体" panose="02010609060101010101" pitchFamily="49" charset="-122"/>
              </a:rPr>
              <a:t>岁时还是一个文盲</a:t>
            </a:r>
            <a:r>
              <a:rPr lang="zh-CN"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之后他</a:t>
            </a:r>
            <a:r>
              <a:rPr lang="zh-CN" altLang="zh-CN" sz="1800" dirty="0">
                <a:latin typeface="楷体" panose="02010609060101010101" pitchFamily="49" charset="-122"/>
                <a:ea typeface="楷体" panose="02010609060101010101" pitchFamily="49" charset="-122"/>
              </a:rPr>
              <a:t>业余参加夜校学习并坚持自学</a:t>
            </a:r>
            <a:r>
              <a:rPr lang="zh-CN" altLang="en-US" sz="1800" dirty="0">
                <a:latin typeface="楷体" panose="02010609060101010101" pitchFamily="49" charset="-122"/>
                <a:ea typeface="楷体" panose="02010609060101010101" pitchFamily="49" charset="-122"/>
              </a:rPr>
              <a:t>，</a:t>
            </a:r>
            <a:r>
              <a:rPr lang="en-US" altLang="zh-CN" sz="1800" dirty="0">
                <a:latin typeface="楷体" panose="02010609060101010101" pitchFamily="49" charset="-122"/>
                <a:ea typeface="楷体" panose="02010609060101010101" pitchFamily="49" charset="-122"/>
              </a:rPr>
              <a:t>19</a:t>
            </a:r>
            <a:r>
              <a:rPr lang="zh-CN" altLang="zh-CN" sz="1800" dirty="0">
                <a:latin typeface="楷体" panose="02010609060101010101" pitchFamily="49" charset="-122"/>
                <a:ea typeface="楷体" panose="02010609060101010101" pitchFamily="49" charset="-122"/>
              </a:rPr>
              <a:t>岁时操作纽科门蒸汽机。</a:t>
            </a:r>
            <a:r>
              <a:rPr lang="en-US" altLang="zh-CN" sz="1800" dirty="0">
                <a:latin typeface="楷体" panose="02010609060101010101" pitchFamily="49" charset="-122"/>
                <a:ea typeface="楷体" panose="02010609060101010101" pitchFamily="49" charset="-122"/>
              </a:rPr>
              <a:t> 1825</a:t>
            </a:r>
            <a:r>
              <a:rPr lang="zh-CN" altLang="zh-CN" sz="1800" dirty="0">
                <a:latin typeface="楷体" panose="02010609060101010101" pitchFamily="49" charset="-122"/>
                <a:ea typeface="楷体" panose="02010609060101010101" pitchFamily="49" charset="-122"/>
              </a:rPr>
              <a:t>年</a:t>
            </a:r>
            <a:r>
              <a:rPr lang="en-US" altLang="zh-CN" sz="1800" dirty="0">
                <a:latin typeface="楷体" panose="02010609060101010101" pitchFamily="49" charset="-122"/>
                <a:ea typeface="楷体" panose="02010609060101010101" pitchFamily="49" charset="-122"/>
              </a:rPr>
              <a:t>9</a:t>
            </a:r>
            <a:r>
              <a:rPr lang="zh-CN" altLang="zh-CN" sz="1800" dirty="0">
                <a:latin typeface="楷体" panose="02010609060101010101" pitchFamily="49" charset="-122"/>
                <a:ea typeface="楷体" panose="02010609060101010101" pitchFamily="49" charset="-122"/>
              </a:rPr>
              <a:t>月</a:t>
            </a:r>
            <a:r>
              <a:rPr lang="en-US" altLang="zh-CN" sz="1800" dirty="0">
                <a:latin typeface="楷体" panose="02010609060101010101" pitchFamily="49" charset="-122"/>
                <a:ea typeface="楷体" panose="02010609060101010101" pitchFamily="49" charset="-122"/>
              </a:rPr>
              <a:t>27</a:t>
            </a:r>
            <a:r>
              <a:rPr lang="zh-CN" altLang="zh-CN" sz="1800" dirty="0">
                <a:latin typeface="楷体" panose="02010609060101010101" pitchFamily="49" charset="-122"/>
                <a:ea typeface="楷体" panose="02010609060101010101" pitchFamily="49" charset="-122"/>
              </a:rPr>
              <a:t>日第一列列车运载</a:t>
            </a:r>
            <a:r>
              <a:rPr lang="en-US" altLang="zh-CN" sz="1800" dirty="0">
                <a:latin typeface="楷体" panose="02010609060101010101" pitchFamily="49" charset="-122"/>
                <a:ea typeface="楷体" panose="02010609060101010101" pitchFamily="49" charset="-122"/>
              </a:rPr>
              <a:t>450</a:t>
            </a:r>
            <a:r>
              <a:rPr lang="zh-CN" altLang="zh-CN" sz="1800" dirty="0">
                <a:latin typeface="楷体" panose="02010609060101010101" pitchFamily="49" charset="-122"/>
                <a:ea typeface="楷体" panose="02010609060101010101" pitchFamily="49" charset="-122"/>
              </a:rPr>
              <a:t>名旅客</a:t>
            </a:r>
            <a:r>
              <a:rPr lang="en-US" altLang="zh-CN" sz="1800" dirty="0">
                <a:latin typeface="楷体" panose="02010609060101010101" pitchFamily="49" charset="-122"/>
                <a:ea typeface="楷体" panose="02010609060101010101" pitchFamily="49" charset="-122"/>
              </a:rPr>
              <a:t>,</a:t>
            </a:r>
            <a:r>
              <a:rPr lang="zh-CN" altLang="zh-CN" sz="1800" dirty="0">
                <a:latin typeface="楷体" panose="02010609060101010101" pitchFamily="49" charset="-122"/>
                <a:ea typeface="楷体" panose="02010609060101010101" pitchFamily="49" charset="-122"/>
              </a:rPr>
              <a:t>以每小时</a:t>
            </a:r>
            <a:r>
              <a:rPr lang="en-US" altLang="zh-CN" sz="1800" dirty="0">
                <a:latin typeface="楷体" panose="02010609060101010101" pitchFamily="49" charset="-122"/>
                <a:ea typeface="楷体" panose="02010609060101010101" pitchFamily="49" charset="-122"/>
              </a:rPr>
              <a:t>24</a:t>
            </a:r>
            <a:r>
              <a:rPr lang="zh-CN" altLang="zh-CN" sz="1800" dirty="0">
                <a:latin typeface="楷体" panose="02010609060101010101" pitchFamily="49" charset="-122"/>
                <a:ea typeface="楷体" panose="02010609060101010101" pitchFamily="49" charset="-122"/>
              </a:rPr>
              <a:t>公里的速度从</a:t>
            </a:r>
            <a:r>
              <a:rPr lang="zh-CN" altLang="en-US" sz="1800" dirty="0">
                <a:latin typeface="楷体" panose="02010609060101010101" pitchFamily="49" charset="-122"/>
                <a:ea typeface="楷体" panose="02010609060101010101" pitchFamily="49" charset="-122"/>
              </a:rPr>
              <a:t>伊库拉因</a:t>
            </a:r>
            <a:r>
              <a:rPr lang="zh-CN" altLang="zh-CN" sz="1800" dirty="0">
                <a:latin typeface="楷体" panose="02010609060101010101" pitchFamily="49" charset="-122"/>
                <a:ea typeface="楷体" panose="02010609060101010101" pitchFamily="49" charset="-122"/>
              </a:rPr>
              <a:t>驶到达灵顿</a:t>
            </a:r>
            <a:r>
              <a:rPr lang="en-US" altLang="zh-CN" sz="1800" dirty="0">
                <a:latin typeface="楷体" panose="02010609060101010101" pitchFamily="49" charset="-122"/>
                <a:ea typeface="楷体" panose="02010609060101010101" pitchFamily="49" charset="-122"/>
              </a:rPr>
              <a:t>,</a:t>
            </a:r>
            <a:r>
              <a:rPr lang="zh-CN" altLang="zh-CN" sz="1800" dirty="0">
                <a:latin typeface="楷体" panose="02010609060101010101" pitchFamily="49" charset="-122"/>
                <a:ea typeface="楷体" panose="02010609060101010101" pitchFamily="49" charset="-122"/>
              </a:rPr>
              <a:t>铁路运输事业就从此诞生了。</a:t>
            </a:r>
            <a:endParaRPr lang="zh-CN" altLang="en-US" dirty="0">
              <a:latin typeface="宋体" panose="02010600030101010101" pitchFamily="2" charset="-122"/>
              <a:ea typeface="宋体" panose="02010600030101010101" pitchFamily="2" charset="-122"/>
            </a:endParaRPr>
          </a:p>
        </p:txBody>
      </p:sp>
      <p:sp>
        <p:nvSpPr>
          <p:cNvPr id="7" name="文本框 6">
            <a:extLst>
              <a:ext uri="{FF2B5EF4-FFF2-40B4-BE49-F238E27FC236}">
                <a16:creationId xmlns:a16="http://schemas.microsoft.com/office/drawing/2014/main" id="{CC7616A7-ECCA-4F6A-AB66-7C719850AAA2}"/>
              </a:ext>
            </a:extLst>
          </p:cNvPr>
          <p:cNvSpPr txBox="1"/>
          <p:nvPr/>
        </p:nvSpPr>
        <p:spPr>
          <a:xfrm>
            <a:off x="6389016" y="4856264"/>
            <a:ext cx="5229519" cy="1754326"/>
          </a:xfrm>
          <a:prstGeom prst="rect">
            <a:avLst/>
          </a:prstGeom>
          <a:noFill/>
        </p:spPr>
        <p:txBody>
          <a:bodyPr wrap="square">
            <a:spAutoFit/>
          </a:bodyPr>
          <a:lstStyle/>
          <a:p>
            <a:pPr eaLnBrk="1" hangingPunct="1">
              <a:spcBef>
                <a:spcPct val="50000"/>
              </a:spcBef>
              <a:buFontTx/>
              <a:buNone/>
            </a:pPr>
            <a:r>
              <a:rPr lang="zh-CN" altLang="en-US" dirty="0">
                <a:solidFill>
                  <a:srgbClr val="FF0000"/>
                </a:solidFill>
                <a:latin typeface="宋体" panose="02010600030101010101" pitchFamily="2" charset="-122"/>
                <a:ea typeface="宋体" panose="02010600030101010101" pitchFamily="2" charset="-122"/>
              </a:rPr>
              <a:t>马克思</a:t>
            </a:r>
            <a:r>
              <a:rPr lang="en-US" altLang="zh-CN" dirty="0">
                <a:solidFill>
                  <a:srgbClr val="FF0000"/>
                </a:solidFill>
                <a:latin typeface="宋体" panose="02010600030101010101" pitchFamily="2" charset="-122"/>
                <a:ea typeface="宋体" panose="02010600030101010101" pitchFamily="2" charset="-122"/>
              </a:rPr>
              <a:t>1835</a:t>
            </a:r>
            <a:r>
              <a:rPr lang="zh-CN" altLang="en-US" dirty="0">
                <a:solidFill>
                  <a:srgbClr val="FF0000"/>
                </a:solidFill>
                <a:latin typeface="宋体" panose="02010600030101010101" pitchFamily="2" charset="-122"/>
                <a:ea typeface="宋体" panose="02010600030101010101" pitchFamily="2" charset="-122"/>
              </a:rPr>
              <a:t>年中学毕业论文：</a:t>
            </a:r>
            <a:r>
              <a:rPr lang="zh-CN" altLang="en-US" sz="1800" dirty="0">
                <a:solidFill>
                  <a:srgbClr val="000000"/>
                </a:solidFill>
                <a:latin typeface="宋体" panose="02010600030101010101" pitchFamily="2" charset="-122"/>
                <a:ea typeface="宋体" panose="02010600030101010101" pitchFamily="2" charset="-122"/>
              </a:rPr>
              <a:t>在选择职业时，我们应当</a:t>
            </a:r>
            <a:r>
              <a:rPr lang="zh-CN" altLang="en-US" sz="1800" dirty="0">
                <a:solidFill>
                  <a:srgbClr val="FF0000"/>
                </a:solidFill>
                <a:latin typeface="宋体" panose="02010600030101010101" pitchFamily="2" charset="-122"/>
                <a:ea typeface="宋体" panose="02010600030101010101" pitchFamily="2" charset="-122"/>
              </a:rPr>
              <a:t>以人类的福利和个人的理想</a:t>
            </a:r>
            <a:r>
              <a:rPr lang="zh-CN" altLang="en-US" sz="1800" dirty="0">
                <a:solidFill>
                  <a:srgbClr val="000000"/>
                </a:solidFill>
                <a:latin typeface="宋体" panose="02010600030101010101" pitchFamily="2" charset="-122"/>
                <a:ea typeface="宋体" panose="02010600030101010101" pitchFamily="2" charset="-122"/>
              </a:rPr>
              <a:t>为主要指针。我们不应当认为这两种利益之间可能发生对立性冲突，不应当认为一种利益必须消灭另一种利益，因为人生本来就是这样安排的；他只有为了社会进步和同时代人的福利而努力，才能够使自己完善起来。</a:t>
            </a:r>
          </a:p>
        </p:txBody>
      </p:sp>
      <p:sp>
        <p:nvSpPr>
          <p:cNvPr id="9" name="文本框 8">
            <a:extLst>
              <a:ext uri="{FF2B5EF4-FFF2-40B4-BE49-F238E27FC236}">
                <a16:creationId xmlns:a16="http://schemas.microsoft.com/office/drawing/2014/main" id="{659DBF2E-F3BD-41EF-9F05-BAAF6BD4D491}"/>
              </a:ext>
            </a:extLst>
          </p:cNvPr>
          <p:cNvSpPr txBox="1"/>
          <p:nvPr/>
        </p:nvSpPr>
        <p:spPr>
          <a:xfrm>
            <a:off x="6478571" y="353510"/>
            <a:ext cx="3570401" cy="1200329"/>
          </a:xfrm>
          <a:prstGeom prst="rect">
            <a:avLst/>
          </a:prstGeom>
          <a:noFill/>
        </p:spPr>
        <p:txBody>
          <a:bodyPr wrap="square">
            <a:spAutoFit/>
          </a:bodyPr>
          <a:lstStyle/>
          <a:p>
            <a:pPr eaLnBrk="1" hangingPunct="1"/>
            <a:r>
              <a:rPr lang="zh-CN" altLang="en-US" sz="1600" dirty="0">
                <a:solidFill>
                  <a:srgbClr val="FF0000"/>
                </a:solidFill>
                <a:latin typeface="宋体" panose="02010600030101010101" pitchFamily="2" charset="-122"/>
                <a:ea typeface="宋体" panose="02010600030101010101" pitchFamily="2" charset="-122"/>
              </a:rPr>
              <a:t>胡锦涛</a:t>
            </a:r>
            <a:r>
              <a:rPr lang="zh-CN" altLang="en-US" sz="1600" dirty="0">
                <a:latin typeface="宋体" panose="02010600030101010101" pitchFamily="2" charset="-122"/>
                <a:ea typeface="宋体" panose="02010600030101010101" pitchFamily="2" charset="-122"/>
              </a:rPr>
              <a:t>希望清华大学培养的 学生成为</a:t>
            </a:r>
            <a:r>
              <a:rPr lang="en-US" altLang="zh-CN" sz="1600" dirty="0">
                <a:latin typeface="宋体" panose="02010600030101010101" pitchFamily="2" charset="-122"/>
                <a:ea typeface="宋体" panose="02010600030101010101" pitchFamily="2" charset="-122"/>
              </a:rPr>
              <a:t>:</a:t>
            </a:r>
            <a:r>
              <a:rPr lang="en-US" altLang="zh-CN" sz="1800" dirty="0">
                <a:latin typeface="宋体" panose="02010600030101010101" pitchFamily="2" charset="-122"/>
                <a:ea typeface="宋体" panose="02010600030101010101" pitchFamily="2" charset="-122"/>
              </a:rPr>
              <a:t>      </a:t>
            </a:r>
          </a:p>
          <a:p>
            <a:pPr eaLnBrk="1" hangingPunct="1"/>
            <a:r>
              <a:rPr lang="zh-CN" altLang="en-US" sz="1800" dirty="0">
                <a:solidFill>
                  <a:srgbClr val="FF0000"/>
                </a:solidFill>
                <a:latin typeface="宋体" panose="02010600030101010101" pitchFamily="2" charset="-122"/>
                <a:ea typeface="宋体" panose="02010600030101010101" pitchFamily="2" charset="-122"/>
              </a:rPr>
              <a:t>治国之才                                            兴业之士                                      学术大师</a:t>
            </a:r>
          </a:p>
        </p:txBody>
      </p:sp>
      <p:sp>
        <p:nvSpPr>
          <p:cNvPr id="11" name="文本框 10">
            <a:extLst>
              <a:ext uri="{FF2B5EF4-FFF2-40B4-BE49-F238E27FC236}">
                <a16:creationId xmlns:a16="http://schemas.microsoft.com/office/drawing/2014/main" id="{8F360371-73A7-4A9F-9E14-5A475DB2B850}"/>
              </a:ext>
            </a:extLst>
          </p:cNvPr>
          <p:cNvSpPr txBox="1"/>
          <p:nvPr/>
        </p:nvSpPr>
        <p:spPr>
          <a:xfrm>
            <a:off x="6479749" y="1553839"/>
            <a:ext cx="5138786" cy="1631216"/>
          </a:xfrm>
          <a:prstGeom prst="rect">
            <a:avLst/>
          </a:prstGeom>
          <a:noFill/>
        </p:spPr>
        <p:txBody>
          <a:bodyPr wrap="square">
            <a:spAutoFit/>
          </a:bodyPr>
          <a:lstStyle/>
          <a:p>
            <a:pPr eaLnBrk="1" hangingPunct="1">
              <a:spcBef>
                <a:spcPct val="0"/>
              </a:spcBef>
              <a:buFontTx/>
              <a:buNone/>
            </a:pPr>
            <a:r>
              <a:rPr lang="en-US" altLang="zh-CN" sz="2000" dirty="0">
                <a:solidFill>
                  <a:srgbClr val="FF0000"/>
                </a:solidFill>
                <a:latin typeface="宋体" panose="02010600030101010101" pitchFamily="2" charset="-122"/>
                <a:ea typeface="宋体" panose="02010600030101010101" pitchFamily="2" charset="-122"/>
              </a:rPr>
              <a:t>   </a:t>
            </a:r>
            <a:r>
              <a:rPr lang="zh-CN" altLang="en-US" sz="2000" dirty="0">
                <a:solidFill>
                  <a:srgbClr val="FF0000"/>
                </a:solidFill>
                <a:latin typeface="宋体" panose="02010600030101010101" pitchFamily="2" charset="-122"/>
                <a:ea typeface="宋体" panose="02010600030101010101" pitchFamily="2" charset="-122"/>
              </a:rPr>
              <a:t>无数人生成功的事实表明，青年时代，选择吃苦也就选择了收获，选择奉献也就选择了高尚。青年时期多经历一点摔打、挫折、考验，有利于走好一生的路。</a:t>
            </a:r>
            <a:endParaRPr lang="en-US" altLang="zh-CN" sz="2000" dirty="0">
              <a:solidFill>
                <a:srgbClr val="FF0000"/>
              </a:solidFill>
              <a:latin typeface="宋体" panose="02010600030101010101" pitchFamily="2" charset="-122"/>
              <a:ea typeface="宋体" panose="02010600030101010101" pitchFamily="2" charset="-122"/>
            </a:endParaRPr>
          </a:p>
          <a:p>
            <a:pPr eaLnBrk="1" hangingPunct="1">
              <a:spcBef>
                <a:spcPct val="0"/>
              </a:spcBef>
              <a:buFontTx/>
              <a:buNone/>
            </a:pPr>
            <a:r>
              <a:rPr lang="en-US" altLang="zh-CN" sz="2000" dirty="0">
                <a:solidFill>
                  <a:srgbClr val="FF0000"/>
                </a:solidFill>
                <a:latin typeface="宋体" panose="02010600030101010101" pitchFamily="2" charset="-122"/>
                <a:ea typeface="宋体" panose="02010600030101010101" pitchFamily="2" charset="-122"/>
              </a:rPr>
              <a:t>			       ——</a:t>
            </a:r>
            <a:r>
              <a:rPr lang="zh-CN" altLang="en-US" sz="2000" dirty="0">
                <a:solidFill>
                  <a:srgbClr val="FF0000"/>
                </a:solidFill>
                <a:latin typeface="宋体" panose="02010600030101010101" pitchFamily="2" charset="-122"/>
                <a:ea typeface="宋体" panose="02010600030101010101" pitchFamily="2" charset="-122"/>
              </a:rPr>
              <a:t>习近平</a:t>
            </a:r>
          </a:p>
        </p:txBody>
      </p:sp>
      <p:sp>
        <p:nvSpPr>
          <p:cNvPr id="13" name="文本框 12">
            <a:extLst>
              <a:ext uri="{FF2B5EF4-FFF2-40B4-BE49-F238E27FC236}">
                <a16:creationId xmlns:a16="http://schemas.microsoft.com/office/drawing/2014/main" id="{08BF8B33-166C-4098-A7CA-80680697328F}"/>
              </a:ext>
            </a:extLst>
          </p:cNvPr>
          <p:cNvSpPr txBox="1"/>
          <p:nvPr/>
        </p:nvSpPr>
        <p:spPr>
          <a:xfrm>
            <a:off x="6492711" y="3351245"/>
            <a:ext cx="5001706" cy="1338828"/>
          </a:xfrm>
          <a:prstGeom prst="rect">
            <a:avLst/>
          </a:prstGeom>
          <a:noFill/>
        </p:spPr>
        <p:txBody>
          <a:bodyPr wrap="square">
            <a:spAutoFit/>
          </a:bodyPr>
          <a:lstStyle/>
          <a:p>
            <a:pPr eaLnBrk="1" hangingPunct="1">
              <a:lnSpc>
                <a:spcPct val="90000"/>
              </a:lnSpc>
              <a:buFontTx/>
              <a:buNone/>
            </a:pPr>
            <a:r>
              <a:rPr lang="zh-CN" altLang="en-US" sz="1800" dirty="0">
                <a:latin typeface="宋体" panose="02010600030101010101" pitchFamily="2" charset="-122"/>
                <a:ea typeface="宋体" panose="02010600030101010101" pitchFamily="2" charset="-122"/>
              </a:rPr>
              <a:t>朱凤蓉少将在清华大学 </a:t>
            </a:r>
            <a:r>
              <a:rPr lang="en-US" altLang="zh-CN" sz="1800" dirty="0">
                <a:latin typeface="宋体" panose="02010600030101010101" pitchFamily="2" charset="-122"/>
                <a:ea typeface="宋体" panose="02010600030101010101" pitchFamily="2" charset="-122"/>
              </a:rPr>
              <a:t>90</a:t>
            </a:r>
            <a:r>
              <a:rPr lang="zh-CN" altLang="en-US" sz="1800" dirty="0">
                <a:latin typeface="宋体" panose="02010600030101010101" pitchFamily="2" charset="-122"/>
                <a:ea typeface="宋体" panose="02010600030101010101" pitchFamily="2" charset="-122"/>
              </a:rPr>
              <a:t>周年校庆发言</a:t>
            </a:r>
          </a:p>
          <a:p>
            <a:pPr eaLnBrk="1" hangingPunct="1">
              <a:lnSpc>
                <a:spcPct val="90000"/>
              </a:lnSpc>
              <a:buFontTx/>
              <a:buNone/>
            </a:pPr>
            <a:r>
              <a:rPr lang="zh-CN" altLang="en-US" sz="1800" dirty="0">
                <a:latin typeface="宋体" panose="02010600030101010101" pitchFamily="2" charset="-122"/>
                <a:ea typeface="宋体" panose="02010600030101010101" pitchFamily="2" charset="-122"/>
              </a:rPr>
              <a:t> </a:t>
            </a:r>
            <a:r>
              <a:rPr lang="en-US" altLang="zh-CN" sz="1800" dirty="0">
                <a:latin typeface="宋体" panose="02010600030101010101" pitchFamily="2" charset="-122"/>
                <a:ea typeface="宋体" panose="02010600030101010101" pitchFamily="2" charset="-122"/>
              </a:rPr>
              <a:t>	——</a:t>
            </a:r>
            <a:r>
              <a:rPr lang="zh-CN" altLang="en-US" sz="1800" dirty="0">
                <a:latin typeface="宋体" panose="02010600030101010101" pitchFamily="2" charset="-122"/>
                <a:ea typeface="宋体" panose="02010600030101010101" pitchFamily="2" charset="-122"/>
              </a:rPr>
              <a:t>我们是从清华毕业的极普通的学生，仅仅因为我们投身到了一个伟大的事业中，仅仅因为我们把自己的理想追求同国家和民族的命运结合起来，才体现了我们自己的人生价值。</a:t>
            </a:r>
          </a:p>
        </p:txBody>
      </p:sp>
    </p:spTree>
    <p:extLst>
      <p:ext uri="{BB962C8B-B14F-4D97-AF65-F5344CB8AC3E}">
        <p14:creationId xmlns:p14="http://schemas.microsoft.com/office/powerpoint/2010/main" val="623864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矩形 5"/>
          <p:cNvSpPr/>
          <p:nvPr/>
        </p:nvSpPr>
        <p:spPr>
          <a:xfrm>
            <a:off x="917576" y="244692"/>
            <a:ext cx="9001125" cy="705485"/>
          </a:xfrm>
          <a:prstGeom prst="rect">
            <a:avLst/>
          </a:prstGeom>
          <a:noFill/>
          <a:ln w="9525">
            <a:noFill/>
          </a:ln>
        </p:spPr>
        <p:txBody>
          <a:bodyPr lIns="91412" tIns="45706" rIns="91412" bIns="45706">
            <a:spAutoFit/>
          </a:bodyPr>
          <a:lstStyle>
            <a:lvl1pPr marL="339725" indent="-339725" algn="l" rtl="0" eaLnBrk="0" fontAlgn="base" hangingPunct="0">
              <a:spcBef>
                <a:spcPct val="20000"/>
              </a:spcBef>
              <a:spcAft>
                <a:spcPct val="0"/>
              </a:spcAft>
              <a:buChar char="•"/>
              <a:defRPr kumimoji="1"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kumimoji="1" sz="2800">
                <a:solidFill>
                  <a:schemeClr val="tx1"/>
                </a:solidFill>
                <a:latin typeface="+mn-lt"/>
                <a:ea typeface="+mn-ea"/>
              </a:defRPr>
            </a:lvl2pPr>
            <a:lvl3pPr marL="1139825" indent="-225425" algn="l" rtl="0" eaLnBrk="0" fontAlgn="base" hangingPunct="0">
              <a:spcBef>
                <a:spcPct val="20000"/>
              </a:spcBef>
              <a:spcAft>
                <a:spcPct val="0"/>
              </a:spcAft>
              <a:buChar char="•"/>
              <a:defRPr kumimoji="1" sz="2400">
                <a:solidFill>
                  <a:schemeClr val="tx1"/>
                </a:solidFill>
                <a:latin typeface="+mn-lt"/>
                <a:ea typeface="+mn-ea"/>
              </a:defRPr>
            </a:lvl3pPr>
            <a:lvl4pPr marL="1597025" indent="-225425" algn="l" rtl="0" eaLnBrk="0" fontAlgn="base" hangingPunct="0">
              <a:spcBef>
                <a:spcPct val="20000"/>
              </a:spcBef>
              <a:spcAft>
                <a:spcPct val="0"/>
              </a:spcAft>
              <a:buChar char="–"/>
              <a:defRPr kumimoji="1" sz="2000">
                <a:solidFill>
                  <a:schemeClr val="tx1"/>
                </a:solidFill>
                <a:latin typeface="+mn-lt"/>
                <a:ea typeface="+mn-ea"/>
              </a:defRPr>
            </a:lvl4pPr>
            <a:lvl5pPr marL="2054225" indent="-225425"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eaLnBrk="1" hangingPunct="1">
              <a:spcBef>
                <a:spcPct val="0"/>
              </a:spcBef>
              <a:buNone/>
            </a:pPr>
            <a:r>
              <a:rPr lang="zh-CN" altLang="en-US" sz="4000" b="1" dirty="0">
                <a:solidFill>
                  <a:schemeClr val="tx1">
                    <a:lumMod val="95000"/>
                    <a:lumOff val="5000"/>
                  </a:schemeClr>
                </a:solidFill>
                <a:latin typeface="等线 Light" panose="02010600030101010101" charset="-122"/>
                <a:ea typeface="等线 Light" panose="02010600030101010101" charset="-122"/>
              </a:rPr>
              <a:t>我国安全环境复杂面临内外挑战</a:t>
            </a:r>
          </a:p>
        </p:txBody>
      </p:sp>
      <p:sp>
        <p:nvSpPr>
          <p:cNvPr id="72708" name="矩形 1"/>
          <p:cNvSpPr/>
          <p:nvPr/>
        </p:nvSpPr>
        <p:spPr>
          <a:xfrm>
            <a:off x="609600" y="997586"/>
            <a:ext cx="10706100" cy="5262979"/>
          </a:xfrm>
          <a:prstGeom prst="rect">
            <a:avLst/>
          </a:prstGeom>
          <a:noFill/>
          <a:ln w="9525">
            <a:noFill/>
          </a:ln>
        </p:spPr>
        <p:txBody>
          <a:bodyPr wrap="square">
            <a:spAutoFit/>
          </a:bodyPr>
          <a:lstStyle/>
          <a:p>
            <a:r>
              <a:rPr lang="zh-CN" altLang="en-US" sz="2400" b="1" dirty="0">
                <a:solidFill>
                  <a:srgbClr val="000000"/>
                </a:solidFill>
                <a:latin typeface="等线 Light" panose="02010600030101010101" charset="-122"/>
                <a:ea typeface="等线 Light" panose="02010600030101010101" charset="-122"/>
              </a:rPr>
              <a:t>全世界十个人口最多的国家中有四个在中国周边；宣布拥有核武器的八个中有四个与中国相邻。当今国际上五大潜在热点冲突地区（中东、中亚、南亚次大陆、台湾海峡、朝鲜半岛）中四个在中国周边。</a:t>
            </a:r>
          </a:p>
          <a:p>
            <a:endParaRPr lang="zh-CN" altLang="en-US" sz="2400" b="1" dirty="0">
              <a:solidFill>
                <a:srgbClr val="000000"/>
              </a:solidFill>
              <a:latin typeface="等线 Light" panose="02010600030101010101" charset="-122"/>
              <a:ea typeface="等线 Light" panose="02010600030101010101" charset="-122"/>
            </a:endParaRPr>
          </a:p>
          <a:p>
            <a:pPr lvl="0"/>
            <a:r>
              <a:rPr lang="zh-CN" altLang="en-US" sz="2400" b="1" dirty="0">
                <a:solidFill>
                  <a:schemeClr val="tx1">
                    <a:lumMod val="95000"/>
                    <a:lumOff val="5000"/>
                  </a:schemeClr>
                </a:solidFill>
                <a:latin typeface="等线 Light" panose="02010600030101010101" charset="-122"/>
                <a:ea typeface="等线 Light" panose="02010600030101010101" charset="-122"/>
                <a:cs typeface="等线 Light" panose="02010600030101010101" charset="-122"/>
                <a:sym typeface="+mn-ea"/>
              </a:rPr>
              <a:t>世界人口排名</a:t>
            </a:r>
            <a:r>
              <a:rPr lang="en-US" altLang="zh-CN" sz="2400" b="1" dirty="0">
                <a:solidFill>
                  <a:schemeClr val="tx1">
                    <a:lumMod val="95000"/>
                    <a:lumOff val="5000"/>
                  </a:schemeClr>
                </a:solidFill>
                <a:latin typeface="等线 Light" panose="02010600030101010101" charset="-122"/>
                <a:ea typeface="等线 Light" panose="02010600030101010101" charset="-122"/>
                <a:cs typeface="等线 Light" panose="02010600030101010101" charset="-122"/>
                <a:sym typeface="+mn-ea"/>
              </a:rPr>
              <a:t>2018</a:t>
            </a:r>
            <a:r>
              <a:rPr lang="zh-CN" altLang="en-US" sz="2400" b="1" dirty="0">
                <a:solidFill>
                  <a:schemeClr val="tx1">
                    <a:lumMod val="95000"/>
                    <a:lumOff val="5000"/>
                  </a:schemeClr>
                </a:solidFill>
                <a:latin typeface="等线 Light" panose="02010600030101010101" charset="-122"/>
                <a:ea typeface="等线 Light" panose="02010600030101010101" charset="-122"/>
                <a:cs typeface="等线 Light" panose="02010600030101010101" charset="-122"/>
                <a:sym typeface="+mn-ea"/>
              </a:rPr>
              <a:t>前十位</a:t>
            </a:r>
            <a:r>
              <a:rPr lang="zh-CN" altLang="en-US" sz="2400" b="1" dirty="0">
                <a:solidFill>
                  <a:srgbClr val="FF0000"/>
                </a:solidFill>
                <a:latin typeface="等线 Light" panose="02010600030101010101" charset="-122"/>
                <a:ea typeface="等线 Light" panose="02010600030101010101" charset="-122"/>
                <a:cs typeface="等线 Light" panose="02010600030101010101" charset="-122"/>
                <a:sym typeface="+mn-ea"/>
              </a:rPr>
              <a:t>：</a:t>
            </a:r>
            <a:r>
              <a:rPr lang="zh-CN" altLang="en-US" sz="2400" dirty="0">
                <a:solidFill>
                  <a:srgbClr val="333333"/>
                </a:solidFill>
                <a:latin typeface="等线 Light" panose="02010600030101010101" charset="-122"/>
                <a:ea typeface="等线 Light" panose="02010600030101010101" charset="-122"/>
                <a:cs typeface="等线 Light" panose="02010600030101010101" charset="-122"/>
                <a:sym typeface="+mn-ea"/>
              </a:rPr>
              <a:t>中国、印度、美国、印度尼西亚、巴西、巴基斯坦、尼日利亚、孟加拉国、俄罗斯、墨西哥。</a:t>
            </a:r>
            <a:endParaRPr lang="zh-CN" altLang="en-US" sz="2400" dirty="0">
              <a:solidFill>
                <a:srgbClr val="000000"/>
              </a:solidFill>
              <a:latin typeface="等线 Light" panose="02010600030101010101" charset="-122"/>
              <a:ea typeface="等线 Light" panose="02010600030101010101" charset="-122"/>
              <a:cs typeface="等线 Light" panose="02010600030101010101" charset="-122"/>
            </a:endParaRPr>
          </a:p>
          <a:p>
            <a:pPr lvl="0" algn="just" eaLnBrk="1" hangingPunct="1">
              <a:spcBef>
                <a:spcPct val="0"/>
              </a:spcBef>
            </a:pPr>
            <a:r>
              <a:rPr lang="en-US" altLang="zh-CN" sz="2400" dirty="0">
                <a:solidFill>
                  <a:srgbClr val="000000"/>
                </a:solidFill>
                <a:latin typeface="等线 Light" panose="02010600030101010101" charset="-122"/>
                <a:ea typeface="等线 Light" panose="02010600030101010101" charset="-122"/>
                <a:cs typeface="等线 Light" panose="02010600030101010101" charset="-122"/>
                <a:sym typeface="+mn-ea"/>
              </a:rPr>
              <a:t>1</a:t>
            </a:r>
            <a:r>
              <a:rPr lang="zh-CN" altLang="en-US" sz="2400" dirty="0">
                <a:solidFill>
                  <a:srgbClr val="000000"/>
                </a:solidFill>
                <a:latin typeface="等线 Light" panose="02010600030101010101" charset="-122"/>
                <a:ea typeface="等线 Light" panose="02010600030101010101" charset="-122"/>
                <a:cs typeface="等线 Light" panose="02010600030101010101" charset="-122"/>
                <a:sym typeface="+mn-ea"/>
              </a:rPr>
              <a:t>、</a:t>
            </a:r>
            <a:r>
              <a:rPr lang="en-US" altLang="zh-CN" sz="2400" dirty="0">
                <a:solidFill>
                  <a:srgbClr val="000000"/>
                </a:solidFill>
                <a:latin typeface="等线 Light" panose="02010600030101010101" charset="-122"/>
                <a:ea typeface="等线 Light" panose="02010600030101010101" charset="-122"/>
                <a:cs typeface="等线 Light" panose="02010600030101010101" charset="-122"/>
                <a:sym typeface="+mn-ea"/>
              </a:rPr>
              <a:t> </a:t>
            </a:r>
            <a:r>
              <a:rPr lang="zh-CN" altLang="en-US" sz="2400" dirty="0">
                <a:solidFill>
                  <a:srgbClr val="000000"/>
                </a:solidFill>
                <a:latin typeface="等线 Light" panose="02010600030101010101" charset="-122"/>
                <a:ea typeface="等线 Light" panose="02010600030101010101" charset="-122"/>
                <a:cs typeface="等线 Light" panose="02010600030101010101" charset="-122"/>
                <a:sym typeface="+mn-ea"/>
              </a:rPr>
              <a:t>有核国家： 美国、 俄罗斯、英国、法国、中国</a:t>
            </a:r>
            <a:endParaRPr lang="zh-CN" altLang="en-US" sz="2400" dirty="0">
              <a:solidFill>
                <a:srgbClr val="000000"/>
              </a:solidFill>
              <a:latin typeface="等线 Light" panose="02010600030101010101" charset="-122"/>
              <a:ea typeface="等线 Light" panose="02010600030101010101" charset="-122"/>
              <a:cs typeface="等线 Light" panose="02010600030101010101" charset="-122"/>
            </a:endParaRPr>
          </a:p>
          <a:p>
            <a:pPr lvl="0" algn="just" eaLnBrk="1" hangingPunct="1">
              <a:spcBef>
                <a:spcPct val="0"/>
              </a:spcBef>
            </a:pPr>
            <a:r>
              <a:rPr lang="en-US" altLang="zh-CN" sz="2400" dirty="0">
                <a:solidFill>
                  <a:srgbClr val="000000"/>
                </a:solidFill>
                <a:latin typeface="等线 Light" panose="02010600030101010101" charset="-122"/>
                <a:ea typeface="等线 Light" panose="02010600030101010101" charset="-122"/>
                <a:cs typeface="等线 Light" panose="02010600030101010101" charset="-122"/>
                <a:sym typeface="+mn-ea"/>
              </a:rPr>
              <a:t>2 </a:t>
            </a:r>
            <a:r>
              <a:rPr lang="zh-CN" altLang="en-US" sz="2400" dirty="0">
                <a:solidFill>
                  <a:srgbClr val="000000"/>
                </a:solidFill>
                <a:latin typeface="等线 Light" panose="02010600030101010101" charset="-122"/>
                <a:ea typeface="等线 Light" panose="02010600030101010101" charset="-122"/>
                <a:cs typeface="等线 Light" panose="02010600030101010101" charset="-122"/>
                <a:sym typeface="+mn-ea"/>
              </a:rPr>
              <a:t>、非法拥核国家： 印度 、巴基斯坦、 朝鲜</a:t>
            </a:r>
          </a:p>
          <a:p>
            <a:pPr lvl="0" algn="just" eaLnBrk="1" hangingPunct="1">
              <a:spcBef>
                <a:spcPct val="0"/>
              </a:spcBef>
            </a:pPr>
            <a:endParaRPr lang="zh-CN" altLang="en-US" sz="2400" dirty="0">
              <a:solidFill>
                <a:srgbClr val="000000"/>
              </a:solidFill>
              <a:latin typeface="等线 Light" panose="02010600030101010101" charset="-122"/>
              <a:ea typeface="等线 Light" panose="02010600030101010101" charset="-122"/>
              <a:cs typeface="等线 Light" panose="02010600030101010101" charset="-122"/>
              <a:sym typeface="+mn-ea"/>
            </a:endParaRPr>
          </a:p>
          <a:p>
            <a:pPr lvl="0" algn="ctr" eaLnBrk="1" hangingPunct="1">
              <a:buClrTx/>
              <a:buSzTx/>
              <a:buNone/>
            </a:pPr>
            <a:r>
              <a:rPr lang="zh-CN" altLang="en-US" sz="2400" dirty="0">
                <a:solidFill>
                  <a:srgbClr val="000000"/>
                </a:solidFill>
                <a:latin typeface="等线 Light" panose="02010600030101010101" charset="-122"/>
                <a:ea typeface="等线 Light" panose="02010600030101010101" charset="-122"/>
                <a:cs typeface="等线 Light" panose="02010600030101010101" charset="-122"/>
                <a:sym typeface="+mn-ea"/>
              </a:rPr>
              <a:t>　 </a:t>
            </a:r>
            <a:r>
              <a:rPr lang="zh-CN" altLang="en-US" sz="2400" b="1" dirty="0">
                <a:solidFill>
                  <a:srgbClr val="000000"/>
                </a:solidFill>
                <a:latin typeface="等线 Light" panose="02010600030101010101" charset="-122"/>
                <a:ea typeface="等线 Light" panose="02010600030101010101" charset="-122"/>
                <a:cs typeface="等线 Light" panose="02010600030101010101" charset="-122"/>
                <a:sym typeface="+mn-ea"/>
              </a:rPr>
              <a:t>历史上侵略过我国的国家</a:t>
            </a:r>
            <a:br>
              <a:rPr lang="zh-CN" altLang="en-US" sz="2400" dirty="0">
                <a:solidFill>
                  <a:srgbClr val="000000"/>
                </a:solidFill>
                <a:latin typeface="等线 Light" panose="02010600030101010101" charset="-122"/>
                <a:ea typeface="等线 Light" panose="02010600030101010101" charset="-122"/>
                <a:cs typeface="等线 Light" panose="02010600030101010101" charset="-122"/>
                <a:sym typeface="+mn-ea"/>
              </a:rPr>
            </a:br>
            <a:r>
              <a:rPr lang="zh-CN" altLang="en-US" sz="2400" dirty="0">
                <a:solidFill>
                  <a:srgbClr val="000000"/>
                </a:solidFill>
                <a:latin typeface="等线 Light" panose="02010600030101010101" charset="-122"/>
                <a:ea typeface="等线 Light" panose="02010600030101010101" charset="-122"/>
                <a:cs typeface="等线 Light" panose="02010600030101010101" charset="-122"/>
                <a:sym typeface="+mn-ea"/>
              </a:rPr>
              <a:t>	   英国、美国、法国、俄国、普鲁士、瑞典、挪威、丹麦、荷兰、西班牙、秘鲁、奥地利、巴西、比利时、葡萄牙、墨西哥、意大利、瑞士、日本。</a:t>
            </a:r>
            <a:endParaRPr lang="zh-CN" altLang="en-US" sz="2400" dirty="0">
              <a:solidFill>
                <a:srgbClr val="000000"/>
              </a:solidFill>
              <a:latin typeface="等线 Light" panose="02010600030101010101" charset="-122"/>
              <a:ea typeface="等线 Light" panose="02010600030101010101" charset="-122"/>
              <a:cs typeface="等线 Light" panose="02010600030101010101" charset="-122"/>
            </a:endParaRPr>
          </a:p>
          <a:p>
            <a:pPr lvl="0" algn="just" eaLnBrk="1" hangingPunct="1">
              <a:spcBef>
                <a:spcPct val="0"/>
              </a:spcBef>
            </a:pPr>
            <a:endParaRPr lang="zh-CN" altLang="en-US" sz="2400" dirty="0">
              <a:solidFill>
                <a:srgbClr val="000000"/>
              </a:solidFill>
              <a:latin typeface="等线 Light" panose="02010600030101010101" charset="-122"/>
              <a:ea typeface="等线 Light" panose="02010600030101010101" charset="-122"/>
              <a:cs typeface="等线 Light" panose="02010600030101010101" charset="-122"/>
            </a:endParaRPr>
          </a:p>
          <a:p>
            <a:endParaRPr lang="zh-CN" altLang="en-US" sz="2400" b="1" dirty="0">
              <a:solidFill>
                <a:srgbClr val="000000"/>
              </a:solidFill>
              <a:latin typeface="等线 Light" panose="02010600030101010101" charset="-122"/>
              <a:ea typeface="等线 Light" panose="02010600030101010101" charset="-122"/>
              <a:cs typeface="等线 Light" panose="02010600030101010101" charset="-122"/>
            </a:endParaRPr>
          </a:p>
        </p:txBody>
      </p:sp>
    </p:spTree>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9006EDA-E746-495E-BF6E-E7B55029242A}"/>
              </a:ext>
            </a:extLst>
          </p:cNvPr>
          <p:cNvSpPr txBox="1"/>
          <p:nvPr/>
        </p:nvSpPr>
        <p:spPr>
          <a:xfrm>
            <a:off x="370002" y="106700"/>
            <a:ext cx="10668785" cy="5252400"/>
          </a:xfrm>
          <a:prstGeom prst="rect">
            <a:avLst/>
          </a:prstGeom>
          <a:noFill/>
        </p:spPr>
        <p:txBody>
          <a:bodyPr wrap="square">
            <a:spAutoFit/>
          </a:bodyPr>
          <a:lstStyle/>
          <a:p>
            <a:pPr>
              <a:lnSpc>
                <a:spcPct val="150000"/>
              </a:lnSpc>
              <a:spcBef>
                <a:spcPct val="0"/>
              </a:spcBef>
              <a:buFontTx/>
              <a:buNone/>
            </a:pPr>
            <a:r>
              <a:rPr lang="zh-CN" altLang="en-US" sz="2000" dirty="0">
                <a:solidFill>
                  <a:srgbClr val="C00000"/>
                </a:solidFill>
                <a:latin typeface="宋体" panose="02010600030101010101" pitchFamily="2" charset="-122"/>
                <a:ea typeface="宋体" panose="02010600030101010101" pitchFamily="2" charset="-122"/>
              </a:rPr>
              <a:t>新时代中国青年要树立远大理想</a:t>
            </a:r>
          </a:p>
          <a:p>
            <a:pPr>
              <a:lnSpc>
                <a:spcPct val="150000"/>
              </a:lnSpc>
              <a:spcBef>
                <a:spcPct val="0"/>
              </a:spcBef>
              <a:buFontTx/>
              <a:buNone/>
            </a:pPr>
            <a:r>
              <a:rPr lang="zh-CN" altLang="en-US" sz="2000" dirty="0">
                <a:solidFill>
                  <a:srgbClr val="C00000"/>
                </a:solidFill>
                <a:latin typeface="宋体" panose="02010600030101010101" pitchFamily="2" charset="-122"/>
                <a:ea typeface="宋体" panose="02010600030101010101" pitchFamily="2" charset="-122"/>
              </a:rPr>
              <a:t>新时代中国青年要热爱伟大祖国</a:t>
            </a:r>
          </a:p>
          <a:p>
            <a:pPr>
              <a:lnSpc>
                <a:spcPct val="150000"/>
              </a:lnSpc>
              <a:spcBef>
                <a:spcPct val="0"/>
              </a:spcBef>
              <a:buFontTx/>
              <a:buNone/>
            </a:pPr>
            <a:r>
              <a:rPr lang="zh-CN" altLang="en-US" sz="2000" dirty="0">
                <a:solidFill>
                  <a:srgbClr val="C00000"/>
                </a:solidFill>
                <a:latin typeface="宋体" panose="02010600030101010101" pitchFamily="2" charset="-122"/>
                <a:ea typeface="宋体" panose="02010600030101010101" pitchFamily="2" charset="-122"/>
              </a:rPr>
              <a:t>新时代中国青年要担当时代责任</a:t>
            </a:r>
          </a:p>
          <a:p>
            <a:pPr>
              <a:lnSpc>
                <a:spcPct val="150000"/>
              </a:lnSpc>
              <a:spcBef>
                <a:spcPct val="0"/>
              </a:spcBef>
              <a:buFontTx/>
              <a:buNone/>
            </a:pPr>
            <a:r>
              <a:rPr lang="zh-CN" altLang="en-US" sz="2000" dirty="0">
                <a:solidFill>
                  <a:srgbClr val="C00000"/>
                </a:solidFill>
                <a:latin typeface="宋体" panose="02010600030101010101" pitchFamily="2" charset="-122"/>
                <a:ea typeface="宋体" panose="02010600030101010101" pitchFamily="2" charset="-122"/>
              </a:rPr>
              <a:t>新时代中国青年要勇于砥砺奋斗</a:t>
            </a:r>
          </a:p>
          <a:p>
            <a:pPr>
              <a:lnSpc>
                <a:spcPct val="150000"/>
              </a:lnSpc>
              <a:spcBef>
                <a:spcPct val="0"/>
              </a:spcBef>
              <a:buFontTx/>
              <a:buNone/>
            </a:pPr>
            <a:r>
              <a:rPr lang="zh-CN" altLang="en-US" sz="2000" dirty="0">
                <a:solidFill>
                  <a:srgbClr val="C00000"/>
                </a:solidFill>
                <a:latin typeface="宋体" panose="02010600030101010101" pitchFamily="2" charset="-122"/>
                <a:ea typeface="宋体" panose="02010600030101010101" pitchFamily="2" charset="-122"/>
              </a:rPr>
              <a:t>新时代中国青年要练就过硬本领</a:t>
            </a:r>
          </a:p>
          <a:p>
            <a:pPr>
              <a:lnSpc>
                <a:spcPct val="150000"/>
              </a:lnSpc>
              <a:spcBef>
                <a:spcPct val="0"/>
              </a:spcBef>
              <a:buFontTx/>
              <a:buNone/>
            </a:pPr>
            <a:r>
              <a:rPr lang="zh-CN" altLang="en-US" sz="2000" dirty="0">
                <a:solidFill>
                  <a:srgbClr val="C00000"/>
                </a:solidFill>
                <a:latin typeface="宋体" panose="02010600030101010101" pitchFamily="2" charset="-122"/>
                <a:ea typeface="宋体" panose="02010600030101010101" pitchFamily="2" charset="-122"/>
              </a:rPr>
              <a:t>新时代中国青年要锤炼品德修为</a:t>
            </a:r>
            <a:r>
              <a:rPr lang="en-US" altLang="zh-CN" sz="2000" dirty="0">
                <a:solidFill>
                  <a:srgbClr val="C00000"/>
                </a:solidFill>
                <a:latin typeface="宋体" panose="02010600030101010101" pitchFamily="2" charset="-122"/>
                <a:ea typeface="宋体" panose="02010600030101010101" pitchFamily="2" charset="-122"/>
              </a:rPr>
              <a:t>——</a:t>
            </a:r>
            <a:r>
              <a:rPr lang="zh-CN" altLang="en-US" sz="2000" dirty="0">
                <a:solidFill>
                  <a:srgbClr val="C00000"/>
                </a:solidFill>
                <a:latin typeface="宋体" panose="02010600030101010101" pitchFamily="2" charset="-122"/>
                <a:ea typeface="宋体" panose="02010600030101010101" pitchFamily="2" charset="-122"/>
              </a:rPr>
              <a:t>习近平</a:t>
            </a:r>
            <a:endParaRPr lang="en-US" altLang="zh-CN" sz="2000" dirty="0">
              <a:solidFill>
                <a:srgbClr val="C00000"/>
              </a:solidFill>
              <a:latin typeface="宋体" panose="02010600030101010101" pitchFamily="2" charset="-122"/>
              <a:ea typeface="宋体" panose="02010600030101010101" pitchFamily="2" charset="-122"/>
            </a:endParaRPr>
          </a:p>
          <a:p>
            <a:pPr>
              <a:lnSpc>
                <a:spcPct val="150000"/>
              </a:lnSpc>
              <a:spcBef>
                <a:spcPct val="0"/>
              </a:spcBef>
              <a:buFontTx/>
              <a:buNone/>
            </a:pPr>
            <a:endParaRPr lang="en-US" altLang="zh-CN" sz="2000" dirty="0">
              <a:solidFill>
                <a:srgbClr val="C00000"/>
              </a:solidFill>
              <a:latin typeface="宋体" panose="02010600030101010101" pitchFamily="2" charset="-122"/>
              <a:ea typeface="宋体" panose="02010600030101010101" pitchFamily="2" charset="-122"/>
            </a:endParaRPr>
          </a:p>
          <a:p>
            <a:pPr marL="180000" indent="-180000">
              <a:buFont typeface="Arial" panose="020B0604020202020204" pitchFamily="34" charset="0"/>
              <a:buChar char="•"/>
              <a:defRPr/>
            </a:pPr>
            <a:r>
              <a:rPr lang="zh-CN" altLang="en-US" sz="2000" dirty="0">
                <a:solidFill>
                  <a:srgbClr val="000000"/>
                </a:solidFill>
                <a:latin typeface="宋体" panose="02010600030101010101" pitchFamily="2" charset="-122"/>
                <a:ea typeface="宋体" panose="02010600030101010101" pitchFamily="2" charset="-122"/>
              </a:rPr>
              <a:t>要爱国爱民，从党史学习中激发信仰、获得启发、汲取力量，不断坚定“四个自信”，不断</a:t>
            </a:r>
            <a:r>
              <a:rPr lang="zh-CN" altLang="en-US" sz="2000" dirty="0">
                <a:solidFill>
                  <a:srgbClr val="FF0000"/>
                </a:solidFill>
                <a:latin typeface="宋体" panose="02010600030101010101" pitchFamily="2" charset="-122"/>
                <a:ea typeface="宋体" panose="02010600030101010101" pitchFamily="2" charset="-122"/>
              </a:rPr>
              <a:t>增强做中国人的志气、骨气、底气，树立为祖国为人民永久奋斗、赤诚奉献的坚定理想</a:t>
            </a:r>
            <a:r>
              <a:rPr lang="zh-CN" altLang="en-US" sz="2000" dirty="0">
                <a:solidFill>
                  <a:srgbClr val="000000"/>
                </a:solidFill>
                <a:latin typeface="宋体" panose="02010600030101010101" pitchFamily="2" charset="-122"/>
                <a:ea typeface="宋体" panose="02010600030101010101" pitchFamily="2" charset="-122"/>
              </a:rPr>
              <a:t>。</a:t>
            </a:r>
            <a:endParaRPr lang="en-US" altLang="zh-CN" sz="2000" dirty="0">
              <a:solidFill>
                <a:srgbClr val="000000"/>
              </a:solidFill>
              <a:latin typeface="宋体" panose="02010600030101010101" pitchFamily="2" charset="-122"/>
              <a:ea typeface="宋体" panose="02010600030101010101" pitchFamily="2" charset="-122"/>
            </a:endParaRPr>
          </a:p>
          <a:p>
            <a:pPr>
              <a:lnSpc>
                <a:spcPct val="150000"/>
              </a:lnSpc>
              <a:spcBef>
                <a:spcPct val="0"/>
              </a:spcBef>
              <a:buFontTx/>
              <a:buNone/>
            </a:pPr>
            <a:endParaRPr lang="en-US" altLang="zh-CN" sz="2000" dirty="0">
              <a:solidFill>
                <a:srgbClr val="C00000"/>
              </a:solidFill>
              <a:latin typeface="宋体" panose="02010600030101010101" pitchFamily="2" charset="-122"/>
              <a:ea typeface="宋体" panose="02010600030101010101" pitchFamily="2" charset="-122"/>
            </a:endParaRPr>
          </a:p>
          <a:p>
            <a:pPr>
              <a:lnSpc>
                <a:spcPct val="150000"/>
              </a:lnSpc>
              <a:spcBef>
                <a:spcPct val="0"/>
              </a:spcBef>
            </a:pPr>
            <a:r>
              <a:rPr lang="zh-CN" altLang="en-US" sz="2000" dirty="0">
                <a:solidFill>
                  <a:srgbClr val="FF0000"/>
                </a:solidFill>
                <a:latin typeface="宋体" panose="02010600030101010101" pitchFamily="2" charset="-122"/>
                <a:ea typeface="宋体" panose="02010600030101010101" pitchFamily="2" charset="-122"/>
              </a:rPr>
              <a:t>因此，树立远大理想信念，做到致人而不致于人，掌握人生的主动权是人生中最重要的。</a:t>
            </a:r>
            <a:r>
              <a:rPr lang="zh-CN" altLang="en-US" sz="2000" dirty="0">
                <a:latin typeface="宋体" panose="02010600030101010101" pitchFamily="2" charset="-122"/>
                <a:ea typeface="宋体" panose="02010600030101010101" pitchFamily="2" charset="-122"/>
              </a:rPr>
              <a:t>	</a:t>
            </a:r>
          </a:p>
          <a:p>
            <a:pPr>
              <a:lnSpc>
                <a:spcPct val="150000"/>
              </a:lnSpc>
              <a:spcBef>
                <a:spcPct val="0"/>
              </a:spcBef>
              <a:buFontTx/>
              <a:buNone/>
            </a:pPr>
            <a:endParaRPr lang="zh-CN" altLang="en-US" sz="2000" dirty="0">
              <a:solidFill>
                <a:srgbClr val="C0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79642557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6F5CC99-6C7D-4EE8-9979-4AAB08B96358}"/>
              </a:ext>
            </a:extLst>
          </p:cNvPr>
          <p:cNvSpPr txBox="1"/>
          <p:nvPr/>
        </p:nvSpPr>
        <p:spPr>
          <a:xfrm>
            <a:off x="388856" y="233016"/>
            <a:ext cx="6094428" cy="707886"/>
          </a:xfrm>
          <a:prstGeom prst="rect">
            <a:avLst/>
          </a:prstGeom>
          <a:noFill/>
        </p:spPr>
        <p:txBody>
          <a:bodyPr wrap="square">
            <a:spAutoFit/>
          </a:bodyPr>
          <a:lstStyle/>
          <a:p>
            <a:pPr eaLnBrk="1" hangingPunct="1">
              <a:spcBef>
                <a:spcPct val="0"/>
              </a:spcBef>
              <a:buFontTx/>
              <a:buNone/>
            </a:pPr>
            <a:r>
              <a:rPr lang="zh-CN" altLang="en-US" sz="2000">
                <a:solidFill>
                  <a:srgbClr val="FF0000"/>
                </a:solidFill>
                <a:latin typeface="宋体" panose="02010600030101010101" pitchFamily="2" charset="-122"/>
                <a:ea typeface="宋体" panose="02010600030101010101" pitchFamily="2" charset="-122"/>
              </a:rPr>
              <a:t>四、</a:t>
            </a:r>
            <a:r>
              <a:rPr kumimoji="1" lang="zh-CN" altLang="en-US" sz="2000">
                <a:solidFill>
                  <a:srgbClr val="FF0000"/>
                </a:solidFill>
                <a:latin typeface="宋体" panose="02010600030101010101" pitchFamily="2" charset="-122"/>
                <a:ea typeface="宋体" panose="02010600030101010101" pitchFamily="2" charset="-122"/>
              </a:rPr>
              <a:t>兵贵胜</a:t>
            </a:r>
            <a:r>
              <a:rPr kumimoji="1" lang="en-US" altLang="zh-CN" sz="2000">
                <a:solidFill>
                  <a:srgbClr val="FF0000"/>
                </a:solidFill>
                <a:latin typeface="宋体" panose="02010600030101010101" pitchFamily="2" charset="-122"/>
                <a:ea typeface="宋体" panose="02010600030101010101" pitchFamily="2" charset="-122"/>
              </a:rPr>
              <a:t>,</a:t>
            </a:r>
            <a:r>
              <a:rPr kumimoji="1" lang="zh-CN" altLang="en-US" sz="2000">
                <a:solidFill>
                  <a:srgbClr val="FF0000"/>
                </a:solidFill>
                <a:latin typeface="宋体" panose="02010600030101010101" pitchFamily="2" charset="-122"/>
                <a:ea typeface="宋体" panose="02010600030101010101" pitchFamily="2" charset="-122"/>
              </a:rPr>
              <a:t>不贵久</a:t>
            </a:r>
          </a:p>
          <a:p>
            <a:pPr eaLnBrk="1" hangingPunct="1">
              <a:spcBef>
                <a:spcPct val="0"/>
              </a:spcBef>
              <a:buFontTx/>
              <a:buNone/>
            </a:pPr>
            <a:r>
              <a:rPr kumimoji="1" lang="zh-CN" altLang="en-US" sz="2000">
                <a:solidFill>
                  <a:srgbClr val="FF0000"/>
                </a:solidFill>
                <a:latin typeface="宋体" panose="02010600030101010101" pitchFamily="2" charset="-122"/>
                <a:ea typeface="宋体" panose="02010600030101010101" pitchFamily="2" charset="-122"/>
              </a:rPr>
              <a:t>	</a:t>
            </a:r>
            <a:r>
              <a:rPr kumimoji="1" lang="en-US" altLang="zh-CN" sz="2000">
                <a:solidFill>
                  <a:srgbClr val="FF0000"/>
                </a:solidFill>
                <a:latin typeface="宋体" panose="02010600030101010101" pitchFamily="2" charset="-122"/>
                <a:ea typeface="宋体" panose="02010600030101010101" pitchFamily="2" charset="-122"/>
              </a:rPr>
              <a:t>——</a:t>
            </a:r>
            <a:r>
              <a:rPr lang="zh-CN" altLang="en-US" sz="2000">
                <a:solidFill>
                  <a:srgbClr val="FF0000"/>
                </a:solidFill>
                <a:latin typeface="宋体" panose="02010600030101010101" pitchFamily="2" charset="-122"/>
                <a:ea typeface="宋体" panose="02010600030101010101" pitchFamily="2" charset="-122"/>
              </a:rPr>
              <a:t>做一个</a:t>
            </a:r>
            <a:r>
              <a:rPr kumimoji="1" lang="zh-CN" altLang="en-US" sz="2000">
                <a:solidFill>
                  <a:srgbClr val="FF0000"/>
                </a:solidFill>
                <a:latin typeface="宋体" panose="02010600030101010101" pitchFamily="2" charset="-122"/>
                <a:ea typeface="宋体" panose="02010600030101010101" pitchFamily="2" charset="-122"/>
              </a:rPr>
              <a:t>办事效率高的人</a:t>
            </a:r>
            <a:endParaRPr lang="zh-CN" altLang="en-US" sz="2000" dirty="0">
              <a:solidFill>
                <a:srgbClr val="FF0000"/>
              </a:solidFill>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DE1AF147-0A0B-440F-9582-A644761D70E8}"/>
              </a:ext>
            </a:extLst>
          </p:cNvPr>
          <p:cNvSpPr txBox="1"/>
          <p:nvPr/>
        </p:nvSpPr>
        <p:spPr>
          <a:xfrm>
            <a:off x="492551" y="1106446"/>
            <a:ext cx="6094428" cy="861774"/>
          </a:xfrm>
          <a:prstGeom prst="rect">
            <a:avLst/>
          </a:prstGeom>
          <a:noFill/>
        </p:spPr>
        <p:txBody>
          <a:bodyPr wrap="square">
            <a:spAutoFit/>
          </a:bodyPr>
          <a:lstStyle/>
          <a:p>
            <a:pPr eaLnBrk="1" hangingPunct="1">
              <a:spcBef>
                <a:spcPct val="50000"/>
              </a:spcBef>
              <a:buFontTx/>
              <a:buNone/>
            </a:pPr>
            <a:r>
              <a:rPr kumimoji="1" lang="zh-CN" altLang="en-US" sz="2000" dirty="0">
                <a:latin typeface="宋体" panose="02010600030101010101" pitchFamily="2" charset="-122"/>
                <a:ea typeface="宋体" panose="02010600030101010101" pitchFamily="2" charset="-122"/>
              </a:rPr>
              <a:t>夫兵久而国利者，未之有也。</a:t>
            </a:r>
            <a:endParaRPr kumimoji="1" lang="en-US" altLang="zh-CN" sz="2000" dirty="0">
              <a:latin typeface="宋体" panose="02010600030101010101" pitchFamily="2" charset="-122"/>
              <a:ea typeface="宋体" panose="02010600030101010101" pitchFamily="2" charset="-122"/>
            </a:endParaRPr>
          </a:p>
          <a:p>
            <a:pPr eaLnBrk="1" hangingPunct="1">
              <a:spcBef>
                <a:spcPct val="50000"/>
              </a:spcBef>
              <a:buFontTx/>
              <a:buNone/>
            </a:pPr>
            <a:r>
              <a:rPr kumimoji="1" lang="zh-CN" altLang="en-US" sz="2000" dirty="0">
                <a:latin typeface="宋体" panose="02010600030101010101" pitchFamily="2" charset="-122"/>
                <a:ea typeface="宋体" panose="02010600030101010101" pitchFamily="2" charset="-122"/>
              </a:rPr>
              <a:t>故兵贵胜，不贵久。</a:t>
            </a:r>
            <a:r>
              <a:rPr kumimoji="1" lang="en-US" altLang="zh-CN" sz="2000" dirty="0">
                <a:latin typeface="宋体" panose="02010600030101010101" pitchFamily="2" charset="-122"/>
                <a:ea typeface="宋体" panose="02010600030101010101" pitchFamily="2" charset="-122"/>
              </a:rPr>
              <a:t>《</a:t>
            </a:r>
            <a:r>
              <a:rPr kumimoji="1" lang="zh-CN" altLang="en-US" sz="2000" dirty="0">
                <a:latin typeface="宋体" panose="02010600030101010101" pitchFamily="2" charset="-122"/>
                <a:ea typeface="宋体" panose="02010600030101010101" pitchFamily="2" charset="-122"/>
              </a:rPr>
              <a:t>作战篇</a:t>
            </a:r>
            <a:r>
              <a:rPr kumimoji="1" lang="en-US" altLang="zh-CN" sz="2000" dirty="0">
                <a:latin typeface="宋体" panose="02010600030101010101" pitchFamily="2" charset="-122"/>
                <a:ea typeface="宋体" panose="02010600030101010101" pitchFamily="2" charset="-122"/>
              </a:rPr>
              <a:t>》</a:t>
            </a:r>
          </a:p>
        </p:txBody>
      </p:sp>
      <p:sp>
        <p:nvSpPr>
          <p:cNvPr id="7" name="文本框 6">
            <a:extLst>
              <a:ext uri="{FF2B5EF4-FFF2-40B4-BE49-F238E27FC236}">
                <a16:creationId xmlns:a16="http://schemas.microsoft.com/office/drawing/2014/main" id="{50F32988-A332-4A21-A982-DE3935F88D9C}"/>
              </a:ext>
            </a:extLst>
          </p:cNvPr>
          <p:cNvSpPr txBox="1"/>
          <p:nvPr/>
        </p:nvSpPr>
        <p:spPr>
          <a:xfrm>
            <a:off x="238028" y="2012838"/>
            <a:ext cx="6094428" cy="1969770"/>
          </a:xfrm>
          <a:prstGeom prst="rect">
            <a:avLst/>
          </a:prstGeom>
          <a:noFill/>
        </p:spPr>
        <p:txBody>
          <a:bodyPr wrap="square">
            <a:spAutoFit/>
          </a:bodyPr>
          <a:lstStyle/>
          <a:p>
            <a:r>
              <a:rPr lang="en-US" altLang="zh-CN" sz="2000" b="0" dirty="0">
                <a:solidFill>
                  <a:srgbClr val="000000"/>
                </a:solidFill>
                <a:latin typeface="宋体" panose="02010600030101010101" pitchFamily="2" charset="-122"/>
                <a:ea typeface="宋体" panose="02010600030101010101" pitchFamily="2" charset="-122"/>
              </a:rPr>
              <a:t> </a:t>
            </a:r>
            <a:r>
              <a:rPr lang="zh-CN" altLang="en-US" sz="2000" b="0" dirty="0">
                <a:solidFill>
                  <a:srgbClr val="FF0000"/>
                </a:solidFill>
                <a:latin typeface="宋体" panose="02010600030101010101" pitchFamily="2" charset="-122"/>
                <a:ea typeface="宋体" panose="02010600030101010101" pitchFamily="2" charset="-122"/>
              </a:rPr>
              <a:t>抓住机遇  乘时而进</a:t>
            </a:r>
            <a:br>
              <a:rPr lang="zh-CN" altLang="en-US" sz="2000" b="0" dirty="0">
                <a:solidFill>
                  <a:srgbClr val="FF0000"/>
                </a:solidFill>
                <a:latin typeface="宋体" panose="02010600030101010101" pitchFamily="2" charset="-122"/>
                <a:ea typeface="宋体" panose="02010600030101010101" pitchFamily="2" charset="-122"/>
              </a:rPr>
            </a:br>
            <a:r>
              <a:rPr lang="zh-CN" altLang="en-US" sz="2000" b="0" dirty="0">
                <a:solidFill>
                  <a:srgbClr val="000000"/>
                </a:solidFill>
                <a:latin typeface="宋体" panose="02010600030101010101" pitchFamily="2" charset="-122"/>
                <a:ea typeface="宋体" panose="02010600030101010101" pitchFamily="2" charset="-122"/>
              </a:rPr>
              <a:t>避其锐气，击其惰归  </a:t>
            </a:r>
            <a:r>
              <a:rPr lang="en-US" altLang="zh-CN" sz="2000" b="0" dirty="0">
                <a:solidFill>
                  <a:srgbClr val="000000"/>
                </a:solidFill>
                <a:latin typeface="宋体" panose="02010600030101010101" pitchFamily="2" charset="-122"/>
                <a:ea typeface="宋体" panose="02010600030101010101" pitchFamily="2" charset="-122"/>
              </a:rPr>
              <a:t>《</a:t>
            </a:r>
            <a:r>
              <a:rPr lang="zh-CN" altLang="en-US" sz="2000" b="0" dirty="0">
                <a:solidFill>
                  <a:srgbClr val="000000"/>
                </a:solidFill>
                <a:latin typeface="宋体" panose="02010600030101010101" pitchFamily="2" charset="-122"/>
                <a:ea typeface="宋体" panose="02010600030101010101" pitchFamily="2" charset="-122"/>
              </a:rPr>
              <a:t>孙子</a:t>
            </a:r>
            <a:r>
              <a:rPr lang="en-US" altLang="zh-CN" sz="2000" b="0" dirty="0">
                <a:solidFill>
                  <a:srgbClr val="000000"/>
                </a:solidFill>
                <a:latin typeface="宋体" panose="02010600030101010101" pitchFamily="2" charset="-122"/>
                <a:ea typeface="宋体" panose="02010600030101010101" pitchFamily="2" charset="-122"/>
              </a:rPr>
              <a:t>.</a:t>
            </a:r>
            <a:r>
              <a:rPr lang="zh-CN" altLang="en-US" sz="2000" b="0" dirty="0">
                <a:solidFill>
                  <a:srgbClr val="000000"/>
                </a:solidFill>
                <a:latin typeface="宋体" panose="02010600030101010101" pitchFamily="2" charset="-122"/>
                <a:ea typeface="宋体" panose="02010600030101010101" pitchFamily="2" charset="-122"/>
              </a:rPr>
              <a:t>军争</a:t>
            </a:r>
            <a:r>
              <a:rPr lang="en-US" altLang="zh-CN" sz="2000" b="0" dirty="0">
                <a:solidFill>
                  <a:srgbClr val="000000"/>
                </a:solidFill>
                <a:latin typeface="宋体" panose="02010600030101010101" pitchFamily="2" charset="-122"/>
                <a:ea typeface="宋体" panose="02010600030101010101" pitchFamily="2" charset="-122"/>
              </a:rPr>
              <a:t>》</a:t>
            </a:r>
            <a:br>
              <a:rPr lang="en-US" altLang="zh-CN" sz="2000" b="0" dirty="0">
                <a:solidFill>
                  <a:srgbClr val="000000"/>
                </a:solidFill>
                <a:latin typeface="宋体" panose="02010600030101010101" pitchFamily="2" charset="-122"/>
                <a:ea typeface="宋体" panose="02010600030101010101" pitchFamily="2" charset="-122"/>
              </a:rPr>
            </a:br>
            <a:r>
              <a:rPr lang="zh-CN" altLang="en-US" sz="2000" b="0" dirty="0">
                <a:solidFill>
                  <a:srgbClr val="000000"/>
                </a:solidFill>
                <a:latin typeface="宋体" panose="02010600030101010101" pitchFamily="2" charset="-122"/>
                <a:ea typeface="宋体" panose="02010600030101010101" pitchFamily="2" charset="-122"/>
              </a:rPr>
              <a:t>兵贵胜，不贵久      </a:t>
            </a:r>
            <a:r>
              <a:rPr lang="en-US" altLang="zh-CN" sz="2000" b="0" dirty="0">
                <a:solidFill>
                  <a:srgbClr val="000000"/>
                </a:solidFill>
                <a:latin typeface="宋体" panose="02010600030101010101" pitchFamily="2" charset="-122"/>
                <a:ea typeface="宋体" panose="02010600030101010101" pitchFamily="2" charset="-122"/>
              </a:rPr>
              <a:t>《</a:t>
            </a:r>
            <a:r>
              <a:rPr lang="zh-CN" altLang="en-US" sz="2000" b="0" dirty="0">
                <a:solidFill>
                  <a:srgbClr val="000000"/>
                </a:solidFill>
                <a:latin typeface="宋体" panose="02010600030101010101" pitchFamily="2" charset="-122"/>
                <a:ea typeface="宋体" panose="02010600030101010101" pitchFamily="2" charset="-122"/>
              </a:rPr>
              <a:t>孙子</a:t>
            </a:r>
            <a:r>
              <a:rPr lang="en-US" altLang="zh-CN" sz="2000" b="0" dirty="0">
                <a:solidFill>
                  <a:srgbClr val="000000"/>
                </a:solidFill>
                <a:latin typeface="宋体" panose="02010600030101010101" pitchFamily="2" charset="-122"/>
                <a:ea typeface="宋体" panose="02010600030101010101" pitchFamily="2" charset="-122"/>
              </a:rPr>
              <a:t>.</a:t>
            </a:r>
            <a:r>
              <a:rPr lang="zh-CN" altLang="en-US" sz="2000" b="0" dirty="0">
                <a:solidFill>
                  <a:srgbClr val="000000"/>
                </a:solidFill>
                <a:latin typeface="宋体" panose="02010600030101010101" pitchFamily="2" charset="-122"/>
                <a:ea typeface="宋体" panose="02010600030101010101" pitchFamily="2" charset="-122"/>
              </a:rPr>
              <a:t>作战</a:t>
            </a:r>
            <a:r>
              <a:rPr lang="en-US" altLang="zh-CN" sz="2000" b="0" dirty="0">
                <a:solidFill>
                  <a:srgbClr val="000000"/>
                </a:solidFill>
                <a:latin typeface="宋体" panose="02010600030101010101" pitchFamily="2" charset="-122"/>
                <a:ea typeface="宋体" panose="02010600030101010101" pitchFamily="2" charset="-122"/>
              </a:rPr>
              <a:t>》</a:t>
            </a:r>
            <a:br>
              <a:rPr lang="en-US" altLang="zh-CN" sz="2000" b="0" dirty="0">
                <a:solidFill>
                  <a:srgbClr val="000000"/>
                </a:solidFill>
                <a:latin typeface="宋体" panose="02010600030101010101" pitchFamily="2" charset="-122"/>
                <a:ea typeface="宋体" panose="02010600030101010101" pitchFamily="2" charset="-122"/>
              </a:rPr>
            </a:br>
            <a:r>
              <a:rPr lang="zh-CN" altLang="en-US" sz="2000" b="0" dirty="0">
                <a:solidFill>
                  <a:srgbClr val="000000"/>
                </a:solidFill>
                <a:latin typeface="宋体" panose="02010600030101010101" pitchFamily="2" charset="-122"/>
                <a:ea typeface="宋体" panose="02010600030101010101" pitchFamily="2" charset="-122"/>
              </a:rPr>
              <a:t>得时者昌，失时者亡  （战国）列御冠</a:t>
            </a:r>
            <a:br>
              <a:rPr lang="zh-CN" altLang="en-US" sz="2000" b="0" dirty="0">
                <a:solidFill>
                  <a:srgbClr val="000000"/>
                </a:solidFill>
                <a:latin typeface="宋体" panose="02010600030101010101" pitchFamily="2" charset="-122"/>
                <a:ea typeface="宋体" panose="02010600030101010101" pitchFamily="2" charset="-122"/>
              </a:rPr>
            </a:br>
            <a:r>
              <a:rPr lang="zh-CN" altLang="en-US" sz="2000" b="0" dirty="0">
                <a:solidFill>
                  <a:srgbClr val="000000"/>
                </a:solidFill>
                <a:latin typeface="宋体" panose="02010600030101010101" pitchFamily="2" charset="-122"/>
                <a:ea typeface="宋体" panose="02010600030101010101" pitchFamily="2" charset="-122"/>
              </a:rPr>
              <a:t>机不可失，时不再来  （宋）卢多逊</a:t>
            </a:r>
            <a:br>
              <a:rPr lang="zh-CN" altLang="en-US" sz="2000" b="0" dirty="0">
                <a:solidFill>
                  <a:srgbClr val="000000"/>
                </a:solidFill>
                <a:latin typeface="宋体" panose="02010600030101010101" pitchFamily="2" charset="-122"/>
                <a:ea typeface="宋体" panose="02010600030101010101" pitchFamily="2" charset="-122"/>
              </a:rPr>
            </a:br>
            <a:r>
              <a:rPr lang="zh-CN" altLang="en-US" sz="2000" b="0" dirty="0">
                <a:solidFill>
                  <a:srgbClr val="000000"/>
                </a:solidFill>
                <a:latin typeface="宋体" panose="02010600030101010101" pitchFamily="2" charset="-122"/>
                <a:ea typeface="宋体" panose="02010600030101010101" pitchFamily="2" charset="-122"/>
              </a:rPr>
              <a:t>见之不取，思之千里 （宋）</a:t>
            </a:r>
            <a:r>
              <a:rPr lang="en-US" altLang="zh-CN" sz="2000" b="0" dirty="0">
                <a:solidFill>
                  <a:srgbClr val="000000"/>
                </a:solidFill>
                <a:latin typeface="宋体" panose="02010600030101010101" pitchFamily="2" charset="-122"/>
                <a:ea typeface="宋体" panose="02010600030101010101" pitchFamily="2" charset="-122"/>
              </a:rPr>
              <a:t>《</a:t>
            </a:r>
            <a:r>
              <a:rPr lang="zh-CN" altLang="en-US" sz="2000" b="0" dirty="0">
                <a:solidFill>
                  <a:srgbClr val="000000"/>
                </a:solidFill>
                <a:latin typeface="宋体" panose="02010600030101010101" pitchFamily="2" charset="-122"/>
                <a:ea typeface="宋体" panose="02010600030101010101" pitchFamily="2" charset="-122"/>
              </a:rPr>
              <a:t>张协状元</a:t>
            </a:r>
            <a:r>
              <a:rPr lang="en-US" altLang="zh-CN" sz="2000" b="0" dirty="0">
                <a:solidFill>
                  <a:srgbClr val="000000"/>
                </a:solidFill>
                <a:latin typeface="宋体" panose="02010600030101010101" pitchFamily="2" charset="-122"/>
                <a:ea typeface="宋体" panose="02010600030101010101" pitchFamily="2" charset="-122"/>
              </a:rPr>
              <a:t>》</a:t>
            </a:r>
            <a:endParaRPr lang="zh-CN" altLang="en-US" sz="2000" dirty="0">
              <a:latin typeface="宋体" panose="02010600030101010101" pitchFamily="2" charset="-122"/>
              <a:ea typeface="宋体" panose="02010600030101010101" pitchFamily="2" charset="-122"/>
            </a:endParaRPr>
          </a:p>
        </p:txBody>
      </p:sp>
      <p:sp>
        <p:nvSpPr>
          <p:cNvPr id="11" name="文本框 10">
            <a:extLst>
              <a:ext uri="{FF2B5EF4-FFF2-40B4-BE49-F238E27FC236}">
                <a16:creationId xmlns:a16="http://schemas.microsoft.com/office/drawing/2014/main" id="{F571124A-517D-4403-8B60-F6732015DD5B}"/>
              </a:ext>
            </a:extLst>
          </p:cNvPr>
          <p:cNvSpPr txBox="1"/>
          <p:nvPr/>
        </p:nvSpPr>
        <p:spPr>
          <a:xfrm>
            <a:off x="5507611" y="406254"/>
            <a:ext cx="6094428" cy="2554545"/>
          </a:xfrm>
          <a:prstGeom prst="rect">
            <a:avLst/>
          </a:prstGeom>
          <a:noFill/>
        </p:spPr>
        <p:txBody>
          <a:bodyPr wrap="square">
            <a:spAutoFit/>
          </a:bodyPr>
          <a:lstStyle/>
          <a:p>
            <a:pPr algn="ctr" eaLnBrk="1" hangingPunct="1">
              <a:spcBef>
                <a:spcPct val="0"/>
              </a:spcBef>
              <a:buFontTx/>
              <a:buNone/>
            </a:pPr>
            <a:r>
              <a:rPr lang="zh-CN" altLang="en-US" sz="2000" b="0" dirty="0">
                <a:solidFill>
                  <a:srgbClr val="000000"/>
                </a:solidFill>
                <a:latin typeface="宋体" panose="02010600030101010101" pitchFamily="2" charset="-122"/>
                <a:ea typeface="宋体" panose="02010600030101010101" pitchFamily="2" charset="-122"/>
              </a:rPr>
              <a:t>人生只有三天</a:t>
            </a:r>
          </a:p>
          <a:p>
            <a:pPr eaLnBrk="1" hangingPunct="1">
              <a:spcBef>
                <a:spcPct val="0"/>
              </a:spcBef>
              <a:buFontTx/>
              <a:buNone/>
            </a:pPr>
            <a:r>
              <a:rPr lang="zh-CN" altLang="en-US" sz="2000" b="0" dirty="0">
                <a:solidFill>
                  <a:srgbClr val="000000"/>
                </a:solidFill>
                <a:latin typeface="宋体" panose="02010600030101010101" pitchFamily="2" charset="-122"/>
                <a:ea typeface="宋体" panose="02010600030101010101" pitchFamily="2" charset="-122"/>
              </a:rPr>
              <a:t>    人生只有三天，昨天、今天、明天。昨天已经逝去，永不复返；明天正在走来，还不可捉摸；只有今天在你身边，只要紧紧地把握今天，才能赢得明天。</a:t>
            </a:r>
            <a:r>
              <a:rPr lang="en-US" altLang="zh-CN" sz="2000" b="0" dirty="0">
                <a:solidFill>
                  <a:srgbClr val="000000"/>
                </a:solidFill>
                <a:latin typeface="宋体" panose="02010600030101010101" pitchFamily="2" charset="-122"/>
                <a:ea typeface="宋体" panose="02010600030101010101" pitchFamily="2" charset="-122"/>
              </a:rPr>
              <a:t>	</a:t>
            </a:r>
            <a:r>
              <a:rPr lang="zh-CN" altLang="en-US" sz="2000" b="0" dirty="0">
                <a:solidFill>
                  <a:srgbClr val="000000"/>
                </a:solidFill>
                <a:latin typeface="宋体" panose="02010600030101010101" pitchFamily="2" charset="-122"/>
                <a:ea typeface="宋体" panose="02010600030101010101" pitchFamily="2" charset="-122"/>
              </a:rPr>
              <a:t>机遇稍纵即逝，机遇不等人，如你稍不注意，它就擦肩而过。机遇不像时光老人那样无私地给予每一个人。机遇只垂青那些有头脑、有准备、肯努力的人。</a:t>
            </a:r>
          </a:p>
        </p:txBody>
      </p:sp>
      <p:sp>
        <p:nvSpPr>
          <p:cNvPr id="13" name="文本框 12">
            <a:extLst>
              <a:ext uri="{FF2B5EF4-FFF2-40B4-BE49-F238E27FC236}">
                <a16:creationId xmlns:a16="http://schemas.microsoft.com/office/drawing/2014/main" id="{1A1DBFA2-8A18-4C65-8875-170494393A55}"/>
              </a:ext>
            </a:extLst>
          </p:cNvPr>
          <p:cNvSpPr txBox="1"/>
          <p:nvPr/>
        </p:nvSpPr>
        <p:spPr>
          <a:xfrm>
            <a:off x="5130539" y="2843038"/>
            <a:ext cx="6094428" cy="1631216"/>
          </a:xfrm>
          <a:prstGeom prst="rect">
            <a:avLst/>
          </a:prstGeom>
          <a:noFill/>
        </p:spPr>
        <p:txBody>
          <a:bodyPr wrap="square">
            <a:spAutoFit/>
          </a:bodyPr>
          <a:lstStyle/>
          <a:p>
            <a:pPr algn="ctr" eaLnBrk="1" hangingPunct="1">
              <a:spcBef>
                <a:spcPct val="0"/>
              </a:spcBef>
              <a:buFontTx/>
              <a:buNone/>
            </a:pPr>
            <a:r>
              <a:rPr lang="zh-CN" altLang="en-US" sz="2000" dirty="0">
                <a:solidFill>
                  <a:srgbClr val="000000"/>
                </a:solidFill>
                <a:latin typeface="宋体" panose="02010600030101010101" pitchFamily="2" charset="-122"/>
                <a:ea typeface="宋体" panose="02010600030101010101" pitchFamily="2" charset="-122"/>
              </a:rPr>
              <a:t>军人</a:t>
            </a:r>
            <a:r>
              <a:rPr lang="en-US" altLang="zh-CN" sz="2000" dirty="0">
                <a:solidFill>
                  <a:srgbClr val="000000"/>
                </a:solidFill>
                <a:latin typeface="宋体" panose="02010600030101010101" pitchFamily="2" charset="-122"/>
                <a:ea typeface="宋体" panose="02010600030101010101" pitchFamily="2" charset="-122"/>
              </a:rPr>
              <a:t>:</a:t>
            </a:r>
            <a:r>
              <a:rPr lang="zh-CN" altLang="en-US" sz="2000" dirty="0">
                <a:solidFill>
                  <a:srgbClr val="000000"/>
                </a:solidFill>
                <a:latin typeface="宋体" panose="02010600030101010101" pitchFamily="2" charset="-122"/>
                <a:ea typeface="宋体" panose="02010600030101010101" pitchFamily="2" charset="-122"/>
              </a:rPr>
              <a:t>时间就是胜利</a:t>
            </a:r>
            <a:br>
              <a:rPr lang="zh-CN" altLang="en-US" sz="2000" dirty="0">
                <a:solidFill>
                  <a:srgbClr val="000000"/>
                </a:solidFill>
                <a:latin typeface="宋体" panose="02010600030101010101" pitchFamily="2" charset="-122"/>
                <a:ea typeface="宋体" panose="02010600030101010101" pitchFamily="2" charset="-122"/>
              </a:rPr>
            </a:br>
            <a:r>
              <a:rPr lang="zh-CN" altLang="en-US" sz="2000" dirty="0">
                <a:solidFill>
                  <a:srgbClr val="000000"/>
                </a:solidFill>
                <a:latin typeface="宋体" panose="02010600030101010101" pitchFamily="2" charset="-122"/>
                <a:ea typeface="宋体" panose="02010600030101010101" pitchFamily="2" charset="-122"/>
              </a:rPr>
              <a:t>医生</a:t>
            </a:r>
            <a:r>
              <a:rPr lang="en-US" altLang="zh-CN" sz="2000" dirty="0">
                <a:solidFill>
                  <a:srgbClr val="000000"/>
                </a:solidFill>
                <a:latin typeface="宋体" panose="02010600030101010101" pitchFamily="2" charset="-122"/>
                <a:ea typeface="宋体" panose="02010600030101010101" pitchFamily="2" charset="-122"/>
              </a:rPr>
              <a:t>:</a:t>
            </a:r>
            <a:r>
              <a:rPr lang="zh-CN" altLang="en-US" sz="2000" dirty="0">
                <a:solidFill>
                  <a:srgbClr val="000000"/>
                </a:solidFill>
                <a:latin typeface="宋体" panose="02010600030101010101" pitchFamily="2" charset="-122"/>
                <a:ea typeface="宋体" panose="02010600030101010101" pitchFamily="2" charset="-122"/>
              </a:rPr>
              <a:t>时间就是生命</a:t>
            </a:r>
            <a:endParaRPr lang="en-US" altLang="zh-CN" sz="2000" dirty="0">
              <a:solidFill>
                <a:srgbClr val="000000"/>
              </a:solidFill>
              <a:latin typeface="宋体" panose="02010600030101010101" pitchFamily="2" charset="-122"/>
              <a:ea typeface="宋体" panose="02010600030101010101" pitchFamily="2" charset="-122"/>
            </a:endParaRPr>
          </a:p>
          <a:p>
            <a:pPr algn="ctr" eaLnBrk="1" hangingPunct="1">
              <a:spcBef>
                <a:spcPct val="0"/>
              </a:spcBef>
              <a:buFontTx/>
              <a:buNone/>
            </a:pPr>
            <a:r>
              <a:rPr lang="zh-CN" altLang="en-US" sz="2000" dirty="0">
                <a:solidFill>
                  <a:srgbClr val="000000"/>
                </a:solidFill>
                <a:latin typeface="宋体" panose="02010600030101010101" pitchFamily="2" charset="-122"/>
                <a:ea typeface="宋体" panose="02010600030101010101" pitchFamily="2" charset="-122"/>
              </a:rPr>
              <a:t>商人</a:t>
            </a:r>
            <a:r>
              <a:rPr lang="en-US" altLang="zh-CN" sz="2000" dirty="0">
                <a:solidFill>
                  <a:srgbClr val="000000"/>
                </a:solidFill>
                <a:latin typeface="宋体" panose="02010600030101010101" pitchFamily="2" charset="-122"/>
                <a:ea typeface="宋体" panose="02010600030101010101" pitchFamily="2" charset="-122"/>
              </a:rPr>
              <a:t>:</a:t>
            </a:r>
            <a:r>
              <a:rPr lang="zh-CN" altLang="en-US" sz="2000" dirty="0">
                <a:solidFill>
                  <a:srgbClr val="000000"/>
                </a:solidFill>
                <a:latin typeface="宋体" panose="02010600030101010101" pitchFamily="2" charset="-122"/>
                <a:ea typeface="宋体" panose="02010600030101010101" pitchFamily="2" charset="-122"/>
              </a:rPr>
              <a:t>时间就是金钱</a:t>
            </a:r>
            <a:br>
              <a:rPr lang="zh-CN" altLang="en-US" sz="2000" dirty="0">
                <a:solidFill>
                  <a:srgbClr val="000000"/>
                </a:solidFill>
                <a:latin typeface="宋体" panose="02010600030101010101" pitchFamily="2" charset="-122"/>
                <a:ea typeface="宋体" panose="02010600030101010101" pitchFamily="2" charset="-122"/>
              </a:rPr>
            </a:br>
            <a:r>
              <a:rPr kumimoji="1" lang="zh-CN" altLang="en-US" sz="2000" dirty="0">
                <a:solidFill>
                  <a:srgbClr val="FF0000"/>
                </a:solidFill>
                <a:latin typeface="宋体" panose="02010600030101010101" pitchFamily="2" charset="-122"/>
                <a:ea typeface="宋体" panose="02010600030101010101" pitchFamily="2" charset="-122"/>
              </a:rPr>
              <a:t>兵贵胜</a:t>
            </a:r>
            <a:r>
              <a:rPr kumimoji="1" lang="en-US" altLang="zh-CN" sz="2000" dirty="0">
                <a:solidFill>
                  <a:srgbClr val="FF0000"/>
                </a:solidFill>
                <a:latin typeface="宋体" panose="02010600030101010101" pitchFamily="2" charset="-122"/>
                <a:ea typeface="宋体" panose="02010600030101010101" pitchFamily="2" charset="-122"/>
              </a:rPr>
              <a:t>,</a:t>
            </a:r>
            <a:r>
              <a:rPr kumimoji="1" lang="zh-CN" altLang="en-US" sz="2000" dirty="0">
                <a:solidFill>
                  <a:srgbClr val="FF0000"/>
                </a:solidFill>
                <a:latin typeface="宋体" panose="02010600030101010101" pitchFamily="2" charset="-122"/>
                <a:ea typeface="宋体" panose="02010600030101010101" pitchFamily="2" charset="-122"/>
              </a:rPr>
              <a:t>不贵久</a:t>
            </a:r>
            <a:endParaRPr kumimoji="1" lang="en-US" altLang="zh-CN" sz="2000" dirty="0">
              <a:solidFill>
                <a:srgbClr val="FF0000"/>
              </a:solidFill>
              <a:latin typeface="宋体" panose="02010600030101010101" pitchFamily="2" charset="-122"/>
              <a:ea typeface="宋体" panose="02010600030101010101" pitchFamily="2" charset="-122"/>
            </a:endParaRPr>
          </a:p>
          <a:p>
            <a:pPr algn="ctr" eaLnBrk="1" hangingPunct="1">
              <a:spcBef>
                <a:spcPct val="0"/>
              </a:spcBef>
              <a:buFontTx/>
              <a:buNone/>
            </a:pPr>
            <a:r>
              <a:rPr lang="zh-CN" altLang="en-US" sz="2000" dirty="0">
                <a:solidFill>
                  <a:srgbClr val="FF0000"/>
                </a:solidFill>
                <a:latin typeface="宋体" panose="02010600030101010101" pitchFamily="2" charset="-122"/>
                <a:ea typeface="宋体" panose="02010600030101010101" pitchFamily="2" charset="-122"/>
              </a:rPr>
              <a:t>做一个</a:t>
            </a:r>
            <a:r>
              <a:rPr kumimoji="1" lang="zh-CN" altLang="en-US" sz="2000" dirty="0">
                <a:solidFill>
                  <a:srgbClr val="FF0000"/>
                </a:solidFill>
                <a:latin typeface="宋体" panose="02010600030101010101" pitchFamily="2" charset="-122"/>
                <a:ea typeface="宋体" panose="02010600030101010101" pitchFamily="2" charset="-122"/>
              </a:rPr>
              <a:t>办事效率高的人</a:t>
            </a:r>
            <a:endParaRPr lang="zh-CN" altLang="en-US" sz="2000" dirty="0">
              <a:solidFill>
                <a:srgbClr val="FF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9486418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93CDF88-7A75-41D5-805C-5DE144994BA2}"/>
              </a:ext>
            </a:extLst>
          </p:cNvPr>
          <p:cNvSpPr txBox="1"/>
          <p:nvPr/>
        </p:nvSpPr>
        <p:spPr>
          <a:xfrm>
            <a:off x="266308" y="108872"/>
            <a:ext cx="6094428" cy="2893100"/>
          </a:xfrm>
          <a:prstGeom prst="rect">
            <a:avLst/>
          </a:prstGeom>
          <a:noFill/>
        </p:spPr>
        <p:txBody>
          <a:bodyPr wrap="square">
            <a:spAutoFit/>
          </a:bodyPr>
          <a:lstStyle/>
          <a:p>
            <a:pPr eaLnBrk="1" hangingPunct="1">
              <a:spcBef>
                <a:spcPct val="0"/>
              </a:spcBef>
              <a:buFontTx/>
              <a:buNone/>
            </a:pPr>
            <a:r>
              <a:rPr lang="zh-CN" altLang="en-US" sz="2000" dirty="0">
                <a:solidFill>
                  <a:srgbClr val="FF0000"/>
                </a:solidFill>
                <a:latin typeface="宋体" panose="02010600030101010101" pitchFamily="2" charset="-122"/>
                <a:ea typeface="宋体" panose="02010600030101010101" pitchFamily="2" charset="-122"/>
              </a:rPr>
              <a:t>五、无恃其不来</a:t>
            </a:r>
            <a:br>
              <a:rPr lang="zh-CN" altLang="en-US" sz="2000" dirty="0">
                <a:solidFill>
                  <a:srgbClr val="FF0000"/>
                </a:solidFill>
                <a:latin typeface="宋体" panose="02010600030101010101" pitchFamily="2" charset="-122"/>
                <a:ea typeface="宋体" panose="02010600030101010101" pitchFamily="2" charset="-122"/>
              </a:rPr>
            </a:br>
            <a:r>
              <a:rPr lang="zh-CN" altLang="en-US" sz="2000" dirty="0">
                <a:solidFill>
                  <a:srgbClr val="FF0000"/>
                </a:solidFill>
                <a:latin typeface="宋体" panose="02010600030101010101" pitchFamily="2" charset="-122"/>
                <a:ea typeface="宋体" panose="02010600030101010101" pitchFamily="2" charset="-122"/>
              </a:rPr>
              <a:t>     </a:t>
            </a:r>
            <a:r>
              <a:rPr lang="en-US" altLang="zh-CN" sz="2000" dirty="0">
                <a:solidFill>
                  <a:srgbClr val="FF0000"/>
                </a:solidFill>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做一个全面过硬的人</a:t>
            </a:r>
            <a:br>
              <a:rPr lang="zh-CN" altLang="en-US" sz="2000" dirty="0">
                <a:solidFill>
                  <a:srgbClr val="FF0000"/>
                </a:solidFill>
                <a:latin typeface="宋体" panose="02010600030101010101" pitchFamily="2" charset="-122"/>
                <a:ea typeface="宋体" panose="02010600030101010101" pitchFamily="2" charset="-122"/>
              </a:rPr>
            </a:br>
            <a:r>
              <a:rPr lang="zh-CN" altLang="en-US" sz="2000" dirty="0">
                <a:solidFill>
                  <a:srgbClr val="FF0000"/>
                </a:solidFill>
                <a:latin typeface="宋体" panose="02010600030101010101" pitchFamily="2" charset="-122"/>
                <a:ea typeface="宋体" panose="02010600030101010101" pitchFamily="2" charset="-122"/>
              </a:rPr>
              <a:t>     </a:t>
            </a:r>
            <a:endParaRPr lang="en-US" altLang="zh-CN" sz="2000" dirty="0">
              <a:solidFill>
                <a:srgbClr val="FF0000"/>
              </a:solidFill>
              <a:latin typeface="宋体" panose="02010600030101010101" pitchFamily="2" charset="-122"/>
              <a:ea typeface="宋体" panose="02010600030101010101" pitchFamily="2" charset="-122"/>
            </a:endParaRPr>
          </a:p>
          <a:p>
            <a:pPr eaLnBrk="1" hangingPunct="1">
              <a:spcBef>
                <a:spcPct val="0"/>
              </a:spcBef>
              <a:buFontTx/>
              <a:buNone/>
            </a:pPr>
            <a:r>
              <a:rPr lang="zh-CN" altLang="en-US" sz="2000" dirty="0">
                <a:solidFill>
                  <a:srgbClr val="FF0000"/>
                </a:solidFill>
                <a:latin typeface="宋体" panose="02010600030101010101" pitchFamily="2" charset="-122"/>
                <a:ea typeface="宋体" panose="02010600030101010101" pitchFamily="2" charset="-122"/>
              </a:rPr>
              <a:t>无恃其不来，恃吾有以待也； 无恃其不攻，恃吾有所不可攻也。  	</a:t>
            </a:r>
            <a:r>
              <a:rPr lang="en-US" altLang="zh-CN" sz="2000" dirty="0">
                <a:solidFill>
                  <a:srgbClr val="FF0000"/>
                </a:solidFill>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九变篇</a:t>
            </a:r>
            <a:r>
              <a:rPr lang="en-US" altLang="zh-CN" sz="2000" dirty="0">
                <a:solidFill>
                  <a:srgbClr val="FF0000"/>
                </a:solidFill>
                <a:latin typeface="宋体" panose="02010600030101010101" pitchFamily="2" charset="-122"/>
                <a:ea typeface="宋体" panose="02010600030101010101" pitchFamily="2" charset="-122"/>
              </a:rPr>
              <a:t>》</a:t>
            </a:r>
          </a:p>
          <a:p>
            <a:pPr eaLnBrk="1" hangingPunct="1">
              <a:spcBef>
                <a:spcPct val="0"/>
              </a:spcBef>
              <a:buFontTx/>
              <a:buNone/>
            </a:pPr>
            <a:endParaRPr lang="en-US" altLang="zh-CN" sz="2000" dirty="0">
              <a:solidFill>
                <a:schemeClr val="tx2"/>
              </a:solidFill>
              <a:latin typeface="宋体" panose="02010600030101010101" pitchFamily="2" charset="-122"/>
              <a:ea typeface="宋体" panose="02010600030101010101" pitchFamily="2" charset="-122"/>
            </a:endParaRPr>
          </a:p>
          <a:p>
            <a:pPr eaLnBrk="1" hangingPunct="1">
              <a:spcBef>
                <a:spcPct val="0"/>
              </a:spcBef>
              <a:buFontTx/>
              <a:buNone/>
            </a:pPr>
            <a:r>
              <a:rPr lang="zh-CN" altLang="en-US" sz="2000" dirty="0">
                <a:latin typeface="宋体" panose="02010600030101010101" pitchFamily="2" charset="-122"/>
                <a:ea typeface="宋体" panose="02010600030101010101" pitchFamily="2" charset="-122"/>
              </a:rPr>
              <a:t>不要寄希望于敌人不来，而要依靠自己做好充分的准备；不要寄希望于敌人不进攻，而要依靠自己的力量，使敌人无法进攻。</a:t>
            </a:r>
          </a:p>
        </p:txBody>
      </p:sp>
      <p:sp>
        <p:nvSpPr>
          <p:cNvPr id="5" name="文本框 4">
            <a:extLst>
              <a:ext uri="{FF2B5EF4-FFF2-40B4-BE49-F238E27FC236}">
                <a16:creationId xmlns:a16="http://schemas.microsoft.com/office/drawing/2014/main" id="{099D7726-E9E3-4602-B1EC-5872B4B0F879}"/>
              </a:ext>
            </a:extLst>
          </p:cNvPr>
          <p:cNvSpPr txBox="1"/>
          <p:nvPr/>
        </p:nvSpPr>
        <p:spPr>
          <a:xfrm>
            <a:off x="0" y="3400204"/>
            <a:ext cx="5371706" cy="2400657"/>
          </a:xfrm>
          <a:prstGeom prst="rect">
            <a:avLst/>
          </a:prstGeom>
          <a:noFill/>
        </p:spPr>
        <p:txBody>
          <a:bodyPr wrap="square">
            <a:spAutoFit/>
          </a:bodyPr>
          <a:lstStyle/>
          <a:p>
            <a:pPr algn="ctr" eaLnBrk="1" hangingPunct="1">
              <a:spcBef>
                <a:spcPct val="50000"/>
              </a:spcBef>
              <a:buFontTx/>
              <a:buNone/>
            </a:pPr>
            <a:r>
              <a:rPr kumimoji="1" lang="zh-CN" altLang="en-US" sz="2000" dirty="0">
                <a:solidFill>
                  <a:srgbClr val="000000"/>
                </a:solidFill>
                <a:latin typeface="宋体" panose="02010600030101010101" pitchFamily="2" charset="-122"/>
                <a:ea typeface="宋体" panose="02010600030101010101" pitchFamily="2" charset="-122"/>
              </a:rPr>
              <a:t>实例：美国封锁对华为影响有限</a:t>
            </a:r>
            <a:endParaRPr kumimoji="1" lang="en-US" altLang="zh-CN" sz="2000" dirty="0">
              <a:solidFill>
                <a:srgbClr val="000000"/>
              </a:solidFill>
              <a:latin typeface="宋体" panose="02010600030101010101" pitchFamily="2" charset="-122"/>
              <a:ea typeface="宋体" panose="02010600030101010101" pitchFamily="2" charset="-122"/>
            </a:endParaRPr>
          </a:p>
          <a:p>
            <a:pPr algn="ctr">
              <a:spcBef>
                <a:spcPct val="50000"/>
              </a:spcBef>
            </a:pPr>
            <a:r>
              <a:rPr lang="zh-CN" altLang="en-US" sz="2000" dirty="0">
                <a:solidFill>
                  <a:srgbClr val="000000"/>
                </a:solidFill>
                <a:latin typeface="宋体" panose="02010600030101010101" pitchFamily="2" charset="-122"/>
                <a:ea typeface="宋体" panose="02010600030101010101" pitchFamily="2" charset="-122"/>
              </a:rPr>
              <a:t>即便高通和其他美国供应商不向华为出售芯片，华为也“没问题”，因为“我们已经为此做好了准备”。</a:t>
            </a:r>
          </a:p>
          <a:p>
            <a:pPr algn="ctr">
              <a:spcBef>
                <a:spcPct val="50000"/>
              </a:spcBef>
            </a:pPr>
            <a:r>
              <a:rPr lang="zh-CN" altLang="en-US" sz="2000" dirty="0">
                <a:solidFill>
                  <a:srgbClr val="000000"/>
                </a:solidFill>
                <a:latin typeface="宋体" panose="02010600030101010101" pitchFamily="2" charset="-122"/>
                <a:ea typeface="宋体" panose="02010600030101010101" pitchFamily="2" charset="-122"/>
              </a:rPr>
              <a:t>华为公司不会任由华盛顿摆布</a:t>
            </a:r>
          </a:p>
          <a:p>
            <a:pPr algn="ctr" eaLnBrk="1" hangingPunct="1">
              <a:spcBef>
                <a:spcPct val="50000"/>
              </a:spcBef>
              <a:buFontTx/>
              <a:buNone/>
            </a:pPr>
            <a:endParaRPr kumimoji="1" lang="zh-CN" altLang="zh-CN" sz="2000" dirty="0">
              <a:solidFill>
                <a:srgbClr val="000000"/>
              </a:solidFill>
              <a:latin typeface="宋体" panose="02010600030101010101" pitchFamily="2" charset="-122"/>
              <a:ea typeface="宋体" panose="02010600030101010101" pitchFamily="2" charset="-122"/>
            </a:endParaRPr>
          </a:p>
        </p:txBody>
      </p:sp>
      <p:sp>
        <p:nvSpPr>
          <p:cNvPr id="7" name="文本框 6">
            <a:extLst>
              <a:ext uri="{FF2B5EF4-FFF2-40B4-BE49-F238E27FC236}">
                <a16:creationId xmlns:a16="http://schemas.microsoft.com/office/drawing/2014/main" id="{DDC381C5-32A6-46AA-8167-EA4180E746A9}"/>
              </a:ext>
            </a:extLst>
          </p:cNvPr>
          <p:cNvSpPr txBox="1"/>
          <p:nvPr/>
        </p:nvSpPr>
        <p:spPr>
          <a:xfrm>
            <a:off x="6568126" y="707821"/>
            <a:ext cx="5192601" cy="707886"/>
          </a:xfrm>
          <a:prstGeom prst="rect">
            <a:avLst/>
          </a:prstGeom>
          <a:noFill/>
        </p:spPr>
        <p:txBody>
          <a:bodyPr wrap="square">
            <a:spAutoFit/>
          </a:bodyPr>
          <a:lstStyle/>
          <a:p>
            <a:pPr eaLnBrk="1" hangingPunct="1">
              <a:spcBef>
                <a:spcPct val="0"/>
              </a:spcBef>
              <a:buFontTx/>
              <a:buNone/>
            </a:pPr>
            <a:r>
              <a:rPr lang="en-US" altLang="zh-CN" sz="2000" dirty="0">
                <a:latin typeface="宋体" panose="02010600030101010101" pitchFamily="2" charset="-122"/>
                <a:ea typeface="宋体" panose="02010600030101010101" pitchFamily="2" charset="-122"/>
              </a:rPr>
              <a:t>	</a:t>
            </a:r>
            <a:r>
              <a:rPr lang="zh-CN" altLang="en-US" sz="2000" dirty="0">
                <a:solidFill>
                  <a:srgbClr val="FF0000"/>
                </a:solidFill>
                <a:latin typeface="宋体" panose="02010600030101010101" pitchFamily="2" charset="-122"/>
                <a:ea typeface="宋体" panose="02010600030101010101" pitchFamily="2" charset="-122"/>
              </a:rPr>
              <a:t>无恃其不来，恃吾有以待也；无恃其不攻，恃吾有所不可攻也。</a:t>
            </a:r>
            <a:endParaRPr lang="en-US" altLang="zh-CN" sz="2000" dirty="0">
              <a:latin typeface="宋体" panose="02010600030101010101" pitchFamily="2" charset="-122"/>
              <a:ea typeface="宋体" panose="02010600030101010101" pitchFamily="2" charset="-122"/>
            </a:endParaRPr>
          </a:p>
        </p:txBody>
      </p:sp>
      <p:sp>
        <p:nvSpPr>
          <p:cNvPr id="9" name="文本框 8">
            <a:extLst>
              <a:ext uri="{FF2B5EF4-FFF2-40B4-BE49-F238E27FC236}">
                <a16:creationId xmlns:a16="http://schemas.microsoft.com/office/drawing/2014/main" id="{AF5AF095-AE5F-407E-98CB-4A355F7980EA}"/>
              </a:ext>
            </a:extLst>
          </p:cNvPr>
          <p:cNvSpPr txBox="1"/>
          <p:nvPr/>
        </p:nvSpPr>
        <p:spPr>
          <a:xfrm>
            <a:off x="5125825" y="1455597"/>
            <a:ext cx="6707170" cy="400110"/>
          </a:xfrm>
          <a:prstGeom prst="rect">
            <a:avLst/>
          </a:prstGeom>
          <a:noFill/>
        </p:spPr>
        <p:txBody>
          <a:bodyPr wrap="square">
            <a:spAutoFit/>
          </a:bodyPr>
          <a:lstStyle/>
          <a:p>
            <a:pPr algn="ctr" eaLnBrk="1" hangingPunct="1">
              <a:spcBef>
                <a:spcPct val="0"/>
              </a:spcBef>
              <a:buFontTx/>
              <a:buNone/>
            </a:pPr>
            <a:r>
              <a:rPr lang="zh-CN" altLang="en-US" sz="2000" dirty="0">
                <a:latin typeface="宋体" panose="02010600030101010101" pitchFamily="2" charset="-122"/>
                <a:ea typeface="宋体" panose="02010600030101010101" pitchFamily="2" charset="-122"/>
              </a:rPr>
              <a:t>加强学习全面过硬</a:t>
            </a:r>
          </a:p>
        </p:txBody>
      </p:sp>
      <p:sp>
        <p:nvSpPr>
          <p:cNvPr id="11" name="文本框 10">
            <a:extLst>
              <a:ext uri="{FF2B5EF4-FFF2-40B4-BE49-F238E27FC236}">
                <a16:creationId xmlns:a16="http://schemas.microsoft.com/office/drawing/2014/main" id="{9337AD25-2675-4603-834D-BF4C068FAA2F}"/>
              </a:ext>
            </a:extLst>
          </p:cNvPr>
          <p:cNvSpPr txBox="1"/>
          <p:nvPr/>
        </p:nvSpPr>
        <p:spPr>
          <a:xfrm>
            <a:off x="5950670" y="3323261"/>
            <a:ext cx="6094428" cy="2554545"/>
          </a:xfrm>
          <a:prstGeom prst="rect">
            <a:avLst/>
          </a:prstGeom>
          <a:noFill/>
        </p:spPr>
        <p:txBody>
          <a:bodyPr wrap="square">
            <a:spAutoFit/>
          </a:bodyPr>
          <a:lstStyle/>
          <a:p>
            <a:pPr>
              <a:spcBef>
                <a:spcPct val="0"/>
              </a:spcBef>
              <a:buFontTx/>
              <a:buNone/>
            </a:pPr>
            <a:r>
              <a:rPr lang="zh-CN" altLang="en-US" sz="2000" dirty="0">
                <a:latin typeface="宋体" panose="02010600030101010101" pitchFamily="2" charset="-122"/>
                <a:ea typeface="宋体" panose="02010600030101010101" pitchFamily="2" charset="-122"/>
              </a:rPr>
              <a:t>朱镕基总理1992年给电机系成立六十周年的贺信：“四十多年前，母校电机系主任章名涛教授在一次会上对我们讲过这样一段话：‘你们来到清华，既要学会怎样</a:t>
            </a:r>
            <a:r>
              <a:rPr lang="zh-CN" altLang="en-US" sz="2000" dirty="0">
                <a:solidFill>
                  <a:schemeClr val="tx2"/>
                </a:solidFill>
                <a:latin typeface="宋体" panose="02010600030101010101" pitchFamily="2" charset="-122"/>
                <a:ea typeface="宋体" panose="02010600030101010101" pitchFamily="2" charset="-122"/>
              </a:rPr>
              <a:t>为学，更要学会怎样为人。</a:t>
            </a:r>
            <a:endParaRPr lang="en-US" altLang="zh-CN" sz="2000" dirty="0">
              <a:solidFill>
                <a:schemeClr val="tx2"/>
              </a:solidFill>
              <a:latin typeface="宋体" panose="02010600030101010101" pitchFamily="2" charset="-122"/>
              <a:ea typeface="宋体" panose="02010600030101010101" pitchFamily="2" charset="-122"/>
            </a:endParaRPr>
          </a:p>
          <a:p>
            <a:pPr>
              <a:spcBef>
                <a:spcPct val="0"/>
              </a:spcBef>
            </a:pPr>
            <a:r>
              <a:rPr lang="zh-CN" altLang="en-US" sz="2000" dirty="0">
                <a:latin typeface="宋体" panose="02010600030101010101" pitchFamily="2" charset="-122"/>
                <a:ea typeface="宋体" panose="02010600030101010101" pitchFamily="2" charset="-122"/>
              </a:rPr>
              <a:t>青年人首先要学为人，然后才是学为学。为人不好，为学再好，也可能成为害群之马。学为人，首先是当一个有骨气的中国人。’</a:t>
            </a:r>
          </a:p>
          <a:p>
            <a:pPr>
              <a:spcBef>
                <a:spcPct val="0"/>
              </a:spcBef>
              <a:buFontTx/>
              <a:buNone/>
            </a:pPr>
            <a:endParaRPr lang="zh-CN" altLang="en-US"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86792086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B1A9862-5494-4E28-912E-1337EBD6F6AD}"/>
              </a:ext>
            </a:extLst>
          </p:cNvPr>
          <p:cNvSpPr txBox="1"/>
          <p:nvPr/>
        </p:nvSpPr>
        <p:spPr>
          <a:xfrm>
            <a:off x="351149" y="266299"/>
            <a:ext cx="6094428" cy="674031"/>
          </a:xfrm>
          <a:prstGeom prst="rect">
            <a:avLst/>
          </a:prstGeom>
          <a:noFill/>
        </p:spPr>
        <p:txBody>
          <a:bodyPr wrap="square">
            <a:spAutoFit/>
          </a:bodyPr>
          <a:lstStyle/>
          <a:p>
            <a:pPr eaLnBrk="1" hangingPunct="1">
              <a:lnSpc>
                <a:spcPct val="80000"/>
              </a:lnSpc>
              <a:spcBef>
                <a:spcPct val="50000"/>
              </a:spcBef>
              <a:buFontTx/>
              <a:buNone/>
            </a:pPr>
            <a:r>
              <a:rPr lang="zh-CN" altLang="en-US" dirty="0">
                <a:solidFill>
                  <a:srgbClr val="FF0000"/>
                </a:solidFill>
                <a:latin typeface="宋体" panose="02010600030101010101" pitchFamily="2" charset="-122"/>
                <a:ea typeface="宋体" panose="02010600030101010101" pitchFamily="2" charset="-122"/>
              </a:rPr>
              <a:t>六、防愠制怒</a:t>
            </a:r>
            <a:endParaRPr lang="en-US" altLang="zh-CN" dirty="0">
              <a:solidFill>
                <a:srgbClr val="FF0000"/>
              </a:solidFill>
              <a:latin typeface="宋体" panose="02010600030101010101" pitchFamily="2" charset="-122"/>
              <a:ea typeface="宋体" panose="02010600030101010101" pitchFamily="2" charset="-122"/>
            </a:endParaRPr>
          </a:p>
          <a:p>
            <a:pPr eaLnBrk="1" hangingPunct="1">
              <a:lnSpc>
                <a:spcPct val="80000"/>
              </a:lnSpc>
              <a:spcBef>
                <a:spcPct val="50000"/>
              </a:spcBef>
              <a:buFontTx/>
              <a:buNone/>
            </a:pPr>
            <a:r>
              <a:rPr lang="en-US" altLang="zh-CN" dirty="0">
                <a:solidFill>
                  <a:srgbClr val="FF0000"/>
                </a:solidFill>
                <a:latin typeface="宋体" panose="02010600030101010101" pitchFamily="2" charset="-122"/>
                <a:ea typeface="宋体" panose="02010600030101010101" pitchFamily="2" charset="-122"/>
              </a:rPr>
              <a:t>       —</a:t>
            </a:r>
            <a:r>
              <a:rPr lang="zh-CN" altLang="en-US" dirty="0">
                <a:solidFill>
                  <a:srgbClr val="FF0000"/>
                </a:solidFill>
                <a:latin typeface="宋体" panose="02010600030101010101" pitchFamily="2" charset="-122"/>
                <a:ea typeface="宋体" panose="02010600030101010101" pitchFamily="2" charset="-122"/>
              </a:rPr>
              <a:t>做一个办事稳重的人</a:t>
            </a:r>
            <a:endParaRPr lang="en-US" altLang="zh-CN" dirty="0">
              <a:solidFill>
                <a:srgbClr val="FF0000"/>
              </a:solidFill>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4F01AA6F-89BF-4537-9676-69269EF3DB79}"/>
              </a:ext>
            </a:extLst>
          </p:cNvPr>
          <p:cNvSpPr txBox="1"/>
          <p:nvPr/>
        </p:nvSpPr>
        <p:spPr>
          <a:xfrm>
            <a:off x="124906" y="1252378"/>
            <a:ext cx="6094428" cy="2510303"/>
          </a:xfrm>
          <a:prstGeom prst="rect">
            <a:avLst/>
          </a:prstGeom>
          <a:noFill/>
        </p:spPr>
        <p:txBody>
          <a:bodyPr wrap="square">
            <a:spAutoFit/>
          </a:bodyPr>
          <a:lstStyle/>
          <a:p>
            <a:pPr eaLnBrk="1" hangingPunct="1">
              <a:lnSpc>
                <a:spcPct val="80000"/>
              </a:lnSpc>
              <a:spcBef>
                <a:spcPts val="600"/>
              </a:spcBef>
              <a:spcAft>
                <a:spcPts val="600"/>
              </a:spcAft>
              <a:buFontTx/>
              <a:buNone/>
            </a:pPr>
            <a:r>
              <a:rPr kumimoji="0" lang="zh-CN" altLang="en-US" dirty="0">
                <a:solidFill>
                  <a:srgbClr val="FF0000"/>
                </a:solidFill>
                <a:latin typeface="宋体" panose="02010600030101010101" pitchFamily="2" charset="-122"/>
                <a:ea typeface="宋体" panose="02010600030101010101" pitchFamily="2" charset="-122"/>
              </a:rPr>
              <a:t>主不可怒而兴师，将不可愠而致战</a:t>
            </a:r>
            <a:r>
              <a:rPr kumimoji="0" lang="en-US" altLang="zh-CN" dirty="0">
                <a:solidFill>
                  <a:srgbClr val="FF0000"/>
                </a:solidFill>
                <a:latin typeface="宋体" panose="02010600030101010101" pitchFamily="2" charset="-122"/>
                <a:ea typeface="宋体" panose="02010600030101010101" pitchFamily="2" charset="-122"/>
              </a:rPr>
              <a:t>《</a:t>
            </a:r>
            <a:r>
              <a:rPr kumimoji="0" lang="zh-CN" altLang="en-US" dirty="0">
                <a:solidFill>
                  <a:srgbClr val="FF0000"/>
                </a:solidFill>
                <a:latin typeface="宋体" panose="02010600030101010101" pitchFamily="2" charset="-122"/>
                <a:ea typeface="宋体" panose="02010600030101010101" pitchFamily="2" charset="-122"/>
              </a:rPr>
              <a:t>火攻篇</a:t>
            </a:r>
            <a:r>
              <a:rPr kumimoji="0" lang="en-US" altLang="zh-CN" dirty="0">
                <a:solidFill>
                  <a:srgbClr val="FF0000"/>
                </a:solidFill>
                <a:latin typeface="宋体" panose="02010600030101010101" pitchFamily="2" charset="-122"/>
                <a:ea typeface="宋体" panose="02010600030101010101" pitchFamily="2" charset="-122"/>
              </a:rPr>
              <a:t>》</a:t>
            </a:r>
          </a:p>
          <a:p>
            <a:pPr eaLnBrk="1" hangingPunct="1">
              <a:spcBef>
                <a:spcPts val="600"/>
              </a:spcBef>
              <a:spcAft>
                <a:spcPts val="600"/>
              </a:spcAft>
              <a:buFontTx/>
              <a:buNone/>
            </a:pPr>
            <a:r>
              <a:rPr kumimoji="0" lang="zh-CN" altLang="en-US" dirty="0">
                <a:latin typeface="宋体" panose="02010600030101010101" pitchFamily="2" charset="-122"/>
                <a:ea typeface="宋体" panose="02010600030101010101" pitchFamily="2" charset="-122"/>
              </a:rPr>
              <a:t>国君不可因一时之怒而发动战争，将帅不可因一时之忿而出阵求战</a:t>
            </a:r>
            <a:endParaRPr kumimoji="0" lang="en-US" altLang="zh-CN" dirty="0">
              <a:latin typeface="宋体" panose="02010600030101010101" pitchFamily="2" charset="-122"/>
              <a:ea typeface="宋体" panose="02010600030101010101" pitchFamily="2" charset="-122"/>
            </a:endParaRPr>
          </a:p>
          <a:p>
            <a:pPr eaLnBrk="1" hangingPunct="1">
              <a:spcBef>
                <a:spcPts val="600"/>
              </a:spcBef>
              <a:spcAft>
                <a:spcPts val="600"/>
              </a:spcAft>
              <a:buFontTx/>
              <a:buNone/>
            </a:pPr>
            <a:r>
              <a:rPr kumimoji="0" lang="zh-CN" altLang="en-US" dirty="0">
                <a:solidFill>
                  <a:srgbClr val="FF0000"/>
                </a:solidFill>
                <a:latin typeface="宋体" panose="02010600030101010101" pitchFamily="2" charset="-122"/>
                <a:ea typeface="宋体" panose="02010600030101010101" pitchFamily="2" charset="-122"/>
              </a:rPr>
              <a:t>怒可以复喜，愠可以复悦，亡国不可以复存，死者不可以复生。</a:t>
            </a:r>
            <a:r>
              <a:rPr kumimoji="0" lang="en-US" altLang="zh-CN" dirty="0">
                <a:solidFill>
                  <a:srgbClr val="FF0000"/>
                </a:solidFill>
                <a:latin typeface="宋体" panose="02010600030101010101" pitchFamily="2" charset="-122"/>
                <a:ea typeface="宋体" panose="02010600030101010101" pitchFamily="2" charset="-122"/>
              </a:rPr>
              <a:t>《</a:t>
            </a:r>
            <a:r>
              <a:rPr kumimoji="0" lang="zh-CN" altLang="en-US" dirty="0">
                <a:solidFill>
                  <a:srgbClr val="FF0000"/>
                </a:solidFill>
                <a:latin typeface="宋体" panose="02010600030101010101" pitchFamily="2" charset="-122"/>
                <a:ea typeface="宋体" panose="02010600030101010101" pitchFamily="2" charset="-122"/>
              </a:rPr>
              <a:t>火攻篇</a:t>
            </a:r>
            <a:r>
              <a:rPr kumimoji="0" lang="en-US" altLang="zh-CN" dirty="0">
                <a:solidFill>
                  <a:srgbClr val="FF0000"/>
                </a:solidFill>
                <a:latin typeface="宋体" panose="02010600030101010101" pitchFamily="2" charset="-122"/>
                <a:ea typeface="宋体" panose="02010600030101010101" pitchFamily="2" charset="-122"/>
              </a:rPr>
              <a:t>》</a:t>
            </a:r>
          </a:p>
          <a:p>
            <a:pPr eaLnBrk="1" hangingPunct="1">
              <a:lnSpc>
                <a:spcPct val="115000"/>
              </a:lnSpc>
              <a:spcBef>
                <a:spcPts val="600"/>
              </a:spcBef>
              <a:spcAft>
                <a:spcPts val="600"/>
              </a:spcAft>
              <a:buFontTx/>
              <a:buNone/>
            </a:pPr>
            <a:r>
              <a:rPr kumimoji="0" lang="zh-CN" altLang="zh-CN" dirty="0">
                <a:latin typeface="宋体" panose="02010600030101010101" pitchFamily="2" charset="-122"/>
                <a:ea typeface="宋体" panose="02010600030101010101" pitchFamily="2" charset="-122"/>
              </a:rPr>
              <a:t>愤怒可以恢复到喜悦，</a:t>
            </a:r>
            <a:r>
              <a:rPr kumimoji="0" lang="zh-CN" altLang="en-US" dirty="0">
                <a:latin typeface="宋体" panose="02010600030101010101" pitchFamily="2" charset="-122"/>
                <a:ea typeface="宋体" panose="02010600030101010101" pitchFamily="2" charset="-122"/>
              </a:rPr>
              <a:t>生气</a:t>
            </a:r>
            <a:r>
              <a:rPr kumimoji="0" lang="zh-CN" altLang="zh-CN" dirty="0">
                <a:latin typeface="宋体" panose="02010600030101010101" pitchFamily="2" charset="-122"/>
                <a:ea typeface="宋体" panose="02010600030101010101" pitchFamily="2" charset="-122"/>
              </a:rPr>
              <a:t>可以恢复到高兴，国家亡了就不能复存，人死了就不能再生</a:t>
            </a:r>
            <a:endParaRPr kumimoji="0" lang="zh-CN" altLang="en-US" dirty="0">
              <a:latin typeface="宋体" panose="02010600030101010101" pitchFamily="2" charset="-122"/>
              <a:ea typeface="宋体" panose="02010600030101010101" pitchFamily="2" charset="-122"/>
            </a:endParaRPr>
          </a:p>
        </p:txBody>
      </p:sp>
      <p:sp>
        <p:nvSpPr>
          <p:cNvPr id="7" name="文本框 6">
            <a:extLst>
              <a:ext uri="{FF2B5EF4-FFF2-40B4-BE49-F238E27FC236}">
                <a16:creationId xmlns:a16="http://schemas.microsoft.com/office/drawing/2014/main" id="{7EB19754-53C5-4C7D-8E6F-4C02A726E348}"/>
              </a:ext>
            </a:extLst>
          </p:cNvPr>
          <p:cNvSpPr txBox="1"/>
          <p:nvPr/>
        </p:nvSpPr>
        <p:spPr>
          <a:xfrm>
            <a:off x="6912204" y="789694"/>
            <a:ext cx="4550789" cy="3693319"/>
          </a:xfrm>
          <a:prstGeom prst="rect">
            <a:avLst/>
          </a:prstGeom>
          <a:noFill/>
        </p:spPr>
        <p:txBody>
          <a:bodyPr wrap="square">
            <a:spAutoFit/>
          </a:bodyPr>
          <a:lstStyle/>
          <a:p>
            <a:pPr algn="ctr" eaLnBrk="1" hangingPunct="1">
              <a:spcBef>
                <a:spcPct val="0"/>
              </a:spcBef>
              <a:buFontTx/>
              <a:buNone/>
            </a:pPr>
            <a:r>
              <a:rPr lang="zh-CN" altLang="en-US" dirty="0">
                <a:solidFill>
                  <a:srgbClr val="000000"/>
                </a:solidFill>
                <a:latin typeface="宋体" panose="02010600030101010101" pitchFamily="2" charset="-122"/>
                <a:ea typeface="宋体" panose="02010600030101010101" pitchFamily="2" charset="-122"/>
              </a:rPr>
              <a:t>将帅应克服五危</a:t>
            </a:r>
          </a:p>
          <a:p>
            <a:pPr algn="ctr" eaLnBrk="1" hangingPunct="1">
              <a:spcBef>
                <a:spcPct val="0"/>
              </a:spcBef>
              <a:buFontTx/>
              <a:buNone/>
            </a:pPr>
            <a:r>
              <a:rPr lang="zh-CN" altLang="en-US" b="0" dirty="0">
                <a:solidFill>
                  <a:srgbClr val="FF0000"/>
                </a:solidFill>
                <a:latin typeface="宋体" panose="02010600030101010101" pitchFamily="2" charset="-122"/>
                <a:ea typeface="宋体" panose="02010600030101010101" pitchFamily="2" charset="-122"/>
              </a:rPr>
              <a:t>　   </a:t>
            </a:r>
            <a:r>
              <a:rPr lang="zh-CN" altLang="en-US" dirty="0">
                <a:solidFill>
                  <a:srgbClr val="FF0000"/>
                </a:solidFill>
                <a:latin typeface="宋体" panose="02010600030101010101" pitchFamily="2" charset="-122"/>
                <a:ea typeface="宋体" panose="02010600030101010101" pitchFamily="2" charset="-122"/>
              </a:rPr>
              <a:t>将有五危：必死，可杀也；必生，可虏也；</a:t>
            </a:r>
            <a:r>
              <a:rPr lang="zh-CN" altLang="en-US" dirty="0">
                <a:solidFill>
                  <a:srgbClr val="000000"/>
                </a:solidFill>
                <a:latin typeface="宋体" panose="02010600030101010101" pitchFamily="2" charset="-122"/>
                <a:ea typeface="宋体" panose="02010600030101010101" pitchFamily="2" charset="-122"/>
              </a:rPr>
              <a:t>忿速，可侮也；</a:t>
            </a:r>
            <a:r>
              <a:rPr lang="zh-CN" altLang="en-US" dirty="0">
                <a:solidFill>
                  <a:srgbClr val="FF0000"/>
                </a:solidFill>
                <a:latin typeface="宋体" panose="02010600030101010101" pitchFamily="2" charset="-122"/>
                <a:ea typeface="宋体" panose="02010600030101010101" pitchFamily="2" charset="-122"/>
              </a:rPr>
              <a:t>廉洁，可辱也；爱民，可烦也；凡此五者，将之过也，用兵之灾也。覆军杀将，必以五危，不可不察也。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九变</a:t>
            </a:r>
            <a:r>
              <a:rPr lang="en-US" altLang="zh-CN" dirty="0">
                <a:solidFill>
                  <a:srgbClr val="FF0000"/>
                </a:solidFill>
                <a:latin typeface="宋体" panose="02010600030101010101" pitchFamily="2" charset="-122"/>
                <a:ea typeface="宋体" panose="02010600030101010101" pitchFamily="2" charset="-122"/>
              </a:rPr>
              <a:t>》</a:t>
            </a:r>
          </a:p>
          <a:p>
            <a:pPr algn="just" eaLnBrk="1" hangingPunct="1">
              <a:spcBef>
                <a:spcPct val="0"/>
              </a:spcBef>
              <a:buFontTx/>
              <a:buNone/>
            </a:pPr>
            <a:r>
              <a:rPr lang="zh-CN" altLang="en-US" dirty="0">
                <a:solidFill>
                  <a:srgbClr val="FF0000"/>
                </a:solidFill>
                <a:latin typeface="宋体" panose="02010600030101010101" pitchFamily="2" charset="-122"/>
                <a:ea typeface="宋体" panose="02010600030101010101" pitchFamily="2" charset="-122"/>
              </a:rPr>
              <a:t>     </a:t>
            </a:r>
            <a:r>
              <a:rPr lang="zh-CN" altLang="en-US" dirty="0">
                <a:solidFill>
                  <a:srgbClr val="000000"/>
                </a:solidFill>
                <a:latin typeface="宋体" panose="02010600030101010101" pitchFamily="2" charset="-122"/>
                <a:ea typeface="宋体" panose="02010600030101010101" pitchFamily="2" charset="-122"/>
              </a:rPr>
              <a:t>将帅有五种弱点：只知死拼会被诱杀，贪生怕死会被俘虏；</a:t>
            </a:r>
            <a:r>
              <a:rPr lang="zh-CN" altLang="en-US" dirty="0">
                <a:solidFill>
                  <a:srgbClr val="FF0000"/>
                </a:solidFill>
                <a:latin typeface="宋体" panose="02010600030101010101" pitchFamily="2" charset="-122"/>
                <a:ea typeface="宋体" panose="02010600030101010101" pitchFamily="2" charset="-122"/>
              </a:rPr>
              <a:t>急躁易怒会中敌轻侮之计，</a:t>
            </a:r>
            <a:r>
              <a:rPr lang="zh-CN" altLang="en-US" dirty="0">
                <a:solidFill>
                  <a:srgbClr val="000000"/>
                </a:solidFill>
                <a:latin typeface="宋体" panose="02010600030101010101" pitchFamily="2" charset="-122"/>
                <a:ea typeface="宋体" panose="02010600030101010101" pitchFamily="2" charset="-122"/>
              </a:rPr>
              <a:t>廉洁好名过于自尊则不免受辱，一味爱民而不审度利害则会被烦劳。这五种情况是将帅的过错，也是用兵的灾害。军队覆灭，将帅被杀，必定是由这五种危险引起的，不可不充分注意。</a:t>
            </a:r>
            <a:endParaRPr lang="zh-CN" altLang="en-US" dirty="0">
              <a:latin typeface="宋体" panose="02010600030101010101" pitchFamily="2" charset="-122"/>
              <a:ea typeface="宋体" panose="02010600030101010101" pitchFamily="2" charset="-122"/>
            </a:endParaRPr>
          </a:p>
        </p:txBody>
      </p:sp>
      <p:sp>
        <p:nvSpPr>
          <p:cNvPr id="9" name="文本框 8">
            <a:extLst>
              <a:ext uri="{FF2B5EF4-FFF2-40B4-BE49-F238E27FC236}">
                <a16:creationId xmlns:a16="http://schemas.microsoft.com/office/drawing/2014/main" id="{2EA5C299-5675-49A4-8018-8A004B9712C2}"/>
              </a:ext>
            </a:extLst>
          </p:cNvPr>
          <p:cNvSpPr txBox="1"/>
          <p:nvPr/>
        </p:nvSpPr>
        <p:spPr>
          <a:xfrm>
            <a:off x="275734" y="4678127"/>
            <a:ext cx="6094428" cy="2031325"/>
          </a:xfrm>
          <a:prstGeom prst="rect">
            <a:avLst/>
          </a:prstGeom>
          <a:noFill/>
        </p:spPr>
        <p:txBody>
          <a:bodyPr wrap="square">
            <a:spAutoFit/>
          </a:bodyPr>
          <a:lstStyle/>
          <a:p>
            <a:pPr eaLnBrk="1" hangingPunct="1">
              <a:spcBef>
                <a:spcPct val="0"/>
              </a:spcBef>
              <a:buFontTx/>
              <a:buNone/>
            </a:pPr>
            <a:r>
              <a:rPr lang="en-US" altLang="zh-CN">
                <a:solidFill>
                  <a:srgbClr val="000000"/>
                </a:solidFill>
                <a:latin typeface="宋体" panose="02010600030101010101" pitchFamily="2" charset="-122"/>
                <a:ea typeface="宋体" panose="02010600030101010101" pitchFamily="2" charset="-122"/>
              </a:rPr>
              <a:t>	</a:t>
            </a:r>
            <a:r>
              <a:rPr lang="zh-CN" altLang="en-US">
                <a:solidFill>
                  <a:srgbClr val="000000"/>
                </a:solidFill>
                <a:latin typeface="宋体" panose="02010600030101010101" pitchFamily="2" charset="-122"/>
                <a:ea typeface="宋体" panose="02010600030101010101" pitchFamily="2" charset="-122"/>
              </a:rPr>
              <a:t>脾气暴燥，易于发怒的主将，就极易犯孙子“五危”之“忿速可侮”的毛病。对付这样的敌人或对手，适宜采用挑逗，侮辱的办法来故意刺激他，激怒他。一旦对方因愤怒而失去理智，就容易轻举妄动，给你制造可乘之机。因此</a:t>
            </a:r>
            <a:r>
              <a:rPr lang="zh-CN" altLang="en-US">
                <a:solidFill>
                  <a:srgbClr val="FF0000"/>
                </a:solidFill>
                <a:latin typeface="宋体" panose="02010600030101010101" pitchFamily="2" charset="-122"/>
                <a:ea typeface="宋体" panose="02010600030101010101" pitchFamily="2" charset="-122"/>
              </a:rPr>
              <a:t>“怒而挠之”</a:t>
            </a:r>
            <a:r>
              <a:rPr lang="zh-CN" altLang="en-US">
                <a:solidFill>
                  <a:srgbClr val="000000"/>
                </a:solidFill>
                <a:latin typeface="宋体" panose="02010600030101010101" pitchFamily="2" charset="-122"/>
                <a:ea typeface="宋体" panose="02010600030101010101" pitchFamily="2" charset="-122"/>
              </a:rPr>
              <a:t>，就正是针对性格暴燥、缺乏自我调节控制机制的敌方将帅，所量身定做的一种常用却出奇有效的谋略。</a:t>
            </a:r>
            <a:endParaRPr lang="zh-CN" altLang="en-US" dirty="0">
              <a:solidFill>
                <a:srgbClr val="000000"/>
              </a:solidFill>
              <a:latin typeface="宋体" panose="02010600030101010101" pitchFamily="2" charset="-122"/>
              <a:ea typeface="宋体" panose="02010600030101010101" pitchFamily="2" charset="-122"/>
            </a:endParaRPr>
          </a:p>
        </p:txBody>
      </p:sp>
      <p:sp>
        <p:nvSpPr>
          <p:cNvPr id="11" name="文本框 10">
            <a:extLst>
              <a:ext uri="{FF2B5EF4-FFF2-40B4-BE49-F238E27FC236}">
                <a16:creationId xmlns:a16="http://schemas.microsoft.com/office/drawing/2014/main" id="{AB215EB4-5803-4217-847A-25B096A1A421}"/>
              </a:ext>
            </a:extLst>
          </p:cNvPr>
          <p:cNvSpPr txBox="1"/>
          <p:nvPr/>
        </p:nvSpPr>
        <p:spPr>
          <a:xfrm>
            <a:off x="263950" y="3893297"/>
            <a:ext cx="6094428" cy="784830"/>
          </a:xfrm>
          <a:prstGeom prst="rect">
            <a:avLst/>
          </a:prstGeom>
          <a:noFill/>
        </p:spPr>
        <p:txBody>
          <a:bodyPr wrap="square">
            <a:spAutoFit/>
          </a:bodyPr>
          <a:lstStyle/>
          <a:p>
            <a:pPr eaLnBrk="1" hangingPunct="1">
              <a:spcBef>
                <a:spcPct val="50000"/>
              </a:spcBef>
              <a:buFontTx/>
              <a:buNone/>
            </a:pPr>
            <a:r>
              <a:rPr lang="zh-CN" altLang="en-US" dirty="0">
                <a:solidFill>
                  <a:srgbClr val="FF3300"/>
                </a:solidFill>
                <a:latin typeface="宋体" panose="02010600030101010101" pitchFamily="2" charset="-122"/>
                <a:ea typeface="宋体" panose="02010600030101010101" pitchFamily="2" charset="-122"/>
              </a:rPr>
              <a:t>怒而挠之	</a:t>
            </a:r>
            <a:r>
              <a:rPr lang="en-US" altLang="zh-CN" dirty="0">
                <a:solidFill>
                  <a:srgbClr val="FF3300"/>
                </a:solidFill>
                <a:latin typeface="宋体" panose="02010600030101010101" pitchFamily="2" charset="-122"/>
                <a:ea typeface="宋体" panose="02010600030101010101" pitchFamily="2" charset="-122"/>
              </a:rPr>
              <a:t>《</a:t>
            </a:r>
            <a:r>
              <a:rPr lang="zh-CN" altLang="en-US" dirty="0">
                <a:solidFill>
                  <a:srgbClr val="FF3300"/>
                </a:solidFill>
                <a:latin typeface="宋体" panose="02010600030101010101" pitchFamily="2" charset="-122"/>
                <a:ea typeface="宋体" panose="02010600030101010101" pitchFamily="2" charset="-122"/>
              </a:rPr>
              <a:t>计篇</a:t>
            </a:r>
            <a:r>
              <a:rPr lang="en-US" altLang="zh-CN" dirty="0">
                <a:solidFill>
                  <a:srgbClr val="FF3300"/>
                </a:solidFill>
                <a:latin typeface="宋体" panose="02010600030101010101" pitchFamily="2" charset="-122"/>
                <a:ea typeface="宋体" panose="02010600030101010101" pitchFamily="2" charset="-122"/>
              </a:rPr>
              <a:t>》</a:t>
            </a:r>
          </a:p>
          <a:p>
            <a:pPr eaLnBrk="1" hangingPunct="1">
              <a:spcBef>
                <a:spcPct val="50000"/>
              </a:spcBef>
              <a:buFontTx/>
              <a:buNone/>
            </a:pPr>
            <a:r>
              <a:rPr lang="zh-CN" altLang="en-US" dirty="0">
                <a:solidFill>
                  <a:srgbClr val="FF3300"/>
                </a:solidFill>
                <a:latin typeface="宋体" panose="02010600030101010101" pitchFamily="2" charset="-122"/>
                <a:ea typeface="宋体" panose="02010600030101010101" pitchFamily="2" charset="-122"/>
              </a:rPr>
              <a:t>要设法激怒敌人而扰乱他</a:t>
            </a:r>
            <a:endParaRPr lang="en-US" altLang="zh-CN" dirty="0">
              <a:solidFill>
                <a:srgbClr val="FF3300"/>
              </a:solidFill>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F7DCC0E7-7E71-4159-8E5D-A533E00EB324}"/>
              </a:ext>
            </a:extLst>
          </p:cNvPr>
          <p:cNvSpPr txBox="1"/>
          <p:nvPr/>
        </p:nvSpPr>
        <p:spPr>
          <a:xfrm>
            <a:off x="7442460" y="4707721"/>
            <a:ext cx="3490275" cy="646331"/>
          </a:xfrm>
          <a:prstGeom prst="rect">
            <a:avLst/>
          </a:prstGeom>
          <a:noFill/>
        </p:spPr>
        <p:txBody>
          <a:bodyPr wrap="square">
            <a:spAutoFit/>
          </a:bodyPr>
          <a:lstStyle/>
          <a:p>
            <a:pPr>
              <a:spcBef>
                <a:spcPct val="0"/>
              </a:spcBef>
              <a:buFontTx/>
              <a:buNone/>
            </a:pPr>
            <a:r>
              <a:rPr lang="zh-CN" altLang="en-US" b="0" dirty="0">
                <a:solidFill>
                  <a:srgbClr val="000000"/>
                </a:solidFill>
                <a:latin typeface="宋体" panose="02010600030101010101" pitchFamily="2" charset="-122"/>
                <a:ea typeface="宋体" panose="02010600030101010101" pitchFamily="2" charset="-122"/>
              </a:rPr>
              <a:t>刘邦阵前辱曹咎、张飞之死</a:t>
            </a:r>
            <a:r>
              <a:rPr lang="en-US" altLang="zh-CN" b="0" dirty="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对比：韩信胯下之辱</a:t>
            </a:r>
            <a:endParaRPr lang="zh-CN" altLang="en-US" b="0" dirty="0">
              <a:latin typeface="宋体" panose="02010600030101010101" pitchFamily="2" charset="-122"/>
              <a:ea typeface="宋体" panose="02010600030101010101" pitchFamily="2" charset="-122"/>
            </a:endParaRPr>
          </a:p>
        </p:txBody>
      </p:sp>
      <p:sp>
        <p:nvSpPr>
          <p:cNvPr id="15" name="文本框 14">
            <a:extLst>
              <a:ext uri="{FF2B5EF4-FFF2-40B4-BE49-F238E27FC236}">
                <a16:creationId xmlns:a16="http://schemas.microsoft.com/office/drawing/2014/main" id="{3BA5807A-A469-4326-9FC0-736CA8967841}"/>
              </a:ext>
            </a:extLst>
          </p:cNvPr>
          <p:cNvSpPr txBox="1"/>
          <p:nvPr/>
        </p:nvSpPr>
        <p:spPr>
          <a:xfrm>
            <a:off x="7138448" y="5671093"/>
            <a:ext cx="6094428" cy="369332"/>
          </a:xfrm>
          <a:prstGeom prst="rect">
            <a:avLst/>
          </a:prstGeom>
          <a:noFill/>
        </p:spPr>
        <p:txBody>
          <a:bodyPr wrap="square">
            <a:spAutoFit/>
          </a:bodyPr>
          <a:lstStyle/>
          <a:p>
            <a:r>
              <a:rPr lang="zh-CN" altLang="zh-CN" dirty="0">
                <a:latin typeface="宋体" panose="02010600030101010101" pitchFamily="2" charset="-122"/>
                <a:ea typeface="宋体" panose="02010600030101010101" pitchFamily="2" charset="-122"/>
              </a:rPr>
              <a:t>子曰</a:t>
            </a:r>
            <a:r>
              <a:rPr lang="en-US" altLang="zh-CN" dirty="0">
                <a:latin typeface="宋体" panose="02010600030101010101" pitchFamily="2" charset="-122"/>
                <a:ea typeface="宋体" panose="02010600030101010101" pitchFamily="2" charset="-122"/>
              </a:rPr>
              <a:t>:</a:t>
            </a:r>
            <a:r>
              <a:rPr lang="zh-CN" altLang="zh-CN" dirty="0">
                <a:solidFill>
                  <a:srgbClr val="FF0000"/>
                </a:solidFill>
                <a:latin typeface="宋体" panose="02010600030101010101" pitchFamily="2" charset="-122"/>
                <a:ea typeface="宋体" panose="02010600030101010101" pitchFamily="2" charset="-122"/>
              </a:rPr>
              <a:t>巧言乱德，小不忍则乱大谋</a:t>
            </a:r>
            <a:endParaRPr lang="zh-CN" altLang="en-US"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FEA089DC-19A7-49B6-BDC4-3EF04858BE7C}"/>
              </a:ext>
            </a:extLst>
          </p:cNvPr>
          <p:cNvSpPr txBox="1"/>
          <p:nvPr/>
        </p:nvSpPr>
        <p:spPr>
          <a:xfrm>
            <a:off x="7138448" y="6172800"/>
            <a:ext cx="6617616" cy="369332"/>
          </a:xfrm>
          <a:prstGeom prst="rect">
            <a:avLst/>
          </a:prstGeom>
          <a:noFill/>
        </p:spPr>
        <p:txBody>
          <a:bodyPr wrap="square">
            <a:spAutoFit/>
          </a:bodyPr>
          <a:lstStyle/>
          <a:p>
            <a:pPr eaLnBrk="1" hangingPunct="1">
              <a:spcBef>
                <a:spcPct val="0"/>
              </a:spcBef>
              <a:buFontTx/>
              <a:buNone/>
            </a:pPr>
            <a:r>
              <a:rPr lang="zh-CN" altLang="en-US" dirty="0">
                <a:solidFill>
                  <a:srgbClr val="FF0000"/>
                </a:solidFill>
                <a:latin typeface="宋体" panose="02010600030101010101" pitchFamily="2" charset="-122"/>
                <a:ea typeface="宋体" panose="02010600030101010101" pitchFamily="2" charset="-122"/>
              </a:rPr>
              <a:t>防愠制怒</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做一个办事稳重的人</a:t>
            </a:r>
            <a:endParaRPr lang="zh-CN" altLang="en-US" dirty="0">
              <a:solidFill>
                <a:srgbClr val="00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98681212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719D95B-D920-40F1-9E4F-063981677A05}"/>
              </a:ext>
            </a:extLst>
          </p:cNvPr>
          <p:cNvSpPr txBox="1"/>
          <p:nvPr/>
        </p:nvSpPr>
        <p:spPr>
          <a:xfrm>
            <a:off x="153186" y="258034"/>
            <a:ext cx="6094428" cy="784830"/>
          </a:xfrm>
          <a:prstGeom prst="rect">
            <a:avLst/>
          </a:prstGeom>
          <a:noFill/>
        </p:spPr>
        <p:txBody>
          <a:bodyPr wrap="square">
            <a:spAutoFit/>
          </a:bodyPr>
          <a:lstStyle/>
          <a:p>
            <a:pPr eaLnBrk="1" hangingPunct="1">
              <a:spcBef>
                <a:spcPct val="50000"/>
              </a:spcBef>
              <a:buFontTx/>
              <a:buNone/>
            </a:pPr>
            <a:r>
              <a:rPr lang="zh-CN" altLang="en-US" sz="1800" dirty="0">
                <a:solidFill>
                  <a:srgbClr val="FF0000"/>
                </a:solidFill>
                <a:latin typeface="宋体" panose="02010600030101010101" pitchFamily="2" charset="-122"/>
                <a:ea typeface="宋体" panose="02010600030101010101" pitchFamily="2" charset="-122"/>
              </a:rPr>
              <a:t>七、杂于利害</a:t>
            </a:r>
          </a:p>
          <a:p>
            <a:pPr algn="ctr" eaLnBrk="1" hangingPunct="1">
              <a:spcBef>
                <a:spcPct val="50000"/>
              </a:spcBef>
              <a:buFontTx/>
              <a:buNone/>
            </a:pPr>
            <a:r>
              <a:rPr lang="en-US" altLang="zh-CN" sz="1800" dirty="0">
                <a:solidFill>
                  <a:srgbClr val="FF0000"/>
                </a:solidFill>
                <a:latin typeface="宋体" panose="02010600030101010101" pitchFamily="2" charset="-122"/>
                <a:ea typeface="宋体" panose="02010600030101010101" pitchFamily="2" charset="-122"/>
              </a:rPr>
              <a:t>——</a:t>
            </a:r>
            <a:r>
              <a:rPr lang="zh-CN" altLang="en-US" sz="1800" dirty="0">
                <a:solidFill>
                  <a:srgbClr val="FF0000"/>
                </a:solidFill>
                <a:latin typeface="宋体" panose="02010600030101010101" pitchFamily="2" charset="-122"/>
                <a:ea typeface="宋体" panose="02010600030101010101" pitchFamily="2" charset="-122"/>
              </a:rPr>
              <a:t>做一个办事周全</a:t>
            </a:r>
            <a:r>
              <a:rPr kumimoji="1" lang="zh-CN" altLang="en-US" sz="1800" dirty="0">
                <a:solidFill>
                  <a:srgbClr val="FF0000"/>
                </a:solidFill>
                <a:latin typeface="宋体" panose="02010600030101010101" pitchFamily="2" charset="-122"/>
                <a:ea typeface="宋体" panose="02010600030101010101" pitchFamily="2" charset="-122"/>
              </a:rPr>
              <a:t>的人</a:t>
            </a:r>
            <a:endParaRPr kumimoji="1" lang="zh-CN" altLang="en-US" sz="1200" dirty="0">
              <a:solidFill>
                <a:srgbClr val="FF0000"/>
              </a:solidFill>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61FE1E1B-A9CB-4197-9F7E-921CC7807903}"/>
              </a:ext>
            </a:extLst>
          </p:cNvPr>
          <p:cNvSpPr txBox="1"/>
          <p:nvPr/>
        </p:nvSpPr>
        <p:spPr>
          <a:xfrm>
            <a:off x="153186" y="1293313"/>
            <a:ext cx="6094428" cy="5355312"/>
          </a:xfrm>
          <a:prstGeom prst="rect">
            <a:avLst/>
          </a:prstGeom>
          <a:noFill/>
        </p:spPr>
        <p:txBody>
          <a:bodyPr wrap="square">
            <a:spAutoFit/>
          </a:bodyPr>
          <a:lstStyle/>
          <a:p>
            <a:pPr eaLnBrk="1" hangingPunct="1">
              <a:spcBef>
                <a:spcPct val="50000"/>
              </a:spcBef>
              <a:buFontTx/>
              <a:buNone/>
            </a:pPr>
            <a:r>
              <a:rPr kumimoji="1" lang="zh-CN" altLang="en-US" sz="1800" dirty="0">
                <a:latin typeface="宋体" panose="02010600030101010101" pitchFamily="2" charset="-122"/>
                <a:ea typeface="宋体" panose="02010600030101010101" pitchFamily="2" charset="-122"/>
              </a:rPr>
              <a:t>是故智者之虑，必杂于利害。杂于利而务可信也，杂于害而患可解也</a:t>
            </a:r>
            <a:r>
              <a:rPr kumimoji="1" lang="en-US" altLang="zh-CN" sz="1800" dirty="0">
                <a:latin typeface="宋体" panose="02010600030101010101" pitchFamily="2" charset="-122"/>
                <a:ea typeface="宋体" panose="02010600030101010101" pitchFamily="2" charset="-122"/>
              </a:rPr>
              <a:t>《</a:t>
            </a:r>
            <a:r>
              <a:rPr kumimoji="1" lang="zh-CN" altLang="en-US" sz="1800" dirty="0">
                <a:latin typeface="宋体" panose="02010600030101010101" pitchFamily="2" charset="-122"/>
                <a:ea typeface="宋体" panose="02010600030101010101" pitchFamily="2" charset="-122"/>
              </a:rPr>
              <a:t>九变</a:t>
            </a:r>
            <a:r>
              <a:rPr kumimoji="1" lang="en-US" altLang="zh-CN" sz="1800" dirty="0">
                <a:latin typeface="宋体" panose="02010600030101010101" pitchFamily="2" charset="-122"/>
                <a:ea typeface="宋体" panose="02010600030101010101" pitchFamily="2" charset="-122"/>
              </a:rPr>
              <a:t>》</a:t>
            </a:r>
          </a:p>
          <a:p>
            <a:pPr eaLnBrk="1" hangingPunct="1">
              <a:lnSpc>
                <a:spcPct val="125000"/>
              </a:lnSpc>
              <a:spcBef>
                <a:spcPct val="50000"/>
              </a:spcBef>
              <a:buFontTx/>
              <a:buNone/>
            </a:pPr>
            <a:r>
              <a:rPr kumimoji="1" lang="zh-CN" altLang="en-US" sz="1800" dirty="0">
                <a:solidFill>
                  <a:srgbClr val="FF0000"/>
                </a:solidFill>
                <a:latin typeface="宋体" panose="02010600030101010101" pitchFamily="2" charset="-122"/>
                <a:ea typeface="宋体" panose="02010600030101010101" pitchFamily="2" charset="-122"/>
              </a:rPr>
              <a:t>聪明的将帅考虑问题，必须兼顾到利害两个方面。在不利的条件下要看到有利的因素，大事才可顺利完成，在顺利条件下要看到不利的因素，祸患才能解除。</a:t>
            </a:r>
            <a:endParaRPr kumimoji="1" lang="en-US" altLang="zh-CN" sz="1800" dirty="0">
              <a:solidFill>
                <a:srgbClr val="FF0000"/>
              </a:solidFill>
              <a:latin typeface="宋体" panose="02010600030101010101" pitchFamily="2" charset="-122"/>
              <a:ea typeface="宋体" panose="02010600030101010101" pitchFamily="2" charset="-122"/>
            </a:endParaRPr>
          </a:p>
          <a:p>
            <a:pPr eaLnBrk="1" hangingPunct="1">
              <a:lnSpc>
                <a:spcPct val="125000"/>
              </a:lnSpc>
              <a:spcBef>
                <a:spcPct val="50000"/>
              </a:spcBef>
              <a:buFontTx/>
              <a:buNone/>
            </a:pPr>
            <a:endParaRPr kumimoji="1" lang="en-US" altLang="zh-CN" dirty="0">
              <a:solidFill>
                <a:srgbClr val="FF0000"/>
              </a:solidFill>
              <a:latin typeface="宋体" panose="02010600030101010101" pitchFamily="2" charset="-122"/>
              <a:ea typeface="宋体" panose="02010600030101010101" pitchFamily="2" charset="-122"/>
            </a:endParaRPr>
          </a:p>
          <a:p>
            <a:pPr eaLnBrk="1" hangingPunct="1">
              <a:spcBef>
                <a:spcPct val="0"/>
              </a:spcBef>
              <a:buFontTx/>
              <a:buNone/>
            </a:pPr>
            <a:r>
              <a:rPr lang="en-US" altLang="zh-CN" sz="3600" b="0" dirty="0">
                <a:solidFill>
                  <a:srgbClr val="FF0000"/>
                </a:solidFill>
                <a:latin typeface="宋体" panose="02010600030101010101" pitchFamily="2" charset="-122"/>
                <a:ea typeface="宋体" panose="02010600030101010101" pitchFamily="2" charset="-122"/>
              </a:rPr>
              <a:t> </a:t>
            </a:r>
            <a:r>
              <a:rPr lang="zh-CN" altLang="en-US" sz="3600" dirty="0">
                <a:solidFill>
                  <a:srgbClr val="FF0000"/>
                </a:solidFill>
                <a:latin typeface="宋体" panose="02010600030101010101" pitchFamily="2" charset="-122"/>
                <a:ea typeface="宋体" panose="02010600030101010101" pitchFamily="2" charset="-122"/>
              </a:rPr>
              <a:t>逆境是成才的摇篮</a:t>
            </a:r>
            <a:br>
              <a:rPr lang="zh-CN" altLang="en-US" sz="3600" dirty="0">
                <a:solidFill>
                  <a:srgbClr val="FF0000"/>
                </a:solidFill>
                <a:latin typeface="宋体" panose="02010600030101010101" pitchFamily="2" charset="-122"/>
                <a:ea typeface="宋体" panose="02010600030101010101" pitchFamily="2" charset="-122"/>
              </a:rPr>
            </a:br>
            <a:r>
              <a:rPr lang="zh-CN" altLang="en-US" sz="1800" dirty="0">
                <a:latin typeface="宋体" panose="02010600030101010101" pitchFamily="2" charset="-122"/>
                <a:ea typeface="宋体" panose="02010600030101010101" pitchFamily="2" charset="-122"/>
              </a:rPr>
              <a:t>拿破仑：胜利将由最有耐力的人获得</a:t>
            </a:r>
            <a:br>
              <a:rPr lang="zh-CN" altLang="en-US" sz="1800" dirty="0">
                <a:latin typeface="宋体" panose="02010600030101010101" pitchFamily="2" charset="-122"/>
                <a:ea typeface="宋体" panose="02010600030101010101" pitchFamily="2" charset="-122"/>
              </a:rPr>
            </a:br>
            <a:r>
              <a:rPr lang="zh-CN" altLang="en-US" sz="1800" dirty="0">
                <a:latin typeface="宋体" panose="02010600030101010101" pitchFamily="2" charset="-122"/>
                <a:ea typeface="宋体" panose="02010600030101010101" pitchFamily="2" charset="-122"/>
              </a:rPr>
              <a:t>爱因斯坦：耐心和恒心总会得到报酬的</a:t>
            </a:r>
            <a:br>
              <a:rPr lang="zh-CN" altLang="en-US" sz="1800" dirty="0">
                <a:latin typeface="宋体" panose="02010600030101010101" pitchFamily="2" charset="-122"/>
                <a:ea typeface="宋体" panose="02010600030101010101" pitchFamily="2" charset="-122"/>
              </a:rPr>
            </a:br>
            <a:r>
              <a:rPr lang="zh-CN" altLang="en-US" sz="1800" dirty="0">
                <a:latin typeface="宋体" panose="02010600030101010101" pitchFamily="2" charset="-122"/>
                <a:ea typeface="宋体" panose="02010600030101010101" pitchFamily="2" charset="-122"/>
              </a:rPr>
              <a:t>培 根：奇迹多是在厄运中出现的</a:t>
            </a:r>
            <a:br>
              <a:rPr lang="zh-CN" altLang="en-US" sz="1800" dirty="0">
                <a:latin typeface="宋体" panose="02010600030101010101" pitchFamily="2" charset="-122"/>
                <a:ea typeface="宋体" panose="02010600030101010101" pitchFamily="2" charset="-122"/>
              </a:rPr>
            </a:br>
            <a:r>
              <a:rPr lang="zh-CN" altLang="en-US" sz="1800" dirty="0">
                <a:latin typeface="宋体" panose="02010600030101010101" pitchFamily="2" charset="-122"/>
                <a:ea typeface="宋体" panose="02010600030101010101" pitchFamily="2" charset="-122"/>
              </a:rPr>
              <a:t>孙中山：一往无前，愈挫愈奋</a:t>
            </a:r>
            <a:endParaRPr lang="en-US" altLang="zh-CN" sz="1800" dirty="0">
              <a:latin typeface="宋体" panose="02010600030101010101" pitchFamily="2" charset="-122"/>
              <a:ea typeface="宋体" panose="02010600030101010101" pitchFamily="2" charset="-122"/>
            </a:endParaRPr>
          </a:p>
          <a:p>
            <a:pPr eaLnBrk="1" hangingPunct="1">
              <a:spcBef>
                <a:spcPct val="0"/>
              </a:spcBef>
              <a:buFontTx/>
              <a:buNone/>
            </a:pPr>
            <a:r>
              <a:rPr lang="zh-CN" altLang="en-US" sz="1800" dirty="0">
                <a:latin typeface="宋体" panose="02010600030101010101" pitchFamily="2" charset="-122"/>
                <a:ea typeface="宋体" panose="02010600030101010101" pitchFamily="2" charset="-122"/>
              </a:rPr>
              <a:t>郭沫若：逆境能促进勤奋，能使人发愤</a:t>
            </a:r>
            <a:endParaRPr lang="en-US" altLang="zh-CN" sz="1800" dirty="0">
              <a:latin typeface="宋体" panose="02010600030101010101" pitchFamily="2" charset="-122"/>
              <a:ea typeface="宋体" panose="02010600030101010101" pitchFamily="2" charset="-122"/>
            </a:endParaRPr>
          </a:p>
          <a:p>
            <a:pPr eaLnBrk="1" hangingPunct="1">
              <a:spcBef>
                <a:spcPct val="0"/>
              </a:spcBef>
              <a:buFontTx/>
              <a:buNone/>
            </a:pPr>
            <a:r>
              <a:rPr lang="en-US" altLang="zh-CN" sz="1800" dirty="0">
                <a:latin typeface="宋体" panose="02010600030101010101" pitchFamily="2" charset="-122"/>
                <a:ea typeface="宋体" panose="02010600030101010101" pitchFamily="2" charset="-122"/>
              </a:rPr>
              <a:t>              </a:t>
            </a:r>
            <a:r>
              <a:rPr lang="zh-CN" altLang="en-US" sz="1800" dirty="0">
                <a:latin typeface="宋体" panose="02010600030101010101" pitchFamily="2" charset="-122"/>
                <a:ea typeface="宋体" panose="02010600030101010101" pitchFamily="2" charset="-122"/>
              </a:rPr>
              <a:t>图强，自力更生，经过艰苦奋</a:t>
            </a:r>
            <a:endParaRPr lang="en-US" altLang="zh-CN" sz="1800" dirty="0">
              <a:latin typeface="宋体" panose="02010600030101010101" pitchFamily="2" charset="-122"/>
              <a:ea typeface="宋体" panose="02010600030101010101" pitchFamily="2" charset="-122"/>
            </a:endParaRPr>
          </a:p>
          <a:p>
            <a:pPr eaLnBrk="1" hangingPunct="1">
              <a:spcBef>
                <a:spcPct val="0"/>
              </a:spcBef>
              <a:buFontTx/>
              <a:buNone/>
            </a:pPr>
            <a:r>
              <a:rPr lang="en-US" altLang="zh-CN" sz="1800" dirty="0">
                <a:latin typeface="宋体" panose="02010600030101010101" pitchFamily="2" charset="-122"/>
                <a:ea typeface="宋体" panose="02010600030101010101" pitchFamily="2" charset="-122"/>
              </a:rPr>
              <a:t>              </a:t>
            </a:r>
            <a:r>
              <a:rPr lang="zh-CN" altLang="en-US" sz="1800" dirty="0">
                <a:latin typeface="宋体" panose="02010600030101010101" pitchFamily="2" charset="-122"/>
                <a:ea typeface="宋体" panose="02010600030101010101" pitchFamily="2" charset="-122"/>
              </a:rPr>
              <a:t>斗而百炼成钢</a:t>
            </a:r>
            <a:endParaRPr kumimoji="1" lang="en-US" altLang="zh-CN" sz="1800" dirty="0">
              <a:latin typeface="宋体" panose="02010600030101010101" pitchFamily="2" charset="-122"/>
              <a:ea typeface="宋体" panose="02010600030101010101" pitchFamily="2" charset="-122"/>
            </a:endParaRPr>
          </a:p>
          <a:p>
            <a:pPr eaLnBrk="1" hangingPunct="1">
              <a:spcBef>
                <a:spcPct val="0"/>
              </a:spcBef>
              <a:buFontTx/>
              <a:buNone/>
            </a:pPr>
            <a:endParaRPr kumimoji="1" lang="en-US" altLang="zh-CN" dirty="0">
              <a:latin typeface="宋体" panose="02010600030101010101" pitchFamily="2" charset="-122"/>
              <a:ea typeface="宋体" panose="02010600030101010101" pitchFamily="2" charset="-122"/>
            </a:endParaRPr>
          </a:p>
          <a:p>
            <a:pPr eaLnBrk="1" hangingPunct="1">
              <a:spcBef>
                <a:spcPct val="0"/>
              </a:spcBef>
              <a:buFontTx/>
              <a:buNone/>
            </a:pPr>
            <a:r>
              <a:rPr kumimoji="1" lang="zh-CN" altLang="en-US" sz="1800" dirty="0">
                <a:latin typeface="宋体" panose="02010600030101010101" pitchFamily="2" charset="-122"/>
                <a:ea typeface="宋体" panose="02010600030101010101" pitchFamily="2" charset="-122"/>
              </a:rPr>
              <a:t>实例：勾践卧薪尝胆</a:t>
            </a:r>
          </a:p>
        </p:txBody>
      </p:sp>
      <p:sp>
        <p:nvSpPr>
          <p:cNvPr id="7" name="文本框 6">
            <a:extLst>
              <a:ext uri="{FF2B5EF4-FFF2-40B4-BE49-F238E27FC236}">
                <a16:creationId xmlns:a16="http://schemas.microsoft.com/office/drawing/2014/main" id="{7211D7EC-BD3C-4FAE-BFE8-86042BA2EE34}"/>
              </a:ext>
            </a:extLst>
          </p:cNvPr>
          <p:cNvSpPr txBox="1"/>
          <p:nvPr/>
        </p:nvSpPr>
        <p:spPr>
          <a:xfrm>
            <a:off x="6403157" y="4254640"/>
            <a:ext cx="4824166" cy="1200329"/>
          </a:xfrm>
          <a:prstGeom prst="rect">
            <a:avLst/>
          </a:prstGeom>
          <a:noFill/>
        </p:spPr>
        <p:txBody>
          <a:bodyPr wrap="square">
            <a:spAutoFit/>
          </a:bodyPr>
          <a:lstStyle/>
          <a:p>
            <a:r>
              <a:rPr lang="zh-CN" altLang="en-US" sz="1800" dirty="0">
                <a:solidFill>
                  <a:srgbClr val="FF0000"/>
                </a:solidFill>
                <a:latin typeface="宋体" panose="02010600030101010101" pitchFamily="2" charset="-122"/>
                <a:ea typeface="宋体" panose="02010600030101010101" pitchFamily="2" charset="-122"/>
              </a:rPr>
              <a:t>毛泽东</a:t>
            </a:r>
            <a:r>
              <a:rPr lang="zh-CN" altLang="zh-CN" sz="1800" dirty="0">
                <a:solidFill>
                  <a:srgbClr val="FF0000"/>
                </a:solidFill>
                <a:latin typeface="宋体" panose="02010600030101010101" pitchFamily="2" charset="-122"/>
                <a:ea typeface="宋体" panose="02010600030101010101" pitchFamily="2" charset="-122"/>
              </a:rPr>
              <a:t>说：“许多事情是意料不到的，但是一定要想到，尤其是我们的高级负责干部要有这种精神准备，准备对付非常的困难，对付非常的不利情况。这些，我们都要透彻地想好。”</a:t>
            </a:r>
            <a:endParaRPr lang="zh-CN" altLang="en-US" dirty="0">
              <a:latin typeface="宋体" panose="02010600030101010101" pitchFamily="2" charset="-122"/>
              <a:ea typeface="宋体" panose="02010600030101010101" pitchFamily="2" charset="-122"/>
            </a:endParaRPr>
          </a:p>
        </p:txBody>
      </p:sp>
      <p:sp>
        <p:nvSpPr>
          <p:cNvPr id="9" name="文本框 8">
            <a:extLst>
              <a:ext uri="{FF2B5EF4-FFF2-40B4-BE49-F238E27FC236}">
                <a16:creationId xmlns:a16="http://schemas.microsoft.com/office/drawing/2014/main" id="{4E3B445F-C339-47F3-B485-AE881522E84A}"/>
              </a:ext>
            </a:extLst>
          </p:cNvPr>
          <p:cNvSpPr txBox="1"/>
          <p:nvPr/>
        </p:nvSpPr>
        <p:spPr>
          <a:xfrm>
            <a:off x="6247614" y="1293313"/>
            <a:ext cx="5625445" cy="2598660"/>
          </a:xfrm>
          <a:prstGeom prst="rect">
            <a:avLst/>
          </a:prstGeom>
          <a:noFill/>
        </p:spPr>
        <p:txBody>
          <a:bodyPr wrap="square">
            <a:spAutoFit/>
          </a:bodyPr>
          <a:lstStyle/>
          <a:p>
            <a:pPr eaLnBrk="1" hangingPunct="1">
              <a:spcBef>
                <a:spcPct val="50000"/>
              </a:spcBef>
              <a:buFontTx/>
              <a:buNone/>
            </a:pPr>
            <a:r>
              <a:rPr kumimoji="1" lang="en-US" altLang="zh-CN" sz="1800" dirty="0">
                <a:latin typeface="宋体" panose="02010600030101010101" pitchFamily="2" charset="-122"/>
                <a:ea typeface="宋体" panose="02010600030101010101" pitchFamily="2" charset="-122"/>
              </a:rPr>
              <a:t> </a:t>
            </a:r>
            <a:r>
              <a:rPr kumimoji="1" lang="zh-CN" altLang="en-US" sz="1800" dirty="0">
                <a:latin typeface="宋体" panose="02010600030101010101" pitchFamily="2" charset="-122"/>
                <a:ea typeface="宋体" panose="02010600030101010101" pitchFamily="2" charset="-122"/>
              </a:rPr>
              <a:t>是故智者之虑，必杂于利害。杂于利而务可信也，杂于害而患可解也</a:t>
            </a:r>
            <a:r>
              <a:rPr kumimoji="1" lang="en-US" altLang="zh-CN" sz="1800" dirty="0">
                <a:latin typeface="宋体" panose="02010600030101010101" pitchFamily="2" charset="-122"/>
                <a:ea typeface="宋体" panose="02010600030101010101" pitchFamily="2" charset="-122"/>
              </a:rPr>
              <a:t>《</a:t>
            </a:r>
            <a:r>
              <a:rPr kumimoji="1" lang="zh-CN" altLang="en-US" sz="1800" dirty="0">
                <a:latin typeface="宋体" panose="02010600030101010101" pitchFamily="2" charset="-122"/>
                <a:ea typeface="宋体" panose="02010600030101010101" pitchFamily="2" charset="-122"/>
              </a:rPr>
              <a:t>九变</a:t>
            </a:r>
            <a:r>
              <a:rPr kumimoji="1" lang="en-US" altLang="zh-CN" sz="1800" dirty="0">
                <a:latin typeface="宋体" panose="02010600030101010101" pitchFamily="2" charset="-122"/>
                <a:ea typeface="宋体" panose="02010600030101010101" pitchFamily="2" charset="-122"/>
              </a:rPr>
              <a:t>》</a:t>
            </a:r>
          </a:p>
          <a:p>
            <a:pPr eaLnBrk="1" hangingPunct="1">
              <a:lnSpc>
                <a:spcPct val="125000"/>
              </a:lnSpc>
              <a:spcBef>
                <a:spcPct val="50000"/>
              </a:spcBef>
              <a:buFontTx/>
              <a:buNone/>
            </a:pPr>
            <a:r>
              <a:rPr kumimoji="1" lang="zh-CN" altLang="en-US" sz="1800" dirty="0">
                <a:solidFill>
                  <a:srgbClr val="FF0000"/>
                </a:solidFill>
                <a:latin typeface="宋体" panose="02010600030101010101" pitchFamily="2" charset="-122"/>
                <a:ea typeface="宋体" panose="02010600030101010101" pitchFamily="2" charset="-122"/>
              </a:rPr>
              <a:t>聪明的将帅考虑问题，必须兼顾到利害两个方面。在不利的条件下要看到有利的因素，大事才可顺利完成，在顺利条件下要看到不利的因素，祸患才能除解。         </a:t>
            </a:r>
            <a:r>
              <a:rPr kumimoji="1" lang="zh-CN" altLang="en-US" sz="2000" dirty="0">
                <a:solidFill>
                  <a:schemeClr val="tx2"/>
                </a:solidFill>
                <a:latin typeface="宋体" panose="02010600030101010101" pitchFamily="2" charset="-122"/>
                <a:ea typeface="宋体" panose="02010600030101010101" pitchFamily="2" charset="-122"/>
              </a:rPr>
              <a:t>一定要</a:t>
            </a:r>
            <a:r>
              <a:rPr lang="zh-CN" altLang="en-US" sz="2000" dirty="0">
                <a:solidFill>
                  <a:schemeClr val="tx2"/>
                </a:solidFill>
                <a:latin typeface="宋体" panose="02010600030101010101" pitchFamily="2" charset="-122"/>
                <a:ea typeface="宋体" panose="02010600030101010101" pitchFamily="2" charset="-122"/>
              </a:rPr>
              <a:t>用辩证的方法去看待问题，处理问题，做一个办事周全</a:t>
            </a:r>
            <a:r>
              <a:rPr kumimoji="1" lang="zh-CN" altLang="en-US" sz="2000" dirty="0">
                <a:solidFill>
                  <a:schemeClr val="tx2"/>
                </a:solidFill>
                <a:latin typeface="宋体" panose="02010600030101010101" pitchFamily="2" charset="-122"/>
                <a:ea typeface="宋体" panose="02010600030101010101" pitchFamily="2" charset="-122"/>
              </a:rPr>
              <a:t>的人</a:t>
            </a:r>
            <a:r>
              <a:rPr lang="zh-CN" altLang="en-US" sz="2000" dirty="0">
                <a:solidFill>
                  <a:schemeClr val="tx2"/>
                </a:solidFill>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55972852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FF9828D-5908-49C9-B659-6BFC146CE85D}"/>
              </a:ext>
            </a:extLst>
          </p:cNvPr>
          <p:cNvSpPr txBox="1"/>
          <p:nvPr/>
        </p:nvSpPr>
        <p:spPr>
          <a:xfrm>
            <a:off x="266308" y="125588"/>
            <a:ext cx="6094428" cy="2539157"/>
          </a:xfrm>
          <a:prstGeom prst="rect">
            <a:avLst/>
          </a:prstGeom>
          <a:noFill/>
        </p:spPr>
        <p:txBody>
          <a:bodyPr wrap="square">
            <a:spAutoFit/>
          </a:bodyPr>
          <a:lstStyle/>
          <a:p>
            <a:pPr eaLnBrk="1" hangingPunct="1">
              <a:spcBef>
                <a:spcPct val="50000"/>
              </a:spcBef>
              <a:buFontTx/>
              <a:buNone/>
            </a:pPr>
            <a:r>
              <a:rPr lang="zh-CN" altLang="en-US" sz="2400" dirty="0">
                <a:solidFill>
                  <a:srgbClr val="FF0000"/>
                </a:solidFill>
                <a:latin typeface="黑体" panose="02010609060101010101" pitchFamily="49" charset="-122"/>
                <a:ea typeface="黑体" panose="02010609060101010101" pitchFamily="49" charset="-122"/>
              </a:rPr>
              <a:t>八、知彼知己</a:t>
            </a:r>
          </a:p>
          <a:p>
            <a:pPr eaLnBrk="1" hangingPunct="1">
              <a:spcBef>
                <a:spcPct val="50000"/>
              </a:spcBef>
              <a:buFontTx/>
              <a:buNone/>
            </a:pPr>
            <a:r>
              <a:rPr lang="zh-CN" altLang="en-US" sz="2400" dirty="0">
                <a:solidFill>
                  <a:srgbClr val="FF0000"/>
                </a:solidFill>
                <a:latin typeface="黑体" panose="02010609060101010101" pitchFamily="49" charset="-122"/>
                <a:ea typeface="黑体" panose="02010609060101010101" pitchFamily="49" charset="-122"/>
              </a:rPr>
              <a:t>		</a:t>
            </a:r>
            <a:r>
              <a:rPr lang="en-US" altLang="zh-CN" sz="2400" dirty="0">
                <a:solidFill>
                  <a:srgbClr val="FF0000"/>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做一个耳聪目明</a:t>
            </a:r>
            <a:r>
              <a:rPr kumimoji="1" lang="zh-CN" altLang="en-US" sz="2400" dirty="0">
                <a:solidFill>
                  <a:srgbClr val="FF0000"/>
                </a:solidFill>
                <a:latin typeface="黑体" panose="02010609060101010101" pitchFamily="49" charset="-122"/>
                <a:ea typeface="黑体" panose="02010609060101010101" pitchFamily="49" charset="-122"/>
              </a:rPr>
              <a:t>的人</a:t>
            </a:r>
            <a:endParaRPr lang="zh-CN" altLang="en-US" sz="2400" dirty="0">
              <a:solidFill>
                <a:srgbClr val="FF0000"/>
              </a:solidFill>
              <a:latin typeface="黑体" panose="02010609060101010101" pitchFamily="49" charset="-122"/>
              <a:ea typeface="黑体" panose="02010609060101010101" pitchFamily="49" charset="-122"/>
            </a:endParaRPr>
          </a:p>
          <a:p>
            <a:pPr eaLnBrk="1" hangingPunct="1">
              <a:spcBef>
                <a:spcPct val="50000"/>
              </a:spcBef>
              <a:buFontTx/>
              <a:buNone/>
            </a:pPr>
            <a:endParaRPr kumimoji="1" lang="en-US" altLang="zh-CN" sz="1800" dirty="0">
              <a:solidFill>
                <a:schemeClr val="tx2"/>
              </a:solidFill>
            </a:endParaRPr>
          </a:p>
          <a:p>
            <a:pPr eaLnBrk="1" hangingPunct="1">
              <a:spcBef>
                <a:spcPct val="50000"/>
              </a:spcBef>
              <a:buFontTx/>
              <a:buNone/>
            </a:pPr>
            <a:r>
              <a:rPr lang="zh-CN" altLang="en-US" sz="1800" dirty="0">
                <a:latin typeface="华文隶书" panose="02010800040101010101" pitchFamily="2" charset="-122"/>
                <a:ea typeface="华文隶书" panose="02010800040101010101" pitchFamily="2" charset="-122"/>
              </a:rPr>
              <a:t>知彼知己</a:t>
            </a:r>
            <a:r>
              <a:rPr lang="en-US" altLang="zh-CN" sz="1800" dirty="0">
                <a:latin typeface="华文隶书" panose="02010800040101010101" pitchFamily="2" charset="-122"/>
                <a:ea typeface="华文隶书" panose="02010800040101010101" pitchFamily="2" charset="-122"/>
              </a:rPr>
              <a:t>,</a:t>
            </a:r>
            <a:r>
              <a:rPr lang="zh-CN" altLang="en-US" sz="1800" dirty="0">
                <a:latin typeface="华文隶书" panose="02010800040101010101" pitchFamily="2" charset="-122"/>
                <a:ea typeface="华文隶书" panose="02010800040101010101" pitchFamily="2" charset="-122"/>
              </a:rPr>
              <a:t>百战不殆；不知彼而知己，一胜一负；不知彼不知己，每战必殆。</a:t>
            </a:r>
            <a:endParaRPr lang="en-US" altLang="zh-CN" sz="1800" dirty="0">
              <a:latin typeface="华文隶书" panose="02010800040101010101" pitchFamily="2" charset="-122"/>
              <a:ea typeface="华文隶书" panose="02010800040101010101" pitchFamily="2" charset="-122"/>
            </a:endParaRPr>
          </a:p>
          <a:p>
            <a:pPr eaLnBrk="1" hangingPunct="1">
              <a:spcBef>
                <a:spcPct val="50000"/>
              </a:spcBef>
              <a:buFontTx/>
              <a:buNone/>
            </a:pPr>
            <a:r>
              <a:rPr lang="en-US" altLang="zh-CN" sz="1800" dirty="0">
                <a:latin typeface="华文隶书" panose="02010800040101010101" pitchFamily="2" charset="-122"/>
                <a:ea typeface="华文隶书" panose="02010800040101010101" pitchFamily="2" charset="-122"/>
              </a:rPr>
              <a:t>                                      ——《</a:t>
            </a:r>
            <a:r>
              <a:rPr lang="zh-CN" altLang="en-US" sz="1800" dirty="0">
                <a:latin typeface="华文隶书" panose="02010800040101010101" pitchFamily="2" charset="-122"/>
                <a:ea typeface="华文隶书" panose="02010800040101010101" pitchFamily="2" charset="-122"/>
              </a:rPr>
              <a:t>谋攻篇</a:t>
            </a:r>
            <a:r>
              <a:rPr lang="en-US" altLang="zh-CN" sz="1800" dirty="0">
                <a:latin typeface="华文隶书" panose="02010800040101010101" pitchFamily="2" charset="-122"/>
                <a:ea typeface="华文隶书" panose="02010800040101010101" pitchFamily="2" charset="-122"/>
              </a:rPr>
              <a:t>》</a:t>
            </a:r>
          </a:p>
        </p:txBody>
      </p:sp>
      <p:sp>
        <p:nvSpPr>
          <p:cNvPr id="5" name="文本框 4">
            <a:extLst>
              <a:ext uri="{FF2B5EF4-FFF2-40B4-BE49-F238E27FC236}">
                <a16:creationId xmlns:a16="http://schemas.microsoft.com/office/drawing/2014/main" id="{8CBF6C93-1F67-41D5-ADB2-ECAD38BBD02D}"/>
              </a:ext>
            </a:extLst>
          </p:cNvPr>
          <p:cNvSpPr txBox="1"/>
          <p:nvPr/>
        </p:nvSpPr>
        <p:spPr>
          <a:xfrm>
            <a:off x="200320" y="2837559"/>
            <a:ext cx="6094428" cy="3477875"/>
          </a:xfrm>
          <a:prstGeom prst="rect">
            <a:avLst/>
          </a:prstGeom>
          <a:noFill/>
        </p:spPr>
        <p:txBody>
          <a:bodyPr wrap="square">
            <a:spAutoFit/>
          </a:bodyPr>
          <a:lstStyle/>
          <a:p>
            <a:r>
              <a:rPr lang="en-US" altLang="zh-CN" sz="2000" b="0" dirty="0">
                <a:solidFill>
                  <a:schemeClr val="tx2"/>
                </a:solidFill>
              </a:rPr>
              <a:t> </a:t>
            </a:r>
            <a:r>
              <a:rPr lang="zh-CN" altLang="en-US" sz="1800" dirty="0">
                <a:solidFill>
                  <a:schemeClr val="tx2"/>
                </a:solidFill>
                <a:latin typeface="华文新魏" panose="02010800040101010101" pitchFamily="2" charset="-122"/>
                <a:ea typeface="华文新魏" panose="02010800040101010101" pitchFamily="2" charset="-122"/>
              </a:rPr>
              <a:t>中国古代大军事家孙武子书上</a:t>
            </a:r>
            <a:r>
              <a:rPr lang="zh-CN" altLang="en-US" sz="1800" dirty="0">
                <a:solidFill>
                  <a:schemeClr val="tx2"/>
                </a:solidFill>
                <a:ea typeface="华文新魏" panose="02010800040101010101" pitchFamily="2" charset="-122"/>
              </a:rPr>
              <a:t>“</a:t>
            </a:r>
            <a:r>
              <a:rPr lang="zh-CN" altLang="en-US" sz="1800" dirty="0">
                <a:solidFill>
                  <a:schemeClr val="tx2"/>
                </a:solidFill>
                <a:latin typeface="华文新魏" panose="02010800040101010101" pitchFamily="2" charset="-122"/>
                <a:ea typeface="华文新魏" panose="02010800040101010101" pitchFamily="2" charset="-122"/>
              </a:rPr>
              <a:t>知彼知己，百战不殆</a:t>
            </a:r>
            <a:r>
              <a:rPr lang="zh-CN" altLang="en-US" sz="1800" dirty="0">
                <a:solidFill>
                  <a:schemeClr val="tx2"/>
                </a:solidFill>
                <a:ea typeface="华文新魏" panose="02010800040101010101" pitchFamily="2" charset="-122"/>
              </a:rPr>
              <a:t>”</a:t>
            </a:r>
            <a:r>
              <a:rPr lang="zh-CN" altLang="en-US" sz="1800" dirty="0">
                <a:solidFill>
                  <a:schemeClr val="tx2"/>
                </a:solidFill>
                <a:latin typeface="华文新魏" panose="02010800040101010101" pitchFamily="2" charset="-122"/>
                <a:ea typeface="华文新魏" panose="02010800040101010101" pitchFamily="2" charset="-122"/>
              </a:rPr>
              <a:t>这句话，是包括学习和使用两个阶段说的，包括从认识客观实际中的发展规律，并按照这些规律去决定自己行动克服当前敌人而说的；我们不要看轻这句话。</a:t>
            </a:r>
            <a:br>
              <a:rPr lang="zh-CN" altLang="en-US" sz="1800" dirty="0">
                <a:solidFill>
                  <a:schemeClr val="tx2"/>
                </a:solidFill>
                <a:latin typeface="华文新魏" panose="02010800040101010101" pitchFamily="2" charset="-122"/>
                <a:ea typeface="华文新魏" panose="02010800040101010101" pitchFamily="2" charset="-122"/>
              </a:rPr>
            </a:br>
            <a:r>
              <a:rPr lang="zh-CN" altLang="en-US" sz="1800" dirty="0">
                <a:solidFill>
                  <a:schemeClr val="tx2"/>
                </a:solidFill>
                <a:latin typeface="华文新魏" panose="02010800040101010101" pitchFamily="2" charset="-122"/>
                <a:ea typeface="华文新魏" panose="02010800040101010101" pitchFamily="2" charset="-122"/>
              </a:rPr>
              <a:t>					</a:t>
            </a:r>
            <a:r>
              <a:rPr lang="en-US" altLang="zh-CN" sz="1800" dirty="0">
                <a:solidFill>
                  <a:schemeClr val="tx2"/>
                </a:solidFill>
                <a:ea typeface="华文新魏" panose="02010800040101010101" pitchFamily="2" charset="-122"/>
              </a:rPr>
              <a:t>——</a:t>
            </a:r>
            <a:r>
              <a:rPr lang="zh-CN" altLang="en-US" sz="1800" dirty="0">
                <a:solidFill>
                  <a:schemeClr val="tx2"/>
                </a:solidFill>
                <a:latin typeface="华文新魏" panose="02010800040101010101" pitchFamily="2" charset="-122"/>
                <a:ea typeface="华文新魏" panose="02010800040101010101" pitchFamily="2" charset="-122"/>
              </a:rPr>
              <a:t>毛泽东</a:t>
            </a:r>
            <a:endParaRPr lang="en-US" altLang="zh-CN" sz="1800" dirty="0">
              <a:solidFill>
                <a:schemeClr val="tx2"/>
              </a:solidFill>
              <a:latin typeface="华文新魏" panose="02010800040101010101" pitchFamily="2" charset="-122"/>
              <a:ea typeface="华文新魏" panose="02010800040101010101" pitchFamily="2" charset="-122"/>
            </a:endParaRPr>
          </a:p>
          <a:p>
            <a:endParaRPr lang="en-US" altLang="zh-CN" dirty="0">
              <a:solidFill>
                <a:schemeClr val="tx2"/>
              </a:solidFill>
              <a:latin typeface="华文新魏" panose="02010800040101010101" pitchFamily="2" charset="-122"/>
              <a:ea typeface="华文新魏" panose="02010800040101010101" pitchFamily="2" charset="-122"/>
            </a:endParaRPr>
          </a:p>
          <a:p>
            <a:r>
              <a:rPr lang="en-US" altLang="zh-CN" sz="2000" b="0" dirty="0">
                <a:solidFill>
                  <a:schemeClr val="tx2"/>
                </a:solidFill>
              </a:rPr>
              <a:t> </a:t>
            </a:r>
            <a:r>
              <a:rPr lang="zh-CN" altLang="en-US" sz="1800" dirty="0">
                <a:solidFill>
                  <a:schemeClr val="tx2"/>
                </a:solidFill>
                <a:latin typeface="华文新魏" panose="02010800040101010101" pitchFamily="2" charset="-122"/>
                <a:ea typeface="华文新魏" panose="02010800040101010101" pitchFamily="2" charset="-122"/>
              </a:rPr>
              <a:t>但战争不是神物，仍是世间的一种必须运动，因此，孙子的规律，</a:t>
            </a:r>
            <a:r>
              <a:rPr lang="en-US" altLang="zh-CN" sz="1800" dirty="0">
                <a:solidFill>
                  <a:schemeClr val="tx2"/>
                </a:solidFill>
                <a:ea typeface="华文新魏" panose="02010800040101010101" pitchFamily="2" charset="-122"/>
              </a:rPr>
              <a:t>“</a:t>
            </a:r>
            <a:r>
              <a:rPr lang="zh-CN" altLang="en-US" sz="1800" dirty="0">
                <a:solidFill>
                  <a:schemeClr val="tx2"/>
                </a:solidFill>
                <a:latin typeface="华文新魏" panose="02010800040101010101" pitchFamily="2" charset="-122"/>
                <a:ea typeface="华文新魏" panose="02010800040101010101" pitchFamily="2" charset="-122"/>
              </a:rPr>
              <a:t>知彼知己，百战不殆</a:t>
            </a:r>
            <a:r>
              <a:rPr lang="zh-CN" altLang="en-US" sz="1800" dirty="0">
                <a:solidFill>
                  <a:schemeClr val="tx2"/>
                </a:solidFill>
                <a:ea typeface="华文新魏" panose="02010800040101010101" pitchFamily="2" charset="-122"/>
              </a:rPr>
              <a:t>”</a:t>
            </a:r>
            <a:r>
              <a:rPr lang="zh-CN" altLang="en-US" sz="1800" dirty="0">
                <a:solidFill>
                  <a:schemeClr val="tx2"/>
                </a:solidFill>
                <a:latin typeface="华文新魏" panose="02010800040101010101" pitchFamily="2" charset="-122"/>
                <a:ea typeface="华文新魏" panose="02010800040101010101" pitchFamily="2" charset="-122"/>
              </a:rPr>
              <a:t>，仍是科学的真正。</a:t>
            </a:r>
            <a:br>
              <a:rPr lang="zh-CN" altLang="en-US" sz="1800" dirty="0">
                <a:solidFill>
                  <a:schemeClr val="tx2"/>
                </a:solidFill>
                <a:latin typeface="华文新魏" panose="02010800040101010101" pitchFamily="2" charset="-122"/>
                <a:ea typeface="华文新魏" panose="02010800040101010101" pitchFamily="2" charset="-122"/>
              </a:rPr>
            </a:br>
            <a:r>
              <a:rPr lang="zh-CN" altLang="en-US" sz="1800" dirty="0">
                <a:solidFill>
                  <a:schemeClr val="tx2"/>
                </a:solidFill>
                <a:latin typeface="华文新魏" panose="02010800040101010101" pitchFamily="2" charset="-122"/>
                <a:ea typeface="华文新魏" panose="02010800040101010101" pitchFamily="2" charset="-122"/>
              </a:rPr>
              <a:t>					</a:t>
            </a:r>
            <a:r>
              <a:rPr lang="en-US" altLang="zh-CN" sz="1800" dirty="0">
                <a:solidFill>
                  <a:schemeClr val="tx2"/>
                </a:solidFill>
                <a:ea typeface="华文新魏" panose="02010800040101010101" pitchFamily="2" charset="-122"/>
              </a:rPr>
              <a:t>——</a:t>
            </a:r>
            <a:r>
              <a:rPr lang="zh-CN" altLang="en-US" sz="1800" dirty="0">
                <a:solidFill>
                  <a:schemeClr val="tx2"/>
                </a:solidFill>
                <a:latin typeface="华文新魏" panose="02010800040101010101" pitchFamily="2" charset="-122"/>
                <a:ea typeface="华文新魏" panose="02010800040101010101" pitchFamily="2" charset="-122"/>
              </a:rPr>
              <a:t>毛泽东</a:t>
            </a:r>
            <a:endParaRPr lang="en-US" altLang="zh-CN" sz="1800" dirty="0">
              <a:solidFill>
                <a:schemeClr val="tx2"/>
              </a:solidFill>
              <a:latin typeface="华文新魏" panose="02010800040101010101" pitchFamily="2" charset="-122"/>
              <a:ea typeface="华文新魏" panose="02010800040101010101" pitchFamily="2" charset="-122"/>
            </a:endParaRPr>
          </a:p>
          <a:p>
            <a:endParaRPr lang="en-US" altLang="zh-CN" dirty="0">
              <a:solidFill>
                <a:schemeClr val="tx2"/>
              </a:solidFill>
              <a:latin typeface="华文新魏" panose="02010800040101010101" pitchFamily="2" charset="-122"/>
              <a:ea typeface="华文新魏" panose="02010800040101010101" pitchFamily="2" charset="-122"/>
            </a:endParaRPr>
          </a:p>
          <a:p>
            <a:r>
              <a:rPr kumimoji="1" lang="zh-CN" altLang="en-US" sz="1800" dirty="0">
                <a:latin typeface="华文行楷" panose="02010800040101010101" pitchFamily="2" charset="-122"/>
                <a:ea typeface="华文行楷" panose="02010800040101010101" pitchFamily="2" charset="-122"/>
              </a:rPr>
              <a:t>知人者智，自知者明　　　  	          </a:t>
            </a:r>
            <a:r>
              <a:rPr kumimoji="1" lang="en-US" altLang="zh-CN" sz="1800" dirty="0">
                <a:latin typeface="Times New Roman" panose="02020603050405020304" pitchFamily="18" charset="0"/>
                <a:ea typeface="华文行楷" panose="02010800040101010101" pitchFamily="2" charset="-122"/>
              </a:rPr>
              <a:t>——</a:t>
            </a:r>
            <a:r>
              <a:rPr kumimoji="1" lang="en-US" altLang="zh-CN" sz="1800" dirty="0">
                <a:latin typeface="华文行楷" panose="02010800040101010101" pitchFamily="2" charset="-122"/>
                <a:ea typeface="华文行楷" panose="02010800040101010101" pitchFamily="2" charset="-122"/>
              </a:rPr>
              <a:t> </a:t>
            </a:r>
            <a:r>
              <a:rPr kumimoji="1" lang="zh-CN" altLang="en-US" sz="1800" dirty="0">
                <a:latin typeface="华文行楷" panose="02010800040101010101" pitchFamily="2" charset="-122"/>
                <a:ea typeface="华文行楷" panose="02010800040101010101" pitchFamily="2" charset="-122"/>
              </a:rPr>
              <a:t>老  子</a:t>
            </a:r>
          </a:p>
          <a:p>
            <a:endParaRPr lang="zh-CN" altLang="en-US" dirty="0"/>
          </a:p>
        </p:txBody>
      </p:sp>
      <p:sp>
        <p:nvSpPr>
          <p:cNvPr id="7" name="文本框 6">
            <a:extLst>
              <a:ext uri="{FF2B5EF4-FFF2-40B4-BE49-F238E27FC236}">
                <a16:creationId xmlns:a16="http://schemas.microsoft.com/office/drawing/2014/main" id="{8CE6CA4D-C40A-443F-88FB-E2F138237BD3}"/>
              </a:ext>
            </a:extLst>
          </p:cNvPr>
          <p:cNvSpPr txBox="1"/>
          <p:nvPr/>
        </p:nvSpPr>
        <p:spPr>
          <a:xfrm>
            <a:off x="7713483" y="566603"/>
            <a:ext cx="6094428" cy="3693319"/>
          </a:xfrm>
          <a:prstGeom prst="rect">
            <a:avLst/>
          </a:prstGeom>
          <a:noFill/>
        </p:spPr>
        <p:txBody>
          <a:bodyPr wrap="square">
            <a:spAutoFit/>
          </a:bodyPr>
          <a:lstStyle/>
          <a:p>
            <a:pPr algn="just" eaLnBrk="1" hangingPunct="1">
              <a:spcBef>
                <a:spcPct val="0"/>
              </a:spcBef>
              <a:buFontTx/>
              <a:buNone/>
            </a:pPr>
            <a:r>
              <a:rPr lang="zh-CN" altLang="en-US" dirty="0">
                <a:latin typeface="楷体" panose="02010609060101010101" pitchFamily="49" charset="-122"/>
                <a:ea typeface="楷体" panose="02010609060101010101" pitchFamily="49" charset="-122"/>
              </a:rPr>
              <a:t>人生十二最</a:t>
            </a:r>
          </a:p>
          <a:p>
            <a:pPr algn="just" eaLnBrk="1" hangingPunct="1">
              <a:spcBef>
                <a:spcPct val="0"/>
              </a:spcBef>
              <a:buFontTx/>
              <a:buNone/>
            </a:pP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、人生最大的财富是健康；</a:t>
            </a:r>
            <a:endParaRPr lang="en-US" altLang="zh-CN" dirty="0">
              <a:latin typeface="楷体" panose="02010609060101010101" pitchFamily="49" charset="-122"/>
              <a:ea typeface="楷体" panose="02010609060101010101" pitchFamily="49" charset="-122"/>
            </a:endParaRPr>
          </a:p>
          <a:p>
            <a:pPr algn="just" eaLnBrk="1" hangingPunct="1">
              <a:spcBef>
                <a:spcPct val="0"/>
              </a:spcBef>
              <a:buFontTx/>
              <a:buNone/>
            </a:pP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、人生最大的欣慰是奉献；</a:t>
            </a:r>
            <a:endParaRPr lang="en-US" altLang="zh-CN" dirty="0">
              <a:latin typeface="楷体" panose="02010609060101010101" pitchFamily="49" charset="-122"/>
              <a:ea typeface="楷体" panose="02010609060101010101" pitchFamily="49" charset="-122"/>
            </a:endParaRPr>
          </a:p>
          <a:p>
            <a:pPr algn="just" eaLnBrk="1" hangingPunct="1">
              <a:spcBef>
                <a:spcPct val="0"/>
              </a:spcBef>
              <a:buFontTx/>
              <a:buNone/>
            </a:pPr>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、人生最大的错误是自弃；</a:t>
            </a:r>
            <a:endParaRPr lang="en-US" altLang="zh-CN" dirty="0">
              <a:latin typeface="楷体" panose="02010609060101010101" pitchFamily="49" charset="-122"/>
              <a:ea typeface="楷体" panose="02010609060101010101" pitchFamily="49" charset="-122"/>
            </a:endParaRPr>
          </a:p>
          <a:p>
            <a:pPr algn="just" eaLnBrk="1" hangingPunct="1">
              <a:spcBef>
                <a:spcPct val="0"/>
              </a:spcBef>
              <a:buFontTx/>
              <a:buNone/>
            </a:pPr>
            <a:r>
              <a:rPr lang="en-US" altLang="zh-CN" dirty="0">
                <a:latin typeface="楷体" panose="02010609060101010101" pitchFamily="49" charset="-122"/>
                <a:ea typeface="楷体" panose="02010609060101010101" pitchFamily="49" charset="-122"/>
              </a:rPr>
              <a:t>4</a:t>
            </a:r>
            <a:r>
              <a:rPr lang="zh-CN" altLang="en-US" dirty="0">
                <a:latin typeface="楷体" panose="02010609060101010101" pitchFamily="49" charset="-122"/>
                <a:ea typeface="楷体" panose="02010609060101010101" pitchFamily="49" charset="-122"/>
              </a:rPr>
              <a:t>、人生最珍贵的礼物是宽恕；</a:t>
            </a:r>
            <a:endParaRPr lang="en-US" altLang="zh-CN" dirty="0">
              <a:latin typeface="楷体" panose="02010609060101010101" pitchFamily="49" charset="-122"/>
              <a:ea typeface="楷体" panose="02010609060101010101" pitchFamily="49" charset="-122"/>
            </a:endParaRPr>
          </a:p>
          <a:p>
            <a:pPr algn="just" eaLnBrk="1" hangingPunct="1">
              <a:spcBef>
                <a:spcPct val="0"/>
              </a:spcBef>
              <a:buFontTx/>
              <a:buNone/>
            </a:pPr>
            <a:r>
              <a:rPr lang="en-US" altLang="zh-CN" dirty="0">
                <a:latin typeface="楷体" panose="02010609060101010101" pitchFamily="49" charset="-122"/>
                <a:ea typeface="楷体" panose="02010609060101010101" pitchFamily="49" charset="-122"/>
              </a:rPr>
              <a:t>5</a:t>
            </a:r>
            <a:r>
              <a:rPr lang="zh-CN" altLang="en-US" dirty="0">
                <a:latin typeface="楷体" panose="02010609060101010101" pitchFamily="49" charset="-122"/>
                <a:ea typeface="楷体" panose="02010609060101010101" pitchFamily="49" charset="-122"/>
              </a:rPr>
              <a:t>、人生最可贵的品格是</a:t>
            </a:r>
            <a:r>
              <a:rPr lang="zh-CN" altLang="en-US" dirty="0">
                <a:solidFill>
                  <a:srgbClr val="FF0000"/>
                </a:solidFill>
                <a:latin typeface="楷体" panose="02010609060101010101" pitchFamily="49" charset="-122"/>
                <a:ea typeface="楷体" panose="02010609060101010101" pitchFamily="49" charset="-122"/>
              </a:rPr>
              <a:t>诚实</a:t>
            </a:r>
            <a:r>
              <a:rPr lang="zh-CN" altLang="en-US" dirty="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pPr algn="just" eaLnBrk="1" hangingPunct="1">
              <a:spcBef>
                <a:spcPct val="0"/>
              </a:spcBef>
              <a:buFontTx/>
              <a:buNone/>
            </a:pPr>
            <a:r>
              <a:rPr lang="en-US" altLang="zh-CN" dirty="0">
                <a:latin typeface="楷体" panose="02010609060101010101" pitchFamily="49" charset="-122"/>
                <a:ea typeface="楷体" panose="02010609060101010101" pitchFamily="49" charset="-122"/>
              </a:rPr>
              <a:t>6</a:t>
            </a:r>
            <a:r>
              <a:rPr lang="zh-CN" altLang="en-US" dirty="0">
                <a:latin typeface="楷体" panose="02010609060101010101" pitchFamily="49" charset="-122"/>
                <a:ea typeface="楷体" panose="02010609060101010101" pitchFamily="49" charset="-122"/>
              </a:rPr>
              <a:t>、人生最大的破产是绝望；</a:t>
            </a:r>
            <a:endParaRPr lang="en-US" altLang="zh-CN" dirty="0">
              <a:latin typeface="楷体" panose="02010609060101010101" pitchFamily="49" charset="-122"/>
              <a:ea typeface="楷体" panose="02010609060101010101" pitchFamily="49" charset="-122"/>
            </a:endParaRPr>
          </a:p>
          <a:p>
            <a:pPr algn="just" eaLnBrk="1" hangingPunct="1">
              <a:spcBef>
                <a:spcPct val="0"/>
              </a:spcBef>
              <a:buFontTx/>
              <a:buNone/>
            </a:pPr>
            <a:r>
              <a:rPr lang="en-US" altLang="zh-CN" dirty="0">
                <a:latin typeface="楷体" panose="02010609060101010101" pitchFamily="49" charset="-122"/>
                <a:ea typeface="楷体" panose="02010609060101010101" pitchFamily="49" charset="-122"/>
              </a:rPr>
              <a:t>7</a:t>
            </a:r>
            <a:r>
              <a:rPr lang="zh-CN" altLang="en-US" dirty="0">
                <a:latin typeface="楷体" panose="02010609060101010101" pitchFamily="49" charset="-122"/>
                <a:ea typeface="楷体" panose="02010609060101010101" pitchFamily="49" charset="-122"/>
              </a:rPr>
              <a:t>、人生最悲哀是嫉妒；</a:t>
            </a:r>
            <a:endParaRPr lang="en-US" altLang="zh-CN" dirty="0">
              <a:latin typeface="楷体" panose="02010609060101010101" pitchFamily="49" charset="-122"/>
              <a:ea typeface="楷体" panose="02010609060101010101" pitchFamily="49" charset="-122"/>
            </a:endParaRPr>
          </a:p>
          <a:p>
            <a:pPr algn="just" eaLnBrk="1" hangingPunct="1">
              <a:spcBef>
                <a:spcPct val="0"/>
              </a:spcBef>
              <a:buFontTx/>
              <a:buNone/>
            </a:pPr>
            <a:r>
              <a:rPr lang="en-US" altLang="zh-CN" dirty="0">
                <a:latin typeface="楷体" panose="02010609060101010101" pitchFamily="49" charset="-122"/>
                <a:ea typeface="楷体" panose="02010609060101010101" pitchFamily="49" charset="-122"/>
              </a:rPr>
              <a:t>8</a:t>
            </a:r>
            <a:r>
              <a:rPr lang="zh-CN" altLang="en-US" dirty="0">
                <a:latin typeface="楷体" panose="02010609060101010101" pitchFamily="49" charset="-122"/>
                <a:ea typeface="楷体" panose="02010609060101010101" pitchFamily="49" charset="-122"/>
              </a:rPr>
              <a:t>、人生最大的失败是</a:t>
            </a:r>
            <a:r>
              <a:rPr lang="zh-CN" altLang="en-US" dirty="0">
                <a:solidFill>
                  <a:srgbClr val="FF0000"/>
                </a:solidFill>
                <a:latin typeface="楷体" panose="02010609060101010101" pitchFamily="49" charset="-122"/>
                <a:ea typeface="楷体" panose="02010609060101010101" pitchFamily="49" charset="-122"/>
              </a:rPr>
              <a:t>自大</a:t>
            </a:r>
            <a:r>
              <a:rPr lang="zh-CN" altLang="en-US" dirty="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pPr algn="just" eaLnBrk="1" hangingPunct="1">
              <a:spcBef>
                <a:spcPct val="0"/>
              </a:spcBef>
              <a:buFontTx/>
              <a:buNone/>
            </a:pPr>
            <a:r>
              <a:rPr lang="en-US" altLang="zh-CN" dirty="0">
                <a:latin typeface="楷体" panose="02010609060101010101" pitchFamily="49" charset="-122"/>
                <a:ea typeface="楷体" panose="02010609060101010101" pitchFamily="49" charset="-122"/>
              </a:rPr>
              <a:t>9</a:t>
            </a:r>
            <a:r>
              <a:rPr lang="zh-CN" altLang="en-US" dirty="0">
                <a:latin typeface="楷体" panose="02010609060101010101" pitchFamily="49" charset="-122"/>
                <a:ea typeface="楷体" panose="02010609060101010101" pitchFamily="49" charset="-122"/>
              </a:rPr>
              <a:t>、人生最大的债务是人情债；</a:t>
            </a:r>
            <a:endParaRPr lang="en-US" altLang="zh-CN" dirty="0">
              <a:latin typeface="楷体" panose="02010609060101010101" pitchFamily="49" charset="-122"/>
              <a:ea typeface="楷体" panose="02010609060101010101" pitchFamily="49" charset="-122"/>
            </a:endParaRPr>
          </a:p>
          <a:p>
            <a:pPr algn="just" eaLnBrk="1" hangingPunct="1">
              <a:spcBef>
                <a:spcPct val="0"/>
              </a:spcBef>
              <a:buFontTx/>
              <a:buNone/>
            </a:pPr>
            <a:r>
              <a:rPr lang="en-US" altLang="zh-CN" dirty="0">
                <a:latin typeface="楷体" panose="02010609060101010101" pitchFamily="49" charset="-122"/>
                <a:ea typeface="楷体" panose="02010609060101010101" pitchFamily="49" charset="-122"/>
              </a:rPr>
              <a:t>10</a:t>
            </a:r>
            <a:r>
              <a:rPr lang="zh-CN" altLang="en-US" dirty="0">
                <a:latin typeface="楷体" panose="02010609060101010101" pitchFamily="49" charset="-122"/>
                <a:ea typeface="楷体" panose="02010609060101010101" pitchFamily="49" charset="-122"/>
              </a:rPr>
              <a:t>、人生最大的无知是</a:t>
            </a:r>
            <a:r>
              <a:rPr lang="zh-CN" altLang="en-US" dirty="0">
                <a:solidFill>
                  <a:srgbClr val="FF0000"/>
                </a:solidFill>
                <a:latin typeface="楷体" panose="02010609060101010101" pitchFamily="49" charset="-122"/>
                <a:ea typeface="楷体" panose="02010609060101010101" pitchFamily="49" charset="-122"/>
              </a:rPr>
              <a:t>自欺欺人</a:t>
            </a:r>
            <a:r>
              <a:rPr lang="zh-CN" altLang="en-US" dirty="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pPr algn="just" eaLnBrk="1" hangingPunct="1">
              <a:spcBef>
                <a:spcPct val="0"/>
              </a:spcBef>
              <a:buFontTx/>
              <a:buNone/>
            </a:pPr>
            <a:r>
              <a:rPr lang="en-US" altLang="zh-CN" dirty="0">
                <a:latin typeface="楷体" panose="02010609060101010101" pitchFamily="49" charset="-122"/>
                <a:ea typeface="楷体" panose="02010609060101010101" pitchFamily="49" charset="-122"/>
              </a:rPr>
              <a:t>11</a:t>
            </a:r>
            <a:r>
              <a:rPr lang="zh-CN" altLang="en-US" dirty="0">
                <a:latin typeface="楷体" panose="02010609060101010101" pitchFamily="49" charset="-122"/>
                <a:ea typeface="楷体" panose="02010609060101010101" pitchFamily="49" charset="-122"/>
              </a:rPr>
              <a:t>、人生最可佩服的是进取；</a:t>
            </a:r>
            <a:endParaRPr lang="en-US" altLang="zh-CN" dirty="0">
              <a:latin typeface="楷体" panose="02010609060101010101" pitchFamily="49" charset="-122"/>
              <a:ea typeface="楷体" panose="02010609060101010101" pitchFamily="49" charset="-122"/>
            </a:endParaRPr>
          </a:p>
          <a:p>
            <a:pPr algn="just" eaLnBrk="1" hangingPunct="1">
              <a:spcBef>
                <a:spcPct val="0"/>
              </a:spcBef>
              <a:buFontTx/>
              <a:buNone/>
            </a:pPr>
            <a:r>
              <a:rPr lang="en-US" altLang="zh-CN" dirty="0">
                <a:latin typeface="楷体" panose="02010609060101010101" pitchFamily="49" charset="-122"/>
                <a:ea typeface="楷体" panose="02010609060101010101" pitchFamily="49" charset="-122"/>
              </a:rPr>
              <a:t>12</a:t>
            </a:r>
            <a:r>
              <a:rPr lang="zh-CN" altLang="en-US" dirty="0">
                <a:latin typeface="楷体" panose="02010609060101010101" pitchFamily="49" charset="-122"/>
                <a:ea typeface="楷体" panose="02010609060101010101" pitchFamily="49" charset="-122"/>
              </a:rPr>
              <a:t>、人生最大的敌人是</a:t>
            </a:r>
            <a:r>
              <a:rPr lang="zh-CN" altLang="en-US" dirty="0">
                <a:solidFill>
                  <a:srgbClr val="FF0000"/>
                </a:solidFill>
                <a:latin typeface="楷体" panose="02010609060101010101" pitchFamily="49" charset="-122"/>
                <a:ea typeface="楷体" panose="02010609060101010101" pitchFamily="49" charset="-122"/>
              </a:rPr>
              <a:t>自己</a:t>
            </a:r>
            <a:r>
              <a:rPr lang="zh-CN" altLang="en-US" dirty="0">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116511527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6">
            <a:extLst>
              <a:ext uri="{FF2B5EF4-FFF2-40B4-BE49-F238E27FC236}">
                <a16:creationId xmlns:a16="http://schemas.microsoft.com/office/drawing/2014/main" id="{D5124FD0-C208-4C57-8007-9A12A6E2C9A3}"/>
              </a:ext>
            </a:extLst>
          </p:cNvPr>
          <p:cNvSpPr>
            <a:spLocks noChangeArrowheads="1"/>
          </p:cNvSpPr>
          <p:nvPr/>
        </p:nvSpPr>
        <p:spPr bwMode="auto">
          <a:xfrm>
            <a:off x="1595439" y="333375"/>
            <a:ext cx="9037637" cy="600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800">
                <a:latin typeface="楷体" panose="02010609060101010101" pitchFamily="49" charset="-122"/>
                <a:ea typeface="楷体" panose="02010609060101010101" pitchFamily="49" charset="-122"/>
              </a:rPr>
              <a:t>做人</a:t>
            </a:r>
            <a:r>
              <a:rPr lang="en-US" altLang="zh-CN" sz="4800">
                <a:latin typeface="楷体" panose="02010609060101010101" pitchFamily="49" charset="-122"/>
                <a:ea typeface="楷体" panose="02010609060101010101" pitchFamily="49" charset="-122"/>
              </a:rPr>
              <a:t>36</a:t>
            </a:r>
            <a:r>
              <a:rPr lang="zh-CN" altLang="en-US" sz="4800">
                <a:latin typeface="楷体" panose="02010609060101010101" pitchFamily="49" charset="-122"/>
                <a:ea typeface="楷体" panose="02010609060101010101" pitchFamily="49" charset="-122"/>
              </a:rPr>
              <a:t>忌</a:t>
            </a:r>
          </a:p>
          <a:p>
            <a:pPr eaLnBrk="1" hangingPunct="1">
              <a:spcBef>
                <a:spcPct val="0"/>
              </a:spcBef>
              <a:buFontTx/>
              <a:buNone/>
            </a:pPr>
            <a:r>
              <a:rPr lang="en-US" altLang="zh-CN" sz="2800">
                <a:latin typeface="楷体" panose="02010609060101010101" pitchFamily="49" charset="-122"/>
                <a:ea typeface="楷体" panose="02010609060101010101" pitchFamily="49" charset="-122"/>
              </a:rPr>
              <a:t>1</a:t>
            </a:r>
            <a:r>
              <a:rPr lang="zh-CN" altLang="en-US" sz="2800">
                <a:latin typeface="楷体" panose="02010609060101010101" pitchFamily="49" charset="-122"/>
                <a:ea typeface="楷体" panose="02010609060101010101" pitchFamily="49" charset="-122"/>
              </a:rPr>
              <a:t>、忌不尽孝道   </a:t>
            </a:r>
            <a:r>
              <a:rPr lang="en-US" altLang="zh-CN" sz="2800">
                <a:latin typeface="楷体" panose="02010609060101010101" pitchFamily="49" charset="-122"/>
                <a:ea typeface="楷体" panose="02010609060101010101" pitchFamily="49" charset="-122"/>
              </a:rPr>
              <a:t>2</a:t>
            </a:r>
            <a:r>
              <a:rPr lang="zh-CN" altLang="en-US" sz="2800">
                <a:latin typeface="楷体" panose="02010609060101010101" pitchFamily="49" charset="-122"/>
                <a:ea typeface="楷体" panose="02010609060101010101" pitchFamily="49" charset="-122"/>
              </a:rPr>
              <a:t>、忌想入非非   </a:t>
            </a:r>
            <a:r>
              <a:rPr lang="en-US" altLang="zh-CN" sz="2800">
                <a:latin typeface="楷体" panose="02010609060101010101" pitchFamily="49" charset="-122"/>
                <a:ea typeface="楷体" panose="02010609060101010101" pitchFamily="49" charset="-122"/>
              </a:rPr>
              <a:t>3</a:t>
            </a:r>
            <a:r>
              <a:rPr lang="zh-CN" altLang="en-US" sz="2800">
                <a:latin typeface="楷体" panose="02010609060101010101" pitchFamily="49" charset="-122"/>
                <a:ea typeface="楷体" panose="02010609060101010101" pitchFamily="49" charset="-122"/>
              </a:rPr>
              <a:t>、忌不爱国 </a:t>
            </a:r>
          </a:p>
          <a:p>
            <a:pPr eaLnBrk="1" hangingPunct="1">
              <a:spcBef>
                <a:spcPct val="0"/>
              </a:spcBef>
              <a:buFontTx/>
              <a:buNone/>
            </a:pPr>
            <a:r>
              <a:rPr lang="en-US" altLang="zh-CN" sz="2800">
                <a:latin typeface="楷体" panose="02010609060101010101" pitchFamily="49" charset="-122"/>
                <a:ea typeface="楷体" panose="02010609060101010101" pitchFamily="49" charset="-122"/>
              </a:rPr>
              <a:t>4</a:t>
            </a:r>
            <a:r>
              <a:rPr lang="zh-CN" altLang="en-US" sz="2800">
                <a:latin typeface="楷体" panose="02010609060101010101" pitchFamily="49" charset="-122"/>
                <a:ea typeface="楷体" panose="02010609060101010101" pitchFamily="49" charset="-122"/>
              </a:rPr>
              <a:t>、忌无德无义   </a:t>
            </a:r>
            <a:r>
              <a:rPr lang="en-US" altLang="zh-CN" sz="2800">
                <a:latin typeface="楷体" panose="02010609060101010101" pitchFamily="49" charset="-122"/>
                <a:ea typeface="楷体" panose="02010609060101010101" pitchFamily="49" charset="-122"/>
              </a:rPr>
              <a:t>5</a:t>
            </a:r>
            <a:r>
              <a:rPr lang="zh-CN" altLang="en-US" sz="2800">
                <a:latin typeface="楷体" panose="02010609060101010101" pitchFamily="49" charset="-122"/>
                <a:ea typeface="楷体" panose="02010609060101010101" pitchFamily="49" charset="-122"/>
              </a:rPr>
              <a:t>、忌贪图安逸   </a:t>
            </a:r>
            <a:r>
              <a:rPr lang="en-US" altLang="zh-CN" sz="2800">
                <a:latin typeface="楷体" panose="02010609060101010101" pitchFamily="49" charset="-122"/>
                <a:ea typeface="楷体" panose="02010609060101010101" pitchFamily="49" charset="-122"/>
              </a:rPr>
              <a:t>6</a:t>
            </a:r>
            <a:r>
              <a:rPr lang="zh-CN" altLang="en-US" sz="2800">
                <a:latin typeface="楷体" panose="02010609060101010101" pitchFamily="49" charset="-122"/>
                <a:ea typeface="楷体" panose="02010609060101010101" pitchFamily="49" charset="-122"/>
              </a:rPr>
              <a:t>、忌不持之以恒 </a:t>
            </a:r>
          </a:p>
          <a:p>
            <a:pPr eaLnBrk="1" hangingPunct="1">
              <a:spcBef>
                <a:spcPct val="0"/>
              </a:spcBef>
              <a:buFontTx/>
              <a:buNone/>
            </a:pPr>
            <a:r>
              <a:rPr lang="en-US" altLang="zh-CN" sz="2800">
                <a:latin typeface="楷体" panose="02010609060101010101" pitchFamily="49" charset="-122"/>
                <a:ea typeface="楷体" panose="02010609060101010101" pitchFamily="49" charset="-122"/>
              </a:rPr>
              <a:t>7</a:t>
            </a:r>
            <a:r>
              <a:rPr lang="zh-CN" altLang="en-US" sz="2800">
                <a:latin typeface="楷体" panose="02010609060101010101" pitchFamily="49" charset="-122"/>
                <a:ea typeface="楷体" panose="02010609060101010101" pitchFamily="49" charset="-122"/>
              </a:rPr>
              <a:t>、忌不讲礼仪   </a:t>
            </a:r>
            <a:r>
              <a:rPr lang="en-US" altLang="zh-CN" sz="2800">
                <a:latin typeface="楷体" panose="02010609060101010101" pitchFamily="49" charset="-122"/>
                <a:ea typeface="楷体" panose="02010609060101010101" pitchFamily="49" charset="-122"/>
              </a:rPr>
              <a:t>8</a:t>
            </a:r>
            <a:r>
              <a:rPr lang="zh-CN" altLang="en-US" sz="2800">
                <a:latin typeface="楷体" panose="02010609060101010101" pitchFamily="49" charset="-122"/>
                <a:ea typeface="楷体" panose="02010609060101010101" pitchFamily="49" charset="-122"/>
              </a:rPr>
              <a:t>、忌朝秦暮楚   </a:t>
            </a:r>
            <a:r>
              <a:rPr lang="en-US" altLang="zh-CN" sz="2800">
                <a:latin typeface="楷体" panose="02010609060101010101" pitchFamily="49" charset="-122"/>
                <a:ea typeface="楷体" panose="02010609060101010101" pitchFamily="49" charset="-122"/>
              </a:rPr>
              <a:t>9</a:t>
            </a:r>
            <a:r>
              <a:rPr lang="zh-CN" altLang="en-US" sz="2800">
                <a:latin typeface="楷体" panose="02010609060101010101" pitchFamily="49" charset="-122"/>
                <a:ea typeface="楷体" panose="02010609060101010101" pitchFamily="49" charset="-122"/>
              </a:rPr>
              <a:t>、忌不爱读书</a:t>
            </a:r>
          </a:p>
          <a:p>
            <a:pPr eaLnBrk="1" hangingPunct="1">
              <a:spcBef>
                <a:spcPct val="0"/>
              </a:spcBef>
              <a:buFontTx/>
              <a:buNone/>
            </a:pPr>
            <a:r>
              <a:rPr lang="en-US" altLang="zh-CN" sz="2800">
                <a:latin typeface="楷体" panose="02010609060101010101" pitchFamily="49" charset="-122"/>
                <a:ea typeface="楷体" panose="02010609060101010101" pitchFamily="49" charset="-122"/>
              </a:rPr>
              <a:t>10</a:t>
            </a:r>
            <a:r>
              <a:rPr lang="zh-CN" altLang="en-US" sz="2800">
                <a:latin typeface="楷体" panose="02010609060101010101" pitchFamily="49" charset="-122"/>
                <a:ea typeface="楷体" panose="02010609060101010101" pitchFamily="49" charset="-122"/>
              </a:rPr>
              <a:t>、忌</a:t>
            </a:r>
            <a:r>
              <a:rPr lang="zh-CN" altLang="en-US" sz="2800">
                <a:solidFill>
                  <a:srgbClr val="FF0000"/>
                </a:solidFill>
                <a:latin typeface="楷体" panose="02010609060101010101" pitchFamily="49" charset="-122"/>
                <a:ea typeface="楷体" panose="02010609060101010101" pitchFamily="49" charset="-122"/>
              </a:rPr>
              <a:t>刚愎自用</a:t>
            </a:r>
            <a:r>
              <a:rPr lang="zh-CN" altLang="en-US" sz="2800">
                <a:latin typeface="楷体" panose="02010609060101010101" pitchFamily="49" charset="-122"/>
                <a:ea typeface="楷体" panose="02010609060101010101" pitchFamily="49" charset="-122"/>
              </a:rPr>
              <a:t>  </a:t>
            </a:r>
            <a:r>
              <a:rPr lang="en-US" altLang="zh-CN" sz="2800">
                <a:latin typeface="楷体" panose="02010609060101010101" pitchFamily="49" charset="-122"/>
                <a:ea typeface="楷体" panose="02010609060101010101" pitchFamily="49" charset="-122"/>
              </a:rPr>
              <a:t>11</a:t>
            </a:r>
            <a:r>
              <a:rPr lang="zh-CN" altLang="en-US" sz="2800">
                <a:latin typeface="楷体" panose="02010609060101010101" pitchFamily="49" charset="-122"/>
                <a:ea typeface="楷体" panose="02010609060101010101" pitchFamily="49" charset="-122"/>
              </a:rPr>
              <a:t>、忌玩世不恭 </a:t>
            </a:r>
            <a:r>
              <a:rPr lang="en-US" altLang="zh-CN" sz="2800">
                <a:latin typeface="楷体" panose="02010609060101010101" pitchFamily="49" charset="-122"/>
                <a:ea typeface="楷体" panose="02010609060101010101" pitchFamily="49" charset="-122"/>
              </a:rPr>
              <a:t>12</a:t>
            </a:r>
            <a:r>
              <a:rPr lang="zh-CN" altLang="en-US" sz="2800">
                <a:latin typeface="楷体" panose="02010609060101010101" pitchFamily="49" charset="-122"/>
                <a:ea typeface="楷体" panose="02010609060101010101" pitchFamily="49" charset="-122"/>
              </a:rPr>
              <a:t>、忌乏情</a:t>
            </a:r>
          </a:p>
          <a:p>
            <a:pPr eaLnBrk="1" hangingPunct="1">
              <a:spcBef>
                <a:spcPct val="0"/>
              </a:spcBef>
              <a:buFontTx/>
              <a:buNone/>
            </a:pPr>
            <a:r>
              <a:rPr lang="en-US" altLang="zh-CN" sz="2800">
                <a:latin typeface="楷体" panose="02010609060101010101" pitchFamily="49" charset="-122"/>
                <a:ea typeface="楷体" panose="02010609060101010101" pitchFamily="49" charset="-122"/>
              </a:rPr>
              <a:t>13</a:t>
            </a:r>
            <a:r>
              <a:rPr lang="zh-CN" altLang="en-US" sz="2800">
                <a:latin typeface="楷体" panose="02010609060101010101" pitchFamily="49" charset="-122"/>
                <a:ea typeface="楷体" panose="02010609060101010101" pitchFamily="49" charset="-122"/>
              </a:rPr>
              <a:t>、忌心胸狭窄  </a:t>
            </a:r>
            <a:r>
              <a:rPr lang="en-US" altLang="zh-CN" sz="2800">
                <a:latin typeface="楷体" panose="02010609060101010101" pitchFamily="49" charset="-122"/>
                <a:ea typeface="楷体" panose="02010609060101010101" pitchFamily="49" charset="-122"/>
              </a:rPr>
              <a:t>14</a:t>
            </a:r>
            <a:r>
              <a:rPr lang="zh-CN" altLang="en-US" sz="2800">
                <a:latin typeface="楷体" panose="02010609060101010101" pitchFamily="49" charset="-122"/>
                <a:ea typeface="楷体" panose="02010609060101010101" pitchFamily="49" charset="-122"/>
              </a:rPr>
              <a:t>、忌胸无远志 </a:t>
            </a:r>
            <a:r>
              <a:rPr lang="en-US" altLang="zh-CN" sz="2800">
                <a:latin typeface="楷体" panose="02010609060101010101" pitchFamily="49" charset="-122"/>
                <a:ea typeface="楷体" panose="02010609060101010101" pitchFamily="49" charset="-122"/>
              </a:rPr>
              <a:t>15</a:t>
            </a:r>
            <a:r>
              <a:rPr lang="zh-CN" altLang="en-US" sz="2800">
                <a:latin typeface="楷体" panose="02010609060101010101" pitchFamily="49" charset="-122"/>
                <a:ea typeface="楷体" panose="02010609060101010101" pitchFamily="49" charset="-122"/>
              </a:rPr>
              <a:t>、忌做感情的奴隶</a:t>
            </a:r>
          </a:p>
          <a:p>
            <a:pPr eaLnBrk="1" hangingPunct="1">
              <a:spcBef>
                <a:spcPct val="0"/>
              </a:spcBef>
              <a:buFontTx/>
              <a:buNone/>
            </a:pPr>
            <a:r>
              <a:rPr lang="en-US" altLang="zh-CN" sz="2800">
                <a:latin typeface="楷体" panose="02010609060101010101" pitchFamily="49" charset="-122"/>
                <a:ea typeface="楷体" panose="02010609060101010101" pitchFamily="49" charset="-122"/>
              </a:rPr>
              <a:t>16</a:t>
            </a:r>
            <a:r>
              <a:rPr lang="zh-CN" altLang="en-US" sz="2800">
                <a:latin typeface="楷体" panose="02010609060101010101" pitchFamily="49" charset="-122"/>
                <a:ea typeface="楷体" panose="02010609060101010101" pitchFamily="49" charset="-122"/>
              </a:rPr>
              <a:t>、忌自视清高  </a:t>
            </a:r>
            <a:r>
              <a:rPr lang="en-US" altLang="zh-CN" sz="2800">
                <a:latin typeface="楷体" panose="02010609060101010101" pitchFamily="49" charset="-122"/>
                <a:ea typeface="楷体" panose="02010609060101010101" pitchFamily="49" charset="-122"/>
              </a:rPr>
              <a:t>17</a:t>
            </a:r>
            <a:r>
              <a:rPr lang="zh-CN" altLang="en-US" sz="2800">
                <a:latin typeface="楷体" panose="02010609060101010101" pitchFamily="49" charset="-122"/>
                <a:ea typeface="楷体" panose="02010609060101010101" pitchFamily="49" charset="-122"/>
              </a:rPr>
              <a:t>、忌拜金主义 </a:t>
            </a:r>
            <a:r>
              <a:rPr lang="en-US" altLang="zh-CN" sz="2800">
                <a:latin typeface="楷体" panose="02010609060101010101" pitchFamily="49" charset="-122"/>
                <a:ea typeface="楷体" panose="02010609060101010101" pitchFamily="49" charset="-122"/>
              </a:rPr>
              <a:t>18</a:t>
            </a:r>
            <a:r>
              <a:rPr lang="zh-CN" altLang="en-US" sz="2800">
                <a:latin typeface="楷体" panose="02010609060101010101" pitchFamily="49" charset="-122"/>
                <a:ea typeface="楷体" panose="02010609060101010101" pitchFamily="49" charset="-122"/>
              </a:rPr>
              <a:t>、忌爱慕虚荣</a:t>
            </a:r>
          </a:p>
          <a:p>
            <a:pPr eaLnBrk="1" hangingPunct="1">
              <a:spcBef>
                <a:spcPct val="0"/>
              </a:spcBef>
              <a:buFontTx/>
              <a:buNone/>
            </a:pPr>
            <a:r>
              <a:rPr lang="en-US" altLang="zh-CN" sz="2800">
                <a:latin typeface="楷体" panose="02010609060101010101" pitchFamily="49" charset="-122"/>
                <a:ea typeface="楷体" panose="02010609060101010101" pitchFamily="49" charset="-122"/>
              </a:rPr>
              <a:t>19</a:t>
            </a:r>
            <a:r>
              <a:rPr lang="zh-CN" altLang="en-US" sz="2800">
                <a:latin typeface="楷体" panose="02010609060101010101" pitchFamily="49" charset="-122"/>
                <a:ea typeface="楷体" panose="02010609060101010101" pitchFamily="49" charset="-122"/>
              </a:rPr>
              <a:t>、忌闭关自守  </a:t>
            </a:r>
            <a:r>
              <a:rPr lang="en-US" altLang="zh-CN" sz="2800">
                <a:latin typeface="楷体" panose="02010609060101010101" pitchFamily="49" charset="-122"/>
                <a:ea typeface="楷体" panose="02010609060101010101" pitchFamily="49" charset="-122"/>
              </a:rPr>
              <a:t>20</a:t>
            </a:r>
            <a:r>
              <a:rPr lang="zh-CN" altLang="en-US" sz="2800">
                <a:latin typeface="楷体" panose="02010609060101010101" pitchFamily="49" charset="-122"/>
                <a:ea typeface="楷体" panose="02010609060101010101" pitchFamily="49" charset="-122"/>
              </a:rPr>
              <a:t>、忌</a:t>
            </a:r>
            <a:r>
              <a:rPr lang="zh-CN" altLang="en-US" sz="2800">
                <a:solidFill>
                  <a:srgbClr val="FF0000"/>
                </a:solidFill>
                <a:latin typeface="楷体" panose="02010609060101010101" pitchFamily="49" charset="-122"/>
                <a:ea typeface="楷体" panose="02010609060101010101" pitchFamily="49" charset="-122"/>
              </a:rPr>
              <a:t>妄自菲薄</a:t>
            </a:r>
            <a:r>
              <a:rPr lang="zh-CN" altLang="en-US" sz="2800">
                <a:latin typeface="楷体" panose="02010609060101010101" pitchFamily="49" charset="-122"/>
                <a:ea typeface="楷体" panose="02010609060101010101" pitchFamily="49" charset="-122"/>
              </a:rPr>
              <a:t> </a:t>
            </a:r>
            <a:r>
              <a:rPr lang="en-US" altLang="zh-CN" sz="2800">
                <a:latin typeface="楷体" panose="02010609060101010101" pitchFamily="49" charset="-122"/>
                <a:ea typeface="楷体" panose="02010609060101010101" pitchFamily="49" charset="-122"/>
              </a:rPr>
              <a:t>21</a:t>
            </a:r>
            <a:r>
              <a:rPr lang="zh-CN" altLang="en-US" sz="2800">
                <a:latin typeface="楷体" panose="02010609060101010101" pitchFamily="49" charset="-122"/>
                <a:ea typeface="楷体" panose="02010609060101010101" pitchFamily="49" charset="-122"/>
              </a:rPr>
              <a:t>、忌做好好先生</a:t>
            </a:r>
          </a:p>
          <a:p>
            <a:pPr eaLnBrk="1" hangingPunct="1">
              <a:spcBef>
                <a:spcPct val="0"/>
              </a:spcBef>
              <a:buFontTx/>
              <a:buNone/>
            </a:pPr>
            <a:r>
              <a:rPr lang="en-US" altLang="zh-CN" sz="2800">
                <a:latin typeface="楷体" panose="02010609060101010101" pitchFamily="49" charset="-122"/>
                <a:ea typeface="楷体" panose="02010609060101010101" pitchFamily="49" charset="-122"/>
              </a:rPr>
              <a:t>22</a:t>
            </a:r>
            <a:r>
              <a:rPr lang="zh-CN" altLang="en-US" sz="2800">
                <a:latin typeface="楷体" panose="02010609060101010101" pitchFamily="49" charset="-122"/>
                <a:ea typeface="楷体" panose="02010609060101010101" pitchFamily="49" charset="-122"/>
              </a:rPr>
              <a:t>、忌守株待兔  </a:t>
            </a:r>
            <a:r>
              <a:rPr lang="en-US" altLang="zh-CN" sz="2800">
                <a:latin typeface="楷体" panose="02010609060101010101" pitchFamily="49" charset="-122"/>
                <a:ea typeface="楷体" panose="02010609060101010101" pitchFamily="49" charset="-122"/>
              </a:rPr>
              <a:t>23</a:t>
            </a:r>
            <a:r>
              <a:rPr lang="zh-CN" altLang="en-US" sz="2800">
                <a:latin typeface="楷体" panose="02010609060101010101" pitchFamily="49" charset="-122"/>
                <a:ea typeface="楷体" panose="02010609060101010101" pitchFamily="49" charset="-122"/>
              </a:rPr>
              <a:t>、忌</a:t>
            </a:r>
            <a:r>
              <a:rPr lang="zh-CN" altLang="en-US" sz="2800">
                <a:solidFill>
                  <a:srgbClr val="FF0000"/>
                </a:solidFill>
                <a:latin typeface="楷体" panose="02010609060101010101" pitchFamily="49" charset="-122"/>
                <a:ea typeface="楷体" panose="02010609060101010101" pitchFamily="49" charset="-122"/>
              </a:rPr>
              <a:t>自欺欺人</a:t>
            </a:r>
            <a:r>
              <a:rPr lang="zh-CN" altLang="en-US" sz="2800">
                <a:latin typeface="楷体" panose="02010609060101010101" pitchFamily="49" charset="-122"/>
                <a:ea typeface="楷体" panose="02010609060101010101" pitchFamily="49" charset="-122"/>
              </a:rPr>
              <a:t> </a:t>
            </a:r>
            <a:r>
              <a:rPr lang="en-US" altLang="zh-CN" sz="2800">
                <a:latin typeface="楷体" panose="02010609060101010101" pitchFamily="49" charset="-122"/>
                <a:ea typeface="楷体" panose="02010609060101010101" pitchFamily="49" charset="-122"/>
              </a:rPr>
              <a:t>24</a:t>
            </a:r>
            <a:r>
              <a:rPr lang="zh-CN" altLang="en-US" sz="2800">
                <a:latin typeface="楷体" panose="02010609060101010101" pitchFamily="49" charset="-122"/>
                <a:ea typeface="楷体" panose="02010609060101010101" pitchFamily="49" charset="-122"/>
              </a:rPr>
              <a:t>、忌死读书 </a:t>
            </a:r>
          </a:p>
          <a:p>
            <a:pPr eaLnBrk="1" hangingPunct="1">
              <a:spcBef>
                <a:spcPct val="0"/>
              </a:spcBef>
              <a:buFontTx/>
              <a:buNone/>
            </a:pPr>
            <a:r>
              <a:rPr lang="en-US" altLang="zh-CN" sz="2800">
                <a:latin typeface="楷体" panose="02010609060101010101" pitchFamily="49" charset="-122"/>
                <a:ea typeface="楷体" panose="02010609060101010101" pitchFamily="49" charset="-122"/>
              </a:rPr>
              <a:t>25</a:t>
            </a:r>
            <a:r>
              <a:rPr lang="zh-CN" altLang="en-US" sz="2800">
                <a:latin typeface="楷体" panose="02010609060101010101" pitchFamily="49" charset="-122"/>
                <a:ea typeface="楷体" panose="02010609060101010101" pitchFamily="49" charset="-122"/>
              </a:rPr>
              <a:t>、忌</a:t>
            </a:r>
            <a:r>
              <a:rPr lang="zh-CN" altLang="en-US" sz="2800">
                <a:solidFill>
                  <a:srgbClr val="FF0000"/>
                </a:solidFill>
                <a:latin typeface="楷体" panose="02010609060101010101" pitchFamily="49" charset="-122"/>
                <a:ea typeface="楷体" panose="02010609060101010101" pitchFamily="49" charset="-122"/>
              </a:rPr>
              <a:t>不懂装懂</a:t>
            </a:r>
            <a:r>
              <a:rPr lang="zh-CN" altLang="en-US" sz="2800">
                <a:latin typeface="楷体" panose="02010609060101010101" pitchFamily="49" charset="-122"/>
                <a:ea typeface="楷体" panose="02010609060101010101" pitchFamily="49" charset="-122"/>
              </a:rPr>
              <a:t>  </a:t>
            </a:r>
            <a:r>
              <a:rPr lang="en-US" altLang="zh-CN" sz="2800">
                <a:latin typeface="楷体" panose="02010609060101010101" pitchFamily="49" charset="-122"/>
                <a:ea typeface="楷体" panose="02010609060101010101" pitchFamily="49" charset="-122"/>
              </a:rPr>
              <a:t>26</a:t>
            </a:r>
            <a:r>
              <a:rPr lang="zh-CN" altLang="en-US" sz="2800">
                <a:latin typeface="楷体" panose="02010609060101010101" pitchFamily="49" charset="-122"/>
                <a:ea typeface="楷体" panose="02010609060101010101" pitchFamily="49" charset="-122"/>
              </a:rPr>
              <a:t>、忌耍小聪明 </a:t>
            </a:r>
            <a:r>
              <a:rPr lang="en-US" altLang="zh-CN" sz="2800">
                <a:latin typeface="楷体" panose="02010609060101010101" pitchFamily="49" charset="-122"/>
                <a:ea typeface="楷体" panose="02010609060101010101" pitchFamily="49" charset="-122"/>
              </a:rPr>
              <a:t>27</a:t>
            </a:r>
            <a:r>
              <a:rPr lang="zh-CN" altLang="en-US" sz="2800">
                <a:latin typeface="楷体" panose="02010609060101010101" pitchFamily="49" charset="-122"/>
                <a:ea typeface="楷体" panose="02010609060101010101" pitchFamily="49" charset="-122"/>
              </a:rPr>
              <a:t>、忌浮躁 </a:t>
            </a:r>
          </a:p>
          <a:p>
            <a:pPr eaLnBrk="1" hangingPunct="1">
              <a:spcBef>
                <a:spcPct val="0"/>
              </a:spcBef>
              <a:buFontTx/>
              <a:buNone/>
            </a:pPr>
            <a:r>
              <a:rPr lang="en-US" altLang="zh-CN" sz="2800">
                <a:latin typeface="楷体" panose="02010609060101010101" pitchFamily="49" charset="-122"/>
                <a:ea typeface="楷体" panose="02010609060101010101" pitchFamily="49" charset="-122"/>
              </a:rPr>
              <a:t>28</a:t>
            </a:r>
            <a:r>
              <a:rPr lang="zh-CN" altLang="en-US" sz="2800">
                <a:latin typeface="楷体" panose="02010609060101010101" pitchFamily="49" charset="-122"/>
                <a:ea typeface="楷体" panose="02010609060101010101" pitchFamily="49" charset="-122"/>
              </a:rPr>
              <a:t>、忌婆婆妈妈  </a:t>
            </a:r>
            <a:r>
              <a:rPr lang="en-US" altLang="zh-CN" sz="2800">
                <a:latin typeface="楷体" panose="02010609060101010101" pitchFamily="49" charset="-122"/>
                <a:ea typeface="楷体" panose="02010609060101010101" pitchFamily="49" charset="-122"/>
              </a:rPr>
              <a:t>29</a:t>
            </a:r>
            <a:r>
              <a:rPr lang="zh-CN" altLang="en-US" sz="2800">
                <a:latin typeface="楷体" panose="02010609060101010101" pitchFamily="49" charset="-122"/>
                <a:ea typeface="楷体" panose="02010609060101010101" pitchFamily="49" charset="-122"/>
              </a:rPr>
              <a:t>、忌活得太累 </a:t>
            </a:r>
            <a:r>
              <a:rPr lang="en-US" altLang="zh-CN" sz="2800">
                <a:latin typeface="楷体" panose="02010609060101010101" pitchFamily="49" charset="-122"/>
                <a:ea typeface="楷体" panose="02010609060101010101" pitchFamily="49" charset="-122"/>
              </a:rPr>
              <a:t>30</a:t>
            </a:r>
            <a:r>
              <a:rPr lang="zh-CN" altLang="en-US" sz="2800">
                <a:latin typeface="楷体" panose="02010609060101010101" pitchFamily="49" charset="-122"/>
                <a:ea typeface="楷体" panose="02010609060101010101" pitchFamily="49" charset="-122"/>
              </a:rPr>
              <a:t>、忌</a:t>
            </a:r>
            <a:r>
              <a:rPr lang="zh-CN" altLang="en-US" sz="2800">
                <a:solidFill>
                  <a:srgbClr val="FF0000"/>
                </a:solidFill>
                <a:latin typeface="楷体" panose="02010609060101010101" pitchFamily="49" charset="-122"/>
                <a:ea typeface="楷体" panose="02010609060101010101" pitchFamily="49" charset="-122"/>
              </a:rPr>
              <a:t>人云亦云</a:t>
            </a:r>
          </a:p>
          <a:p>
            <a:pPr eaLnBrk="1" hangingPunct="1">
              <a:spcBef>
                <a:spcPct val="0"/>
              </a:spcBef>
              <a:buFontTx/>
              <a:buNone/>
            </a:pPr>
            <a:r>
              <a:rPr lang="en-US" altLang="zh-CN" sz="2800">
                <a:latin typeface="楷体" panose="02010609060101010101" pitchFamily="49" charset="-122"/>
                <a:ea typeface="楷体" panose="02010609060101010101" pitchFamily="49" charset="-122"/>
              </a:rPr>
              <a:t>31</a:t>
            </a:r>
            <a:r>
              <a:rPr lang="zh-CN" altLang="en-US" sz="2800">
                <a:latin typeface="楷体" panose="02010609060101010101" pitchFamily="49" charset="-122"/>
                <a:ea typeface="楷体" panose="02010609060101010101" pitchFamily="49" charset="-122"/>
              </a:rPr>
              <a:t>、忌</a:t>
            </a:r>
            <a:r>
              <a:rPr lang="zh-CN" altLang="en-US" sz="2800">
                <a:solidFill>
                  <a:srgbClr val="FF0000"/>
                </a:solidFill>
                <a:latin typeface="楷体" panose="02010609060101010101" pitchFamily="49" charset="-122"/>
                <a:ea typeface="楷体" panose="02010609060101010101" pitchFamily="49" charset="-122"/>
              </a:rPr>
              <a:t>口是心非</a:t>
            </a:r>
            <a:r>
              <a:rPr lang="zh-CN" altLang="en-US" sz="2800">
                <a:latin typeface="楷体" panose="02010609060101010101" pitchFamily="49" charset="-122"/>
                <a:ea typeface="楷体" panose="02010609060101010101" pitchFamily="49" charset="-122"/>
              </a:rPr>
              <a:t>  </a:t>
            </a:r>
            <a:r>
              <a:rPr lang="en-US" altLang="zh-CN" sz="2800">
                <a:latin typeface="楷体" panose="02010609060101010101" pitchFamily="49" charset="-122"/>
                <a:ea typeface="楷体" panose="02010609060101010101" pitchFamily="49" charset="-122"/>
              </a:rPr>
              <a:t>32</a:t>
            </a:r>
            <a:r>
              <a:rPr lang="zh-CN" altLang="en-US" sz="2800">
                <a:latin typeface="楷体" panose="02010609060101010101" pitchFamily="49" charset="-122"/>
                <a:ea typeface="楷体" panose="02010609060101010101" pitchFamily="49" charset="-122"/>
              </a:rPr>
              <a:t>、忌放纵自己 </a:t>
            </a:r>
            <a:r>
              <a:rPr lang="en-US" altLang="zh-CN" sz="2800">
                <a:latin typeface="楷体" panose="02010609060101010101" pitchFamily="49" charset="-122"/>
                <a:ea typeface="楷体" panose="02010609060101010101" pitchFamily="49" charset="-122"/>
              </a:rPr>
              <a:t>33</a:t>
            </a:r>
            <a:r>
              <a:rPr lang="zh-CN" altLang="en-US" sz="2800">
                <a:latin typeface="楷体" panose="02010609060101010101" pitchFamily="49" charset="-122"/>
                <a:ea typeface="楷体" panose="02010609060101010101" pitchFamily="49" charset="-122"/>
              </a:rPr>
              <a:t>、忌背后议论人</a:t>
            </a:r>
          </a:p>
          <a:p>
            <a:pPr eaLnBrk="1" hangingPunct="1">
              <a:spcBef>
                <a:spcPct val="0"/>
              </a:spcBef>
              <a:buFontTx/>
              <a:buNone/>
            </a:pPr>
            <a:r>
              <a:rPr lang="en-US" altLang="zh-CN" sz="2800">
                <a:latin typeface="楷体" panose="02010609060101010101" pitchFamily="49" charset="-122"/>
                <a:ea typeface="楷体" panose="02010609060101010101" pitchFamily="49" charset="-122"/>
              </a:rPr>
              <a:t>34</a:t>
            </a:r>
            <a:r>
              <a:rPr lang="zh-CN" altLang="en-US" sz="2800">
                <a:latin typeface="楷体" panose="02010609060101010101" pitchFamily="49" charset="-122"/>
                <a:ea typeface="楷体" panose="02010609060101010101" pitchFamily="49" charset="-122"/>
              </a:rPr>
              <a:t>、忌庸庸碌碌  </a:t>
            </a:r>
            <a:r>
              <a:rPr lang="en-US" altLang="zh-CN" sz="2800">
                <a:latin typeface="楷体" panose="02010609060101010101" pitchFamily="49" charset="-122"/>
                <a:ea typeface="楷体" panose="02010609060101010101" pitchFamily="49" charset="-122"/>
              </a:rPr>
              <a:t>35</a:t>
            </a:r>
            <a:r>
              <a:rPr lang="zh-CN" altLang="en-US" sz="2800">
                <a:latin typeface="楷体" panose="02010609060101010101" pitchFamily="49" charset="-122"/>
                <a:ea typeface="楷体" panose="02010609060101010101" pitchFamily="49" charset="-122"/>
              </a:rPr>
              <a:t>、忌</a:t>
            </a:r>
            <a:r>
              <a:rPr lang="zh-CN" altLang="en-US" sz="2800">
                <a:solidFill>
                  <a:srgbClr val="FF0000"/>
                </a:solidFill>
                <a:latin typeface="楷体" panose="02010609060101010101" pitchFamily="49" charset="-122"/>
                <a:ea typeface="楷体" panose="02010609060101010101" pitchFamily="49" charset="-122"/>
              </a:rPr>
              <a:t>盲目乐观 </a:t>
            </a:r>
            <a:r>
              <a:rPr lang="en-US" altLang="zh-CN" sz="2800">
                <a:latin typeface="楷体" panose="02010609060101010101" pitchFamily="49" charset="-122"/>
                <a:ea typeface="楷体" panose="02010609060101010101" pitchFamily="49" charset="-122"/>
              </a:rPr>
              <a:t>36</a:t>
            </a:r>
            <a:r>
              <a:rPr lang="zh-CN" altLang="en-US" sz="2800">
                <a:latin typeface="楷体" panose="02010609060101010101" pitchFamily="49" charset="-122"/>
                <a:ea typeface="楷体" panose="02010609060101010101" pitchFamily="49" charset="-122"/>
              </a:rPr>
              <a:t>、忌万事无原则</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5">
            <a:extLst>
              <a:ext uri="{FF2B5EF4-FFF2-40B4-BE49-F238E27FC236}">
                <a16:creationId xmlns:a16="http://schemas.microsoft.com/office/drawing/2014/main" id="{3F0D5D07-91F5-4DF3-9E8A-AABA3B8FDF20}"/>
              </a:ext>
            </a:extLst>
          </p:cNvPr>
          <p:cNvSpPr>
            <a:spLocks noChangeArrowheads="1"/>
          </p:cNvSpPr>
          <p:nvPr/>
        </p:nvSpPr>
        <p:spPr bwMode="auto">
          <a:xfrm>
            <a:off x="1631950" y="404813"/>
            <a:ext cx="8820150" cy="52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800">
                <a:latin typeface="楷体" panose="02010609060101010101" pitchFamily="49" charset="-122"/>
                <a:ea typeface="楷体" panose="02010609060101010101" pitchFamily="49" charset="-122"/>
              </a:rPr>
              <a:t>为官</a:t>
            </a:r>
            <a:r>
              <a:rPr lang="en-US" altLang="zh-CN" sz="4800">
                <a:latin typeface="楷体" panose="02010609060101010101" pitchFamily="49" charset="-122"/>
                <a:ea typeface="楷体" panose="02010609060101010101" pitchFamily="49" charset="-122"/>
              </a:rPr>
              <a:t>36</a:t>
            </a:r>
            <a:r>
              <a:rPr lang="zh-CN" altLang="en-US" sz="4800">
                <a:latin typeface="楷体" panose="02010609060101010101" pitchFamily="49" charset="-122"/>
                <a:ea typeface="楷体" panose="02010609060101010101" pitchFamily="49" charset="-122"/>
              </a:rPr>
              <a:t>忌</a:t>
            </a:r>
            <a:r>
              <a:rPr lang="zh-CN" altLang="en-US">
                <a:latin typeface="楷体" panose="02010609060101010101" pitchFamily="49" charset="-122"/>
                <a:ea typeface="楷体" panose="02010609060101010101" pitchFamily="49" charset="-122"/>
              </a:rPr>
              <a:t>  </a:t>
            </a:r>
          </a:p>
          <a:p>
            <a:pPr eaLnBrk="1" hangingPunct="1">
              <a:spcBef>
                <a:spcPct val="0"/>
              </a:spcBef>
              <a:buFontTx/>
              <a:buNone/>
            </a:pPr>
            <a:r>
              <a:rPr lang="en-US" altLang="zh-CN">
                <a:latin typeface="楷体" panose="02010609060101010101" pitchFamily="49" charset="-122"/>
                <a:ea typeface="楷体" panose="02010609060101010101" pitchFamily="49" charset="-122"/>
              </a:rPr>
              <a:t>1</a:t>
            </a:r>
            <a:r>
              <a:rPr lang="zh-CN" altLang="en-US">
                <a:latin typeface="楷体" panose="02010609060101010101" pitchFamily="49" charset="-122"/>
                <a:ea typeface="楷体" panose="02010609060101010101" pitchFamily="49" charset="-122"/>
              </a:rPr>
              <a:t>．忌视学历为一切       </a:t>
            </a:r>
            <a:r>
              <a:rPr lang="en-US" altLang="zh-CN">
                <a:latin typeface="楷体" panose="02010609060101010101" pitchFamily="49" charset="-122"/>
                <a:ea typeface="楷体" panose="02010609060101010101" pitchFamily="49" charset="-122"/>
              </a:rPr>
              <a:t>2</a:t>
            </a:r>
            <a:r>
              <a:rPr lang="zh-CN" altLang="en-US">
                <a:latin typeface="楷体" panose="02010609060101010101" pitchFamily="49" charset="-122"/>
                <a:ea typeface="楷体" panose="02010609060101010101" pitchFamily="49" charset="-122"/>
              </a:rPr>
              <a:t>．忌以貌取人 </a:t>
            </a:r>
          </a:p>
          <a:p>
            <a:pPr eaLnBrk="1" hangingPunct="1">
              <a:spcBef>
                <a:spcPct val="0"/>
              </a:spcBef>
              <a:buFontTx/>
              <a:buNone/>
            </a:pPr>
            <a:r>
              <a:rPr lang="en-US" altLang="zh-CN">
                <a:latin typeface="楷体" panose="02010609060101010101" pitchFamily="49" charset="-122"/>
                <a:ea typeface="楷体" panose="02010609060101010101" pitchFamily="49" charset="-122"/>
              </a:rPr>
              <a:t>3</a:t>
            </a:r>
            <a:r>
              <a:rPr lang="zh-CN" altLang="en-US">
                <a:latin typeface="楷体" panose="02010609060101010101" pitchFamily="49" charset="-122"/>
                <a:ea typeface="楷体" panose="02010609060101010101" pitchFamily="49" charset="-122"/>
              </a:rPr>
              <a:t>．忌用人疑人		      </a:t>
            </a:r>
            <a:r>
              <a:rPr lang="en-US" altLang="zh-CN">
                <a:latin typeface="楷体" panose="02010609060101010101" pitchFamily="49" charset="-122"/>
                <a:ea typeface="楷体" panose="02010609060101010101" pitchFamily="49" charset="-122"/>
              </a:rPr>
              <a:t>4</a:t>
            </a:r>
            <a:r>
              <a:rPr lang="zh-CN" altLang="en-US">
                <a:latin typeface="楷体" panose="02010609060101010101" pitchFamily="49" charset="-122"/>
                <a:ea typeface="楷体" panose="02010609060101010101" pitchFamily="49" charset="-122"/>
              </a:rPr>
              <a:t>．忌错过机遇 </a:t>
            </a:r>
          </a:p>
          <a:p>
            <a:pPr eaLnBrk="1" hangingPunct="1">
              <a:spcBef>
                <a:spcPct val="0"/>
              </a:spcBef>
              <a:buFontTx/>
              <a:buNone/>
            </a:pPr>
            <a:r>
              <a:rPr lang="en-US" altLang="zh-CN">
                <a:latin typeface="楷体" panose="02010609060101010101" pitchFamily="49" charset="-122"/>
                <a:ea typeface="楷体" panose="02010609060101010101" pitchFamily="49" charset="-122"/>
              </a:rPr>
              <a:t>5</a:t>
            </a:r>
            <a:r>
              <a:rPr lang="zh-CN" altLang="en-US">
                <a:latin typeface="楷体" panose="02010609060101010101" pitchFamily="49" charset="-122"/>
                <a:ea typeface="楷体" panose="02010609060101010101" pitchFamily="49" charset="-122"/>
              </a:rPr>
              <a:t>．忌延袭陈规旧法       </a:t>
            </a:r>
            <a:r>
              <a:rPr lang="en-US" altLang="zh-CN">
                <a:latin typeface="楷体" panose="02010609060101010101" pitchFamily="49" charset="-122"/>
                <a:ea typeface="楷体" panose="02010609060101010101" pitchFamily="49" charset="-122"/>
              </a:rPr>
              <a:t>6</a:t>
            </a:r>
            <a:r>
              <a:rPr lang="zh-CN" altLang="en-US">
                <a:latin typeface="楷体" panose="02010609060101010101" pitchFamily="49" charset="-122"/>
                <a:ea typeface="楷体" panose="02010609060101010101" pitchFamily="49" charset="-122"/>
              </a:rPr>
              <a:t>．忌脱离群众  </a:t>
            </a:r>
          </a:p>
          <a:p>
            <a:pPr eaLnBrk="1" hangingPunct="1">
              <a:spcBef>
                <a:spcPct val="0"/>
              </a:spcBef>
              <a:buFontTx/>
              <a:buNone/>
            </a:pPr>
            <a:r>
              <a:rPr lang="en-US" altLang="zh-CN">
                <a:latin typeface="楷体" panose="02010609060101010101" pitchFamily="49" charset="-122"/>
                <a:ea typeface="楷体" panose="02010609060101010101" pitchFamily="49" charset="-122"/>
              </a:rPr>
              <a:t>7</a:t>
            </a:r>
            <a:r>
              <a:rPr lang="zh-CN" altLang="en-US">
                <a:latin typeface="楷体" panose="02010609060101010101" pitchFamily="49" charset="-122"/>
                <a:ea typeface="楷体" panose="02010609060101010101" pitchFamily="49" charset="-122"/>
              </a:rPr>
              <a:t>．忌处处给自己留后路   </a:t>
            </a:r>
            <a:r>
              <a:rPr lang="en-US" altLang="zh-CN">
                <a:latin typeface="楷体" panose="02010609060101010101" pitchFamily="49" charset="-122"/>
                <a:ea typeface="楷体" panose="02010609060101010101" pitchFamily="49" charset="-122"/>
              </a:rPr>
              <a:t>8</a:t>
            </a:r>
            <a:r>
              <a:rPr lang="zh-CN" altLang="en-US">
                <a:latin typeface="楷体" panose="02010609060101010101" pitchFamily="49" charset="-122"/>
                <a:ea typeface="楷体" panose="02010609060101010101" pitchFamily="49" charset="-122"/>
              </a:rPr>
              <a:t>．忌避短 </a:t>
            </a:r>
          </a:p>
          <a:p>
            <a:pPr eaLnBrk="1" hangingPunct="1">
              <a:spcBef>
                <a:spcPct val="0"/>
              </a:spcBef>
              <a:buFontTx/>
              <a:buNone/>
            </a:pPr>
            <a:r>
              <a:rPr lang="en-US" altLang="zh-CN">
                <a:latin typeface="楷体" panose="02010609060101010101" pitchFamily="49" charset="-122"/>
                <a:ea typeface="楷体" panose="02010609060101010101" pitchFamily="49" charset="-122"/>
              </a:rPr>
              <a:t>9</a:t>
            </a:r>
            <a:r>
              <a:rPr lang="zh-CN" altLang="en-US">
                <a:latin typeface="楷体" panose="02010609060101010101" pitchFamily="49" charset="-122"/>
                <a:ea typeface="楷体" panose="02010609060101010101" pitchFamily="49" charset="-122"/>
              </a:rPr>
              <a:t>．忌管理机构的繁琐臃肿 </a:t>
            </a:r>
            <a:r>
              <a:rPr lang="en-US" altLang="zh-CN">
                <a:latin typeface="楷体" panose="02010609060101010101" pitchFamily="49" charset="-122"/>
                <a:ea typeface="楷体" panose="02010609060101010101" pitchFamily="49" charset="-122"/>
              </a:rPr>
              <a:t>10</a:t>
            </a:r>
            <a:r>
              <a:rPr lang="zh-CN" altLang="en-US">
                <a:latin typeface="楷体" panose="02010609060101010101" pitchFamily="49" charset="-122"/>
                <a:ea typeface="楷体" panose="02010609060101010101" pitchFamily="49" charset="-122"/>
              </a:rPr>
              <a:t>．忌朝令夕改 </a:t>
            </a:r>
          </a:p>
          <a:p>
            <a:pPr eaLnBrk="1" hangingPunct="1">
              <a:spcBef>
                <a:spcPct val="0"/>
              </a:spcBef>
              <a:buFontTx/>
              <a:buNone/>
            </a:pPr>
            <a:r>
              <a:rPr lang="en-US" altLang="zh-CN">
                <a:latin typeface="楷体" panose="02010609060101010101" pitchFamily="49" charset="-122"/>
                <a:ea typeface="楷体" panose="02010609060101010101" pitchFamily="49" charset="-122"/>
              </a:rPr>
              <a:t>11</a:t>
            </a:r>
            <a:r>
              <a:rPr lang="zh-CN" altLang="en-US">
                <a:latin typeface="楷体" panose="02010609060101010101" pitchFamily="49" charset="-122"/>
                <a:ea typeface="楷体" panose="02010609060101010101" pitchFamily="49" charset="-122"/>
              </a:rPr>
              <a:t>．忌马马虎虎不拘小节  </a:t>
            </a:r>
            <a:r>
              <a:rPr lang="en-US" altLang="zh-CN">
                <a:latin typeface="楷体" panose="02010609060101010101" pitchFamily="49" charset="-122"/>
                <a:ea typeface="楷体" panose="02010609060101010101" pitchFamily="49" charset="-122"/>
              </a:rPr>
              <a:t>12</a:t>
            </a:r>
            <a:r>
              <a:rPr lang="zh-CN" altLang="en-US">
                <a:latin typeface="楷体" panose="02010609060101010101" pitchFamily="49" charset="-122"/>
                <a:ea typeface="楷体" panose="02010609060101010101" pitchFamily="49" charset="-122"/>
              </a:rPr>
              <a:t>．忌不讲民主    </a:t>
            </a:r>
          </a:p>
          <a:p>
            <a:pPr eaLnBrk="1" hangingPunct="1">
              <a:spcBef>
                <a:spcPct val="0"/>
              </a:spcBef>
              <a:buFontTx/>
              <a:buNone/>
            </a:pPr>
            <a:r>
              <a:rPr lang="en-US" altLang="zh-CN">
                <a:latin typeface="楷体" panose="02010609060101010101" pitchFamily="49" charset="-122"/>
                <a:ea typeface="楷体" panose="02010609060101010101" pitchFamily="49" charset="-122"/>
              </a:rPr>
              <a:t>13</a:t>
            </a:r>
            <a:r>
              <a:rPr lang="zh-CN" altLang="en-US">
                <a:latin typeface="楷体" panose="02010609060101010101" pitchFamily="49" charset="-122"/>
                <a:ea typeface="楷体" panose="02010609060101010101" pitchFamily="49" charset="-122"/>
              </a:rPr>
              <a:t>．忌不善用人          </a:t>
            </a:r>
            <a:r>
              <a:rPr lang="en-US" altLang="zh-CN">
                <a:latin typeface="楷体" panose="02010609060101010101" pitchFamily="49" charset="-122"/>
                <a:ea typeface="楷体" panose="02010609060101010101" pitchFamily="49" charset="-122"/>
              </a:rPr>
              <a:t>14</a:t>
            </a:r>
            <a:r>
              <a:rPr lang="zh-CN" altLang="en-US">
                <a:latin typeface="楷体" panose="02010609060101010101" pitchFamily="49" charset="-122"/>
                <a:ea typeface="楷体" panose="02010609060101010101" pitchFamily="49" charset="-122"/>
              </a:rPr>
              <a:t>．忌缺乏幽默感    </a:t>
            </a:r>
          </a:p>
          <a:p>
            <a:pPr eaLnBrk="1" hangingPunct="1">
              <a:spcBef>
                <a:spcPct val="0"/>
              </a:spcBef>
              <a:buFontTx/>
              <a:buNone/>
            </a:pPr>
            <a:r>
              <a:rPr lang="en-US" altLang="zh-CN">
                <a:latin typeface="楷体" panose="02010609060101010101" pitchFamily="49" charset="-122"/>
                <a:ea typeface="楷体" panose="02010609060101010101" pitchFamily="49" charset="-122"/>
              </a:rPr>
              <a:t>15</a:t>
            </a:r>
            <a:r>
              <a:rPr lang="zh-CN" altLang="en-US">
                <a:latin typeface="楷体" panose="02010609060101010101" pitchFamily="49" charset="-122"/>
                <a:ea typeface="楷体" panose="02010609060101010101" pitchFamily="49" charset="-122"/>
              </a:rPr>
              <a:t>．忌安于现状不求进取  </a:t>
            </a:r>
            <a:r>
              <a:rPr lang="en-US" altLang="zh-CN">
                <a:latin typeface="楷体" panose="02010609060101010101" pitchFamily="49" charset="-122"/>
                <a:ea typeface="楷体" panose="02010609060101010101" pitchFamily="49" charset="-122"/>
              </a:rPr>
              <a:t>16</a:t>
            </a:r>
            <a:r>
              <a:rPr lang="zh-CN" altLang="en-US">
                <a:latin typeface="楷体" panose="02010609060101010101" pitchFamily="49" charset="-122"/>
                <a:ea typeface="楷体" panose="02010609060101010101" pitchFamily="49" charset="-122"/>
              </a:rPr>
              <a:t>．忌遇事六神无主   </a:t>
            </a:r>
          </a:p>
          <a:p>
            <a:pPr eaLnBrk="1" hangingPunct="1">
              <a:spcBef>
                <a:spcPct val="0"/>
              </a:spcBef>
              <a:buFontTx/>
              <a:buNone/>
            </a:pPr>
            <a:r>
              <a:rPr lang="en-US" altLang="zh-CN">
                <a:latin typeface="楷体" panose="02010609060101010101" pitchFamily="49" charset="-122"/>
                <a:ea typeface="楷体" panose="02010609060101010101" pitchFamily="49" charset="-122"/>
              </a:rPr>
              <a:t>17</a:t>
            </a:r>
            <a:r>
              <a:rPr lang="zh-CN" altLang="en-US">
                <a:latin typeface="楷体" panose="02010609060101010101" pitchFamily="49" charset="-122"/>
                <a:ea typeface="楷体" panose="02010609060101010101" pitchFamily="49" charset="-122"/>
              </a:rPr>
              <a:t>．忌当和事佬          </a:t>
            </a:r>
            <a:r>
              <a:rPr lang="en-US" altLang="zh-CN">
                <a:latin typeface="楷体" panose="02010609060101010101" pitchFamily="49" charset="-122"/>
                <a:ea typeface="楷体" panose="02010609060101010101" pitchFamily="49" charset="-122"/>
              </a:rPr>
              <a:t>18</a:t>
            </a:r>
            <a:r>
              <a:rPr lang="zh-CN" altLang="en-US">
                <a:latin typeface="楷体" panose="02010609060101010101" pitchFamily="49" charset="-122"/>
                <a:ea typeface="楷体" panose="02010609060101010101" pitchFamily="49" charset="-122"/>
              </a:rPr>
              <a:t>．忌感情用事</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5">
            <a:extLst>
              <a:ext uri="{FF2B5EF4-FFF2-40B4-BE49-F238E27FC236}">
                <a16:creationId xmlns:a16="http://schemas.microsoft.com/office/drawing/2014/main" id="{9E1B1608-BE72-439B-AB83-4FED7764CCEF}"/>
              </a:ext>
            </a:extLst>
          </p:cNvPr>
          <p:cNvSpPr>
            <a:spLocks noChangeArrowheads="1"/>
          </p:cNvSpPr>
          <p:nvPr/>
        </p:nvSpPr>
        <p:spPr bwMode="auto">
          <a:xfrm>
            <a:off x="1919288" y="1268413"/>
            <a:ext cx="8532812"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latin typeface="楷体" panose="02010609060101010101" pitchFamily="49" charset="-122"/>
                <a:ea typeface="楷体" panose="02010609060101010101" pitchFamily="49" charset="-122"/>
              </a:rPr>
              <a:t>19</a:t>
            </a:r>
            <a:r>
              <a:rPr lang="zh-CN" altLang="en-US" sz="2800">
                <a:latin typeface="楷体" panose="02010609060101010101" pitchFamily="49" charset="-122"/>
                <a:ea typeface="楷体" panose="02010609060101010101" pitchFamily="49" charset="-122"/>
              </a:rPr>
              <a:t>．忌条理不清，语无伦次</a:t>
            </a:r>
          </a:p>
          <a:p>
            <a:pPr eaLnBrk="1" hangingPunct="1">
              <a:spcBef>
                <a:spcPct val="0"/>
              </a:spcBef>
              <a:buFontTx/>
              <a:buNone/>
            </a:pPr>
            <a:r>
              <a:rPr lang="en-US" altLang="zh-CN" sz="2800">
                <a:latin typeface="楷体" panose="02010609060101010101" pitchFamily="49" charset="-122"/>
                <a:ea typeface="楷体" panose="02010609060101010101" pitchFamily="49" charset="-122"/>
              </a:rPr>
              <a:t>20</a:t>
            </a:r>
            <a:r>
              <a:rPr lang="zh-CN" altLang="en-US" sz="2800">
                <a:latin typeface="楷体" panose="02010609060101010101" pitchFamily="49" charset="-122"/>
                <a:ea typeface="楷体" panose="02010609060101010101" pitchFamily="49" charset="-122"/>
              </a:rPr>
              <a:t>．忌奖罚不当</a:t>
            </a:r>
            <a:r>
              <a:rPr lang="en-US" altLang="zh-CN" sz="2800">
                <a:latin typeface="楷体" panose="02010609060101010101" pitchFamily="49" charset="-122"/>
                <a:ea typeface="楷体" panose="02010609060101010101" pitchFamily="49" charset="-122"/>
              </a:rPr>
              <a:t>		21</a:t>
            </a:r>
            <a:r>
              <a:rPr lang="zh-CN" altLang="en-US" sz="2800">
                <a:latin typeface="楷体" panose="02010609060101010101" pitchFamily="49" charset="-122"/>
                <a:ea typeface="楷体" panose="02010609060101010101" pitchFamily="49" charset="-122"/>
              </a:rPr>
              <a:t>．忌单纯盲目的物质刺激   </a:t>
            </a:r>
          </a:p>
          <a:p>
            <a:pPr eaLnBrk="1" hangingPunct="1">
              <a:spcBef>
                <a:spcPct val="0"/>
              </a:spcBef>
              <a:buFontTx/>
              <a:buNone/>
            </a:pPr>
            <a:r>
              <a:rPr lang="en-US" altLang="zh-CN" sz="2800">
                <a:latin typeface="楷体" panose="02010609060101010101" pitchFamily="49" charset="-122"/>
                <a:ea typeface="楷体" panose="02010609060101010101" pitchFamily="49" charset="-122"/>
              </a:rPr>
              <a:t>22</a:t>
            </a:r>
            <a:r>
              <a:rPr lang="zh-CN" altLang="en-US" sz="2800">
                <a:latin typeface="楷体" panose="02010609060101010101" pitchFamily="49" charset="-122"/>
                <a:ea typeface="楷体" panose="02010609060101010101" pitchFamily="49" charset="-122"/>
              </a:rPr>
              <a:t>．忌不懂装懂      </a:t>
            </a:r>
            <a:r>
              <a:rPr lang="en-US" altLang="zh-CN" sz="2800">
                <a:latin typeface="楷体" panose="02010609060101010101" pitchFamily="49" charset="-122"/>
                <a:ea typeface="楷体" panose="02010609060101010101" pitchFamily="49" charset="-122"/>
              </a:rPr>
              <a:t>	23</a:t>
            </a:r>
            <a:r>
              <a:rPr lang="zh-CN" altLang="en-US" sz="2800">
                <a:latin typeface="楷体" panose="02010609060101010101" pitchFamily="49" charset="-122"/>
                <a:ea typeface="楷体" panose="02010609060101010101" pitchFamily="49" charset="-122"/>
              </a:rPr>
              <a:t>．忌不求有功，但求无过  </a:t>
            </a:r>
          </a:p>
          <a:p>
            <a:pPr eaLnBrk="1" hangingPunct="1">
              <a:spcBef>
                <a:spcPct val="0"/>
              </a:spcBef>
              <a:buFontTx/>
              <a:buNone/>
            </a:pPr>
            <a:r>
              <a:rPr lang="en-US" altLang="zh-CN" sz="2800">
                <a:latin typeface="楷体" panose="02010609060101010101" pitchFamily="49" charset="-122"/>
                <a:ea typeface="楷体" panose="02010609060101010101" pitchFamily="49" charset="-122"/>
              </a:rPr>
              <a:t>24</a:t>
            </a:r>
            <a:r>
              <a:rPr lang="zh-CN" altLang="en-US" sz="2800">
                <a:latin typeface="楷体" panose="02010609060101010101" pitchFamily="49" charset="-122"/>
                <a:ea typeface="楷体" panose="02010609060101010101" pitchFamily="49" charset="-122"/>
              </a:rPr>
              <a:t>．忌自私自利      </a:t>
            </a:r>
            <a:r>
              <a:rPr lang="en-US" altLang="zh-CN" sz="2800">
                <a:latin typeface="楷体" panose="02010609060101010101" pitchFamily="49" charset="-122"/>
                <a:ea typeface="楷体" panose="02010609060101010101" pitchFamily="49" charset="-122"/>
              </a:rPr>
              <a:t>	25</a:t>
            </a:r>
            <a:r>
              <a:rPr lang="zh-CN" altLang="en-US" sz="2800">
                <a:latin typeface="楷体" panose="02010609060101010101" pitchFamily="49" charset="-122"/>
                <a:ea typeface="楷体" panose="02010609060101010101" pitchFamily="49" charset="-122"/>
              </a:rPr>
              <a:t>．忌急于求成不慎思</a:t>
            </a:r>
          </a:p>
          <a:p>
            <a:pPr eaLnBrk="1" hangingPunct="1">
              <a:spcBef>
                <a:spcPct val="0"/>
              </a:spcBef>
              <a:buFontTx/>
              <a:buNone/>
            </a:pPr>
            <a:r>
              <a:rPr lang="en-US" altLang="zh-CN" sz="2800">
                <a:latin typeface="楷体" panose="02010609060101010101" pitchFamily="49" charset="-122"/>
                <a:ea typeface="楷体" panose="02010609060101010101" pitchFamily="49" charset="-122"/>
              </a:rPr>
              <a:t>26</a:t>
            </a:r>
            <a:r>
              <a:rPr lang="zh-CN" altLang="en-US" sz="2800">
                <a:latin typeface="楷体" panose="02010609060101010101" pitchFamily="49" charset="-122"/>
                <a:ea typeface="楷体" panose="02010609060101010101" pitchFamily="49" charset="-122"/>
              </a:rPr>
              <a:t>．忌嫉贤妒能      </a:t>
            </a:r>
            <a:r>
              <a:rPr lang="en-US" altLang="zh-CN" sz="2800">
                <a:latin typeface="楷体" panose="02010609060101010101" pitchFamily="49" charset="-122"/>
                <a:ea typeface="楷体" panose="02010609060101010101" pitchFamily="49" charset="-122"/>
              </a:rPr>
              <a:t>	27</a:t>
            </a:r>
            <a:r>
              <a:rPr lang="zh-CN" altLang="en-US" sz="2800">
                <a:latin typeface="楷体" panose="02010609060101010101" pitchFamily="49" charset="-122"/>
                <a:ea typeface="楷体" panose="02010609060101010101" pitchFamily="49" charset="-122"/>
              </a:rPr>
              <a:t>．忌把原则做拐杖 </a:t>
            </a:r>
          </a:p>
          <a:p>
            <a:pPr eaLnBrk="1" hangingPunct="1">
              <a:spcBef>
                <a:spcPct val="0"/>
              </a:spcBef>
              <a:buFontTx/>
              <a:buNone/>
            </a:pPr>
            <a:r>
              <a:rPr lang="en-US" altLang="zh-CN" sz="2800">
                <a:latin typeface="楷体" panose="02010609060101010101" pitchFamily="49" charset="-122"/>
                <a:ea typeface="楷体" panose="02010609060101010101" pitchFamily="49" charset="-122"/>
              </a:rPr>
              <a:t>28</a:t>
            </a:r>
            <a:r>
              <a:rPr lang="zh-CN" altLang="en-US" sz="2800">
                <a:latin typeface="楷体" panose="02010609060101010101" pitchFamily="49" charset="-122"/>
                <a:ea typeface="楷体" panose="02010609060101010101" pitchFamily="49" charset="-122"/>
              </a:rPr>
              <a:t>．忌使权至极      </a:t>
            </a:r>
            <a:r>
              <a:rPr lang="en-US" altLang="zh-CN" sz="2800">
                <a:latin typeface="楷体" panose="02010609060101010101" pitchFamily="49" charset="-122"/>
                <a:ea typeface="楷体" panose="02010609060101010101" pitchFamily="49" charset="-122"/>
              </a:rPr>
              <a:t>	29</a:t>
            </a:r>
            <a:r>
              <a:rPr lang="zh-CN" altLang="en-US" sz="2800">
                <a:latin typeface="楷体" panose="02010609060101010101" pitchFamily="49" charset="-122"/>
                <a:ea typeface="楷体" panose="02010609060101010101" pitchFamily="49" charset="-122"/>
              </a:rPr>
              <a:t>．忌自吹自擂不自谦</a:t>
            </a:r>
          </a:p>
          <a:p>
            <a:pPr eaLnBrk="1" hangingPunct="1">
              <a:spcBef>
                <a:spcPct val="0"/>
              </a:spcBef>
              <a:buFontTx/>
              <a:buNone/>
            </a:pPr>
            <a:r>
              <a:rPr lang="en-US" altLang="zh-CN" sz="2800">
                <a:latin typeface="楷体" panose="02010609060101010101" pitchFamily="49" charset="-122"/>
                <a:ea typeface="楷体" panose="02010609060101010101" pitchFamily="49" charset="-122"/>
              </a:rPr>
              <a:t>30</a:t>
            </a:r>
            <a:r>
              <a:rPr lang="zh-CN" altLang="en-US" sz="2800">
                <a:latin typeface="楷体" panose="02010609060101010101" pitchFamily="49" charset="-122"/>
                <a:ea typeface="楷体" panose="02010609060101010101" pitchFamily="49" charset="-122"/>
              </a:rPr>
              <a:t>．忌闭门造车      </a:t>
            </a:r>
            <a:r>
              <a:rPr lang="en-US" altLang="zh-CN" sz="2800">
                <a:latin typeface="楷体" panose="02010609060101010101" pitchFamily="49" charset="-122"/>
                <a:ea typeface="楷体" panose="02010609060101010101" pitchFamily="49" charset="-122"/>
              </a:rPr>
              <a:t>	31</a:t>
            </a:r>
            <a:r>
              <a:rPr lang="zh-CN" altLang="en-US" sz="2800">
                <a:latin typeface="楷体" panose="02010609060101010101" pitchFamily="49" charset="-122"/>
                <a:ea typeface="楷体" panose="02010609060101010101" pitchFamily="49" charset="-122"/>
              </a:rPr>
              <a:t>．忌听信谣言</a:t>
            </a:r>
          </a:p>
          <a:p>
            <a:pPr eaLnBrk="1" hangingPunct="1">
              <a:spcBef>
                <a:spcPct val="0"/>
              </a:spcBef>
              <a:buFontTx/>
              <a:buNone/>
            </a:pPr>
            <a:r>
              <a:rPr lang="en-US" altLang="zh-CN" sz="2800">
                <a:latin typeface="楷体" panose="02010609060101010101" pitchFamily="49" charset="-122"/>
                <a:ea typeface="楷体" panose="02010609060101010101" pitchFamily="49" charset="-122"/>
              </a:rPr>
              <a:t>32</a:t>
            </a:r>
            <a:r>
              <a:rPr lang="zh-CN" altLang="en-US" sz="2800">
                <a:latin typeface="楷体" panose="02010609060101010101" pitchFamily="49" charset="-122"/>
                <a:ea typeface="楷体" panose="02010609060101010101" pitchFamily="49" charset="-122"/>
              </a:rPr>
              <a:t>．忌办事拖拉      </a:t>
            </a:r>
            <a:r>
              <a:rPr lang="en-US" altLang="zh-CN" sz="2800">
                <a:latin typeface="楷体" panose="02010609060101010101" pitchFamily="49" charset="-122"/>
                <a:ea typeface="楷体" panose="02010609060101010101" pitchFamily="49" charset="-122"/>
              </a:rPr>
              <a:t>	33</a:t>
            </a:r>
            <a:r>
              <a:rPr lang="zh-CN" altLang="en-US" sz="2800">
                <a:latin typeface="楷体" panose="02010609060101010101" pitchFamily="49" charset="-122"/>
                <a:ea typeface="楷体" panose="02010609060101010101" pitchFamily="49" charset="-122"/>
              </a:rPr>
              <a:t>．忌意志薄弱受挫不振，</a:t>
            </a:r>
          </a:p>
          <a:p>
            <a:pPr eaLnBrk="1" hangingPunct="1">
              <a:spcBef>
                <a:spcPct val="0"/>
              </a:spcBef>
              <a:buFontTx/>
              <a:buNone/>
            </a:pPr>
            <a:r>
              <a:rPr lang="en-US" altLang="zh-CN" sz="2800">
                <a:latin typeface="楷体" panose="02010609060101010101" pitchFamily="49" charset="-122"/>
                <a:ea typeface="楷体" panose="02010609060101010101" pitchFamily="49" charset="-122"/>
              </a:rPr>
              <a:t>34</a:t>
            </a:r>
            <a:r>
              <a:rPr lang="zh-CN" altLang="en-US" sz="2800">
                <a:latin typeface="楷体" panose="02010609060101010101" pitchFamily="49" charset="-122"/>
                <a:ea typeface="楷体" panose="02010609060101010101" pitchFamily="49" charset="-122"/>
              </a:rPr>
              <a:t>．忌不择手段      </a:t>
            </a:r>
            <a:r>
              <a:rPr lang="en-US" altLang="zh-CN" sz="2800">
                <a:latin typeface="楷体" panose="02010609060101010101" pitchFamily="49" charset="-122"/>
                <a:ea typeface="楷体" panose="02010609060101010101" pitchFamily="49" charset="-122"/>
              </a:rPr>
              <a:t>	35. </a:t>
            </a:r>
            <a:r>
              <a:rPr lang="zh-CN" altLang="en-US" sz="2800">
                <a:latin typeface="楷体" panose="02010609060101010101" pitchFamily="49" charset="-122"/>
                <a:ea typeface="楷体" panose="02010609060101010101" pitchFamily="49" charset="-122"/>
              </a:rPr>
              <a:t>忌忽视对青年人的培养</a:t>
            </a:r>
          </a:p>
          <a:p>
            <a:pPr eaLnBrk="1" hangingPunct="1">
              <a:spcBef>
                <a:spcPct val="0"/>
              </a:spcBef>
              <a:buFontTx/>
              <a:buNone/>
            </a:pPr>
            <a:r>
              <a:rPr lang="en-US" altLang="zh-CN" sz="2800">
                <a:latin typeface="楷体" panose="02010609060101010101" pitchFamily="49" charset="-122"/>
                <a:ea typeface="楷体" panose="02010609060101010101" pitchFamily="49" charset="-122"/>
              </a:rPr>
              <a:t>36</a:t>
            </a:r>
            <a:r>
              <a:rPr lang="zh-CN" altLang="en-US" sz="2800">
                <a:latin typeface="楷体" panose="02010609060101010101" pitchFamily="49" charset="-122"/>
                <a:ea typeface="楷体" panose="02010609060101010101" pitchFamily="49" charset="-122"/>
              </a:rPr>
              <a:t>．忌</a:t>
            </a:r>
            <a:r>
              <a:rPr lang="en-US" altLang="zh-CN" sz="2800">
                <a:latin typeface="楷体" panose="02010609060101010101" pitchFamily="49" charset="-122"/>
                <a:ea typeface="楷体" panose="02010609060101010101" pitchFamily="49" charset="-122"/>
              </a:rPr>
              <a:t>—</a:t>
            </a:r>
            <a:r>
              <a:rPr lang="zh-CN" altLang="en-US" sz="2800">
                <a:latin typeface="楷体" panose="02010609060101010101" pitchFamily="49" charset="-122"/>
                <a:ea typeface="楷体" panose="02010609060101010101" pitchFamily="49" charset="-122"/>
              </a:rPr>
              <a:t>叶障目，不见泰山失信于民</a:t>
            </a:r>
          </a:p>
        </p:txBody>
      </p:sp>
      <p:sp>
        <p:nvSpPr>
          <p:cNvPr id="109571" name="Rectangle 6">
            <a:extLst>
              <a:ext uri="{FF2B5EF4-FFF2-40B4-BE49-F238E27FC236}">
                <a16:creationId xmlns:a16="http://schemas.microsoft.com/office/drawing/2014/main" id="{C0634ADF-CCD2-49A4-9A31-B52EE4ABF0E3}"/>
              </a:ext>
            </a:extLst>
          </p:cNvPr>
          <p:cNvSpPr>
            <a:spLocks noChangeArrowheads="1"/>
          </p:cNvSpPr>
          <p:nvPr/>
        </p:nvSpPr>
        <p:spPr bwMode="auto">
          <a:xfrm>
            <a:off x="4854575" y="150813"/>
            <a:ext cx="26622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800">
                <a:latin typeface="楷体" panose="02010609060101010101" pitchFamily="49" charset="-122"/>
                <a:ea typeface="楷体" panose="02010609060101010101" pitchFamily="49" charset="-122"/>
              </a:rPr>
              <a:t>为官</a:t>
            </a:r>
            <a:r>
              <a:rPr lang="en-US" altLang="zh-CN" sz="4800">
                <a:latin typeface="楷体" panose="02010609060101010101" pitchFamily="49" charset="-122"/>
                <a:ea typeface="楷体" panose="02010609060101010101" pitchFamily="49" charset="-122"/>
              </a:rPr>
              <a:t>36</a:t>
            </a:r>
            <a:r>
              <a:rPr lang="zh-CN" altLang="en-US" sz="4800">
                <a:latin typeface="楷体" panose="02010609060101010101" pitchFamily="49" charset="-122"/>
                <a:ea typeface="楷体" panose="02010609060101010101" pitchFamily="49" charset="-122"/>
              </a:rPr>
              <a:t>忌</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矩形 1">
            <a:extLst>
              <a:ext uri="{FF2B5EF4-FFF2-40B4-BE49-F238E27FC236}">
                <a16:creationId xmlns:a16="http://schemas.microsoft.com/office/drawing/2014/main" id="{CB6F9139-588C-47DA-A67E-7D9C0BC75998}"/>
              </a:ext>
            </a:extLst>
          </p:cNvPr>
          <p:cNvSpPr>
            <a:spLocks noChangeArrowheads="1"/>
          </p:cNvSpPr>
          <p:nvPr/>
        </p:nvSpPr>
        <p:spPr bwMode="auto">
          <a:xfrm>
            <a:off x="1668463" y="765176"/>
            <a:ext cx="8748712"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solidFill>
                  <a:srgbClr val="000000"/>
                </a:solidFill>
                <a:latin typeface="楷体" panose="02010609060101010101" pitchFamily="49" charset="-122"/>
                <a:ea typeface="楷体" panose="02010609060101010101" pitchFamily="49" charset="-122"/>
              </a:rPr>
              <a:t>       </a:t>
            </a:r>
            <a:r>
              <a:rPr lang="zh-CN" altLang="en-US" sz="3600">
                <a:solidFill>
                  <a:srgbClr val="FF0000"/>
                </a:solidFill>
                <a:latin typeface="楷体" panose="02010609060101010101" pitchFamily="49" charset="-122"/>
                <a:ea typeface="楷体" panose="02010609060101010101" pitchFamily="49" charset="-122"/>
              </a:rPr>
              <a:t>凡事当有度，人生有度，过则为灾</a:t>
            </a:r>
          </a:p>
          <a:p>
            <a:pPr eaLnBrk="1" hangingPunct="1">
              <a:spcBef>
                <a:spcPct val="0"/>
              </a:spcBef>
              <a:buFontTx/>
              <a:buNone/>
            </a:pPr>
            <a:r>
              <a:rPr lang="zh-CN" altLang="en-US" sz="2000">
                <a:solidFill>
                  <a:srgbClr val="000000"/>
                </a:solidFill>
                <a:latin typeface="楷体" panose="02010609060101010101" pitchFamily="49" charset="-122"/>
                <a:ea typeface="楷体" panose="02010609060101010101" pitchFamily="49" charset="-122"/>
              </a:rPr>
              <a:t>　　</a:t>
            </a:r>
            <a:endParaRPr lang="en-US" altLang="zh-CN" sz="2400">
              <a:solidFill>
                <a:srgbClr val="000000"/>
              </a:solidFill>
              <a:latin typeface="楷体" panose="02010609060101010101" pitchFamily="49" charset="-122"/>
              <a:ea typeface="楷体" panose="02010609060101010101" pitchFamily="49" charset="-122"/>
            </a:endParaRPr>
          </a:p>
          <a:p>
            <a:pPr eaLnBrk="1" hangingPunct="1">
              <a:spcBef>
                <a:spcPct val="0"/>
              </a:spcBef>
              <a:buFontTx/>
              <a:buNone/>
            </a:pPr>
            <a:r>
              <a:rPr lang="en-US" altLang="zh-CN" sz="2800">
                <a:solidFill>
                  <a:srgbClr val="000000"/>
                </a:solidFill>
                <a:latin typeface="楷体" panose="02010609060101010101" pitchFamily="49" charset="-122"/>
                <a:ea typeface="楷体" panose="02010609060101010101" pitchFamily="49" charset="-122"/>
              </a:rPr>
              <a:t>	</a:t>
            </a:r>
            <a:r>
              <a:rPr lang="zh-CN" altLang="en-US" sz="2800">
                <a:solidFill>
                  <a:srgbClr val="000000"/>
                </a:solidFill>
                <a:latin typeface="楷体" panose="02010609060101010101" pitchFamily="49" charset="-122"/>
                <a:ea typeface="楷体" panose="02010609060101010101" pitchFamily="49" charset="-122"/>
              </a:rPr>
              <a:t>有财，要懂得节俭，否则就会奢侈。</a:t>
            </a:r>
          </a:p>
          <a:p>
            <a:pPr eaLnBrk="1" hangingPunct="1">
              <a:spcBef>
                <a:spcPct val="0"/>
              </a:spcBef>
              <a:buFontTx/>
              <a:buNone/>
            </a:pPr>
            <a:r>
              <a:rPr lang="en-US" altLang="zh-CN" sz="2800">
                <a:solidFill>
                  <a:srgbClr val="000000"/>
                </a:solidFill>
                <a:latin typeface="楷体" panose="02010609060101010101" pitchFamily="49" charset="-122"/>
                <a:ea typeface="楷体" panose="02010609060101010101" pitchFamily="49" charset="-122"/>
              </a:rPr>
              <a:t>	</a:t>
            </a:r>
            <a:r>
              <a:rPr lang="zh-CN" altLang="en-US" sz="2800">
                <a:solidFill>
                  <a:srgbClr val="000000"/>
                </a:solidFill>
                <a:latin typeface="楷体" panose="02010609060101010101" pitchFamily="49" charset="-122"/>
                <a:ea typeface="楷体" panose="02010609060101010101" pitchFamily="49" charset="-122"/>
              </a:rPr>
              <a:t>有识，要懂得谦虚，否则就是骄傲。</a:t>
            </a:r>
          </a:p>
          <a:p>
            <a:pPr eaLnBrk="1" hangingPunct="1">
              <a:spcBef>
                <a:spcPct val="0"/>
              </a:spcBef>
              <a:buFontTx/>
              <a:buNone/>
            </a:pPr>
            <a:r>
              <a:rPr lang="en-US" altLang="zh-CN" sz="2800">
                <a:solidFill>
                  <a:srgbClr val="000000"/>
                </a:solidFill>
                <a:latin typeface="楷体" panose="02010609060101010101" pitchFamily="49" charset="-122"/>
                <a:ea typeface="楷体" panose="02010609060101010101" pitchFamily="49" charset="-122"/>
              </a:rPr>
              <a:t>	</a:t>
            </a:r>
            <a:r>
              <a:rPr lang="zh-CN" altLang="en-US" sz="2800">
                <a:solidFill>
                  <a:srgbClr val="000000"/>
                </a:solidFill>
                <a:latin typeface="楷体" panose="02010609060101010101" pitchFamily="49" charset="-122"/>
                <a:ea typeface="楷体" panose="02010609060101010101" pitchFamily="49" charset="-122"/>
              </a:rPr>
              <a:t>尊贵，要懂得谦卑，否则就是刁蛮。</a:t>
            </a:r>
          </a:p>
          <a:p>
            <a:pPr eaLnBrk="1" hangingPunct="1">
              <a:spcBef>
                <a:spcPct val="0"/>
              </a:spcBef>
              <a:buFontTx/>
              <a:buNone/>
            </a:pPr>
            <a:r>
              <a:rPr lang="en-US" altLang="zh-CN" sz="2800">
                <a:solidFill>
                  <a:srgbClr val="000000"/>
                </a:solidFill>
                <a:latin typeface="楷体" panose="02010609060101010101" pitchFamily="49" charset="-122"/>
                <a:ea typeface="楷体" panose="02010609060101010101" pitchFamily="49" charset="-122"/>
              </a:rPr>
              <a:t>	</a:t>
            </a:r>
            <a:r>
              <a:rPr lang="zh-CN" altLang="en-US" sz="2800">
                <a:solidFill>
                  <a:srgbClr val="000000"/>
                </a:solidFill>
                <a:latin typeface="楷体" panose="02010609060101010101" pitchFamily="49" charset="-122"/>
                <a:ea typeface="楷体" panose="02010609060101010101" pitchFamily="49" charset="-122"/>
              </a:rPr>
              <a:t>凡事有度，话不可以说尽，要把握分寸，</a:t>
            </a:r>
            <a:endParaRPr lang="en-US" altLang="zh-CN" sz="2800">
              <a:solidFill>
                <a:srgbClr val="000000"/>
              </a:solidFill>
              <a:latin typeface="楷体" panose="02010609060101010101" pitchFamily="49" charset="-122"/>
              <a:ea typeface="楷体" panose="02010609060101010101" pitchFamily="49" charset="-122"/>
            </a:endParaRPr>
          </a:p>
          <a:p>
            <a:pPr eaLnBrk="1" hangingPunct="1">
              <a:spcBef>
                <a:spcPct val="0"/>
              </a:spcBef>
              <a:buFontTx/>
              <a:buNone/>
            </a:pPr>
            <a:r>
              <a:rPr lang="en-US" altLang="zh-CN" sz="2800">
                <a:solidFill>
                  <a:srgbClr val="000000"/>
                </a:solidFill>
                <a:latin typeface="楷体" panose="02010609060101010101" pitchFamily="49" charset="-122"/>
                <a:ea typeface="楷体" panose="02010609060101010101" pitchFamily="49" charset="-122"/>
              </a:rPr>
              <a:t>			</a:t>
            </a:r>
            <a:r>
              <a:rPr lang="zh-CN" altLang="en-US" sz="2800">
                <a:solidFill>
                  <a:srgbClr val="000000"/>
                </a:solidFill>
                <a:latin typeface="楷体" panose="02010609060101010101" pitchFamily="49" charset="-122"/>
                <a:ea typeface="楷体" panose="02010609060101010101" pitchFamily="49" charset="-122"/>
              </a:rPr>
              <a:t>事不可以做绝，要留有余地。</a:t>
            </a:r>
            <a:endParaRPr lang="en-US" altLang="zh-CN" sz="2800">
              <a:solidFill>
                <a:srgbClr val="000000"/>
              </a:solidFill>
              <a:latin typeface="楷体" panose="02010609060101010101" pitchFamily="49" charset="-122"/>
              <a:ea typeface="楷体" panose="02010609060101010101" pitchFamily="49" charset="-122"/>
            </a:endParaRPr>
          </a:p>
          <a:p>
            <a:pPr eaLnBrk="1" hangingPunct="1">
              <a:spcBef>
                <a:spcPct val="0"/>
              </a:spcBef>
              <a:buFontTx/>
              <a:buNone/>
            </a:pPr>
            <a:endParaRPr lang="zh-CN" altLang="en-US" sz="2800">
              <a:solidFill>
                <a:srgbClr val="000000"/>
              </a:solidFill>
              <a:latin typeface="楷体" panose="02010609060101010101" pitchFamily="49" charset="-122"/>
              <a:ea typeface="楷体" panose="02010609060101010101" pitchFamily="49" charset="-122"/>
            </a:endParaRPr>
          </a:p>
          <a:p>
            <a:pPr eaLnBrk="1" hangingPunct="1">
              <a:spcBef>
                <a:spcPct val="0"/>
              </a:spcBef>
              <a:buFontTx/>
              <a:buNone/>
            </a:pPr>
            <a:r>
              <a:rPr lang="zh-CN" altLang="en-US" sz="2800">
                <a:solidFill>
                  <a:srgbClr val="000000"/>
                </a:solidFill>
                <a:latin typeface="楷体" panose="02010609060101010101" pitchFamily="49" charset="-122"/>
                <a:ea typeface="楷体" panose="02010609060101010101" pitchFamily="49" charset="-122"/>
              </a:rPr>
              <a:t>　　</a:t>
            </a:r>
            <a:endParaRPr lang="en-US" altLang="zh-CN" sz="2800">
              <a:solidFill>
                <a:srgbClr val="000000"/>
              </a:solidFill>
              <a:latin typeface="楷体" panose="02010609060101010101" pitchFamily="49" charset="-122"/>
              <a:ea typeface="楷体" panose="02010609060101010101" pitchFamily="49" charset="-122"/>
            </a:endParaRPr>
          </a:p>
          <a:p>
            <a:pPr eaLnBrk="1" hangingPunct="1">
              <a:spcBef>
                <a:spcPct val="0"/>
              </a:spcBef>
              <a:buFontTx/>
              <a:buNone/>
            </a:pPr>
            <a:r>
              <a:rPr lang="en-US" altLang="zh-CN" sz="2800">
                <a:solidFill>
                  <a:srgbClr val="000000"/>
                </a:solidFill>
                <a:latin typeface="楷体" panose="02010609060101010101" pitchFamily="49" charset="-122"/>
                <a:ea typeface="楷体" panose="02010609060101010101" pitchFamily="49" charset="-122"/>
              </a:rPr>
              <a:t>   </a:t>
            </a:r>
            <a:r>
              <a:rPr lang="zh-CN" altLang="en-US" sz="2800">
                <a:solidFill>
                  <a:srgbClr val="000000"/>
                </a:solidFill>
                <a:latin typeface="楷体" panose="02010609060101010101" pitchFamily="49" charset="-122"/>
                <a:ea typeface="楷体" panose="02010609060101010101" pitchFamily="49" charset="-122"/>
              </a:rPr>
              <a:t>聪明的人懂得，该说的时候要说，该哑的时候要哑。</a:t>
            </a:r>
          </a:p>
          <a:p>
            <a:pPr eaLnBrk="1" hangingPunct="1">
              <a:spcBef>
                <a:spcPct val="0"/>
              </a:spcBef>
              <a:buFontTx/>
              <a:buNone/>
            </a:pPr>
            <a:r>
              <a:rPr lang="zh-CN" altLang="en-US" sz="2800">
                <a:solidFill>
                  <a:srgbClr val="000000"/>
                </a:solidFill>
                <a:latin typeface="楷体" panose="02010609060101010101" pitchFamily="49" charset="-122"/>
                <a:ea typeface="楷体" panose="02010609060101010101" pitchFamily="49" charset="-122"/>
              </a:rPr>
              <a:t>   睿智的人懂得，该进的时候要进，该退的时候要退。</a:t>
            </a:r>
          </a:p>
          <a:p>
            <a:pPr eaLnBrk="1" hangingPunct="1">
              <a:spcBef>
                <a:spcPct val="0"/>
              </a:spcBef>
              <a:buFontTx/>
              <a:buNone/>
            </a:pPr>
            <a:r>
              <a:rPr lang="zh-CN" altLang="en-US" sz="2800">
                <a:solidFill>
                  <a:srgbClr val="000000"/>
                </a:solidFill>
                <a:latin typeface="楷体" panose="02010609060101010101" pitchFamily="49" charset="-122"/>
                <a:ea typeface="楷体" panose="02010609060101010101" pitchFamily="49" charset="-122"/>
              </a:rPr>
              <a:t>   智慧的人懂得，该显的时候要显，该藏的时候要藏。</a:t>
            </a:r>
          </a:p>
        </p:txBody>
      </p:sp>
    </p:spTree>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E3183A1-9DD3-3C9E-F346-EB855632C738}"/>
              </a:ext>
            </a:extLst>
          </p:cNvPr>
          <p:cNvPicPr>
            <a:picLocks noChangeAspect="1"/>
          </p:cNvPicPr>
          <p:nvPr/>
        </p:nvPicPr>
        <p:blipFill>
          <a:blip r:embed="rId2"/>
          <a:stretch>
            <a:fillRect/>
          </a:stretch>
        </p:blipFill>
        <p:spPr>
          <a:xfrm>
            <a:off x="1485802" y="679643"/>
            <a:ext cx="8509098" cy="5239663"/>
          </a:xfrm>
          <a:prstGeom prst="rect">
            <a:avLst/>
          </a:prstGeom>
        </p:spPr>
      </p:pic>
    </p:spTree>
    <p:extLst>
      <p:ext uri="{BB962C8B-B14F-4D97-AF65-F5344CB8AC3E}">
        <p14:creationId xmlns:p14="http://schemas.microsoft.com/office/powerpoint/2010/main" val="342329243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3FD4A27-1727-4013-A904-7CCBC1AEE241}"/>
              </a:ext>
            </a:extLst>
          </p:cNvPr>
          <p:cNvSpPr txBox="1"/>
          <p:nvPr/>
        </p:nvSpPr>
        <p:spPr>
          <a:xfrm>
            <a:off x="294588" y="280149"/>
            <a:ext cx="6094428" cy="707886"/>
          </a:xfrm>
          <a:prstGeom prst="rect">
            <a:avLst/>
          </a:prstGeom>
          <a:noFill/>
        </p:spPr>
        <p:txBody>
          <a:bodyPr wrap="square">
            <a:spAutoFit/>
          </a:bodyPr>
          <a:lstStyle/>
          <a:p>
            <a:pPr eaLnBrk="1" hangingPunct="1">
              <a:spcBef>
                <a:spcPct val="0"/>
              </a:spcBef>
              <a:buFontTx/>
              <a:buNone/>
            </a:pPr>
            <a:r>
              <a:rPr lang="zh-CN" altLang="en-US" sz="2000" dirty="0">
                <a:solidFill>
                  <a:srgbClr val="FF0000"/>
                </a:solidFill>
                <a:latin typeface="宋体" panose="02010600030101010101" pitchFamily="2" charset="-122"/>
                <a:ea typeface="宋体" panose="02010600030101010101" pitchFamily="2" charset="-122"/>
              </a:rPr>
              <a:t>九、兵者</a:t>
            </a:r>
            <a:r>
              <a:rPr kumimoji="1" lang="zh-CN" altLang="en-US" sz="2000" dirty="0">
                <a:solidFill>
                  <a:srgbClr val="FF0000"/>
                </a:solidFill>
                <a:latin typeface="宋体" panose="02010600030101010101" pitchFamily="2" charset="-122"/>
                <a:ea typeface="宋体" panose="02010600030101010101" pitchFamily="2" charset="-122"/>
              </a:rPr>
              <a:t>诡</a:t>
            </a:r>
            <a:r>
              <a:rPr lang="zh-CN" altLang="en-US" sz="2000" dirty="0">
                <a:solidFill>
                  <a:srgbClr val="FF0000"/>
                </a:solidFill>
                <a:latin typeface="宋体" panose="02010600030101010101" pitchFamily="2" charset="-122"/>
                <a:ea typeface="宋体" panose="02010600030101010101" pitchFamily="2" charset="-122"/>
              </a:rPr>
              <a:t>道</a:t>
            </a:r>
          </a:p>
          <a:p>
            <a:pPr eaLnBrk="1" hangingPunct="1">
              <a:spcBef>
                <a:spcPct val="0"/>
              </a:spcBef>
              <a:buFontTx/>
              <a:buNone/>
            </a:pPr>
            <a:r>
              <a:rPr lang="zh-CN" altLang="en-US" sz="2000" dirty="0">
                <a:solidFill>
                  <a:srgbClr val="FF0000"/>
                </a:solidFill>
                <a:latin typeface="宋体" panose="02010600030101010101" pitchFamily="2" charset="-122"/>
                <a:ea typeface="宋体" panose="02010600030101010101" pitchFamily="2" charset="-122"/>
              </a:rPr>
              <a:t>     </a:t>
            </a:r>
            <a:r>
              <a:rPr lang="en-US" altLang="zh-CN" sz="2000" dirty="0">
                <a:solidFill>
                  <a:srgbClr val="FF0000"/>
                </a:solidFill>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做一个足智多谋的人</a:t>
            </a:r>
          </a:p>
        </p:txBody>
      </p:sp>
      <p:sp>
        <p:nvSpPr>
          <p:cNvPr id="5" name="文本框 4">
            <a:extLst>
              <a:ext uri="{FF2B5EF4-FFF2-40B4-BE49-F238E27FC236}">
                <a16:creationId xmlns:a16="http://schemas.microsoft.com/office/drawing/2014/main" id="{9FB7B146-3CD6-43D0-8EF5-BCEFFCDD6DFA}"/>
              </a:ext>
            </a:extLst>
          </p:cNvPr>
          <p:cNvSpPr txBox="1"/>
          <p:nvPr/>
        </p:nvSpPr>
        <p:spPr>
          <a:xfrm>
            <a:off x="464270" y="1058952"/>
            <a:ext cx="6094428" cy="1323439"/>
          </a:xfrm>
          <a:prstGeom prst="rect">
            <a:avLst/>
          </a:prstGeom>
          <a:noFill/>
        </p:spPr>
        <p:txBody>
          <a:bodyPr wrap="square">
            <a:spAutoFit/>
          </a:bodyPr>
          <a:lstStyle/>
          <a:p>
            <a:pPr eaLnBrk="1" hangingPunct="1">
              <a:spcBef>
                <a:spcPct val="0"/>
              </a:spcBef>
              <a:buFontTx/>
              <a:buNone/>
            </a:pPr>
            <a:r>
              <a:rPr kumimoji="1" lang="zh-CN" altLang="en-US" sz="2000" dirty="0">
                <a:solidFill>
                  <a:srgbClr val="FF0000"/>
                </a:solidFill>
                <a:latin typeface="宋体" panose="02010600030101010101" pitchFamily="2" charset="-122"/>
                <a:ea typeface="宋体" panose="02010600030101010101" pitchFamily="2" charset="-122"/>
              </a:rPr>
              <a:t>兵者，诡道也。 </a:t>
            </a:r>
            <a:r>
              <a:rPr kumimoji="1" lang="en-US" altLang="zh-CN" sz="2000" dirty="0">
                <a:solidFill>
                  <a:srgbClr val="FF0000"/>
                </a:solidFill>
                <a:latin typeface="宋体" panose="02010600030101010101" pitchFamily="2" charset="-122"/>
                <a:ea typeface="宋体" panose="02010600030101010101" pitchFamily="2" charset="-122"/>
              </a:rPr>
              <a:t>《</a:t>
            </a:r>
            <a:r>
              <a:rPr kumimoji="1" lang="zh-CN" altLang="en-US" sz="2000" dirty="0">
                <a:solidFill>
                  <a:srgbClr val="FF0000"/>
                </a:solidFill>
                <a:latin typeface="宋体" panose="02010600030101010101" pitchFamily="2" charset="-122"/>
                <a:ea typeface="宋体" panose="02010600030101010101" pitchFamily="2" charset="-122"/>
              </a:rPr>
              <a:t>计篇</a:t>
            </a:r>
            <a:r>
              <a:rPr kumimoji="1" lang="en-US" altLang="zh-CN" sz="2000" dirty="0">
                <a:solidFill>
                  <a:srgbClr val="FF0000"/>
                </a:solidFill>
                <a:latin typeface="宋体" panose="02010600030101010101" pitchFamily="2" charset="-122"/>
                <a:ea typeface="宋体" panose="02010600030101010101" pitchFamily="2" charset="-122"/>
              </a:rPr>
              <a:t>》</a:t>
            </a:r>
          </a:p>
          <a:p>
            <a:pPr eaLnBrk="1" hangingPunct="1">
              <a:spcBef>
                <a:spcPct val="0"/>
              </a:spcBef>
              <a:buFontTx/>
              <a:buNone/>
            </a:pPr>
            <a:r>
              <a:rPr kumimoji="1" lang="zh-CN" altLang="en-US" sz="2000" dirty="0">
                <a:latin typeface="宋体" panose="02010600030101010101" pitchFamily="2" charset="-122"/>
                <a:ea typeface="宋体" panose="02010600030101010101" pitchFamily="2" charset="-122"/>
              </a:rPr>
              <a:t>兵以诈立</a:t>
            </a:r>
            <a:r>
              <a:rPr kumimoji="1" lang="en-US" altLang="zh-CN" sz="2000" dirty="0">
                <a:latin typeface="宋体" panose="02010600030101010101" pitchFamily="2" charset="-122"/>
                <a:ea typeface="宋体" panose="02010600030101010101" pitchFamily="2" charset="-122"/>
              </a:rPr>
              <a:t>《</a:t>
            </a:r>
            <a:r>
              <a:rPr kumimoji="1" lang="zh-CN" altLang="en-US" sz="2000" dirty="0">
                <a:latin typeface="宋体" panose="02010600030101010101" pitchFamily="2" charset="-122"/>
                <a:ea typeface="宋体" panose="02010600030101010101" pitchFamily="2" charset="-122"/>
              </a:rPr>
              <a:t>军争</a:t>
            </a:r>
            <a:r>
              <a:rPr kumimoji="1" lang="en-US" altLang="zh-CN" sz="2000" dirty="0">
                <a:latin typeface="宋体" panose="02010600030101010101" pitchFamily="2" charset="-122"/>
                <a:ea typeface="宋体" panose="02010600030101010101" pitchFamily="2" charset="-122"/>
              </a:rPr>
              <a:t>》 </a:t>
            </a:r>
          </a:p>
          <a:p>
            <a:pPr eaLnBrk="1" hangingPunct="1">
              <a:spcBef>
                <a:spcPct val="0"/>
              </a:spcBef>
              <a:buFontTx/>
              <a:buNone/>
            </a:pPr>
            <a:endParaRPr kumimoji="1" lang="en-US" altLang="zh-CN" sz="2000" dirty="0">
              <a:latin typeface="宋体" panose="02010600030101010101" pitchFamily="2" charset="-122"/>
              <a:ea typeface="宋体" panose="02010600030101010101" pitchFamily="2" charset="-122"/>
            </a:endParaRPr>
          </a:p>
          <a:p>
            <a:pPr eaLnBrk="1" hangingPunct="1">
              <a:spcBef>
                <a:spcPct val="0"/>
              </a:spcBef>
              <a:buFontTx/>
              <a:buNone/>
            </a:pPr>
            <a:r>
              <a:rPr kumimoji="1" lang="zh-CN" altLang="en-US" sz="2000" dirty="0">
                <a:latin typeface="宋体" panose="02010600030101010101" pitchFamily="2" charset="-122"/>
                <a:ea typeface="宋体" panose="02010600030101010101" pitchFamily="2" charset="-122"/>
              </a:rPr>
              <a:t>用兵打仗要以诡诈多变才能成功    	</a:t>
            </a:r>
          </a:p>
        </p:txBody>
      </p:sp>
      <p:sp>
        <p:nvSpPr>
          <p:cNvPr id="7" name="文本框 6">
            <a:extLst>
              <a:ext uri="{FF2B5EF4-FFF2-40B4-BE49-F238E27FC236}">
                <a16:creationId xmlns:a16="http://schemas.microsoft.com/office/drawing/2014/main" id="{A70096C3-6EF7-47B1-9FB6-4C088B803F69}"/>
              </a:ext>
            </a:extLst>
          </p:cNvPr>
          <p:cNvSpPr txBox="1"/>
          <p:nvPr/>
        </p:nvSpPr>
        <p:spPr>
          <a:xfrm>
            <a:off x="294588" y="2391753"/>
            <a:ext cx="4692191" cy="3293209"/>
          </a:xfrm>
          <a:prstGeom prst="rect">
            <a:avLst/>
          </a:prstGeom>
          <a:noFill/>
        </p:spPr>
        <p:txBody>
          <a:bodyPr wrap="square">
            <a:spAutoFit/>
          </a:bodyPr>
          <a:lstStyle/>
          <a:p>
            <a:pPr algn="ctr" eaLnBrk="1" hangingPunct="1">
              <a:spcBef>
                <a:spcPct val="50000"/>
              </a:spcBef>
              <a:buFontTx/>
              <a:buNone/>
            </a:pPr>
            <a:r>
              <a:rPr kumimoji="1" lang="zh-CN" altLang="en-US" sz="2000" dirty="0">
                <a:solidFill>
                  <a:srgbClr val="FF0000"/>
                </a:solidFill>
                <a:latin typeface="宋体" panose="02010600030101010101" pitchFamily="2" charset="-122"/>
                <a:ea typeface="宋体" panose="02010600030101010101" pitchFamily="2" charset="-122"/>
              </a:rPr>
              <a:t>诡道十二法</a:t>
            </a:r>
          </a:p>
          <a:p>
            <a:pPr eaLnBrk="1" hangingPunct="1">
              <a:spcBef>
                <a:spcPct val="50000"/>
              </a:spcBef>
              <a:buFontTx/>
              <a:buNone/>
            </a:pPr>
            <a:r>
              <a:rPr kumimoji="1" lang="zh-CN" altLang="en-US" sz="2000" dirty="0">
                <a:solidFill>
                  <a:srgbClr val="FF0000"/>
                </a:solidFill>
                <a:latin typeface="宋体" panose="02010600030101010101" pitchFamily="2" charset="-122"/>
                <a:ea typeface="宋体" panose="02010600030101010101" pitchFamily="2" charset="-122"/>
              </a:rPr>
              <a:t>　故能而示之不能，用而示之不用，近而示之远，远而示之近；利而诱之，乱而取之，实而备之，强而避之，怒而挠之，卑而骄之，佚而劳之，亲而离之。　</a:t>
            </a:r>
            <a:r>
              <a:rPr kumimoji="1" lang="zh-CN" altLang="en-US" sz="2000" dirty="0">
                <a:latin typeface="宋体" panose="02010600030101010101" pitchFamily="2" charset="-122"/>
                <a:ea typeface="宋体" panose="02010600030101010101" pitchFamily="2" charset="-122"/>
              </a:rPr>
              <a:t>　</a:t>
            </a:r>
            <a:endParaRPr kumimoji="1" lang="en-US" altLang="zh-CN" sz="2000" dirty="0">
              <a:latin typeface="宋体" panose="02010600030101010101" pitchFamily="2" charset="-122"/>
              <a:ea typeface="宋体" panose="02010600030101010101" pitchFamily="2" charset="-122"/>
            </a:endParaRPr>
          </a:p>
          <a:p>
            <a:pPr eaLnBrk="1" hangingPunct="1">
              <a:spcBef>
                <a:spcPct val="50000"/>
              </a:spcBef>
              <a:buFontTx/>
              <a:buNone/>
            </a:pPr>
            <a:endParaRPr kumimoji="1" lang="en-US" altLang="zh-CN" sz="2000" dirty="0">
              <a:latin typeface="宋体" panose="02010600030101010101" pitchFamily="2" charset="-122"/>
              <a:ea typeface="宋体" panose="02010600030101010101" pitchFamily="2" charset="-122"/>
            </a:endParaRPr>
          </a:p>
          <a:p>
            <a:pPr eaLnBrk="1" hangingPunct="1">
              <a:spcBef>
                <a:spcPct val="50000"/>
              </a:spcBef>
              <a:buFontTx/>
              <a:buNone/>
            </a:pPr>
            <a:endParaRPr kumimoji="1" lang="en-US" altLang="zh-CN" sz="2000" dirty="0">
              <a:latin typeface="宋体" panose="02010600030101010101" pitchFamily="2" charset="-122"/>
              <a:ea typeface="宋体" panose="02010600030101010101" pitchFamily="2" charset="-122"/>
            </a:endParaRPr>
          </a:p>
          <a:p>
            <a:pPr eaLnBrk="1" hangingPunct="1">
              <a:spcBef>
                <a:spcPct val="50000"/>
              </a:spcBef>
              <a:buFontTx/>
              <a:buNone/>
            </a:pPr>
            <a:r>
              <a:rPr kumimoji="1" lang="zh-CN" altLang="en-US" sz="2000" dirty="0">
                <a:latin typeface="宋体" panose="02010600030101010101" pitchFamily="2" charset="-122"/>
                <a:ea typeface="宋体" panose="02010600030101010101" pitchFamily="2" charset="-122"/>
              </a:rPr>
              <a:t>实例：周恩来（下一页）</a:t>
            </a:r>
          </a:p>
        </p:txBody>
      </p:sp>
      <p:sp>
        <p:nvSpPr>
          <p:cNvPr id="10" name="文本框 9">
            <a:extLst>
              <a:ext uri="{FF2B5EF4-FFF2-40B4-BE49-F238E27FC236}">
                <a16:creationId xmlns:a16="http://schemas.microsoft.com/office/drawing/2014/main" id="{10AECF56-7385-4EB7-AE22-93D4BCB45458}"/>
              </a:ext>
            </a:extLst>
          </p:cNvPr>
          <p:cNvSpPr txBox="1"/>
          <p:nvPr/>
        </p:nvSpPr>
        <p:spPr>
          <a:xfrm>
            <a:off x="5677293" y="2854892"/>
            <a:ext cx="6094428" cy="962764"/>
          </a:xfrm>
          <a:prstGeom prst="rect">
            <a:avLst/>
          </a:prstGeom>
          <a:noFill/>
        </p:spPr>
        <p:txBody>
          <a:bodyPr wrap="square">
            <a:spAutoFit/>
          </a:bodyPr>
          <a:lstStyle/>
          <a:p>
            <a:pPr eaLnBrk="1" hangingPunct="1">
              <a:lnSpc>
                <a:spcPct val="125000"/>
              </a:lnSpc>
              <a:spcBef>
                <a:spcPct val="50000"/>
              </a:spcBef>
              <a:buFontTx/>
              <a:buNone/>
            </a:pPr>
            <a:r>
              <a:rPr kumimoji="1" lang="zh-CN" altLang="en-US" sz="2000" dirty="0">
                <a:latin typeface="宋体" panose="02010600030101010101" pitchFamily="2" charset="-122"/>
                <a:ea typeface="宋体" panose="02010600030101010101" pitchFamily="2" charset="-122"/>
              </a:rPr>
              <a:t>　 害人之心不可有，防人之心不可无</a:t>
            </a:r>
          </a:p>
          <a:p>
            <a:pPr eaLnBrk="1" hangingPunct="1">
              <a:lnSpc>
                <a:spcPct val="125000"/>
              </a:lnSpc>
              <a:spcBef>
                <a:spcPct val="50000"/>
              </a:spcBef>
              <a:buFontTx/>
              <a:buNone/>
            </a:pPr>
            <a:r>
              <a:rPr kumimoji="1" lang="zh-CN" altLang="en-US" sz="2000" dirty="0">
                <a:solidFill>
                  <a:srgbClr val="FF0000"/>
                </a:solidFill>
                <a:latin typeface="宋体" panose="02010600030101010101" pitchFamily="2" charset="-122"/>
                <a:ea typeface="宋体" panose="02010600030101010101" pitchFamily="2" charset="-122"/>
              </a:rPr>
              <a:t>结论：</a:t>
            </a:r>
            <a:r>
              <a:rPr lang="zh-CN" altLang="en-US" sz="2000" dirty="0">
                <a:solidFill>
                  <a:srgbClr val="FF0000"/>
                </a:solidFill>
                <a:latin typeface="宋体" panose="02010600030101010101" pitchFamily="2" charset="-122"/>
                <a:ea typeface="宋体" panose="02010600030101010101" pitchFamily="2" charset="-122"/>
              </a:rPr>
              <a:t>做一个足智多谋而又守信的人！</a:t>
            </a:r>
          </a:p>
        </p:txBody>
      </p:sp>
    </p:spTree>
    <p:extLst>
      <p:ext uri="{BB962C8B-B14F-4D97-AF65-F5344CB8AC3E}">
        <p14:creationId xmlns:p14="http://schemas.microsoft.com/office/powerpoint/2010/main" val="310184326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5">
            <a:extLst>
              <a:ext uri="{FF2B5EF4-FFF2-40B4-BE49-F238E27FC236}">
                <a16:creationId xmlns:a16="http://schemas.microsoft.com/office/drawing/2014/main" id="{B284D51B-9084-4715-9ADC-29332256AD20}"/>
              </a:ext>
            </a:extLst>
          </p:cNvPr>
          <p:cNvSpPr>
            <a:spLocks noChangeArrowheads="1"/>
          </p:cNvSpPr>
          <p:nvPr/>
        </p:nvSpPr>
        <p:spPr bwMode="auto">
          <a:xfrm>
            <a:off x="1524000" y="292884"/>
            <a:ext cx="9144000" cy="587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4800" dirty="0">
                <a:solidFill>
                  <a:srgbClr val="FF0000"/>
                </a:solidFill>
                <a:latin typeface="隶书" panose="02010509060101010101" pitchFamily="49" charset="-122"/>
                <a:ea typeface="隶书" panose="02010509060101010101" pitchFamily="49" charset="-122"/>
              </a:rPr>
              <a:t>		   </a:t>
            </a:r>
            <a:r>
              <a:rPr kumimoji="1" lang="zh-CN" altLang="en-US" sz="4800" dirty="0">
                <a:solidFill>
                  <a:srgbClr val="FF0000"/>
                </a:solidFill>
                <a:latin typeface="隶书" panose="02010509060101010101" pitchFamily="49" charset="-122"/>
                <a:ea typeface="隶书" panose="02010509060101010101" pitchFamily="49" charset="-122"/>
              </a:rPr>
              <a:t>特殊的纪念品</a:t>
            </a:r>
            <a:r>
              <a:rPr kumimoji="1" lang="zh-CN" altLang="en-US" sz="4800" dirty="0">
                <a:solidFill>
                  <a:srgbClr val="FF0000"/>
                </a:solidFill>
                <a:latin typeface="Times New Roman" panose="02020603050405020304" pitchFamily="18" charset="0"/>
                <a:ea typeface="隶书" panose="02010509060101010101" pitchFamily="49" charset="-122"/>
              </a:rPr>
              <a:t> </a:t>
            </a:r>
            <a:br>
              <a:rPr kumimoji="1" lang="zh-CN" altLang="en-US" sz="4800" dirty="0">
                <a:solidFill>
                  <a:srgbClr val="FF0000"/>
                </a:solidFill>
                <a:latin typeface="隶书" panose="02010509060101010101" pitchFamily="49" charset="-122"/>
                <a:ea typeface="隶书" panose="02010509060101010101" pitchFamily="49" charset="-122"/>
              </a:rPr>
            </a:br>
            <a:r>
              <a:rPr kumimoji="1" lang="zh-CN" altLang="en-US" dirty="0">
                <a:latin typeface="隶书" panose="02010509060101010101" pitchFamily="49" charset="-122"/>
                <a:ea typeface="隶书" panose="02010509060101010101" pitchFamily="49" charset="-122"/>
              </a:rPr>
              <a:t>     </a:t>
            </a:r>
            <a:r>
              <a:rPr kumimoji="1" lang="en-US" altLang="zh-CN" dirty="0">
                <a:latin typeface="隶书" panose="02010509060101010101" pitchFamily="49" charset="-122"/>
                <a:ea typeface="隶书" panose="02010509060101010101" pitchFamily="49" charset="-122"/>
              </a:rPr>
              <a:t>50</a:t>
            </a:r>
            <a:r>
              <a:rPr kumimoji="1" lang="zh-CN" altLang="en-US" dirty="0">
                <a:latin typeface="隶书" panose="02010509060101010101" pitchFamily="49" charset="-122"/>
                <a:ea typeface="隶书" panose="02010509060101010101" pitchFamily="49" charset="-122"/>
              </a:rPr>
              <a:t>年代，有一次周总理接待了一位美国记者的采访。这位记者在采访过程中，无意中看到总理桌子上有一支美国产的</a:t>
            </a:r>
            <a:r>
              <a:rPr kumimoji="1" lang="zh-CN" altLang="en-US" sz="4000" dirty="0">
                <a:solidFill>
                  <a:srgbClr val="FF0000"/>
                </a:solidFill>
                <a:latin typeface="隶书" panose="02010509060101010101" pitchFamily="49" charset="-122"/>
                <a:ea typeface="隶书" panose="02010509060101010101" pitchFamily="49" charset="-122"/>
              </a:rPr>
              <a:t>派克钢笔</a:t>
            </a:r>
            <a:r>
              <a:rPr kumimoji="1" lang="zh-CN" altLang="en-US" dirty="0">
                <a:latin typeface="隶书" panose="02010509060101010101" pitchFamily="49" charset="-122"/>
                <a:ea typeface="隶书" panose="02010509060101010101" pitchFamily="49" charset="-122"/>
              </a:rPr>
              <a:t>。那记者便以带有几分讥讽的口吻问道：</a:t>
            </a:r>
            <a:r>
              <a:rPr kumimoji="1" lang="zh-CN" altLang="en-US" dirty="0">
                <a:latin typeface="Times New Roman" panose="02020603050405020304" pitchFamily="18" charset="0"/>
                <a:ea typeface="隶书" panose="02010509060101010101" pitchFamily="49" charset="-122"/>
              </a:rPr>
              <a:t>“</a:t>
            </a:r>
            <a:r>
              <a:rPr kumimoji="1" lang="zh-CN" altLang="en-US" dirty="0">
                <a:latin typeface="隶书" panose="02010509060101010101" pitchFamily="49" charset="-122"/>
                <a:ea typeface="隶书" panose="02010509060101010101" pitchFamily="49" charset="-122"/>
              </a:rPr>
              <a:t>请问总理阁下，你们堂堂的中国人，为什么还要用我们美国产的钢笔呢？</a:t>
            </a:r>
            <a:r>
              <a:rPr kumimoji="1" lang="en-US" altLang="zh-CN" dirty="0">
                <a:latin typeface="Times New Roman" panose="02020603050405020304" pitchFamily="18" charset="0"/>
                <a:ea typeface="隶书" panose="02010509060101010101" pitchFamily="49" charset="-122"/>
              </a:rPr>
              <a:t>”</a:t>
            </a:r>
            <a:r>
              <a:rPr kumimoji="1" lang="zh-CN" altLang="en-US" dirty="0">
                <a:latin typeface="隶书" panose="02010509060101010101" pitchFamily="49" charset="-122"/>
                <a:ea typeface="隶书" panose="02010509060101010101" pitchFamily="49" charset="-122"/>
              </a:rPr>
              <a:t>周总理听后，风趣地说：</a:t>
            </a:r>
            <a:r>
              <a:rPr kumimoji="1" lang="zh-CN" altLang="en-US" dirty="0">
                <a:latin typeface="Times New Roman" panose="02020603050405020304" pitchFamily="18" charset="0"/>
                <a:ea typeface="隶书" panose="02010509060101010101" pitchFamily="49" charset="-122"/>
              </a:rPr>
              <a:t>“</a:t>
            </a:r>
            <a:r>
              <a:rPr kumimoji="1" lang="zh-CN" altLang="en-US" dirty="0">
                <a:latin typeface="隶书" panose="02010509060101010101" pitchFamily="49" charset="-122"/>
                <a:ea typeface="隶书" panose="02010509060101010101" pitchFamily="49" charset="-122"/>
              </a:rPr>
              <a:t>谈起这支钢笔，说来话长，这是一位朝鲜朋友的抗美战利品，作为礼物赠送给我的。我无功受禄，就拒收。朝鲜朋友说，留下做个纪念吧。我觉得有意义，就留下了这支贵国的钢笔。</a:t>
            </a:r>
            <a:r>
              <a:rPr kumimoji="1" lang="zh-CN" altLang="en-US" dirty="0">
                <a:latin typeface="Times New Roman" panose="02020603050405020304" pitchFamily="18" charset="0"/>
                <a:ea typeface="隶书" panose="02010509060101010101" pitchFamily="49" charset="-122"/>
              </a:rPr>
              <a:t>”</a:t>
            </a:r>
            <a:r>
              <a:rPr kumimoji="1" lang="zh-CN" altLang="en-US" dirty="0">
                <a:latin typeface="隶书" panose="02010509060101010101" pitchFamily="49" charset="-122"/>
                <a:ea typeface="隶书" panose="02010509060101010101" pitchFamily="49" charset="-122"/>
              </a:rPr>
              <a:t>美国记者一听，顿时哑口无言。</a:t>
            </a:r>
            <a:endParaRPr kumimoji="1" lang="zh-CN" altLang="en-US" sz="4000" dirty="0">
              <a:latin typeface="隶书" panose="02010509060101010101" pitchFamily="49" charset="-122"/>
              <a:ea typeface="隶书" panose="02010509060101010101" pitchFamily="49" charset="-122"/>
            </a:endParaRPr>
          </a:p>
        </p:txBody>
      </p:sp>
    </p:spTree>
  </p:cSld>
  <p:clrMapOvr>
    <a:masterClrMapping/>
  </p:clrMapOvr>
  <p:transition>
    <p:random/>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CC5E99E-8CD4-4D7A-9474-EDC79758EBB5}"/>
              </a:ext>
            </a:extLst>
          </p:cNvPr>
          <p:cNvSpPr txBox="1"/>
          <p:nvPr/>
        </p:nvSpPr>
        <p:spPr>
          <a:xfrm>
            <a:off x="238028" y="283863"/>
            <a:ext cx="6094428" cy="1631216"/>
          </a:xfrm>
          <a:prstGeom prst="rect">
            <a:avLst/>
          </a:prstGeom>
          <a:noFill/>
        </p:spPr>
        <p:txBody>
          <a:bodyPr wrap="square">
            <a:spAutoFit/>
          </a:bodyPr>
          <a:lstStyle/>
          <a:p>
            <a:r>
              <a:rPr kumimoji="0" lang="zh-CN" altLang="en-US" sz="2000" dirty="0">
                <a:solidFill>
                  <a:srgbClr val="FF0000"/>
                </a:solidFill>
                <a:latin typeface="宋体" panose="02010600030101010101" pitchFamily="2" charset="-122"/>
                <a:ea typeface="宋体" panose="02010600030101010101" pitchFamily="2" charset="-122"/>
              </a:rPr>
              <a:t> 十、不可取于鬼神</a:t>
            </a:r>
            <a:br>
              <a:rPr kumimoji="0" lang="zh-CN" altLang="en-US" sz="2000" dirty="0">
                <a:solidFill>
                  <a:srgbClr val="FF0000"/>
                </a:solidFill>
                <a:latin typeface="宋体" panose="02010600030101010101" pitchFamily="2" charset="-122"/>
                <a:ea typeface="宋体" panose="02010600030101010101" pitchFamily="2" charset="-122"/>
              </a:rPr>
            </a:br>
            <a:r>
              <a:rPr kumimoji="0" lang="zh-CN" altLang="en-US" sz="2000" dirty="0">
                <a:solidFill>
                  <a:srgbClr val="FF0000"/>
                </a:solidFill>
                <a:latin typeface="宋体" panose="02010600030101010101" pitchFamily="2" charset="-122"/>
                <a:ea typeface="宋体" panose="02010600030101010101" pitchFamily="2" charset="-122"/>
              </a:rPr>
              <a:t>		</a:t>
            </a:r>
            <a:r>
              <a:rPr kumimoji="0" lang="en-US" altLang="zh-CN" sz="2000" dirty="0">
                <a:solidFill>
                  <a:srgbClr val="FF0000"/>
                </a:solidFill>
                <a:latin typeface="宋体" panose="02010600030101010101" pitchFamily="2" charset="-122"/>
                <a:ea typeface="宋体" panose="02010600030101010101" pitchFamily="2" charset="-122"/>
              </a:rPr>
              <a:t>——</a:t>
            </a:r>
            <a:r>
              <a:rPr kumimoji="0" lang="zh-CN" altLang="en-US" sz="2000" dirty="0">
                <a:solidFill>
                  <a:srgbClr val="FF0000"/>
                </a:solidFill>
                <a:latin typeface="宋体" panose="02010600030101010101" pitchFamily="2" charset="-122"/>
                <a:ea typeface="宋体" panose="02010600030101010101" pitchFamily="2" charset="-122"/>
              </a:rPr>
              <a:t>做一个彻底的唯物主义者</a:t>
            </a:r>
            <a:br>
              <a:rPr kumimoji="0" lang="zh-CN" altLang="en-US" sz="2000" dirty="0">
                <a:solidFill>
                  <a:srgbClr val="FF0000"/>
                </a:solidFill>
                <a:latin typeface="宋体" panose="02010600030101010101" pitchFamily="2" charset="-122"/>
                <a:ea typeface="宋体" panose="02010600030101010101" pitchFamily="2" charset="-122"/>
              </a:rPr>
            </a:br>
            <a:r>
              <a:rPr kumimoji="0" lang="zh-CN" altLang="en-US" sz="2000" dirty="0">
                <a:solidFill>
                  <a:schemeClr val="tx2"/>
                </a:solidFill>
                <a:latin typeface="宋体" panose="02010600030101010101" pitchFamily="2" charset="-122"/>
                <a:ea typeface="宋体" panose="02010600030101010101" pitchFamily="2" charset="-122"/>
              </a:rPr>
              <a:t>	</a:t>
            </a:r>
            <a:r>
              <a:rPr kumimoji="0" lang="zh-CN" altLang="en-US" sz="2000" dirty="0">
                <a:latin typeface="宋体" panose="02010600030101010101" pitchFamily="2" charset="-122"/>
                <a:ea typeface="宋体" panose="02010600030101010101" pitchFamily="2" charset="-122"/>
              </a:rPr>
              <a:t>先知者，不可取于鬼神，不可</a:t>
            </a:r>
            <a:br>
              <a:rPr kumimoji="0" lang="zh-CN" altLang="en-US" sz="2000" dirty="0">
                <a:latin typeface="宋体" panose="02010600030101010101" pitchFamily="2" charset="-122"/>
                <a:ea typeface="宋体" panose="02010600030101010101" pitchFamily="2" charset="-122"/>
              </a:rPr>
            </a:br>
            <a:r>
              <a:rPr kumimoji="0" lang="zh-CN" altLang="en-US" sz="2000" dirty="0">
                <a:latin typeface="宋体" panose="02010600030101010101" pitchFamily="2" charset="-122"/>
                <a:ea typeface="宋体" panose="02010600030101010101" pitchFamily="2" charset="-122"/>
              </a:rPr>
              <a:t>      象于事，不可验于度，必取于    		人，知敌之情者也。</a:t>
            </a:r>
            <a:r>
              <a:rPr kumimoji="0" lang="en-US" altLang="zh-CN" sz="2000" dirty="0">
                <a:latin typeface="宋体" panose="02010600030101010101" pitchFamily="2" charset="-122"/>
                <a:ea typeface="宋体" panose="02010600030101010101" pitchFamily="2" charset="-122"/>
              </a:rPr>
              <a:t>《</a:t>
            </a:r>
            <a:r>
              <a:rPr kumimoji="0" lang="zh-CN" altLang="en-US" sz="2000" dirty="0">
                <a:latin typeface="宋体" panose="02010600030101010101" pitchFamily="2" charset="-122"/>
                <a:ea typeface="宋体" panose="02010600030101010101" pitchFamily="2" charset="-122"/>
              </a:rPr>
              <a:t>用间篇</a:t>
            </a:r>
            <a:r>
              <a:rPr kumimoji="0" lang="en-US" altLang="zh-CN" sz="2000" dirty="0">
                <a:latin typeface="宋体" panose="02010600030101010101" pitchFamily="2" charset="-122"/>
                <a:ea typeface="宋体" panose="02010600030101010101" pitchFamily="2" charset="-122"/>
              </a:rPr>
              <a:t>》  </a:t>
            </a:r>
            <a:endParaRPr lang="zh-CN" altLang="en-US" sz="2000"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0561AB04-0364-40D4-87E6-0B8BEA23CAF6}"/>
              </a:ext>
            </a:extLst>
          </p:cNvPr>
          <p:cNvSpPr txBox="1"/>
          <p:nvPr/>
        </p:nvSpPr>
        <p:spPr>
          <a:xfrm>
            <a:off x="454844" y="2048767"/>
            <a:ext cx="6094428" cy="1938992"/>
          </a:xfrm>
          <a:prstGeom prst="rect">
            <a:avLst/>
          </a:prstGeom>
          <a:noFill/>
        </p:spPr>
        <p:txBody>
          <a:bodyPr wrap="square">
            <a:spAutoFit/>
          </a:bodyPr>
          <a:lstStyle/>
          <a:p>
            <a:pPr eaLnBrk="1" hangingPunct="1">
              <a:spcBef>
                <a:spcPct val="0"/>
              </a:spcBef>
              <a:buFontTx/>
              <a:buNone/>
            </a:pPr>
            <a:r>
              <a:rPr lang="zh-CN" altLang="en-US" sz="2000" b="0" dirty="0">
                <a:solidFill>
                  <a:schemeClr val="tx2"/>
                </a:solidFill>
                <a:latin typeface="宋体" panose="02010600030101010101" pitchFamily="2" charset="-122"/>
                <a:ea typeface="宋体" panose="02010600030101010101" pitchFamily="2" charset="-122"/>
              </a:rPr>
              <a:t>　　</a:t>
            </a:r>
            <a:r>
              <a:rPr lang="zh-CN" altLang="en-US" sz="2000" dirty="0">
                <a:solidFill>
                  <a:srgbClr val="FF0000"/>
                </a:solidFill>
                <a:latin typeface="宋体" panose="02010600030101010101" pitchFamily="2" charset="-122"/>
                <a:ea typeface="宋体" panose="02010600030101010101" pitchFamily="2" charset="-122"/>
              </a:rPr>
              <a:t>从来就没有什么救世主，也不靠神仙皇帝，要创造人类的幸福，全靠我们自己。</a:t>
            </a:r>
            <a:br>
              <a:rPr lang="zh-CN" altLang="en-US" sz="2000" dirty="0">
                <a:solidFill>
                  <a:srgbClr val="FF0000"/>
                </a:solidFill>
                <a:latin typeface="宋体" panose="02010600030101010101" pitchFamily="2" charset="-122"/>
                <a:ea typeface="宋体" panose="02010600030101010101" pitchFamily="2" charset="-122"/>
              </a:rPr>
            </a:br>
            <a:r>
              <a:rPr lang="zh-CN" altLang="en-US" sz="2000" dirty="0">
                <a:solidFill>
                  <a:srgbClr val="FF0000"/>
                </a:solidFill>
                <a:latin typeface="宋体" panose="02010600030101010101" pitchFamily="2" charset="-122"/>
                <a:ea typeface="宋体" panose="02010600030101010101" pitchFamily="2" charset="-122"/>
              </a:rPr>
              <a:t>			     </a:t>
            </a:r>
            <a:r>
              <a:rPr lang="en-US" altLang="zh-CN" sz="2000" dirty="0">
                <a:solidFill>
                  <a:srgbClr val="FF0000"/>
                </a:solidFill>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国际歌</a:t>
            </a:r>
            <a:br>
              <a:rPr lang="zh-CN" altLang="en-US" sz="2000" dirty="0">
                <a:solidFill>
                  <a:schemeClr val="tx2"/>
                </a:solidFill>
                <a:latin typeface="宋体" panose="02010600030101010101" pitchFamily="2" charset="-122"/>
                <a:ea typeface="宋体" panose="02010600030101010101" pitchFamily="2" charset="-122"/>
              </a:rPr>
            </a:br>
            <a:endParaRPr lang="en-US" altLang="zh-CN" sz="2000" dirty="0">
              <a:solidFill>
                <a:schemeClr val="tx2"/>
              </a:solidFill>
              <a:latin typeface="宋体" panose="02010600030101010101" pitchFamily="2" charset="-122"/>
              <a:ea typeface="宋体" panose="02010600030101010101" pitchFamily="2" charset="-122"/>
            </a:endParaRPr>
          </a:p>
          <a:p>
            <a:pPr eaLnBrk="1" hangingPunct="1">
              <a:spcBef>
                <a:spcPct val="0"/>
              </a:spcBef>
              <a:buFontTx/>
              <a:buNone/>
            </a:pPr>
            <a:endParaRPr lang="en-US" altLang="zh-CN" sz="2000" dirty="0">
              <a:solidFill>
                <a:schemeClr val="tx2"/>
              </a:solidFill>
              <a:latin typeface="宋体" panose="02010600030101010101" pitchFamily="2" charset="-122"/>
              <a:ea typeface="宋体" panose="02010600030101010101" pitchFamily="2" charset="-122"/>
            </a:endParaRPr>
          </a:p>
          <a:p>
            <a:pPr eaLnBrk="1" hangingPunct="1">
              <a:spcBef>
                <a:spcPct val="0"/>
              </a:spcBef>
              <a:buFontTx/>
              <a:buNone/>
            </a:pPr>
            <a:r>
              <a:rPr lang="zh-CN" altLang="en-US" sz="2000" dirty="0">
                <a:solidFill>
                  <a:schemeClr val="tx2"/>
                </a:solidFill>
                <a:latin typeface="宋体" panose="02010600030101010101" pitchFamily="2" charset="-122"/>
                <a:ea typeface="宋体" panose="02010600030101010101" pitchFamily="2" charset="-122"/>
              </a:rPr>
              <a:t>实例：</a:t>
            </a:r>
            <a:endParaRPr lang="zh-CN" altLang="en-US" sz="2000" dirty="0">
              <a:solidFill>
                <a:srgbClr val="FF0000"/>
              </a:solidFill>
              <a:latin typeface="宋体" panose="02010600030101010101" pitchFamily="2" charset="-122"/>
              <a:ea typeface="宋体" panose="02010600030101010101" pitchFamily="2" charset="-122"/>
            </a:endParaRPr>
          </a:p>
        </p:txBody>
      </p:sp>
      <p:pic>
        <p:nvPicPr>
          <p:cNvPr id="6" name="图片 1">
            <a:extLst>
              <a:ext uri="{FF2B5EF4-FFF2-40B4-BE49-F238E27FC236}">
                <a16:creationId xmlns:a16="http://schemas.microsoft.com/office/drawing/2014/main" id="{88630AD1-ED00-445E-AF05-1602B3DE10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8220" y="3918583"/>
            <a:ext cx="83947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377A27EF-5A92-4EC5-B47C-2F5C32D14B2C}"/>
              </a:ext>
            </a:extLst>
          </p:cNvPr>
          <p:cNvSpPr txBox="1"/>
          <p:nvPr/>
        </p:nvSpPr>
        <p:spPr>
          <a:xfrm>
            <a:off x="7081887" y="914805"/>
            <a:ext cx="4201997" cy="2677656"/>
          </a:xfrm>
          <a:prstGeom prst="rect">
            <a:avLst/>
          </a:prstGeom>
          <a:noFill/>
        </p:spPr>
        <p:txBody>
          <a:bodyPr wrap="square">
            <a:spAutoFit/>
          </a:bodyPr>
          <a:lstStyle/>
          <a:p>
            <a:pPr algn="ctr" eaLnBrk="1" hangingPunct="1">
              <a:spcBef>
                <a:spcPct val="0"/>
              </a:spcBef>
              <a:buFontTx/>
              <a:buNone/>
            </a:pPr>
            <a:r>
              <a:rPr lang="zh-CN" altLang="en-US" sz="2400" b="0" dirty="0">
                <a:solidFill>
                  <a:srgbClr val="FF0000"/>
                </a:solidFill>
                <a:latin typeface="宋体" panose="02010600030101010101" pitchFamily="2" charset="-122"/>
                <a:ea typeface="宋体" panose="02010600030101010101" pitchFamily="2" charset="-122"/>
              </a:rPr>
              <a:t>小   结</a:t>
            </a:r>
            <a:endParaRPr lang="en-US" altLang="zh-CN" sz="2400" b="0" dirty="0">
              <a:solidFill>
                <a:srgbClr val="FF0000"/>
              </a:solidFill>
              <a:latin typeface="宋体" panose="02010600030101010101" pitchFamily="2" charset="-122"/>
              <a:ea typeface="宋体" panose="02010600030101010101" pitchFamily="2" charset="-122"/>
            </a:endParaRPr>
          </a:p>
          <a:p>
            <a:pPr algn="ctr" eaLnBrk="1" hangingPunct="1">
              <a:spcBef>
                <a:spcPct val="0"/>
              </a:spcBef>
              <a:buFontTx/>
              <a:buNone/>
            </a:pPr>
            <a:endParaRPr lang="en-US" altLang="zh-CN" sz="2400" b="0" dirty="0">
              <a:solidFill>
                <a:srgbClr val="FF0000"/>
              </a:solidFill>
              <a:latin typeface="宋体" panose="02010600030101010101" pitchFamily="2" charset="-122"/>
              <a:ea typeface="宋体" panose="02010600030101010101" pitchFamily="2" charset="-122"/>
            </a:endParaRPr>
          </a:p>
          <a:p>
            <a:pPr eaLnBrk="1" hangingPunct="1">
              <a:spcBef>
                <a:spcPct val="0"/>
              </a:spcBef>
              <a:buFontTx/>
              <a:buNone/>
            </a:pPr>
            <a:r>
              <a:rPr lang="en-US" altLang="zh-CN" sz="2400" b="0" dirty="0">
                <a:solidFill>
                  <a:srgbClr val="FF0000"/>
                </a:solidFill>
                <a:latin typeface="宋体" panose="02010600030101010101" pitchFamily="2" charset="-122"/>
                <a:ea typeface="宋体" panose="02010600030101010101" pitchFamily="2" charset="-122"/>
              </a:rPr>
              <a:t>	</a:t>
            </a:r>
            <a:r>
              <a:rPr lang="zh-CN" altLang="en-US" sz="2400" b="0" dirty="0">
                <a:solidFill>
                  <a:srgbClr val="FF0000"/>
                </a:solidFill>
                <a:latin typeface="宋体" panose="02010600030101010101" pitchFamily="2" charset="-122"/>
                <a:ea typeface="宋体" panose="02010600030101010101" pitchFamily="2" charset="-122"/>
              </a:rPr>
              <a:t>孙子兵法是一部伟大的哲学著作，其中许多哲理将对人生产生积极影响，只要你认真去吸取营养，它将助你永远立于不败之地。</a:t>
            </a:r>
            <a:endParaRPr lang="zh-CN" altLang="en-US" sz="2400" dirty="0">
              <a:solidFill>
                <a:srgbClr val="FF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087619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矩形 4"/>
          <p:cNvSpPr/>
          <p:nvPr/>
        </p:nvSpPr>
        <p:spPr>
          <a:xfrm>
            <a:off x="2063751" y="549275"/>
            <a:ext cx="8353425" cy="522288"/>
          </a:xfrm>
          <a:prstGeom prst="rect">
            <a:avLst/>
          </a:prstGeom>
          <a:noFill/>
          <a:ln w="9525">
            <a:noFill/>
          </a:ln>
        </p:spPr>
        <p:txBody>
          <a:bodyPr>
            <a:spAutoFit/>
          </a:bodyPr>
          <a:lstStyle>
            <a:lvl1pPr marL="339725" indent="-339725" algn="l" rtl="0" eaLnBrk="0" fontAlgn="base" hangingPunct="0">
              <a:spcBef>
                <a:spcPct val="20000"/>
              </a:spcBef>
              <a:spcAft>
                <a:spcPct val="0"/>
              </a:spcAft>
              <a:buChar char="•"/>
              <a:defRPr kumimoji="1"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kumimoji="1" sz="2800">
                <a:solidFill>
                  <a:schemeClr val="tx1"/>
                </a:solidFill>
                <a:latin typeface="+mn-lt"/>
                <a:ea typeface="+mn-ea"/>
              </a:defRPr>
            </a:lvl2pPr>
            <a:lvl3pPr marL="1139825" indent="-225425" algn="l" rtl="0" eaLnBrk="0" fontAlgn="base" hangingPunct="0">
              <a:spcBef>
                <a:spcPct val="20000"/>
              </a:spcBef>
              <a:spcAft>
                <a:spcPct val="0"/>
              </a:spcAft>
              <a:buChar char="•"/>
              <a:defRPr kumimoji="1" sz="2400">
                <a:solidFill>
                  <a:schemeClr val="tx1"/>
                </a:solidFill>
                <a:latin typeface="+mn-lt"/>
                <a:ea typeface="+mn-ea"/>
              </a:defRPr>
            </a:lvl3pPr>
            <a:lvl4pPr marL="1597025" indent="-225425" algn="l" rtl="0" eaLnBrk="0" fontAlgn="base" hangingPunct="0">
              <a:spcBef>
                <a:spcPct val="20000"/>
              </a:spcBef>
              <a:spcAft>
                <a:spcPct val="0"/>
              </a:spcAft>
              <a:buChar char="–"/>
              <a:defRPr kumimoji="1" sz="2000">
                <a:solidFill>
                  <a:schemeClr val="tx1"/>
                </a:solidFill>
                <a:latin typeface="+mn-lt"/>
                <a:ea typeface="+mn-ea"/>
              </a:defRPr>
            </a:lvl4pPr>
            <a:lvl5pPr marL="2054225" indent="-225425"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zh-CN" sz="2800" b="1" dirty="0">
                <a:latin typeface="微软雅黑" panose="020B0503020204020204" pitchFamily="34" charset="-122"/>
                <a:ea typeface="微软雅黑" panose="020B0503020204020204" pitchFamily="34" charset="-122"/>
              </a:rPr>
              <a:t>中国周边美军</a:t>
            </a:r>
            <a:r>
              <a:rPr lang="en-US" altLang="zh-CN" sz="2800" b="1" dirty="0">
                <a:latin typeface="微软雅黑" panose="020B0503020204020204" pitchFamily="34" charset="-122"/>
                <a:ea typeface="微软雅黑" panose="020B0503020204020204" pitchFamily="34" charset="-122"/>
              </a:rPr>
              <a:t>10</a:t>
            </a:r>
            <a:r>
              <a:rPr lang="zh-CN" altLang="zh-CN" sz="2800" b="1" dirty="0">
                <a:latin typeface="微软雅黑" panose="020B0503020204020204" pitchFamily="34" charset="-122"/>
                <a:ea typeface="微软雅黑" panose="020B0503020204020204" pitchFamily="34" charset="-122"/>
              </a:rPr>
              <a:t>大军事基地，已经对中国形成包围</a:t>
            </a:r>
            <a:endParaRPr lang="zh-CN" altLang="en-US" sz="2800" b="1" dirty="0">
              <a:latin typeface="微软雅黑" panose="020B0503020204020204" pitchFamily="34" charset="-122"/>
              <a:ea typeface="微软雅黑" panose="020B0503020204020204" pitchFamily="34" charset="-122"/>
            </a:endParaRPr>
          </a:p>
        </p:txBody>
      </p:sp>
      <p:sp>
        <p:nvSpPr>
          <p:cNvPr id="59397" name="矩形 5"/>
          <p:cNvSpPr>
            <a:spLocks noChangeArrowheads="1"/>
          </p:cNvSpPr>
          <p:nvPr/>
        </p:nvSpPr>
        <p:spPr bwMode="auto">
          <a:xfrm>
            <a:off x="1946910" y="1196976"/>
            <a:ext cx="8587740" cy="5692775"/>
          </a:xfrm>
          <a:prstGeom prst="rect">
            <a:avLst/>
          </a:prstGeom>
          <a:noFill/>
          <a:ln>
            <a:noFill/>
          </a:ln>
          <a:extLst>
            <a:ext uri="{909E8E84-426E-40DD-AFC4-6F175D3DCCD1}">
              <a14:hiddenFill xmlns:a14="http://schemas.microsoft.com/office/drawing/2010/main">
                <a:solidFill>
                  <a:schemeClr val="accent1">
                    <a:lumMod val="20000"/>
                    <a:lumOff val="80000"/>
                    <a:alpha val="41000"/>
                  </a:schemeClr>
                </a:solidFill>
              </a14:hiddenFill>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None/>
              <a:defRPr/>
            </a:pPr>
            <a:r>
              <a:rPr kumimoji="0" lang="zh-CN" altLang="zh-CN" sz="2800" b="1" dirty="0">
                <a:latin typeface="楷体" panose="02010609060101010101" pitchFamily="49" charset="-122"/>
                <a:ea typeface="楷体" panose="02010609060101010101" pitchFamily="49" charset="-122"/>
              </a:rPr>
              <a:t>从韩国，到日本本土，到冲绳，到关岛，到新加坡，再到吉尔吉斯斯坦</a:t>
            </a:r>
            <a:r>
              <a:rPr kumimoji="0" lang="zh-CN" altLang="en-US" sz="2800" b="1" dirty="0">
                <a:latin typeface="楷体" panose="02010609060101010101" pitchFamily="49" charset="-122"/>
                <a:ea typeface="楷体" panose="02010609060101010101" pitchFamily="49" charset="-122"/>
              </a:rPr>
              <a:t>，</a:t>
            </a:r>
            <a:r>
              <a:rPr kumimoji="0" lang="zh-CN" altLang="zh-CN" sz="2800" b="1" dirty="0">
                <a:latin typeface="楷体" panose="02010609060101010101" pitchFamily="49" charset="-122"/>
                <a:ea typeface="楷体" panose="02010609060101010101" pitchFamily="49" charset="-122"/>
              </a:rPr>
              <a:t>如果加上美国正在紧密接触的尼泊尔、蒙古、缅甸、越南，一个包围圈已经成形。美国半个小时可以打到中国任何沿海大城市</a:t>
            </a:r>
            <a:r>
              <a:rPr kumimoji="0" lang="zh-CN" altLang="en-US" sz="2800" b="1" dirty="0">
                <a:latin typeface="楷体" panose="02010609060101010101" pitchFamily="49" charset="-122"/>
                <a:ea typeface="楷体" panose="02010609060101010101" pitchFamily="49" charset="-122"/>
              </a:rPr>
              <a:t>，</a:t>
            </a:r>
            <a:r>
              <a:rPr kumimoji="0" lang="zh-CN" altLang="zh-CN" sz="2800" b="1" dirty="0">
                <a:latin typeface="楷体" panose="02010609060101010101" pitchFamily="49" charset="-122"/>
                <a:ea typeface="楷体" panose="02010609060101010101" pitchFamily="49" charset="-122"/>
              </a:rPr>
              <a:t>三个小时内可以打到中国任何角落，沿海</a:t>
            </a:r>
            <a:r>
              <a:rPr kumimoji="0" lang="en-US" altLang="zh-CN" sz="2800" b="1" dirty="0">
                <a:latin typeface="楷体" panose="02010609060101010101" pitchFamily="49" charset="-122"/>
                <a:ea typeface="楷体" panose="02010609060101010101" pitchFamily="49" charset="-122"/>
              </a:rPr>
              <a:t>14</a:t>
            </a:r>
            <a:r>
              <a:rPr kumimoji="0" lang="zh-CN" altLang="zh-CN" sz="2800" b="1" dirty="0">
                <a:latin typeface="楷体" panose="02010609060101010101" pitchFamily="49" charset="-122"/>
                <a:ea typeface="楷体" panose="02010609060101010101" pitchFamily="49" charset="-122"/>
              </a:rPr>
              <a:t>个省，占全国</a:t>
            </a:r>
            <a:r>
              <a:rPr kumimoji="0" lang="en-US" altLang="zh-CN" sz="2800" b="1" dirty="0">
                <a:latin typeface="楷体" panose="02010609060101010101" pitchFamily="49" charset="-122"/>
                <a:ea typeface="楷体" panose="02010609060101010101" pitchFamily="49" charset="-122"/>
              </a:rPr>
              <a:t>GDP</a:t>
            </a:r>
            <a:r>
              <a:rPr kumimoji="0" lang="zh-CN" altLang="en-US" sz="2800" b="1" dirty="0">
                <a:latin typeface="楷体" panose="02010609060101010101" pitchFamily="49" charset="-122"/>
                <a:ea typeface="楷体" panose="02010609060101010101" pitchFamily="49" charset="-122"/>
              </a:rPr>
              <a:t>的</a:t>
            </a:r>
            <a:r>
              <a:rPr kumimoji="0" lang="en-US" altLang="zh-CN" sz="2800" b="1" dirty="0">
                <a:latin typeface="楷体" panose="02010609060101010101" pitchFamily="49" charset="-122"/>
                <a:ea typeface="楷体" panose="02010609060101010101" pitchFamily="49" charset="-122"/>
              </a:rPr>
              <a:t>70%</a:t>
            </a:r>
            <a:r>
              <a:rPr kumimoji="0" lang="zh-CN" altLang="en-US" sz="2800" b="1" dirty="0">
                <a:latin typeface="楷体" panose="02010609060101010101" pitchFamily="49" charset="-122"/>
                <a:ea typeface="楷体" panose="02010609060101010101" pitchFamily="49" charset="-122"/>
              </a:rPr>
              <a:t>。</a:t>
            </a:r>
          </a:p>
          <a:p>
            <a:pPr fontAlgn="base">
              <a:spcBef>
                <a:spcPct val="0"/>
              </a:spcBef>
              <a:spcAft>
                <a:spcPct val="0"/>
              </a:spcAft>
              <a:buNone/>
              <a:defRPr/>
            </a:pPr>
            <a:endParaRPr kumimoji="0" lang="zh-CN" altLang="en-US" sz="2800" b="1" dirty="0">
              <a:latin typeface="楷体" panose="02010609060101010101" pitchFamily="49" charset="-122"/>
              <a:ea typeface="楷体" panose="02010609060101010101" pitchFamily="49" charset="-122"/>
            </a:endParaRPr>
          </a:p>
          <a:p>
            <a:pPr fontAlgn="base">
              <a:spcBef>
                <a:spcPct val="0"/>
              </a:spcBef>
              <a:spcAft>
                <a:spcPct val="0"/>
              </a:spcAft>
              <a:buNone/>
              <a:defRPr/>
            </a:pPr>
            <a:r>
              <a:rPr lang="zh-CN" altLang="en-US" sz="2800" b="1" dirty="0">
                <a:latin typeface="黑体" panose="02010609060101010101" pitchFamily="49" charset="-122"/>
                <a:ea typeface="黑体" panose="02010609060101010101" pitchFamily="49" charset="-122"/>
                <a:sym typeface="+mn-ea"/>
              </a:rPr>
              <a:t>美国对我构成全方位战略威胁</a:t>
            </a:r>
          </a:p>
          <a:p>
            <a:pPr fontAlgn="base">
              <a:spcBef>
                <a:spcPct val="0"/>
              </a:spcBef>
              <a:spcAft>
                <a:spcPct val="0"/>
              </a:spcAft>
              <a:buNone/>
              <a:defRPr/>
            </a:pPr>
            <a:r>
              <a:rPr kumimoji="0" lang="zh-CN" altLang="zh-CN" sz="2800" b="1" dirty="0">
                <a:latin typeface="楷体" panose="02010609060101010101" pitchFamily="49" charset="-122"/>
                <a:ea typeface="楷体" panose="02010609060101010101" pitchFamily="49" charset="-122"/>
                <a:sym typeface="+mn-ea"/>
              </a:rPr>
              <a:t>　在中亚，建立了18个军事基地。其中一处基地距新疆仅250多公里，战斗机从这个基地起飞十几分钟后就可临空对我攻击。</a:t>
            </a:r>
            <a:endParaRPr kumimoji="0" lang="zh-CN" altLang="zh-CN" sz="2800" b="1" dirty="0">
              <a:latin typeface="楷体" panose="02010609060101010101" pitchFamily="49" charset="-122"/>
              <a:ea typeface="楷体" panose="02010609060101010101" pitchFamily="49" charset="-122"/>
            </a:endParaRPr>
          </a:p>
          <a:p>
            <a:pPr fontAlgn="base">
              <a:spcBef>
                <a:spcPct val="0"/>
              </a:spcBef>
              <a:spcAft>
                <a:spcPct val="0"/>
              </a:spcAft>
              <a:buNone/>
              <a:defRPr/>
            </a:pPr>
            <a:endParaRPr lang="zh-CN" altLang="en-US" sz="2800" b="1" dirty="0">
              <a:latin typeface="黑体" panose="02010609060101010101" pitchFamily="49" charset="-122"/>
              <a:ea typeface="黑体" panose="02010609060101010101" pitchFamily="49" charset="-122"/>
            </a:endParaRPr>
          </a:p>
          <a:p>
            <a:pPr fontAlgn="base">
              <a:spcBef>
                <a:spcPct val="0"/>
              </a:spcBef>
              <a:spcAft>
                <a:spcPct val="0"/>
              </a:spcAft>
              <a:buNone/>
              <a:defRPr/>
            </a:pPr>
            <a:endParaRPr kumimoji="0" lang="zh-CN" altLang="en-US" sz="2800" b="1" dirty="0">
              <a:latin typeface="楷体" panose="02010609060101010101" pitchFamily="49" charset="-122"/>
              <a:ea typeface="楷体" panose="02010609060101010101" pitchFamily="49"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03705" y="320040"/>
            <a:ext cx="8950960" cy="7722870"/>
          </a:xfrm>
          <a:prstGeom prst="rect">
            <a:avLst/>
          </a:prstGeom>
        </p:spPr>
        <p:txBody>
          <a:bodyPr wrap="square" lIns="91412" tIns="45706" rIns="91412" bIns="45706">
            <a:spAutoFit/>
          </a:bodyPr>
          <a:lstStyle/>
          <a:p>
            <a:pPr fontAlgn="base">
              <a:spcBef>
                <a:spcPct val="0"/>
              </a:spcBef>
              <a:spcAft>
                <a:spcPct val="0"/>
              </a:spcAft>
              <a:defRPr/>
            </a:pPr>
            <a:r>
              <a:rPr kumimoji="1" lang="en-US" altLang="zh-CN" sz="2800" kern="1800" spc="75" dirty="0">
                <a:latin typeface="等线 Light" panose="02010600030101010101" charset="-122"/>
                <a:ea typeface="等线 Light" panose="02010600030101010101" charset="-122"/>
                <a:cs typeface="等线 Light" panose="02010600030101010101" charset="-122"/>
              </a:rPr>
              <a:t>2017</a:t>
            </a:r>
            <a:r>
              <a:rPr kumimoji="1" lang="zh-CN" altLang="zh-CN" sz="2800" kern="1800" spc="75" dirty="0">
                <a:latin typeface="等线 Light" panose="02010600030101010101" charset="-122"/>
                <a:ea typeface="等线 Light" panose="02010600030101010101" charset="-122"/>
                <a:cs typeface="等线 Light" panose="02010600030101010101" charset="-122"/>
              </a:rPr>
              <a:t>年</a:t>
            </a:r>
            <a:r>
              <a:rPr kumimoji="1" lang="en-US" altLang="zh-CN" sz="2800" kern="1800" spc="75" dirty="0">
                <a:latin typeface="等线 Light" panose="02010600030101010101" charset="-122"/>
                <a:ea typeface="等线 Light" panose="02010600030101010101" charset="-122"/>
                <a:cs typeface="等线 Light" panose="02010600030101010101" charset="-122"/>
              </a:rPr>
              <a:t>12</a:t>
            </a:r>
            <a:r>
              <a:rPr kumimoji="1" lang="zh-CN" altLang="zh-CN" sz="2800" kern="1800" spc="75" dirty="0">
                <a:latin typeface="等线 Light" panose="02010600030101010101" charset="-122"/>
                <a:ea typeface="等线 Light" panose="02010600030101010101" charset="-122"/>
                <a:cs typeface="等线 Light" panose="02010600030101010101" charset="-122"/>
              </a:rPr>
              <a:t>月的发布《美国国家安全战略》报告和</a:t>
            </a:r>
            <a:r>
              <a:rPr kumimoji="1" lang="en-US" altLang="zh-CN" sz="2800" kern="1800" spc="75" dirty="0">
                <a:latin typeface="等线 Light" panose="02010600030101010101" charset="-122"/>
                <a:ea typeface="等线 Light" panose="02010600030101010101" charset="-122"/>
                <a:cs typeface="等线 Light" panose="02010600030101010101" charset="-122"/>
              </a:rPr>
              <a:t>2018</a:t>
            </a:r>
            <a:r>
              <a:rPr kumimoji="1" lang="zh-CN" altLang="zh-CN" sz="2800" kern="1800" spc="75" dirty="0">
                <a:latin typeface="等线 Light" panose="02010600030101010101" charset="-122"/>
                <a:ea typeface="等线 Light" panose="02010600030101010101" charset="-122"/>
                <a:cs typeface="等线 Light" panose="02010600030101010101" charset="-122"/>
              </a:rPr>
              <a:t>年</a:t>
            </a:r>
            <a:r>
              <a:rPr kumimoji="1" lang="en-US" altLang="zh-CN" sz="2800" kern="1800" spc="75" dirty="0">
                <a:latin typeface="等线 Light" panose="02010600030101010101" charset="-122"/>
                <a:ea typeface="等线 Light" panose="02010600030101010101" charset="-122"/>
                <a:cs typeface="等线 Light" panose="02010600030101010101" charset="-122"/>
              </a:rPr>
              <a:t>1</a:t>
            </a:r>
            <a:r>
              <a:rPr kumimoji="1" lang="zh-CN" altLang="zh-CN" sz="2800" kern="1800" spc="75" dirty="0">
                <a:latin typeface="等线 Light" panose="02010600030101010101" charset="-122"/>
                <a:ea typeface="等线 Light" panose="02010600030101010101" charset="-122"/>
                <a:cs typeface="等线 Light" panose="02010600030101010101" charset="-122"/>
              </a:rPr>
              <a:t>月的《国家防务战略》报告中表示，美国已进入“大国竞争的新时代”，美国的战略重点在印太，而印太的最大对手就是中国。</a:t>
            </a:r>
            <a:r>
              <a:rPr kumimoji="1" lang="zh-CN" altLang="zh-CN" sz="2800" b="1" kern="1800" spc="75" dirty="0">
                <a:solidFill>
                  <a:schemeClr val="tx1">
                    <a:lumMod val="95000"/>
                    <a:lumOff val="5000"/>
                  </a:schemeClr>
                </a:solidFill>
                <a:latin typeface="等线 Light" panose="02010600030101010101" charset="-122"/>
                <a:ea typeface="等线 Light" panose="02010600030101010101" charset="-122"/>
                <a:cs typeface="等线 Light" panose="02010600030101010101" charset="-122"/>
              </a:rPr>
              <a:t>中国已成为美国国安战略、“印太”地区战略和海上战略的焦点国家或对手。</a:t>
            </a:r>
          </a:p>
          <a:p>
            <a:pPr fontAlgn="base">
              <a:spcBef>
                <a:spcPct val="0"/>
              </a:spcBef>
              <a:spcAft>
                <a:spcPct val="0"/>
              </a:spcAft>
              <a:defRPr/>
            </a:pPr>
            <a:endParaRPr kumimoji="1" lang="zh-CN" altLang="zh-CN" sz="2800" b="1" kern="1800" spc="75" dirty="0">
              <a:solidFill>
                <a:schemeClr val="tx1">
                  <a:lumMod val="95000"/>
                  <a:lumOff val="5000"/>
                </a:schemeClr>
              </a:solidFill>
              <a:latin typeface="等线 Light" panose="02010600030101010101" charset="-122"/>
              <a:ea typeface="等线 Light" panose="02010600030101010101" charset="-122"/>
              <a:cs typeface="等线 Light" panose="02010600030101010101" charset="-122"/>
            </a:endParaRPr>
          </a:p>
          <a:p>
            <a:pPr fontAlgn="base">
              <a:spcBef>
                <a:spcPct val="0"/>
              </a:spcBef>
              <a:spcAft>
                <a:spcPct val="0"/>
              </a:spcAft>
              <a:defRPr/>
            </a:pPr>
            <a:r>
              <a:rPr kumimoji="1" lang="zh-CN" altLang="zh-CN" sz="2800" kern="1800" spc="75" dirty="0">
                <a:latin typeface="等线 Light" panose="02010600030101010101" charset="-122"/>
                <a:ea typeface="等线 Light" panose="02010600030101010101" charset="-122"/>
                <a:cs typeface="等线 Light" panose="02010600030101010101" charset="-122"/>
                <a:sym typeface="+mn-ea"/>
              </a:rPr>
              <a:t>中国不论什么制度，都是美国的敌人。——美国国防部</a:t>
            </a:r>
          </a:p>
          <a:p>
            <a:pPr fontAlgn="base">
              <a:spcBef>
                <a:spcPct val="0"/>
              </a:spcBef>
              <a:spcAft>
                <a:spcPct val="0"/>
              </a:spcAft>
              <a:defRPr/>
            </a:pPr>
            <a:endParaRPr kumimoji="1" lang="zh-CN" altLang="zh-CN" sz="2400" kern="1800" spc="75" dirty="0">
              <a:latin typeface="等线 Light" panose="02010600030101010101" charset="-122"/>
              <a:ea typeface="等线 Light" panose="02010600030101010101" charset="-122"/>
              <a:cs typeface="等线 Light" panose="02010600030101010101" charset="-122"/>
              <a:sym typeface="+mn-ea"/>
            </a:endParaRPr>
          </a:p>
          <a:p>
            <a:pPr fontAlgn="base">
              <a:spcBef>
                <a:spcPct val="0"/>
              </a:spcBef>
              <a:spcAft>
                <a:spcPct val="0"/>
              </a:spcAft>
              <a:defRPr/>
            </a:pPr>
            <a:r>
              <a:rPr kumimoji="1" lang="zh-CN" altLang="zh-CN" sz="2400" kern="1800" spc="75" dirty="0">
                <a:latin typeface="等线 Light" panose="02010600030101010101" charset="-122"/>
                <a:ea typeface="等线 Light" panose="02010600030101010101" charset="-122"/>
                <a:cs typeface="等线 Light" panose="02010600030101010101" charset="-122"/>
                <a:sym typeface="+mn-ea"/>
              </a:rPr>
              <a:t>美国《空军时报》2020年9月13日刊发了一篇对美国空军全球打击司令部司令蒂莫西 雷上将的专访。此人宣称，与美国过去二十年与恐怖分子和极端组织作战不同的是，接下来美国要对抗的是“威胁美国生存”的中国或俄罗斯。</a:t>
            </a:r>
            <a:endParaRPr kumimoji="1" lang="zh-CN" altLang="zh-CN" sz="2400" kern="1800" spc="75" dirty="0">
              <a:latin typeface="等线 Light" panose="02010600030101010101" charset="-122"/>
              <a:ea typeface="等线 Light" panose="02010600030101010101" charset="-122"/>
              <a:cs typeface="等线 Light" panose="02010600030101010101" charset="-122"/>
            </a:endParaRPr>
          </a:p>
          <a:p>
            <a:pPr fontAlgn="base">
              <a:spcBef>
                <a:spcPct val="0"/>
              </a:spcBef>
              <a:spcAft>
                <a:spcPct val="0"/>
              </a:spcAft>
              <a:defRPr/>
            </a:pPr>
            <a:endParaRPr kumimoji="1" lang="zh-CN" altLang="zh-CN" sz="2400" kern="1800" spc="75" dirty="0">
              <a:latin typeface="等线 Light" panose="02010600030101010101" charset="-122"/>
              <a:ea typeface="等线 Light" panose="02010600030101010101" charset="-122"/>
              <a:cs typeface="等线 Light" panose="02010600030101010101" charset="-122"/>
            </a:endParaRPr>
          </a:p>
          <a:p>
            <a:pPr fontAlgn="base">
              <a:spcBef>
                <a:spcPct val="0"/>
              </a:spcBef>
              <a:spcAft>
                <a:spcPct val="0"/>
              </a:spcAft>
              <a:defRPr/>
            </a:pPr>
            <a:r>
              <a:rPr kumimoji="1" lang="zh-CN" altLang="zh-CN" sz="2400" kern="1800" spc="75" dirty="0">
                <a:latin typeface="等线 Light" panose="02010600030101010101" charset="-122"/>
                <a:ea typeface="等线 Light" panose="02010600030101010101" charset="-122"/>
                <a:cs typeface="等线 Light" panose="02010600030101010101" charset="-122"/>
                <a:sym typeface="+mn-ea"/>
              </a:rPr>
              <a:t>2020年9月16日，美国国防部长埃斯珀在兰德公司举办的一场研讨会上发表演讲称，在目前的大国竞争之中，美国将中国视为“首要战略竞争对手”，其次才是俄罗斯。</a:t>
            </a:r>
            <a:endParaRPr kumimoji="1" lang="zh-CN" altLang="zh-CN" sz="2400" kern="1800" spc="75" dirty="0">
              <a:latin typeface="等线 Light" panose="02010600030101010101" charset="-122"/>
              <a:ea typeface="等线 Light" panose="02010600030101010101" charset="-122"/>
              <a:cs typeface="等线 Light" panose="02010600030101010101" charset="-122"/>
            </a:endParaRPr>
          </a:p>
          <a:p>
            <a:pPr fontAlgn="base">
              <a:spcBef>
                <a:spcPct val="0"/>
              </a:spcBef>
              <a:spcAft>
                <a:spcPct val="0"/>
              </a:spcAft>
              <a:defRPr/>
            </a:pPr>
            <a:endParaRPr kumimoji="1" lang="zh-CN" altLang="zh-CN" sz="2800" kern="1800" spc="75" dirty="0">
              <a:latin typeface="等线 Light" panose="02010600030101010101" charset="-122"/>
              <a:ea typeface="等线 Light" panose="02010600030101010101" charset="-122"/>
              <a:cs typeface="等线 Light" panose="02010600030101010101" charset="-122"/>
            </a:endParaRPr>
          </a:p>
          <a:p>
            <a:pPr fontAlgn="base">
              <a:spcBef>
                <a:spcPct val="0"/>
              </a:spcBef>
              <a:spcAft>
                <a:spcPct val="0"/>
              </a:spcAft>
              <a:defRPr/>
            </a:pPr>
            <a:endParaRPr kumimoji="1" lang="zh-CN" altLang="zh-CN" sz="2800" b="1" kern="1800" spc="75" dirty="0">
              <a:solidFill>
                <a:schemeClr val="tx1">
                  <a:lumMod val="95000"/>
                  <a:lumOff val="5000"/>
                </a:schemeClr>
              </a:solidFill>
              <a:latin typeface="等线 Light" panose="02010600030101010101" charset="-122"/>
              <a:ea typeface="等线 Light" panose="02010600030101010101" charset="-122"/>
              <a:cs typeface="等线 Light" panose="02010600030101010101" charset="-122"/>
            </a:endParaRPr>
          </a:p>
          <a:p>
            <a:pPr fontAlgn="base">
              <a:spcBef>
                <a:spcPct val="0"/>
              </a:spcBef>
              <a:spcAft>
                <a:spcPct val="0"/>
              </a:spcAft>
              <a:defRPr/>
            </a:pPr>
            <a:endParaRPr kumimoji="1" lang="zh-CN" altLang="zh-CN" sz="2800" b="1" kern="1800" spc="75" dirty="0">
              <a:solidFill>
                <a:schemeClr val="tx1">
                  <a:lumMod val="95000"/>
                  <a:lumOff val="5000"/>
                </a:schemeClr>
              </a:solidFill>
              <a:latin typeface="等线 Light" panose="02010600030101010101" charset="-122"/>
              <a:ea typeface="等线 Light" panose="02010600030101010101" charset="-122"/>
              <a:cs typeface="等线 Light" panose="02010600030101010101"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631951" y="179389"/>
            <a:ext cx="8964613" cy="3969385"/>
          </a:xfrm>
          <a:prstGeom prst="rect">
            <a:avLst/>
          </a:prstGeom>
          <a:noFill/>
          <a:ln w="9525">
            <a:noFill/>
          </a:ln>
        </p:spPr>
        <p:txBody>
          <a:bodyPr>
            <a:spAutoFit/>
          </a:bodyPr>
          <a:lstStyle/>
          <a:p>
            <a:pPr>
              <a:buNone/>
            </a:pPr>
            <a:r>
              <a:rPr lang="zh-CN" altLang="en-US" sz="2800" b="1" dirty="0">
                <a:solidFill>
                  <a:schemeClr val="tx1">
                    <a:lumMod val="95000"/>
                    <a:lumOff val="5000"/>
                  </a:schemeClr>
                </a:solidFill>
                <a:latin typeface="等线 Light" panose="02010600030101010101" charset="-122"/>
                <a:ea typeface="等线 Light" panose="02010600030101010101" charset="-122"/>
                <a:cs typeface="等线 Light" panose="02010600030101010101" charset="-122"/>
              </a:rPr>
              <a:t>    “修昔底德陷阱”</a:t>
            </a:r>
            <a:r>
              <a:rPr lang="zh-CN" altLang="en-US" sz="2800" dirty="0">
                <a:solidFill>
                  <a:schemeClr val="tx1">
                    <a:lumMod val="95000"/>
                    <a:lumOff val="5000"/>
                  </a:schemeClr>
                </a:solidFill>
                <a:latin typeface="等线 Light" panose="02010600030101010101" charset="-122"/>
                <a:ea typeface="等线 Light" panose="02010600030101010101" charset="-122"/>
                <a:cs typeface="等线 Light" panose="02010600030101010101" charset="-122"/>
              </a:rPr>
              <a:t>是指一个新崛起的大国必然要挑战现存大国，而现存大国也必然会回应这种威胁，这样战争变得不可避免。这个陷阱是美国人格雷厄姆</a:t>
            </a:r>
            <a:r>
              <a:rPr lang="en-US" altLang="zh-CN" sz="2800" dirty="0">
                <a:solidFill>
                  <a:schemeClr val="tx1">
                    <a:lumMod val="95000"/>
                    <a:lumOff val="5000"/>
                  </a:schemeClr>
                </a:solidFill>
                <a:latin typeface="等线 Light" panose="02010600030101010101" charset="-122"/>
                <a:ea typeface="等线 Light" panose="02010600030101010101" charset="-122"/>
                <a:cs typeface="等线 Light" panose="02010600030101010101" charset="-122"/>
              </a:rPr>
              <a:t>·</a:t>
            </a:r>
            <a:r>
              <a:rPr lang="zh-CN" altLang="en-US" sz="2800" dirty="0">
                <a:solidFill>
                  <a:schemeClr val="tx1">
                    <a:lumMod val="95000"/>
                    <a:lumOff val="5000"/>
                  </a:schemeClr>
                </a:solidFill>
                <a:latin typeface="等线 Light" panose="02010600030101010101" charset="-122"/>
                <a:ea typeface="等线 Light" panose="02010600030101010101" charset="-122"/>
                <a:cs typeface="等线 Light" panose="02010600030101010101" charset="-122"/>
              </a:rPr>
              <a:t>艾利森提出来的，他曾担任过美国国防部长特别顾问，同时也是哈佛大学教授。</a:t>
            </a:r>
            <a:endParaRPr lang="en-US" altLang="zh-CN" sz="2800" dirty="0">
              <a:solidFill>
                <a:schemeClr val="tx1">
                  <a:lumMod val="95000"/>
                  <a:lumOff val="5000"/>
                </a:schemeClr>
              </a:solidFill>
              <a:latin typeface="等线 Light" panose="02010600030101010101" charset="-122"/>
              <a:ea typeface="等线 Light" panose="02010600030101010101" charset="-122"/>
              <a:cs typeface="等线 Light" panose="02010600030101010101" charset="-122"/>
            </a:endParaRPr>
          </a:p>
          <a:p>
            <a:pPr>
              <a:buNone/>
            </a:pPr>
            <a:r>
              <a:rPr lang="zh-CN" altLang="en-US" sz="2800" dirty="0">
                <a:solidFill>
                  <a:schemeClr val="tx1">
                    <a:lumMod val="95000"/>
                    <a:lumOff val="5000"/>
                  </a:schemeClr>
                </a:solidFill>
                <a:latin typeface="等线 Light" panose="02010600030101010101" charset="-122"/>
                <a:ea typeface="等线 Light" panose="02010600030101010101" charset="-122"/>
                <a:cs typeface="等线 Light" panose="02010600030101010101" charset="-122"/>
              </a:rPr>
              <a:t>    根据美国的研究，从</a:t>
            </a:r>
            <a:r>
              <a:rPr lang="en-US" altLang="zh-CN" sz="2800" dirty="0">
                <a:solidFill>
                  <a:schemeClr val="tx1">
                    <a:lumMod val="95000"/>
                    <a:lumOff val="5000"/>
                  </a:schemeClr>
                </a:solidFill>
                <a:latin typeface="等线 Light" panose="02010600030101010101" charset="-122"/>
                <a:ea typeface="等线 Light" panose="02010600030101010101" charset="-122"/>
                <a:cs typeface="等线 Light" panose="02010600030101010101" charset="-122"/>
              </a:rPr>
              <a:t>1500</a:t>
            </a:r>
            <a:r>
              <a:rPr lang="zh-CN" altLang="en-US" sz="2800" dirty="0">
                <a:solidFill>
                  <a:schemeClr val="tx1">
                    <a:lumMod val="95000"/>
                    <a:lumOff val="5000"/>
                  </a:schemeClr>
                </a:solidFill>
                <a:latin typeface="等线 Light" panose="02010600030101010101" charset="-122"/>
                <a:ea typeface="等线 Light" panose="02010600030101010101" charset="-122"/>
                <a:cs typeface="等线 Light" panose="02010600030101010101" charset="-122"/>
              </a:rPr>
              <a:t>年以来，排名世界综合国力前两位的大国之间有过</a:t>
            </a:r>
            <a:r>
              <a:rPr lang="en-US" altLang="zh-CN" sz="2800" dirty="0">
                <a:solidFill>
                  <a:schemeClr val="tx1">
                    <a:lumMod val="95000"/>
                    <a:lumOff val="5000"/>
                  </a:schemeClr>
                </a:solidFill>
                <a:latin typeface="等线 Light" panose="02010600030101010101" charset="-122"/>
                <a:ea typeface="等线 Light" panose="02010600030101010101" charset="-122"/>
                <a:cs typeface="等线 Light" panose="02010600030101010101" charset="-122"/>
              </a:rPr>
              <a:t>16</a:t>
            </a:r>
            <a:r>
              <a:rPr lang="zh-CN" altLang="en-US" sz="2800" dirty="0">
                <a:solidFill>
                  <a:schemeClr val="tx1">
                    <a:lumMod val="95000"/>
                    <a:lumOff val="5000"/>
                  </a:schemeClr>
                </a:solidFill>
                <a:latin typeface="等线 Light" panose="02010600030101010101" charset="-122"/>
                <a:ea typeface="等线 Light" panose="02010600030101010101" charset="-122"/>
                <a:cs typeface="等线 Light" panose="02010600030101010101" charset="-122"/>
              </a:rPr>
              <a:t>次权力转移，其中</a:t>
            </a:r>
            <a:r>
              <a:rPr lang="en-US" altLang="zh-CN" sz="2800" dirty="0">
                <a:solidFill>
                  <a:schemeClr val="tx1">
                    <a:lumMod val="95000"/>
                    <a:lumOff val="5000"/>
                  </a:schemeClr>
                </a:solidFill>
                <a:latin typeface="等线 Light" panose="02010600030101010101" charset="-122"/>
                <a:ea typeface="等线 Light" panose="02010600030101010101" charset="-122"/>
                <a:cs typeface="等线 Light" panose="02010600030101010101" charset="-122"/>
              </a:rPr>
              <a:t>12</a:t>
            </a:r>
            <a:r>
              <a:rPr lang="zh-CN" altLang="en-US" sz="2800" dirty="0">
                <a:solidFill>
                  <a:schemeClr val="tx1">
                    <a:lumMod val="95000"/>
                    <a:lumOff val="5000"/>
                  </a:schemeClr>
                </a:solidFill>
                <a:latin typeface="等线 Light" panose="02010600030101010101" charset="-122"/>
                <a:ea typeface="等线 Light" panose="02010600030101010101" charset="-122"/>
                <a:cs typeface="等线 Light" panose="02010600030101010101" charset="-122"/>
              </a:rPr>
              <a:t>次战争。最近没有发生战争的一次，也就是冷战，是苏联垮掉、美国获胜的结局。</a:t>
            </a:r>
          </a:p>
        </p:txBody>
      </p:sp>
      <p:sp>
        <p:nvSpPr>
          <p:cNvPr id="84994" name="文本框 2"/>
          <p:cNvSpPr txBox="1"/>
          <p:nvPr>
            <p:custDataLst>
              <p:tags r:id="rId1"/>
            </p:custDataLst>
          </p:nvPr>
        </p:nvSpPr>
        <p:spPr>
          <a:xfrm>
            <a:off x="471806" y="4224497"/>
            <a:ext cx="6275705" cy="1014730"/>
          </a:xfrm>
          <a:prstGeom prst="rect">
            <a:avLst/>
          </a:prstGeom>
          <a:noFill/>
          <a:ln w="9525">
            <a:noFill/>
          </a:ln>
        </p:spPr>
        <p:txBody>
          <a:bodyPr anchor="ctr" anchorCtr="0"/>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全民国防教育日是哪一天？</a:t>
            </a:r>
          </a:p>
        </p:txBody>
      </p:sp>
      <p:grpSp>
        <p:nvGrpSpPr>
          <p:cNvPr id="4" name="组合 3"/>
          <p:cNvGrpSpPr/>
          <p:nvPr/>
        </p:nvGrpSpPr>
        <p:grpSpPr>
          <a:xfrm>
            <a:off x="625476" y="5239227"/>
            <a:ext cx="7115175" cy="642620"/>
            <a:chOff x="1755" y="5738"/>
            <a:chExt cx="11205" cy="1012"/>
          </a:xfrm>
        </p:grpSpPr>
        <p:sp>
          <p:nvSpPr>
            <p:cNvPr id="2" name="文本框 4"/>
            <p:cNvSpPr txBox="1"/>
            <p:nvPr>
              <p:custDataLst>
                <p:tags r:id="rId2"/>
              </p:custDataLst>
            </p:nvPr>
          </p:nvSpPr>
          <p:spPr>
            <a:xfrm>
              <a:off x="2880" y="5738"/>
              <a:ext cx="10080" cy="1012"/>
            </a:xfrm>
            <a:prstGeom prst="rect">
              <a:avLst/>
            </a:prstGeom>
            <a:noFill/>
            <a:ln w="9525">
              <a:noFill/>
            </a:ln>
          </p:spPr>
          <p:txBody>
            <a:bodyPr anchor="ctr" anchorCtr="0"/>
            <a:lstStyle/>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9</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月的第三个星期六</a:t>
              </a:r>
            </a:p>
          </p:txBody>
        </p:sp>
        <p:sp>
          <p:nvSpPr>
            <p:cNvPr id="3" name="椭圆 8"/>
            <p:cNvSpPr>
              <a:spLocks noChangeAspect="1"/>
            </p:cNvSpPr>
            <p:nvPr>
              <p:custDataLst>
                <p:tags r:id="rId3"/>
              </p:custDataLst>
            </p:nvPr>
          </p:nvSpPr>
          <p:spPr>
            <a:xfrm>
              <a:off x="1755" y="5838"/>
              <a:ext cx="810" cy="810"/>
            </a:xfrm>
            <a:prstGeom prst="ellipse">
              <a:avLst/>
            </a:prstGeom>
            <a:solidFill>
              <a:srgbClr val="00FF00"/>
            </a:solidFill>
            <a:ln w="25400" cap="flat" cmpd="sng">
              <a:solidFill>
                <a:srgbClr val="000000"/>
              </a:solidFill>
              <a:prstDash val="solid"/>
              <a:headEnd type="none" w="med" len="med"/>
              <a:tailEnd type="none" w="med" len="med"/>
            </a:ln>
          </p:spPr>
          <p:txBody>
            <a:bodyPr anchor="ctr" anchorCtr="1"/>
            <a:lstStyle/>
            <a:p>
              <a:pPr algn="ctr" eaLnBrk="1" hangingPunct="1"/>
              <a:r>
                <a:rPr lang="en-US"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0" name="图片 9">
            <a:extLst>
              <a:ext uri="{FF2B5EF4-FFF2-40B4-BE49-F238E27FC236}">
                <a16:creationId xmlns:a16="http://schemas.microsoft.com/office/drawing/2014/main" id="{94EB0BB9-A8E7-8472-7B20-21A9E9DEF092}"/>
              </a:ext>
            </a:extLst>
          </p:cNvPr>
          <p:cNvPicPr>
            <a:picLocks noChangeAspect="1"/>
          </p:cNvPicPr>
          <p:nvPr/>
        </p:nvPicPr>
        <p:blipFill>
          <a:blip r:embed="rId5"/>
          <a:stretch>
            <a:fillRect/>
          </a:stretch>
        </p:blipFill>
        <p:spPr>
          <a:xfrm>
            <a:off x="7096098" y="5302727"/>
            <a:ext cx="2289202" cy="596580"/>
          </a:xfrm>
          <a:prstGeom prst="rect">
            <a:avLst/>
          </a:prstGeom>
        </p:spPr>
      </p:pic>
      <p:sp>
        <p:nvSpPr>
          <p:cNvPr id="11" name="文本框 10">
            <a:extLst>
              <a:ext uri="{FF2B5EF4-FFF2-40B4-BE49-F238E27FC236}">
                <a16:creationId xmlns:a16="http://schemas.microsoft.com/office/drawing/2014/main" id="{246132AA-7F90-8E80-7530-014422D6B873}"/>
              </a:ext>
            </a:extLst>
          </p:cNvPr>
          <p:cNvSpPr txBox="1"/>
          <p:nvPr/>
        </p:nvSpPr>
        <p:spPr>
          <a:xfrm>
            <a:off x="7096098" y="4559300"/>
            <a:ext cx="3057247" cy="523220"/>
          </a:xfrm>
          <a:prstGeom prst="rect">
            <a:avLst/>
          </a:prstGeom>
          <a:noFill/>
        </p:spPr>
        <p:txBody>
          <a:bodyPr wrap="none" rtlCol="0">
            <a:spAutoFit/>
          </a:bodyPr>
          <a:lstStyle/>
          <a:p>
            <a:r>
              <a:rPr lang="zh-CN" altLang="en-US" sz="2800" b="1" dirty="0"/>
              <a:t>国家安全教育日：</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6"/>
          <p:cNvSpPr txBox="1"/>
          <p:nvPr/>
        </p:nvSpPr>
        <p:spPr>
          <a:xfrm>
            <a:off x="1919288" y="548640"/>
            <a:ext cx="8642350" cy="1814830"/>
          </a:xfrm>
          <a:prstGeom prst="rect">
            <a:avLst/>
          </a:prstGeom>
          <a:noFill/>
          <a:ln w="9525">
            <a:noFill/>
          </a:ln>
          <a:effectLst>
            <a:outerShdw dist="35921" dir="2699999" algn="ctr" rotWithShape="0">
              <a:srgbClr val="FFFF00"/>
            </a:outerShdw>
          </a:effectLst>
        </p:spPr>
        <p:txBody>
          <a:bodyPr>
            <a:spAutoFit/>
          </a:bodyPr>
          <a:lstStyle>
            <a:lvl1pPr marL="339725" indent="-339725" algn="l" rtl="0" eaLnBrk="0" fontAlgn="base" hangingPunct="0">
              <a:spcBef>
                <a:spcPct val="20000"/>
              </a:spcBef>
              <a:spcAft>
                <a:spcPct val="0"/>
              </a:spcAft>
              <a:buChar char="•"/>
              <a:defRPr kumimoji="1"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kumimoji="1" sz="2800">
                <a:solidFill>
                  <a:schemeClr val="tx1"/>
                </a:solidFill>
                <a:latin typeface="+mn-lt"/>
                <a:ea typeface="+mn-ea"/>
              </a:defRPr>
            </a:lvl2pPr>
            <a:lvl3pPr marL="1139825" indent="-225425" algn="l" rtl="0" eaLnBrk="0" fontAlgn="base" hangingPunct="0">
              <a:spcBef>
                <a:spcPct val="20000"/>
              </a:spcBef>
              <a:spcAft>
                <a:spcPct val="0"/>
              </a:spcAft>
              <a:buChar char="•"/>
              <a:defRPr kumimoji="1" sz="2400">
                <a:solidFill>
                  <a:schemeClr val="tx1"/>
                </a:solidFill>
                <a:latin typeface="+mn-lt"/>
                <a:ea typeface="+mn-ea"/>
              </a:defRPr>
            </a:lvl3pPr>
            <a:lvl4pPr marL="1597025" indent="-225425" algn="l" rtl="0" eaLnBrk="0" fontAlgn="base" hangingPunct="0">
              <a:spcBef>
                <a:spcPct val="20000"/>
              </a:spcBef>
              <a:spcAft>
                <a:spcPct val="0"/>
              </a:spcAft>
              <a:buChar char="–"/>
              <a:defRPr kumimoji="1" sz="2000">
                <a:solidFill>
                  <a:schemeClr val="tx1"/>
                </a:solidFill>
                <a:latin typeface="+mn-lt"/>
                <a:ea typeface="+mn-ea"/>
              </a:defRPr>
            </a:lvl4pPr>
            <a:lvl5pPr marL="2054225" indent="-225425"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0"/>
              </a:spcBef>
              <a:buNone/>
            </a:pPr>
            <a:r>
              <a:rPr lang="zh-CN" altLang="zh-CN" sz="2800" b="1" kern="1800" spc="75" dirty="0">
                <a:latin typeface="等线 Light" panose="02010600030101010101" charset="-122"/>
                <a:ea typeface="等线 Light" panose="02010600030101010101" charset="-122"/>
                <a:cs typeface="等线 Light" panose="02010600030101010101" charset="-122"/>
              </a:rPr>
              <a:t>苏轼《晁错论》“天下之患,最不可者,名为治平无事,而其实有不测之忧。” </a:t>
            </a:r>
            <a:endParaRPr lang="zh-CN" altLang="zh-CN" sz="2800" kern="1800" spc="75" dirty="0">
              <a:latin typeface="等线 Light" panose="02010600030101010101" charset="-122"/>
              <a:ea typeface="等线 Light" panose="02010600030101010101" charset="-122"/>
              <a:cs typeface="等线 Light" panose="02010600030101010101" charset="-122"/>
            </a:endParaRPr>
          </a:p>
          <a:p>
            <a:pPr marL="0" indent="0" eaLnBrk="1" hangingPunct="1">
              <a:spcBef>
                <a:spcPct val="0"/>
              </a:spcBef>
              <a:buNone/>
            </a:pPr>
            <a:r>
              <a:rPr lang="zh-CN" altLang="zh-CN" sz="2800" kern="1800" spc="75" dirty="0">
                <a:latin typeface="等线 Light" panose="02010600030101010101" charset="-122"/>
                <a:ea typeface="等线 Light" panose="02010600030101010101" charset="-122"/>
                <a:cs typeface="等线 Light" panose="02010600030101010101" charset="-122"/>
              </a:rPr>
              <a:t>天下的灾难祸患,最难以解决的是表面看来太平无事,其实有无法预料的隐患。</a:t>
            </a:r>
          </a:p>
        </p:txBody>
      </p:sp>
      <p:pic>
        <p:nvPicPr>
          <p:cNvPr id="4" name="图片 3"/>
          <p:cNvPicPr>
            <a:picLocks noChangeAspect="1"/>
          </p:cNvPicPr>
          <p:nvPr>
            <p:custDataLst>
              <p:tags r:id="rId1"/>
            </p:custDataLst>
          </p:nvPr>
        </p:nvPicPr>
        <p:blipFill>
          <a:blip r:embed="rId4"/>
          <a:srcRect l="12502" t="31898" r="35992" b="33598"/>
          <a:stretch>
            <a:fillRect/>
          </a:stretch>
        </p:blipFill>
        <p:spPr>
          <a:xfrm>
            <a:off x="1993265" y="2493011"/>
            <a:ext cx="8205470" cy="3665855"/>
          </a:xfrm>
          <a:prstGeom prst="rect">
            <a:avLst/>
          </a:prstGeom>
          <a:noFill/>
          <a:ln w="9525">
            <a:noFill/>
          </a:ln>
        </p:spPr>
      </p:pic>
      <p:sp>
        <p:nvSpPr>
          <p:cNvPr id="2" name="文本框 1"/>
          <p:cNvSpPr txBox="1"/>
          <p:nvPr/>
        </p:nvSpPr>
        <p:spPr>
          <a:xfrm>
            <a:off x="1998345" y="6229350"/>
            <a:ext cx="6113780" cy="645160"/>
          </a:xfrm>
          <a:prstGeom prst="rect">
            <a:avLst/>
          </a:prstGeom>
          <a:noFill/>
        </p:spPr>
        <p:txBody>
          <a:bodyPr wrap="square" rtlCol="0">
            <a:spAutoFit/>
          </a:bodyPr>
          <a:lstStyle/>
          <a:p>
            <a:r>
              <a:rPr lang="zh-CN" altLang="en-US"/>
              <a:t>五个战区：东西南北中</a:t>
            </a:r>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文本框 1"/>
          <p:cNvSpPr txBox="1"/>
          <p:nvPr/>
        </p:nvSpPr>
        <p:spPr>
          <a:xfrm>
            <a:off x="511175" y="141605"/>
            <a:ext cx="4277995" cy="583565"/>
          </a:xfrm>
          <a:prstGeom prst="rect">
            <a:avLst/>
          </a:prstGeom>
          <a:noFill/>
          <a:ln w="9525">
            <a:noFill/>
          </a:ln>
        </p:spPr>
        <p:txBody>
          <a:bodyPr wrap="square">
            <a:spAutoFit/>
          </a:bodyPr>
          <a:lstStyle/>
          <a:p>
            <a:r>
              <a:rPr lang="zh-CN" altLang="en-US" sz="3200" b="1" dirty="0">
                <a:latin typeface="微软雅黑" panose="020B0503020204020204" pitchFamily="34" charset="-122"/>
                <a:ea typeface="微软雅黑" panose="020B0503020204020204" pitchFamily="34" charset="-122"/>
              </a:rPr>
              <a:t>新时代的中国国防</a:t>
            </a:r>
          </a:p>
        </p:txBody>
      </p:sp>
      <p:sp>
        <p:nvSpPr>
          <p:cNvPr id="3" name="文本框 2"/>
          <p:cNvSpPr txBox="1"/>
          <p:nvPr/>
        </p:nvSpPr>
        <p:spPr>
          <a:xfrm>
            <a:off x="295275" y="890905"/>
            <a:ext cx="8587740" cy="5446395"/>
          </a:xfrm>
          <a:prstGeom prst="rect">
            <a:avLst/>
          </a:prstGeom>
          <a:solidFill>
            <a:schemeClr val="accent5">
              <a:lumMod val="40000"/>
              <a:lumOff val="60000"/>
              <a:alpha val="50000"/>
            </a:schemeClr>
          </a:solidFill>
        </p:spPr>
        <p:txBody>
          <a:bodyPr wrap="square">
            <a:spAutoFit/>
          </a:bodyPr>
          <a:lstStyle/>
          <a:p>
            <a:pPr marL="285750" indent="-285750">
              <a:spcBef>
                <a:spcPts val="600"/>
              </a:spcBef>
              <a:spcAft>
                <a:spcPts val="600"/>
              </a:spcAft>
              <a:buFont typeface="Wingdings" panose="05000000000000000000" pitchFamily="2" charset="2"/>
              <a:buChar char="p"/>
              <a:defRPr/>
            </a:pPr>
            <a:r>
              <a:rPr lang="zh-CN" altLang="en-US" sz="2800" dirty="0">
                <a:latin typeface="微软雅黑" panose="020B0503020204020204" pitchFamily="34" charset="-122"/>
                <a:ea typeface="微软雅黑" panose="020B0503020204020204" pitchFamily="34" charset="-122"/>
              </a:rPr>
              <a:t>根本目标：坚决捍卫国家主权、安全、发展利益</a:t>
            </a:r>
            <a:endParaRPr lang="en-US" altLang="zh-CN" sz="2800" dirty="0">
              <a:latin typeface="微软雅黑" panose="020B0503020204020204" pitchFamily="34" charset="-122"/>
              <a:ea typeface="微软雅黑" panose="020B0503020204020204" pitchFamily="34" charset="-122"/>
            </a:endParaRPr>
          </a:p>
          <a:p>
            <a:pPr marL="285750" indent="-285750">
              <a:spcBef>
                <a:spcPts val="600"/>
              </a:spcBef>
              <a:spcAft>
                <a:spcPts val="600"/>
              </a:spcAft>
              <a:buFont typeface="Wingdings" panose="05000000000000000000" pitchFamily="2" charset="2"/>
              <a:buChar char="p"/>
              <a:defRPr/>
            </a:pPr>
            <a:r>
              <a:rPr lang="zh-CN" altLang="en-US" sz="2800" dirty="0">
                <a:latin typeface="微软雅黑" panose="020B0503020204020204" pitchFamily="34" charset="-122"/>
                <a:ea typeface="微软雅黑" panose="020B0503020204020204" pitchFamily="34" charset="-122"/>
              </a:rPr>
              <a:t>鲜明特征：坚持永不称霸、永不扩张、永不谋求势力范围</a:t>
            </a:r>
            <a:endParaRPr lang="en-US" altLang="zh-CN" sz="2800" dirty="0">
              <a:latin typeface="微软雅黑" panose="020B0503020204020204" pitchFamily="34" charset="-122"/>
              <a:ea typeface="微软雅黑" panose="020B0503020204020204" pitchFamily="34" charset="-122"/>
            </a:endParaRPr>
          </a:p>
          <a:p>
            <a:pPr marL="285750" indent="-285750">
              <a:spcBef>
                <a:spcPts val="600"/>
              </a:spcBef>
              <a:spcAft>
                <a:spcPts val="600"/>
              </a:spcAft>
              <a:buFont typeface="Wingdings" panose="05000000000000000000" pitchFamily="2" charset="2"/>
              <a:buChar char="p"/>
              <a:defRPr/>
            </a:pPr>
            <a:r>
              <a:rPr lang="zh-CN" altLang="en-US" sz="2800" dirty="0">
                <a:latin typeface="微软雅黑" panose="020B0503020204020204" pitchFamily="34" charset="-122"/>
                <a:ea typeface="微软雅黑" panose="020B0503020204020204" pitchFamily="34" charset="-122"/>
              </a:rPr>
              <a:t>战略指导：贯彻落实新时代军事战略方针</a:t>
            </a:r>
            <a:endParaRPr lang="en-US" altLang="zh-CN" sz="2800" dirty="0">
              <a:latin typeface="微软雅黑" panose="020B0503020204020204" pitchFamily="34" charset="-122"/>
              <a:ea typeface="微软雅黑" panose="020B0503020204020204" pitchFamily="34" charset="-122"/>
            </a:endParaRPr>
          </a:p>
          <a:p>
            <a:pPr marL="742950" lvl="1" indent="-285750" eaLnBrk="0" fontAlgn="base" hangingPunct="0">
              <a:spcBef>
                <a:spcPts val="600"/>
              </a:spcBef>
              <a:spcAft>
                <a:spcPts val="600"/>
              </a:spcAft>
              <a:buFont typeface="Wingdings" panose="05000000000000000000" pitchFamily="2" charset="2"/>
              <a:buChar char="ü"/>
              <a:defRPr/>
            </a:pPr>
            <a:r>
              <a:rPr lang="zh-CN" altLang="en-US" sz="2000" dirty="0">
                <a:latin typeface="微软雅黑" panose="020B0503020204020204" pitchFamily="34" charset="-122"/>
                <a:ea typeface="微软雅黑" panose="020B0503020204020204" pitchFamily="34" charset="-122"/>
              </a:rPr>
              <a:t>坚持</a:t>
            </a:r>
            <a:r>
              <a:rPr lang="zh-CN" altLang="en-US" sz="2000" dirty="0">
                <a:solidFill>
                  <a:srgbClr val="C00000"/>
                </a:solidFill>
                <a:latin typeface="微软雅黑" panose="020B0503020204020204" pitchFamily="34" charset="-122"/>
                <a:ea typeface="微软雅黑" panose="020B0503020204020204" pitchFamily="34" charset="-122"/>
              </a:rPr>
              <a:t>防御、自卫、后发制人</a:t>
            </a:r>
            <a:r>
              <a:rPr lang="zh-CN" altLang="en-US" sz="2000" dirty="0">
                <a:latin typeface="微软雅黑" panose="020B0503020204020204" pitchFamily="34" charset="-122"/>
                <a:ea typeface="微软雅黑" panose="020B0503020204020204" pitchFamily="34" charset="-122"/>
              </a:rPr>
              <a:t>原则，实行积极防御，坚持“人不犯我、我不犯人，人若犯我、我必犯人”，强调遏制战争与打赢战争相统一，强调战略上防御与战役战斗上进攻相统一。</a:t>
            </a:r>
            <a:endParaRPr lang="en-US" altLang="zh-CN" sz="2000" dirty="0">
              <a:latin typeface="微软雅黑" panose="020B0503020204020204" pitchFamily="34" charset="-122"/>
              <a:ea typeface="微软雅黑" panose="020B0503020204020204" pitchFamily="34" charset="-122"/>
            </a:endParaRPr>
          </a:p>
          <a:p>
            <a:pPr marL="285750" indent="-285750">
              <a:spcBef>
                <a:spcPts val="600"/>
              </a:spcBef>
              <a:spcAft>
                <a:spcPts val="600"/>
              </a:spcAft>
              <a:buFont typeface="Wingdings" panose="05000000000000000000" pitchFamily="2" charset="2"/>
              <a:buChar char="p"/>
              <a:defRPr/>
            </a:pPr>
            <a:r>
              <a:rPr lang="zh-CN" altLang="en-US" sz="2800" dirty="0">
                <a:latin typeface="微软雅黑" panose="020B0503020204020204" pitchFamily="34" charset="-122"/>
                <a:ea typeface="微软雅黑" panose="020B0503020204020204" pitchFamily="34" charset="-122"/>
              </a:rPr>
              <a:t>发展路径：坚持走中国特色强军之路</a:t>
            </a:r>
            <a:endParaRPr lang="en-US" altLang="zh-CN" sz="2800" dirty="0">
              <a:latin typeface="微软雅黑" panose="020B0503020204020204" pitchFamily="34" charset="-122"/>
              <a:ea typeface="微软雅黑" panose="020B0503020204020204" pitchFamily="34" charset="-122"/>
            </a:endParaRPr>
          </a:p>
          <a:p>
            <a:pPr marL="742950" lvl="1" indent="-285750" eaLnBrk="0" fontAlgn="base" hangingPunct="0">
              <a:spcBef>
                <a:spcPts val="600"/>
              </a:spcBef>
              <a:spcAft>
                <a:spcPts val="600"/>
              </a:spcAft>
              <a:buFont typeface="Wingdings" panose="05000000000000000000" pitchFamily="2" charset="2"/>
              <a:buChar char="ü"/>
              <a:defRPr/>
            </a:pPr>
            <a:r>
              <a:rPr lang="zh-CN" altLang="en-US" sz="2000" dirty="0">
                <a:latin typeface="微软雅黑" panose="020B0503020204020204" pitchFamily="34" charset="-122"/>
                <a:ea typeface="微软雅黑" panose="020B0503020204020204" pitchFamily="34" charset="-122"/>
              </a:rPr>
              <a:t>到</a:t>
            </a:r>
            <a:r>
              <a:rPr lang="en-US" altLang="zh-CN" sz="2000" dirty="0">
                <a:latin typeface="微软雅黑" panose="020B0503020204020204" pitchFamily="34" charset="-122"/>
                <a:ea typeface="微软雅黑" panose="020B0503020204020204" pitchFamily="34" charset="-122"/>
              </a:rPr>
              <a:t>2020</a:t>
            </a:r>
            <a:r>
              <a:rPr lang="zh-CN" altLang="en-US" sz="2000" dirty="0">
                <a:latin typeface="微软雅黑" panose="020B0503020204020204" pitchFamily="34" charset="-122"/>
                <a:ea typeface="微软雅黑" panose="020B0503020204020204" pitchFamily="34" charset="-122"/>
              </a:rPr>
              <a:t>年基本实现机械化，信息化建设取得重大进展，战略能力有大的提升。同国家现代化进程相一致</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力争到</a:t>
            </a:r>
            <a:r>
              <a:rPr lang="en-US" altLang="zh-CN" sz="2000" dirty="0">
                <a:latin typeface="微软雅黑" panose="020B0503020204020204" pitchFamily="34" charset="-122"/>
                <a:ea typeface="微软雅黑" panose="020B0503020204020204" pitchFamily="34" charset="-122"/>
              </a:rPr>
              <a:t>2035</a:t>
            </a:r>
            <a:r>
              <a:rPr lang="zh-CN" altLang="en-US" sz="2000" dirty="0">
                <a:latin typeface="微软雅黑" panose="020B0503020204020204" pitchFamily="34" charset="-122"/>
                <a:ea typeface="微软雅黑" panose="020B0503020204020204" pitchFamily="34" charset="-122"/>
              </a:rPr>
              <a:t>年基本实现国防和军队现代化，到本世纪中叶把人民军队全面建成世界一流军队。</a:t>
            </a:r>
            <a:endParaRPr lang="en-US" altLang="zh-CN" sz="2000" dirty="0">
              <a:latin typeface="微软雅黑" panose="020B0503020204020204" pitchFamily="34" charset="-122"/>
              <a:ea typeface="微软雅黑" panose="020B0503020204020204" pitchFamily="34" charset="-122"/>
            </a:endParaRPr>
          </a:p>
          <a:p>
            <a:pPr marL="285750" indent="-285750">
              <a:spcBef>
                <a:spcPts val="600"/>
              </a:spcBef>
              <a:spcAft>
                <a:spcPts val="600"/>
              </a:spcAft>
              <a:buFont typeface="Wingdings" panose="05000000000000000000" pitchFamily="2" charset="2"/>
              <a:buChar char="p"/>
              <a:defRPr/>
            </a:pPr>
            <a:r>
              <a:rPr lang="zh-CN" altLang="en-US" sz="2800" dirty="0">
                <a:latin typeface="微软雅黑" panose="020B0503020204020204" pitchFamily="34" charset="-122"/>
                <a:ea typeface="微软雅黑" panose="020B0503020204020204" pitchFamily="34" charset="-122"/>
              </a:rPr>
              <a:t>世界意义：服务构建人类命运共同体</a:t>
            </a:r>
          </a:p>
        </p:txBody>
      </p:sp>
      <p:cxnSp>
        <p:nvCxnSpPr>
          <p:cNvPr id="2" name="直接连接符 1"/>
          <p:cNvCxnSpPr/>
          <p:nvPr/>
        </p:nvCxnSpPr>
        <p:spPr>
          <a:xfrm>
            <a:off x="8860155" y="-41910"/>
            <a:ext cx="97155" cy="7076440"/>
          </a:xfrm>
          <a:prstGeom prst="line">
            <a:avLst/>
          </a:prstGeom>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9065895" y="429260"/>
            <a:ext cx="2965450" cy="5908040"/>
          </a:xfrm>
          <a:prstGeom prst="rect">
            <a:avLst/>
          </a:prstGeom>
          <a:noFill/>
        </p:spPr>
        <p:txBody>
          <a:bodyPr wrap="square" rtlCol="0">
            <a:spAutoFit/>
          </a:bodyPr>
          <a:lstStyle/>
          <a:p>
            <a:pPr eaLnBrk="0" fontAlgn="base" hangingPunct="0">
              <a:spcBef>
                <a:spcPct val="0"/>
              </a:spcBef>
              <a:spcAft>
                <a:spcPct val="0"/>
              </a:spcAft>
              <a:defRPr/>
            </a:pPr>
            <a:r>
              <a:rPr lang="zh-CN" altLang="en-US" b="1" dirty="0">
                <a:solidFill>
                  <a:schemeClr val="tx1">
                    <a:lumMod val="95000"/>
                    <a:lumOff val="5000"/>
                  </a:schemeClr>
                </a:solidFill>
                <a:latin typeface="等线 Light" panose="02010600030101010101" charset="-122"/>
                <a:ea typeface="等线 Light" panose="02010600030101010101" charset="-122"/>
                <a:sym typeface="+mn-ea"/>
              </a:rPr>
              <a:t>中国是世界上唯一尚未实现完全统一的大国，是世界上周边安全形势最复杂的国家之一，维护国家主权、领土完整、海洋权益等面临严峻挑战</a:t>
            </a:r>
            <a:r>
              <a:rPr lang="zh-CN" altLang="en-US" dirty="0">
                <a:solidFill>
                  <a:srgbClr val="C00000"/>
                </a:solidFill>
                <a:latin typeface="等线 Light" panose="02010600030101010101" charset="-122"/>
                <a:ea typeface="等线 Light" panose="02010600030101010101" charset="-122"/>
                <a:sym typeface="+mn-ea"/>
              </a:rPr>
              <a:t>。中国日益走近世界舞台中央，国际社会对中国军队提供国际公共安全产品的期待不断增大。中国军队处于向信息化转型阶段，顺应世界新军事革命发展趋势、推进中国特色军事变革的任务艰巨繁重。中国国防开支与维护国家主权、安全、发展利益的保障需求相比，与履行大国国际责任义务的保障需求相比，与自身建设发展的保障需求相比，还有较大差距。中国国防开支将与国家经济发展水平相协调，继续保持适度稳定增长。</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CC280CD-90E2-000B-60B3-EAFB23DD2E4D}"/>
              </a:ext>
            </a:extLst>
          </p:cNvPr>
          <p:cNvSpPr/>
          <p:nvPr/>
        </p:nvSpPr>
        <p:spPr>
          <a:xfrm>
            <a:off x="111442" y="-531494"/>
            <a:ext cx="10855960" cy="249682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30000"/>
              </a:lnSpc>
              <a:buFont typeface="Arial" panose="020B0604020202020204" pitchFamily="34" charset="0"/>
              <a:buChar char="•"/>
            </a:pPr>
            <a:r>
              <a:rPr lang="zh-CN" altLang="en-US" i="0" dirty="0">
                <a:solidFill>
                  <a:srgbClr val="262626"/>
                </a:solidFill>
                <a:effectLst/>
                <a:latin typeface="楷体" panose="02010609060101010101" pitchFamily="49" charset="-122"/>
                <a:ea typeface="楷体" panose="02010609060101010101" pitchFamily="49" charset="-122"/>
              </a:rPr>
              <a:t>世界百年未有之大变局加速演进</a:t>
            </a:r>
            <a:endParaRPr lang="en-US" altLang="zh-CN" dirty="0">
              <a:solidFill>
                <a:schemeClr val="tx1"/>
              </a:solidFill>
              <a:latin typeface="楷体" panose="02010609060101010101" pitchFamily="49" charset="-122"/>
              <a:ea typeface="楷体" panose="02010609060101010101" pitchFamily="49" charset="-122"/>
            </a:endParaRPr>
          </a:p>
          <a:p>
            <a:pPr marL="285750" indent="-285750">
              <a:lnSpc>
                <a:spcPct val="130000"/>
              </a:lnSpc>
              <a:buFont typeface="Arial" panose="020B0604020202020204" pitchFamily="34" charset="0"/>
              <a:buChar char="•"/>
            </a:pPr>
            <a:r>
              <a:rPr lang="zh-CN" altLang="en-US" i="0" dirty="0">
                <a:solidFill>
                  <a:srgbClr val="262626"/>
                </a:solidFill>
                <a:effectLst/>
                <a:latin typeface="楷体" panose="02010609060101010101" pitchFamily="49" charset="-122"/>
                <a:ea typeface="楷体" panose="02010609060101010101" pitchFamily="49" charset="-122"/>
              </a:rPr>
              <a:t>国际力量对比深刻调整</a:t>
            </a:r>
            <a:endParaRPr lang="en-US" altLang="zh-CN" i="0" dirty="0">
              <a:solidFill>
                <a:schemeClr val="tx1"/>
              </a:solidFill>
              <a:effectLst/>
              <a:latin typeface="楷体" panose="02010609060101010101" pitchFamily="49" charset="-122"/>
              <a:ea typeface="楷体" panose="02010609060101010101" pitchFamily="49" charset="-122"/>
            </a:endParaRPr>
          </a:p>
          <a:p>
            <a:pPr marL="285750" indent="-285750">
              <a:lnSpc>
                <a:spcPct val="130000"/>
              </a:lnSpc>
              <a:buFont typeface="Arial" panose="020B0604020202020204" pitchFamily="34" charset="0"/>
              <a:buChar char="•"/>
            </a:pPr>
            <a:r>
              <a:rPr lang="zh-CN" altLang="en-US" dirty="0">
                <a:solidFill>
                  <a:schemeClr val="tx1"/>
                </a:solidFill>
                <a:latin typeface="楷体" panose="02010609060101010101" pitchFamily="49" charset="-122"/>
                <a:ea typeface="楷体" panose="02010609060101010101" pitchFamily="49" charset="-122"/>
              </a:rPr>
              <a:t>局部冲突和动荡频发，全球性问题加剧，世界进入新的动荡变革期</a:t>
            </a:r>
            <a:endParaRPr lang="en-US" altLang="zh-CN" dirty="0">
              <a:solidFill>
                <a:schemeClr val="tx1"/>
              </a:solidFill>
              <a:latin typeface="楷体" panose="02010609060101010101" pitchFamily="49" charset="-122"/>
              <a:ea typeface="楷体" panose="02010609060101010101" pitchFamily="49" charset="-122"/>
            </a:endParaRPr>
          </a:p>
          <a:p>
            <a:pPr marL="285750" indent="-285750">
              <a:lnSpc>
                <a:spcPct val="130000"/>
              </a:lnSpc>
              <a:buFont typeface="Arial" panose="020B0604020202020204" pitchFamily="34" charset="0"/>
              <a:buChar char="•"/>
            </a:pPr>
            <a:r>
              <a:rPr lang="zh-CN" altLang="en-US" dirty="0">
                <a:solidFill>
                  <a:schemeClr val="tx1"/>
                </a:solidFill>
                <a:latin typeface="楷体" panose="02010609060101010101" pitchFamily="49" charset="-122"/>
                <a:ea typeface="楷体" panose="02010609060101010101" pitchFamily="49" charset="-122"/>
              </a:rPr>
              <a:t>来自外部的打压遏制随时可能升级</a:t>
            </a:r>
            <a:endParaRPr lang="en-US" altLang="zh-CN" dirty="0">
              <a:solidFill>
                <a:schemeClr val="tx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77A8FFCB-6C38-248A-C7A9-CE6664D0D9CE}"/>
              </a:ext>
            </a:extLst>
          </p:cNvPr>
          <p:cNvSpPr txBox="1"/>
          <p:nvPr/>
        </p:nvSpPr>
        <p:spPr>
          <a:xfrm>
            <a:off x="111442" y="1539706"/>
            <a:ext cx="11404600" cy="1481624"/>
          </a:xfrm>
          <a:prstGeom prst="rect">
            <a:avLst/>
          </a:prstGeom>
          <a:solidFill>
            <a:schemeClr val="bg1"/>
          </a:solidFill>
        </p:spPr>
        <p:txBody>
          <a:bodyPr wrap="square">
            <a:spAutoFit/>
          </a:bodyPr>
          <a:lstStyle/>
          <a:p>
            <a:pPr marL="284480" indent="-284480">
              <a:lnSpc>
                <a:spcPct val="130000"/>
              </a:lnSpc>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必须增强忧患意识，坚持底线思维，做到居安思危、未雨绸缪，准备经受风高浪急甚至惊涛骇浪的重大考验</a:t>
            </a:r>
            <a:endParaRPr lang="en-US" altLang="zh-CN" dirty="0">
              <a:latin typeface="楷体" panose="02010609060101010101" pitchFamily="49" charset="-122"/>
              <a:ea typeface="楷体" panose="02010609060101010101" pitchFamily="49" charset="-122"/>
            </a:endParaRPr>
          </a:p>
          <a:p>
            <a:pPr marL="284480" indent="-284480">
              <a:lnSpc>
                <a:spcPct val="130000"/>
              </a:lnSpc>
              <a:buFont typeface="Arial" panose="020B0604020202020204" pitchFamily="34" charset="0"/>
              <a:buChar char="•"/>
            </a:pPr>
            <a:r>
              <a:rPr lang="zh-CN" altLang="en-US" b="1" dirty="0">
                <a:solidFill>
                  <a:srgbClr val="FF0000"/>
                </a:solidFill>
                <a:latin typeface="微软雅黑" panose="020B0503020204020204" charset="-122"/>
                <a:ea typeface="微软雅黑" panose="020B0503020204020204" charset="-122"/>
              </a:rPr>
              <a:t>全面加强练兵备战，提高人民军队打赢能力</a:t>
            </a:r>
            <a:endParaRPr lang="en-US" altLang="zh-CN" b="1" dirty="0">
              <a:solidFill>
                <a:srgbClr val="FF0000"/>
              </a:solidFill>
              <a:latin typeface="微软雅黑" panose="020B0503020204020204" charset="-122"/>
              <a:ea typeface="微软雅黑" panose="020B0503020204020204" charset="-122"/>
            </a:endParaRPr>
          </a:p>
          <a:p>
            <a:pPr marL="284480" indent="-284480">
              <a:lnSpc>
                <a:spcPct val="130000"/>
              </a:lnSpc>
              <a:buFont typeface="Arial" panose="020B0604020202020204" pitchFamily="34" charset="0"/>
              <a:buChar char="•"/>
            </a:pPr>
            <a:r>
              <a:rPr lang="zh-CN" altLang="en-US" b="1" dirty="0">
                <a:solidFill>
                  <a:srgbClr val="FF0000"/>
                </a:solidFill>
                <a:latin typeface="微软雅黑" panose="020B0503020204020204" charset="-122"/>
                <a:ea typeface="微软雅黑" panose="020B0503020204020204" charset="-122"/>
              </a:rPr>
              <a:t>深化全民国防教育</a:t>
            </a:r>
            <a:endParaRPr lang="en-US" altLang="zh-CN" b="1" dirty="0">
              <a:solidFill>
                <a:srgbClr val="FF0000"/>
              </a:solidFill>
              <a:latin typeface="微软雅黑" panose="020B0503020204020204" charset="-122"/>
              <a:ea typeface="微软雅黑" panose="020B0503020204020204" charset="-122"/>
            </a:endParaRPr>
          </a:p>
          <a:p>
            <a:pPr marL="284480" indent="-284480">
              <a:lnSpc>
                <a:spcPct val="130000"/>
              </a:lnSpc>
              <a:buFont typeface="Arial" panose="020B0604020202020204" pitchFamily="34" charset="0"/>
              <a:buChar char="•"/>
            </a:pPr>
            <a:r>
              <a:rPr lang="zh-CN" altLang="en-US" dirty="0">
                <a:latin typeface="楷体" panose="02010609060101010101" pitchFamily="49" charset="-122"/>
                <a:ea typeface="楷体" panose="02010609060101010101" pitchFamily="49" charset="-122"/>
              </a:rPr>
              <a:t>世界又一次站在历史的十字路口，何去何从取决于各国人民的抉择</a:t>
            </a:r>
          </a:p>
        </p:txBody>
      </p:sp>
      <p:sp>
        <p:nvSpPr>
          <p:cNvPr id="4" name="文本框 3">
            <a:extLst>
              <a:ext uri="{FF2B5EF4-FFF2-40B4-BE49-F238E27FC236}">
                <a16:creationId xmlns:a16="http://schemas.microsoft.com/office/drawing/2014/main" id="{21AABA40-C00F-2FF6-9D98-6AC9627B3103}"/>
              </a:ext>
            </a:extLst>
          </p:cNvPr>
          <p:cNvSpPr txBox="1"/>
          <p:nvPr/>
        </p:nvSpPr>
        <p:spPr>
          <a:xfrm>
            <a:off x="111442" y="3021330"/>
            <a:ext cx="11190605" cy="3388172"/>
          </a:xfrm>
          <a:prstGeom prst="rect">
            <a:avLst/>
          </a:prstGeom>
          <a:solidFill>
            <a:schemeClr val="accent6">
              <a:lumMod val="20000"/>
              <a:lumOff val="80000"/>
            </a:schemeClr>
          </a:solidFill>
        </p:spPr>
        <p:txBody>
          <a:bodyPr wrap="square" rtlCol="0">
            <a:spAutoFit/>
          </a:bodyPr>
          <a:lstStyle/>
          <a:p>
            <a:pPr>
              <a:lnSpc>
                <a:spcPct val="120000"/>
              </a:lnSpc>
            </a:pPr>
            <a:r>
              <a:rPr lang="zh-CN" altLang="en-US" b="1" dirty="0">
                <a:latin typeface="微软雅黑" panose="020B0503020204020204" charset="-122"/>
                <a:ea typeface="微软雅黑" panose="020B0503020204020204" charset="-122"/>
              </a:rPr>
              <a:t>主有道：</a:t>
            </a:r>
            <a:r>
              <a:rPr lang="zh-CN" altLang="en-US" dirty="0">
                <a:latin typeface="微软雅黑" panose="020B0503020204020204" charset="-122"/>
                <a:ea typeface="微软雅黑" panose="020B0503020204020204" charset="-122"/>
              </a:rPr>
              <a:t>我国脱贫攻坚战取得了全面胜利。从现在起，中国共产党的中心任务就是团结带领全国各族人民全面建成社会主义现代化强国、实现第二个百年奋斗目标，以中国式现代化全面推进中华民族伟大复兴。</a:t>
            </a:r>
          </a:p>
          <a:p>
            <a:pPr>
              <a:lnSpc>
                <a:spcPct val="120000"/>
              </a:lnSpc>
            </a:pPr>
            <a:r>
              <a:rPr lang="zh-CN" altLang="en-US" b="1" dirty="0">
                <a:latin typeface="微软雅黑" panose="020B0503020204020204" charset="-122"/>
                <a:ea typeface="微软雅黑" panose="020B0503020204020204" charset="-122"/>
                <a:cs typeface="楷体" panose="02010609060101010101" pitchFamily="49" charset="-122"/>
                <a:sym typeface="+mn-ea"/>
              </a:rPr>
              <a:t>将有能：</a:t>
            </a:r>
            <a:r>
              <a:rPr lang="zh-CN" altLang="en-US" dirty="0">
                <a:latin typeface="微软雅黑" panose="020B0503020204020204" charset="-122"/>
                <a:ea typeface="微软雅黑" panose="020B0503020204020204" charset="-122"/>
                <a:cs typeface="楷体" panose="02010609060101010101" pitchFamily="49" charset="-122"/>
                <a:sym typeface="+mn-ea"/>
              </a:rPr>
              <a:t>深化国防和军队改革，按照“军委管总、战区主战、军种主建”的方针，以领导管理体制、联合作战指挥体制改革为重点，协调推进规模结构、政策制度和军民融合深度发展改革。</a:t>
            </a:r>
          </a:p>
          <a:p>
            <a:pPr>
              <a:lnSpc>
                <a:spcPct val="120000"/>
              </a:lnSpc>
            </a:pPr>
            <a:r>
              <a:rPr lang="zh-CN" altLang="en-US" b="1" dirty="0">
                <a:latin typeface="微软雅黑" panose="020B0503020204020204" charset="-122"/>
                <a:ea typeface="微软雅黑" panose="020B0503020204020204" charset="-122"/>
              </a:rPr>
              <a:t>得天地：</a:t>
            </a:r>
            <a:r>
              <a:rPr lang="zh-CN" altLang="en-US" dirty="0">
                <a:latin typeface="微软雅黑" panose="020B0503020204020204" charset="-122"/>
                <a:ea typeface="微软雅黑" panose="020B0503020204020204" charset="-122"/>
              </a:rPr>
              <a:t>截至2023年6月底，中国已与152个国家、32个国际组织签署200多份共建“一带一路”合作文件。</a:t>
            </a:r>
          </a:p>
          <a:p>
            <a:pPr>
              <a:lnSpc>
                <a:spcPct val="120000"/>
              </a:lnSpc>
            </a:pPr>
            <a:r>
              <a:rPr lang="zh-CN" altLang="en-US" b="1" dirty="0">
                <a:latin typeface="微软雅黑" panose="020B0503020204020204" charset="-122"/>
                <a:ea typeface="微软雅黑" panose="020B0503020204020204" charset="-122"/>
              </a:rPr>
              <a:t>行法令：</a:t>
            </a:r>
            <a:r>
              <a:rPr lang="zh-CN" altLang="en-US" dirty="0">
                <a:latin typeface="微软雅黑" panose="020B0503020204020204" charset="-122"/>
                <a:ea typeface="微软雅黑" panose="020B0503020204020204" charset="-122"/>
              </a:rPr>
              <a:t>全面从严治党，全面依法治国，依法治军、从严治军。</a:t>
            </a:r>
          </a:p>
          <a:p>
            <a:pPr>
              <a:lnSpc>
                <a:spcPct val="120000"/>
              </a:lnSpc>
            </a:pPr>
            <a:r>
              <a:rPr lang="zh-CN" altLang="en-US" b="1" dirty="0">
                <a:latin typeface="微软雅黑" panose="020B0503020204020204" charset="-122"/>
                <a:ea typeface="微软雅黑" panose="020B0503020204020204" charset="-122"/>
              </a:rPr>
              <a:t>兵众强：</a:t>
            </a:r>
            <a:r>
              <a:rPr lang="zh-CN" altLang="en-US" dirty="0">
                <a:latin typeface="微软雅黑" panose="020B0503020204020204" charset="-122"/>
                <a:ea typeface="微软雅黑" panose="020B0503020204020204" charset="-122"/>
              </a:rPr>
              <a:t>强军十年，人民军队实现跨越式发展，成就瞩目。</a:t>
            </a:r>
          </a:p>
          <a:p>
            <a:pPr>
              <a:lnSpc>
                <a:spcPct val="120000"/>
              </a:lnSpc>
            </a:pPr>
            <a:r>
              <a:rPr lang="zh-CN" altLang="en-US" b="1" dirty="0">
                <a:latin typeface="微软雅黑" panose="020B0503020204020204" charset="-122"/>
                <a:ea typeface="微软雅黑" panose="020B0503020204020204" charset="-122"/>
              </a:rPr>
              <a:t>士卒练：</a:t>
            </a:r>
            <a:r>
              <a:rPr lang="zh-CN" altLang="en-US" dirty="0">
                <a:latin typeface="微软雅黑" panose="020B0503020204020204" charset="-122"/>
                <a:ea typeface="微软雅黑" panose="020B0503020204020204" charset="-122"/>
              </a:rPr>
              <a:t>联战联训联保取得新突破，群众性练兵兴起新热潮，三位一体人才培养开创新格局，训练支撑保障实现新发展，常态开展训练作风整治、和平积弊纠治，推动军事训练进一步向实战聚焦。</a:t>
            </a:r>
          </a:p>
          <a:p>
            <a:pPr>
              <a:lnSpc>
                <a:spcPct val="120000"/>
              </a:lnSpc>
            </a:pPr>
            <a:r>
              <a:rPr lang="zh-CN" altLang="en-US" b="1" dirty="0">
                <a:latin typeface="微软雅黑" panose="020B0503020204020204" charset="-122"/>
                <a:ea typeface="微软雅黑" panose="020B0503020204020204" charset="-122"/>
              </a:rPr>
              <a:t>赏罚明：</a:t>
            </a:r>
            <a:r>
              <a:rPr lang="zh-CN" altLang="en-US" dirty="0">
                <a:latin typeface="微软雅黑" panose="020B0503020204020204" charset="-122"/>
                <a:ea typeface="微软雅黑" panose="020B0503020204020204" charset="-122"/>
              </a:rPr>
              <a:t> 突出战时，彰显战功；违纪违规，严惩不贷；正风反腐，除恶务尽。</a:t>
            </a:r>
          </a:p>
        </p:txBody>
      </p:sp>
    </p:spTree>
    <p:extLst>
      <p:ext uri="{BB962C8B-B14F-4D97-AF65-F5344CB8AC3E}">
        <p14:creationId xmlns:p14="http://schemas.microsoft.com/office/powerpoint/2010/main" val="107500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wipe(left)">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wipe(left)">
                                      <p:cBhvr>
                                        <p:cTn id="1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5"/>
          <p:cNvSpPr txBox="1"/>
          <p:nvPr/>
        </p:nvSpPr>
        <p:spPr>
          <a:xfrm>
            <a:off x="1638300" y="1"/>
            <a:ext cx="8915400" cy="6600825"/>
          </a:xfrm>
          <a:prstGeom prst="rect">
            <a:avLst/>
          </a:prstGeom>
          <a:noFill/>
          <a:ln w="9525">
            <a:noFill/>
          </a:ln>
        </p:spPr>
        <p:txBody>
          <a:bodyPr>
            <a:spAutoFit/>
          </a:bodyPr>
          <a:lstStyle>
            <a:lvl1pPr marL="339725" indent="-339725" algn="l" rtl="0" eaLnBrk="0" fontAlgn="base" hangingPunct="0">
              <a:spcBef>
                <a:spcPct val="20000"/>
              </a:spcBef>
              <a:spcAft>
                <a:spcPct val="0"/>
              </a:spcAft>
              <a:buChar char="•"/>
              <a:defRPr kumimoji="1"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kumimoji="1" sz="2800">
                <a:solidFill>
                  <a:schemeClr val="tx1"/>
                </a:solidFill>
                <a:latin typeface="+mn-lt"/>
                <a:ea typeface="+mn-ea"/>
              </a:defRPr>
            </a:lvl2pPr>
            <a:lvl3pPr marL="1139825" indent="-225425" algn="l" rtl="0" eaLnBrk="0" fontAlgn="base" hangingPunct="0">
              <a:spcBef>
                <a:spcPct val="20000"/>
              </a:spcBef>
              <a:spcAft>
                <a:spcPct val="0"/>
              </a:spcAft>
              <a:buChar char="•"/>
              <a:defRPr kumimoji="1" sz="2400">
                <a:solidFill>
                  <a:schemeClr val="tx1"/>
                </a:solidFill>
                <a:latin typeface="+mn-lt"/>
                <a:ea typeface="+mn-ea"/>
              </a:defRPr>
            </a:lvl3pPr>
            <a:lvl4pPr marL="1597025" indent="-225425" algn="l" rtl="0" eaLnBrk="0" fontAlgn="base" hangingPunct="0">
              <a:spcBef>
                <a:spcPct val="20000"/>
              </a:spcBef>
              <a:spcAft>
                <a:spcPct val="0"/>
              </a:spcAft>
              <a:buChar char="–"/>
              <a:defRPr kumimoji="1" sz="2000">
                <a:solidFill>
                  <a:schemeClr val="tx1"/>
                </a:solidFill>
                <a:latin typeface="+mn-lt"/>
                <a:ea typeface="+mn-ea"/>
              </a:defRPr>
            </a:lvl4pPr>
            <a:lvl5pPr marL="2054225" indent="-225425"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ct val="50000"/>
              </a:spcBef>
              <a:buNone/>
            </a:pPr>
            <a:r>
              <a:rPr lang="en-US" altLang="zh-CN" sz="4500" b="1" dirty="0">
                <a:solidFill>
                  <a:srgbClr val="FF3300"/>
                </a:solidFill>
                <a:ea typeface="隶书" panose="02010509060101010101" pitchFamily="49" charset="-122"/>
              </a:rPr>
              <a:t>       </a:t>
            </a:r>
            <a:r>
              <a:rPr lang="en-US" altLang="zh-CN" sz="2400" b="1" dirty="0">
                <a:solidFill>
                  <a:srgbClr val="FF3300"/>
                </a:solidFill>
                <a:ea typeface="隶书" panose="02010509060101010101" pitchFamily="49" charset="-122"/>
              </a:rPr>
              <a:t>      		      </a:t>
            </a:r>
            <a:r>
              <a:rPr lang="zh-CN" altLang="en-US" sz="4000" b="1" dirty="0">
                <a:latin typeface="隶书" panose="02010509060101010101" pitchFamily="49" charset="-122"/>
                <a:ea typeface="隶书" panose="02010509060101010101" pitchFamily="49" charset="-122"/>
              </a:rPr>
              <a:t>小  结</a:t>
            </a:r>
            <a:endParaRPr lang="en-US" altLang="zh-CN" sz="4000" b="1" dirty="0">
              <a:latin typeface="隶书" panose="02010509060101010101" pitchFamily="49" charset="-122"/>
              <a:ea typeface="隶书" panose="02010509060101010101" pitchFamily="49" charset="-122"/>
            </a:endParaRPr>
          </a:p>
          <a:p>
            <a:pPr marL="0" indent="0" eaLnBrk="1" hangingPunct="1">
              <a:spcBef>
                <a:spcPct val="50000"/>
              </a:spcBef>
              <a:buNone/>
            </a:pPr>
            <a:r>
              <a:rPr lang="en-US" altLang="zh-CN" sz="2800" dirty="0">
                <a:latin typeface="隶书" panose="02010509060101010101" pitchFamily="49" charset="-122"/>
                <a:ea typeface="隶书" panose="02010509060101010101" pitchFamily="49" charset="-122"/>
              </a:rPr>
              <a:t>	</a:t>
            </a:r>
            <a:r>
              <a:rPr lang="zh-CN" altLang="en-US" sz="2800" dirty="0">
                <a:latin typeface="等线 Light" panose="02010600030101010101" charset="-122"/>
                <a:ea typeface="等线 Light" panose="02010600030101010101" charset="-122"/>
                <a:cs typeface="等线 Light" panose="02010600030101010101" charset="-122"/>
              </a:rPr>
              <a:t>孙子重视战争，但他不是一个好战者。他</a:t>
            </a:r>
            <a:r>
              <a:rPr lang="zh-CN" altLang="en-US" sz="2800" b="1" dirty="0">
                <a:latin typeface="等线 Light" panose="02010600030101010101" charset="-122"/>
                <a:ea typeface="等线 Light" panose="02010600030101010101" charset="-122"/>
                <a:cs typeface="等线 Light" panose="02010600030101010101" charset="-122"/>
              </a:rPr>
              <a:t>对战争所采取的态度是慎重。他说：“非利不动，非得不用，非危不战。”“主不可怒而兴师，将不可愠而致战，合于利而动，不合于利而止。怒可以复喜，愠可以复悦，亡国不可以复存，死者不可以复生。故明君慎之，良将警之，此安国全军之道也。”</a:t>
            </a:r>
          </a:p>
          <a:p>
            <a:pPr marL="0" indent="0" eaLnBrk="1" hangingPunct="1">
              <a:spcBef>
                <a:spcPct val="50000"/>
              </a:spcBef>
              <a:buNone/>
            </a:pPr>
            <a:r>
              <a:rPr lang="zh-CN" altLang="en-US" sz="2800" dirty="0">
                <a:latin typeface="等线 Light" panose="02010600030101010101" charset="-122"/>
                <a:ea typeface="等线 Light" panose="02010600030101010101" charset="-122"/>
                <a:cs typeface="等线 Light" panose="02010600030101010101" charset="-122"/>
              </a:rPr>
              <a:t>     这里孙子强调了两点：一是必须</a:t>
            </a:r>
            <a:r>
              <a:rPr lang="zh-CN" altLang="en-US" sz="2800" b="1" dirty="0">
                <a:latin typeface="等线 Light" panose="02010600030101010101" charset="-122"/>
                <a:ea typeface="等线 Light" panose="02010600030101010101" charset="-122"/>
                <a:cs typeface="等线 Light" panose="02010600030101010101" charset="-122"/>
              </a:rPr>
              <a:t>慎战</a:t>
            </a:r>
            <a:r>
              <a:rPr lang="zh-CN" altLang="en-US" sz="2800" dirty="0">
                <a:latin typeface="等线 Light" panose="02010600030101010101" charset="-122"/>
                <a:ea typeface="等线 Light" panose="02010600030101010101" charset="-122"/>
                <a:cs typeface="等线 Light" panose="02010600030101010101" charset="-122"/>
              </a:rPr>
              <a:t>，“怒而兴师”“愠而致战”是兵家之大忌。二是是否开战，和谁开战，什么时间开战，不应建立在国君、主帅的个人意愿上，而</a:t>
            </a:r>
            <a:r>
              <a:rPr lang="zh-CN" altLang="en-US" sz="2800" b="1" dirty="0">
                <a:latin typeface="等线 Light" panose="02010600030101010101" charset="-122"/>
                <a:ea typeface="等线 Light" panose="02010600030101010101" charset="-122"/>
                <a:cs typeface="等线 Light" panose="02010600030101010101" charset="-122"/>
              </a:rPr>
              <a:t>应看“利”、“危”的条件，以利为主</a:t>
            </a:r>
            <a:r>
              <a:rPr lang="zh-CN" altLang="en-US" sz="2800" dirty="0">
                <a:latin typeface="等线 Light" panose="02010600030101010101" charset="-122"/>
                <a:ea typeface="等线 Light" panose="02010600030101010101" charset="-122"/>
                <a:cs typeface="等线 Light" panose="02010600030101010101" charset="-122"/>
              </a:rPr>
              <a:t>。</a:t>
            </a:r>
          </a:p>
          <a:p>
            <a:pPr marL="0" indent="0" eaLnBrk="1" hangingPunct="1">
              <a:spcBef>
                <a:spcPct val="50000"/>
              </a:spcBef>
              <a:buNone/>
            </a:pPr>
            <a:r>
              <a:rPr lang="zh-CN" altLang="en-US" sz="2800" dirty="0">
                <a:latin typeface="等线 Light" panose="02010600030101010101" charset="-122"/>
                <a:ea typeface="等线 Light" panose="02010600030101010101" charset="-122"/>
                <a:cs typeface="等线 Light" panose="02010600030101010101" charset="-122"/>
              </a:rPr>
              <a:t>      孙子的上述思想无论是过去、现在或将来对指导战争都将产生积极影响。 </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2613" y="489723"/>
            <a:ext cx="6094428" cy="1754326"/>
          </a:xfrm>
          <a:prstGeom prst="rect">
            <a:avLst/>
          </a:prstGeom>
          <a:noFill/>
        </p:spPr>
        <p:txBody>
          <a:bodyPr wrap="square">
            <a:spAutoFit/>
          </a:bodyPr>
          <a:lstStyle/>
          <a:p>
            <a:pPr algn="ctr">
              <a:spcBef>
                <a:spcPct val="0"/>
              </a:spcBef>
              <a:buFontTx/>
              <a:buNone/>
            </a:pPr>
            <a:r>
              <a:rPr lang="zh-CN" altLang="en-US" sz="1800" b="1">
                <a:solidFill>
                  <a:srgbClr val="FF0000"/>
                </a:solidFill>
                <a:latin typeface="华文中宋" panose="02010600040101010101" pitchFamily="2" charset="-122"/>
                <a:ea typeface="华文中宋" panose="02010600040101010101" pitchFamily="2" charset="-122"/>
              </a:rPr>
              <a:t>军事家称之为</a:t>
            </a:r>
            <a:r>
              <a:rPr lang="zh-CN" altLang="en-US" sz="1800" b="1">
                <a:solidFill>
                  <a:srgbClr val="FF0000"/>
                </a:solidFill>
                <a:ea typeface="华文中宋" panose="02010600040101010101" pitchFamily="2" charset="-122"/>
              </a:rPr>
              <a:t>“</a:t>
            </a:r>
            <a:r>
              <a:rPr lang="zh-CN" altLang="en-US" sz="1800" b="1">
                <a:solidFill>
                  <a:srgbClr val="FF0000"/>
                </a:solidFill>
                <a:latin typeface="华文中宋" panose="02010600040101010101" pitchFamily="2" charset="-122"/>
                <a:ea typeface="华文中宋" panose="02010600040101010101" pitchFamily="2" charset="-122"/>
              </a:rPr>
              <a:t>兵学圣典</a:t>
            </a:r>
            <a:r>
              <a:rPr lang="zh-CN" altLang="en-US" sz="1800" b="1">
                <a:solidFill>
                  <a:srgbClr val="FF0000"/>
                </a:solidFill>
                <a:ea typeface="华文中宋" panose="02010600040101010101" pitchFamily="2" charset="-122"/>
              </a:rPr>
              <a:t>”</a:t>
            </a:r>
            <a:r>
              <a:rPr lang="zh-CN" altLang="en-US" sz="1800" b="1">
                <a:solidFill>
                  <a:srgbClr val="FF0000"/>
                </a:solidFill>
                <a:latin typeface="华文中宋" panose="02010600040101010101" pitchFamily="2" charset="-122"/>
                <a:ea typeface="华文中宋" panose="02010600040101010101" pitchFamily="2" charset="-122"/>
              </a:rPr>
              <a:t> </a:t>
            </a:r>
          </a:p>
          <a:p>
            <a:pPr algn="ctr">
              <a:spcBef>
                <a:spcPct val="0"/>
              </a:spcBef>
              <a:buFontTx/>
              <a:buNone/>
            </a:pPr>
            <a:r>
              <a:rPr lang="zh-CN" altLang="en-US" sz="1800" b="1">
                <a:solidFill>
                  <a:srgbClr val="FF0000"/>
                </a:solidFill>
                <a:latin typeface="华文中宋" panose="02010600040101010101" pitchFamily="2" charset="-122"/>
                <a:ea typeface="华文中宋" panose="02010600040101010101" pitchFamily="2" charset="-122"/>
              </a:rPr>
              <a:t>哲学家颂之为</a:t>
            </a:r>
            <a:r>
              <a:rPr lang="zh-CN" altLang="en-US" sz="1800" b="1">
                <a:solidFill>
                  <a:srgbClr val="FF0000"/>
                </a:solidFill>
                <a:ea typeface="华文中宋" panose="02010600040101010101" pitchFamily="2" charset="-122"/>
              </a:rPr>
              <a:t>“</a:t>
            </a:r>
            <a:r>
              <a:rPr lang="zh-CN" altLang="en-US" sz="1800" b="1">
                <a:solidFill>
                  <a:srgbClr val="FF0000"/>
                </a:solidFill>
                <a:latin typeface="华文中宋" panose="02010600040101010101" pitchFamily="2" charset="-122"/>
                <a:ea typeface="华文中宋" panose="02010600040101010101" pitchFamily="2" charset="-122"/>
              </a:rPr>
              <a:t>人生的哲学</a:t>
            </a:r>
            <a:r>
              <a:rPr lang="zh-CN" altLang="en-US" sz="1800" b="1">
                <a:solidFill>
                  <a:srgbClr val="FF0000"/>
                </a:solidFill>
                <a:ea typeface="华文中宋" panose="02010600040101010101" pitchFamily="2" charset="-122"/>
              </a:rPr>
              <a:t>”</a:t>
            </a:r>
            <a:endParaRPr lang="zh-CN" altLang="en-US" sz="1800" b="1">
              <a:solidFill>
                <a:srgbClr val="FF0000"/>
              </a:solidFill>
              <a:latin typeface="华文中宋" panose="02010600040101010101" pitchFamily="2" charset="-122"/>
              <a:ea typeface="华文中宋" panose="02010600040101010101" pitchFamily="2" charset="-122"/>
            </a:endParaRPr>
          </a:p>
          <a:p>
            <a:pPr algn="ctr">
              <a:spcBef>
                <a:spcPct val="0"/>
              </a:spcBef>
              <a:buFontTx/>
              <a:buNone/>
            </a:pPr>
            <a:r>
              <a:rPr lang="zh-CN" altLang="en-US" sz="1800" b="1">
                <a:solidFill>
                  <a:srgbClr val="FF0000"/>
                </a:solidFill>
                <a:latin typeface="华文中宋" panose="02010600040101010101" pitchFamily="2" charset="-122"/>
                <a:ea typeface="华文中宋" panose="02010600040101010101" pitchFamily="2" charset="-122"/>
              </a:rPr>
              <a:t>医学家赞之为</a:t>
            </a:r>
            <a:r>
              <a:rPr lang="zh-CN" altLang="en-US" sz="1800" b="1">
                <a:solidFill>
                  <a:srgbClr val="FF0000"/>
                </a:solidFill>
                <a:ea typeface="华文中宋" panose="02010600040101010101" pitchFamily="2" charset="-122"/>
              </a:rPr>
              <a:t>“</a:t>
            </a:r>
            <a:r>
              <a:rPr lang="zh-CN" altLang="en-US" sz="1800" b="1">
                <a:solidFill>
                  <a:srgbClr val="FF0000"/>
                </a:solidFill>
                <a:latin typeface="华文中宋" panose="02010600040101010101" pitchFamily="2" charset="-122"/>
                <a:ea typeface="华文中宋" panose="02010600040101010101" pitchFamily="2" charset="-122"/>
              </a:rPr>
              <a:t>治病之法尽之矣</a:t>
            </a:r>
            <a:r>
              <a:rPr lang="zh-CN" altLang="en-US" sz="1800" b="1">
                <a:solidFill>
                  <a:srgbClr val="FF0000"/>
                </a:solidFill>
                <a:ea typeface="华文中宋" panose="02010600040101010101" pitchFamily="2" charset="-122"/>
              </a:rPr>
              <a:t>”</a:t>
            </a:r>
            <a:r>
              <a:rPr lang="zh-CN" altLang="en-US" sz="1800" b="1">
                <a:solidFill>
                  <a:srgbClr val="FF0000"/>
                </a:solidFill>
                <a:latin typeface="华文中宋" panose="02010600040101010101" pitchFamily="2" charset="-122"/>
                <a:ea typeface="华文中宋" panose="02010600040101010101" pitchFamily="2" charset="-122"/>
              </a:rPr>
              <a:t> </a:t>
            </a:r>
          </a:p>
          <a:p>
            <a:pPr algn="ctr">
              <a:spcBef>
                <a:spcPct val="0"/>
              </a:spcBef>
              <a:buFontTx/>
              <a:buNone/>
            </a:pPr>
            <a:r>
              <a:rPr lang="zh-CN" altLang="en-US" sz="1800" b="1">
                <a:solidFill>
                  <a:srgbClr val="FF0000"/>
                </a:solidFill>
                <a:latin typeface="华文中宋" panose="02010600040101010101" pitchFamily="2" charset="-122"/>
                <a:ea typeface="华文中宋" panose="02010600040101010101" pitchFamily="2" charset="-122"/>
              </a:rPr>
              <a:t>文学家评之为</a:t>
            </a:r>
            <a:r>
              <a:rPr lang="zh-CN" altLang="en-US" sz="1800" b="1">
                <a:solidFill>
                  <a:srgbClr val="FF0000"/>
                </a:solidFill>
                <a:ea typeface="华文中宋" panose="02010600040101010101" pitchFamily="2" charset="-122"/>
              </a:rPr>
              <a:t>“</a:t>
            </a:r>
            <a:r>
              <a:rPr lang="zh-CN" altLang="en-US" sz="1800" b="1">
                <a:solidFill>
                  <a:srgbClr val="FF0000"/>
                </a:solidFill>
                <a:latin typeface="华文中宋" panose="02010600040101010101" pitchFamily="2" charset="-122"/>
                <a:ea typeface="华文中宋" panose="02010600040101010101" pitchFamily="2" charset="-122"/>
              </a:rPr>
              <a:t>不朽不灭的大艺术品</a:t>
            </a:r>
            <a:r>
              <a:rPr lang="zh-CN" altLang="en-US" sz="1800" b="1">
                <a:solidFill>
                  <a:srgbClr val="FF0000"/>
                </a:solidFill>
                <a:ea typeface="华文中宋" panose="02010600040101010101" pitchFamily="2" charset="-122"/>
              </a:rPr>
              <a:t>”</a:t>
            </a:r>
            <a:endParaRPr lang="zh-CN" altLang="en-US" sz="1800" b="1">
              <a:solidFill>
                <a:srgbClr val="FF0000"/>
              </a:solidFill>
              <a:latin typeface="华文中宋" panose="02010600040101010101" pitchFamily="2" charset="-122"/>
              <a:ea typeface="华文中宋" panose="02010600040101010101" pitchFamily="2" charset="-122"/>
            </a:endParaRPr>
          </a:p>
          <a:p>
            <a:pPr algn="ctr">
              <a:spcBef>
                <a:spcPct val="0"/>
              </a:spcBef>
              <a:buFontTx/>
              <a:buNone/>
            </a:pPr>
            <a:r>
              <a:rPr lang="zh-CN" altLang="en-US" sz="1800" b="1">
                <a:solidFill>
                  <a:srgbClr val="FF0000"/>
                </a:solidFill>
                <a:latin typeface="华文中宋" panose="02010600040101010101" pitchFamily="2" charset="-122"/>
                <a:ea typeface="华文中宋" panose="02010600040101010101" pitchFamily="2" charset="-122"/>
              </a:rPr>
              <a:t>政治家视之为</a:t>
            </a:r>
            <a:r>
              <a:rPr lang="zh-CN" altLang="en-US" sz="1800" b="1">
                <a:solidFill>
                  <a:srgbClr val="FF0000"/>
                </a:solidFill>
                <a:ea typeface="华文中宋" panose="02010600040101010101" pitchFamily="2" charset="-122"/>
              </a:rPr>
              <a:t>“</a:t>
            </a:r>
            <a:r>
              <a:rPr lang="zh-CN" altLang="en-US" sz="1800" b="1">
                <a:solidFill>
                  <a:srgbClr val="FF0000"/>
                </a:solidFill>
                <a:latin typeface="华文中宋" panose="02010600040101010101" pitchFamily="2" charset="-122"/>
                <a:ea typeface="华文中宋" panose="02010600040101010101" pitchFamily="2" charset="-122"/>
              </a:rPr>
              <a:t>政治秘诀</a:t>
            </a:r>
            <a:r>
              <a:rPr lang="zh-CN" altLang="en-US" sz="1800" b="1">
                <a:solidFill>
                  <a:srgbClr val="FF0000"/>
                </a:solidFill>
                <a:ea typeface="华文中宋" panose="02010600040101010101" pitchFamily="2" charset="-122"/>
              </a:rPr>
              <a:t>”</a:t>
            </a:r>
            <a:r>
              <a:rPr lang="zh-CN" altLang="en-US" sz="1800" b="1">
                <a:solidFill>
                  <a:srgbClr val="FF0000"/>
                </a:solidFill>
                <a:latin typeface="华文中宋" panose="02010600040101010101" pitchFamily="2" charset="-122"/>
                <a:ea typeface="华文中宋" panose="02010600040101010101" pitchFamily="2" charset="-122"/>
              </a:rPr>
              <a:t>、</a:t>
            </a:r>
            <a:r>
              <a:rPr lang="zh-CN" altLang="en-US" sz="1800" b="1">
                <a:solidFill>
                  <a:srgbClr val="FF0000"/>
                </a:solidFill>
                <a:ea typeface="华文中宋" panose="02010600040101010101" pitchFamily="2" charset="-122"/>
              </a:rPr>
              <a:t>“</a:t>
            </a:r>
            <a:r>
              <a:rPr lang="zh-CN" altLang="en-US" sz="1800" b="1">
                <a:solidFill>
                  <a:srgbClr val="FF0000"/>
                </a:solidFill>
                <a:latin typeface="华文中宋" panose="02010600040101010101" pitchFamily="2" charset="-122"/>
                <a:ea typeface="华文中宋" panose="02010600040101010101" pitchFamily="2" charset="-122"/>
              </a:rPr>
              <a:t>外交教科书</a:t>
            </a:r>
            <a:r>
              <a:rPr lang="zh-CN" altLang="en-US" sz="1800" b="1">
                <a:solidFill>
                  <a:srgbClr val="FF0000"/>
                </a:solidFill>
                <a:ea typeface="华文中宋" panose="02010600040101010101" pitchFamily="2" charset="-122"/>
              </a:rPr>
              <a:t>”</a:t>
            </a:r>
            <a:endParaRPr lang="zh-CN" altLang="en-US" sz="1800" b="1">
              <a:solidFill>
                <a:srgbClr val="FF0000"/>
              </a:solidFill>
              <a:latin typeface="华文中宋" panose="02010600040101010101" pitchFamily="2" charset="-122"/>
              <a:ea typeface="华文中宋" panose="02010600040101010101" pitchFamily="2" charset="-122"/>
            </a:endParaRPr>
          </a:p>
          <a:p>
            <a:pPr algn="ctr">
              <a:spcBef>
                <a:spcPct val="0"/>
              </a:spcBef>
              <a:buFontTx/>
              <a:buNone/>
            </a:pPr>
            <a:r>
              <a:rPr lang="zh-CN" altLang="en-US" sz="1800" b="1">
                <a:solidFill>
                  <a:srgbClr val="FF0000"/>
                </a:solidFill>
                <a:latin typeface="华文中宋" panose="02010600040101010101" pitchFamily="2" charset="-122"/>
                <a:ea typeface="华文中宋" panose="02010600040101010101" pitchFamily="2" charset="-122"/>
              </a:rPr>
              <a:t>商人和管理学家视之为市场竞争的必读教材 </a:t>
            </a:r>
            <a:endParaRPr lang="zh-CN" altLang="en-US" sz="1800" b="1" dirty="0">
              <a:solidFill>
                <a:srgbClr val="FF0000"/>
              </a:solidFill>
              <a:latin typeface="华文中宋" panose="02010600040101010101" pitchFamily="2" charset="-122"/>
              <a:ea typeface="华文中宋" panose="02010600040101010101" pitchFamily="2" charset="-122"/>
            </a:endParaRPr>
          </a:p>
        </p:txBody>
      </p:sp>
      <p:sp>
        <p:nvSpPr>
          <p:cNvPr id="5" name="文本框 4"/>
          <p:cNvSpPr txBox="1"/>
          <p:nvPr/>
        </p:nvSpPr>
        <p:spPr>
          <a:xfrm>
            <a:off x="162613" y="2742951"/>
            <a:ext cx="6094428" cy="2862322"/>
          </a:xfrm>
          <a:prstGeom prst="rect">
            <a:avLst/>
          </a:prstGeom>
          <a:noFill/>
        </p:spPr>
        <p:txBody>
          <a:bodyPr wrap="square">
            <a:spAutoFit/>
          </a:bodyPr>
          <a:lstStyle/>
          <a:p>
            <a:pPr algn="ctr" eaLnBrk="1" hangingPunct="1">
              <a:lnSpc>
                <a:spcPct val="90000"/>
              </a:lnSpc>
              <a:buFontTx/>
              <a:buNone/>
            </a:pPr>
            <a:r>
              <a:rPr lang="zh-CN" altLang="en-US" sz="3600" b="1" dirty="0">
                <a:solidFill>
                  <a:srgbClr val="FF3300"/>
                </a:solidFill>
                <a:latin typeface="华文宋体" panose="02010600040101010101" pitchFamily="2" charset="-122"/>
                <a:ea typeface="华文宋体" panose="02010600040101010101" pitchFamily="2" charset="-122"/>
              </a:rPr>
              <a:t>孙武</a:t>
            </a:r>
            <a:r>
              <a:rPr lang="zh-CN" altLang="en-US" sz="2400" b="1" dirty="0">
                <a:solidFill>
                  <a:srgbClr val="993300"/>
                </a:solidFill>
                <a:latin typeface="华文宋体" panose="02010600040101010101" pitchFamily="2" charset="-122"/>
                <a:ea typeface="华文宋体" panose="02010600040101010101" pitchFamily="2" charset="-122"/>
              </a:rPr>
              <a:t>  字长卿</a:t>
            </a:r>
          </a:p>
          <a:p>
            <a:pPr algn="ctr" eaLnBrk="1" hangingPunct="1">
              <a:lnSpc>
                <a:spcPct val="90000"/>
              </a:lnSpc>
              <a:buFontTx/>
              <a:buNone/>
            </a:pPr>
            <a:r>
              <a:rPr lang="zh-CN" altLang="en-US" sz="2400" b="1" dirty="0">
                <a:solidFill>
                  <a:srgbClr val="993300"/>
                </a:solidFill>
                <a:latin typeface="华文宋体" panose="02010600040101010101" pitchFamily="2" charset="-122"/>
                <a:ea typeface="华文宋体" panose="02010600040101010101" pitchFamily="2" charset="-122"/>
              </a:rPr>
              <a:t>人们尊称其为孙子、</a:t>
            </a:r>
          </a:p>
          <a:p>
            <a:pPr algn="ctr" eaLnBrk="1" hangingPunct="1">
              <a:lnSpc>
                <a:spcPct val="90000"/>
              </a:lnSpc>
              <a:buFontTx/>
              <a:buNone/>
            </a:pPr>
            <a:r>
              <a:rPr lang="zh-CN" altLang="en-US" sz="2400" b="1" dirty="0">
                <a:solidFill>
                  <a:srgbClr val="993300"/>
                </a:solidFill>
                <a:latin typeface="华文宋体" panose="02010600040101010101" pitchFamily="2" charset="-122"/>
                <a:ea typeface="华文宋体" panose="02010600040101010101" pitchFamily="2" charset="-122"/>
              </a:rPr>
              <a:t>孙武子</a:t>
            </a:r>
          </a:p>
          <a:p>
            <a:pPr algn="ctr" eaLnBrk="1" hangingPunct="1">
              <a:lnSpc>
                <a:spcPct val="90000"/>
              </a:lnSpc>
              <a:buFontTx/>
              <a:buNone/>
            </a:pPr>
            <a:endParaRPr lang="zh-CN" altLang="en-US" sz="2400" b="1" dirty="0">
              <a:solidFill>
                <a:srgbClr val="993300"/>
              </a:solidFill>
              <a:latin typeface="华文宋体" panose="02010600040101010101" pitchFamily="2" charset="-122"/>
              <a:ea typeface="华文宋体" panose="02010600040101010101" pitchFamily="2" charset="-122"/>
            </a:endParaRPr>
          </a:p>
          <a:p>
            <a:pPr algn="ctr" eaLnBrk="1" hangingPunct="1">
              <a:lnSpc>
                <a:spcPct val="90000"/>
              </a:lnSpc>
              <a:buFontTx/>
              <a:buNone/>
            </a:pPr>
            <a:r>
              <a:rPr lang="zh-CN" altLang="en-US" sz="2400" b="1" dirty="0">
                <a:solidFill>
                  <a:srgbClr val="993300"/>
                </a:solidFill>
                <a:latin typeface="华文宋体" panose="02010600040101010101" pitchFamily="2" charset="-122"/>
                <a:ea typeface="华文宋体" panose="02010600040101010101" pitchFamily="2" charset="-122"/>
              </a:rPr>
              <a:t>公元前</a:t>
            </a:r>
            <a:r>
              <a:rPr lang="en-US" altLang="zh-CN" sz="2400" b="1" dirty="0">
                <a:solidFill>
                  <a:srgbClr val="993300"/>
                </a:solidFill>
                <a:latin typeface="华文宋体" panose="02010600040101010101" pitchFamily="2" charset="-122"/>
                <a:ea typeface="华文宋体" panose="02010600040101010101" pitchFamily="2" charset="-122"/>
              </a:rPr>
              <a:t>545</a:t>
            </a:r>
            <a:r>
              <a:rPr lang="zh-CN" altLang="en-US" sz="2400" b="1" dirty="0">
                <a:solidFill>
                  <a:srgbClr val="993300"/>
                </a:solidFill>
                <a:latin typeface="华文宋体" panose="02010600040101010101" pitchFamily="2" charset="-122"/>
                <a:ea typeface="华文宋体" panose="02010600040101010101" pitchFamily="2" charset="-122"/>
              </a:rPr>
              <a:t>年左右</a:t>
            </a:r>
          </a:p>
          <a:p>
            <a:pPr algn="ctr" eaLnBrk="1" hangingPunct="1">
              <a:lnSpc>
                <a:spcPct val="90000"/>
              </a:lnSpc>
              <a:buFontTx/>
              <a:buNone/>
            </a:pPr>
            <a:r>
              <a:rPr lang="zh-CN" altLang="en-US" sz="2400" b="1" dirty="0">
                <a:solidFill>
                  <a:srgbClr val="993300"/>
                </a:solidFill>
                <a:latin typeface="华文宋体" panose="02010600040101010101" pitchFamily="2" charset="-122"/>
                <a:ea typeface="华文宋体" panose="02010600040101010101" pitchFamily="2" charset="-122"/>
              </a:rPr>
              <a:t>出生于齐国乐安</a:t>
            </a:r>
            <a:r>
              <a:rPr lang="en-US" altLang="zh-CN" sz="2400" b="1" dirty="0">
                <a:solidFill>
                  <a:srgbClr val="993300"/>
                </a:solidFill>
                <a:latin typeface="华文宋体" panose="02010600040101010101" pitchFamily="2" charset="-122"/>
                <a:ea typeface="华文宋体" panose="02010600040101010101" pitchFamily="2" charset="-122"/>
              </a:rPr>
              <a:t>(</a:t>
            </a:r>
            <a:r>
              <a:rPr lang="zh-CN" altLang="en-US" sz="2400" b="1" dirty="0">
                <a:solidFill>
                  <a:srgbClr val="993300"/>
                </a:solidFill>
                <a:latin typeface="华文宋体" panose="02010600040101010101" pitchFamily="2" charset="-122"/>
                <a:ea typeface="华文宋体" panose="02010600040101010101" pitchFamily="2" charset="-122"/>
              </a:rPr>
              <a:t>山东省惠民县</a:t>
            </a:r>
            <a:r>
              <a:rPr lang="en-US" altLang="zh-CN" sz="2400" b="1" dirty="0">
                <a:solidFill>
                  <a:srgbClr val="993300"/>
                </a:solidFill>
                <a:latin typeface="华文宋体" panose="02010600040101010101" pitchFamily="2" charset="-122"/>
                <a:ea typeface="华文宋体" panose="02010600040101010101" pitchFamily="2" charset="-122"/>
              </a:rPr>
              <a:t>)</a:t>
            </a:r>
            <a:r>
              <a:rPr lang="zh-CN" altLang="en-US" sz="2400" b="1" dirty="0">
                <a:solidFill>
                  <a:srgbClr val="993300"/>
                </a:solidFill>
                <a:latin typeface="华文宋体" panose="02010600040101010101" pitchFamily="2" charset="-122"/>
                <a:ea typeface="华文宋体" panose="02010600040101010101" pitchFamily="2" charset="-122"/>
              </a:rPr>
              <a:t>世袭贵族家庭</a:t>
            </a:r>
            <a:r>
              <a:rPr lang="en-US" altLang="zh-CN" sz="2400" b="1" dirty="0">
                <a:solidFill>
                  <a:srgbClr val="993300"/>
                </a:solidFill>
                <a:latin typeface="华文宋体" panose="02010600040101010101" pitchFamily="2" charset="-122"/>
                <a:ea typeface="华文宋体" panose="02010600040101010101" pitchFamily="2" charset="-122"/>
              </a:rPr>
              <a:t>,</a:t>
            </a:r>
            <a:r>
              <a:rPr lang="zh-CN" altLang="en-US" sz="2400" b="1" dirty="0">
                <a:solidFill>
                  <a:srgbClr val="993300"/>
                </a:solidFill>
                <a:latin typeface="华文宋体" panose="02010600040101010101" pitchFamily="2" charset="-122"/>
                <a:ea typeface="华文宋体" panose="02010600040101010101" pitchFamily="2" charset="-122"/>
              </a:rPr>
              <a:t>是一个军旅名门世家</a:t>
            </a:r>
            <a:endParaRPr lang="en-US" altLang="zh-CN" sz="2400" b="1" dirty="0">
              <a:solidFill>
                <a:srgbClr val="993300"/>
              </a:solidFill>
              <a:latin typeface="华文宋体" panose="02010600040101010101" pitchFamily="2" charset="-122"/>
              <a:ea typeface="华文宋体" panose="02010600040101010101" pitchFamily="2" charset="-122"/>
            </a:endParaRPr>
          </a:p>
          <a:p>
            <a:pPr algn="ctr" eaLnBrk="1" hangingPunct="1">
              <a:lnSpc>
                <a:spcPct val="90000"/>
              </a:lnSpc>
              <a:buFontTx/>
              <a:buNone/>
            </a:pPr>
            <a:endParaRPr lang="zh-CN" altLang="en-US" sz="2000" b="1" dirty="0">
              <a:solidFill>
                <a:srgbClr val="993300"/>
              </a:solidFill>
              <a:latin typeface="隶书" panose="02010509060101010101" pitchFamily="49" charset="-122"/>
              <a:ea typeface="隶书" panose="02010509060101010101" pitchFamily="49" charset="-122"/>
            </a:endParaRPr>
          </a:p>
        </p:txBody>
      </p:sp>
      <p:sp>
        <p:nvSpPr>
          <p:cNvPr id="7" name="文本框 6"/>
          <p:cNvSpPr txBox="1"/>
          <p:nvPr/>
        </p:nvSpPr>
        <p:spPr>
          <a:xfrm>
            <a:off x="5705575" y="489723"/>
            <a:ext cx="6094428" cy="1785104"/>
          </a:xfrm>
          <a:prstGeom prst="rect">
            <a:avLst/>
          </a:prstGeom>
          <a:noFill/>
        </p:spPr>
        <p:txBody>
          <a:bodyPr wrap="square">
            <a:spAutoFit/>
          </a:bodyPr>
          <a:lstStyle/>
          <a:p>
            <a:pPr eaLnBrk="1" hangingPunct="1">
              <a:spcBef>
                <a:spcPct val="50000"/>
              </a:spcBef>
              <a:buNone/>
            </a:pPr>
            <a:r>
              <a:rPr lang="zh-CN" altLang="en-US" sz="2000" b="1" dirty="0">
                <a:latin typeface="华文宋体" panose="02010600040101010101" pitchFamily="2" charset="-122"/>
                <a:ea typeface="华文宋体" panose="02010600040101010101" pitchFamily="2" charset="-122"/>
              </a:rPr>
              <a:t>孙武所处的时代有三大突出特点：</a:t>
            </a:r>
          </a:p>
          <a:p>
            <a:pPr algn="ctr" eaLnBrk="1" hangingPunct="1">
              <a:spcBef>
                <a:spcPct val="50000"/>
              </a:spcBef>
              <a:buFontTx/>
              <a:buNone/>
            </a:pPr>
            <a:r>
              <a:rPr lang="zh-CN" altLang="en-US" sz="2000" b="1" dirty="0">
                <a:latin typeface="华文宋体" panose="02010600040101010101" pitchFamily="2" charset="-122"/>
                <a:ea typeface="华文宋体" panose="02010600040101010101" pitchFamily="2" charset="-122"/>
              </a:rPr>
              <a:t>一是相互兼并战争频繁</a:t>
            </a:r>
          </a:p>
          <a:p>
            <a:pPr algn="ctr" eaLnBrk="1" hangingPunct="1">
              <a:spcBef>
                <a:spcPct val="50000"/>
              </a:spcBef>
              <a:buFontTx/>
              <a:buNone/>
            </a:pPr>
            <a:r>
              <a:rPr lang="zh-CN" altLang="en-US" sz="2000" b="1" dirty="0">
                <a:latin typeface="华文宋体" panose="02010600040101010101" pitchFamily="2" charset="-122"/>
                <a:ea typeface="华文宋体" panose="02010600040101010101" pitchFamily="2" charset="-122"/>
              </a:rPr>
              <a:t>二是军事思想十分活跃</a:t>
            </a:r>
            <a:endParaRPr lang="en-US" altLang="zh-CN" sz="2000" b="1" dirty="0">
              <a:latin typeface="华文宋体" panose="02010600040101010101" pitchFamily="2" charset="-122"/>
              <a:ea typeface="华文宋体" panose="02010600040101010101" pitchFamily="2" charset="-122"/>
            </a:endParaRPr>
          </a:p>
          <a:p>
            <a:pPr algn="ctr" eaLnBrk="1" hangingPunct="1">
              <a:spcBef>
                <a:spcPct val="50000"/>
              </a:spcBef>
              <a:buFontTx/>
              <a:buNone/>
            </a:pPr>
            <a:r>
              <a:rPr lang="zh-CN" altLang="en-US" sz="2000" b="1" dirty="0">
                <a:latin typeface="华文宋体" panose="02010600040101010101" pitchFamily="2" charset="-122"/>
                <a:ea typeface="华文宋体" panose="02010600040101010101" pitchFamily="2" charset="-122"/>
              </a:rPr>
              <a:t>三是诸子百家学术争鸣</a:t>
            </a:r>
          </a:p>
        </p:txBody>
      </p:sp>
      <p:sp>
        <p:nvSpPr>
          <p:cNvPr id="9" name="文本框 8"/>
          <p:cNvSpPr txBox="1"/>
          <p:nvPr/>
        </p:nvSpPr>
        <p:spPr>
          <a:xfrm>
            <a:off x="6097572" y="2589063"/>
            <a:ext cx="6094428" cy="1200329"/>
          </a:xfrm>
          <a:prstGeom prst="rect">
            <a:avLst/>
          </a:prstGeom>
          <a:noFill/>
        </p:spPr>
        <p:txBody>
          <a:bodyPr wrap="square">
            <a:spAutoFit/>
          </a:bodyPr>
          <a:lstStyle/>
          <a:p>
            <a:r>
              <a:rPr lang="zh-CN" altLang="en-US" sz="1800" b="1" dirty="0">
                <a:latin typeface="华文宋体" panose="02010600040101010101" pitchFamily="2" charset="-122"/>
                <a:ea typeface="华文宋体" panose="02010600040101010101" pitchFamily="2" charset="-122"/>
              </a:rPr>
              <a:t>孙子亲自参加了这种战争。因此，</a:t>
            </a:r>
            <a:r>
              <a:rPr lang="en-US" altLang="zh-CN" sz="1800" b="1" dirty="0">
                <a:latin typeface="华文宋体" panose="02010600040101010101" pitchFamily="2" charset="-122"/>
                <a:ea typeface="华文宋体" panose="02010600040101010101" pitchFamily="2" charset="-122"/>
              </a:rPr>
              <a:t>《</a:t>
            </a:r>
            <a:r>
              <a:rPr lang="zh-CN" altLang="en-US" sz="1800" b="1" dirty="0">
                <a:latin typeface="华文宋体" panose="02010600040101010101" pitchFamily="2" charset="-122"/>
                <a:ea typeface="华文宋体" panose="02010600040101010101" pitchFamily="2" charset="-122"/>
              </a:rPr>
              <a:t>孙子兵法</a:t>
            </a:r>
            <a:r>
              <a:rPr lang="en-US" altLang="zh-CN" sz="1800" b="1" dirty="0">
                <a:latin typeface="华文宋体" panose="02010600040101010101" pitchFamily="2" charset="-122"/>
                <a:ea typeface="华文宋体" panose="02010600040101010101" pitchFamily="2" charset="-122"/>
              </a:rPr>
              <a:t>》</a:t>
            </a:r>
            <a:r>
              <a:rPr lang="zh-CN" altLang="en-US" sz="1800" b="1" dirty="0">
                <a:latin typeface="华文宋体" panose="02010600040101010101" pitchFamily="2" charset="-122"/>
                <a:ea typeface="华文宋体" panose="02010600040101010101" pitchFamily="2" charset="-122"/>
              </a:rPr>
              <a:t>反映了兼并和争霸战争的特点。例如，他主张“不争天下之交，不养天下之权，信己之私”，依靠“霸王之兵”，拔其城，毁其国，建立自己的霸业等等。</a:t>
            </a:r>
            <a:endParaRPr lang="zh-CN" altLang="en-US" dirty="0">
              <a:latin typeface="华文宋体" panose="02010600040101010101" pitchFamily="2" charset="-122"/>
              <a:ea typeface="华文宋体" panose="02010600040101010101" pitchFamily="2" charset="-122"/>
            </a:endParaRPr>
          </a:p>
        </p:txBody>
      </p:sp>
      <p:sp>
        <p:nvSpPr>
          <p:cNvPr id="11" name="文本框 10"/>
          <p:cNvSpPr txBox="1"/>
          <p:nvPr/>
        </p:nvSpPr>
        <p:spPr>
          <a:xfrm>
            <a:off x="6780229" y="4103628"/>
            <a:ext cx="6094428" cy="1922145"/>
          </a:xfrm>
          <a:prstGeom prst="rect">
            <a:avLst/>
          </a:prstGeom>
          <a:noFill/>
        </p:spPr>
        <p:txBody>
          <a:bodyPr wrap="square">
            <a:spAutoFit/>
          </a:bodyPr>
          <a:lstStyle/>
          <a:p>
            <a:pPr eaLnBrk="1" hangingPunct="1">
              <a:lnSpc>
                <a:spcPct val="80000"/>
              </a:lnSpc>
              <a:spcBef>
                <a:spcPct val="50000"/>
              </a:spcBef>
              <a:buFontTx/>
              <a:buNone/>
            </a:pPr>
            <a:r>
              <a:rPr lang="zh-CN" altLang="en-US" sz="2000" b="1" dirty="0">
                <a:solidFill>
                  <a:schemeClr val="tx2"/>
                </a:solidFill>
                <a:latin typeface="华文宋体" panose="02010600040101010101" pitchFamily="2" charset="-122"/>
                <a:ea typeface="华文宋体" panose="02010600040101010101" pitchFamily="2" charset="-122"/>
              </a:rPr>
              <a:t>孙武一生经历了三个阶段：</a:t>
            </a:r>
          </a:p>
          <a:p>
            <a:pPr eaLnBrk="1" hangingPunct="1">
              <a:lnSpc>
                <a:spcPct val="80000"/>
              </a:lnSpc>
              <a:spcBef>
                <a:spcPct val="50000"/>
              </a:spcBef>
              <a:buFontTx/>
              <a:buNone/>
            </a:pPr>
            <a:r>
              <a:rPr lang="zh-CN" altLang="en-US" sz="2000" b="1" dirty="0">
                <a:solidFill>
                  <a:schemeClr val="tx2"/>
                </a:solidFill>
                <a:latin typeface="华文宋体" panose="02010600040101010101" pitchFamily="2" charset="-122"/>
                <a:ea typeface="华文宋体" panose="02010600040101010101" pitchFamily="2" charset="-122"/>
              </a:rPr>
              <a:t> —— 奔吴隐居，研究兵法</a:t>
            </a:r>
          </a:p>
          <a:p>
            <a:pPr eaLnBrk="1" hangingPunct="1">
              <a:lnSpc>
                <a:spcPct val="80000"/>
              </a:lnSpc>
              <a:spcBef>
                <a:spcPct val="50000"/>
              </a:spcBef>
              <a:buFontTx/>
              <a:buNone/>
            </a:pPr>
            <a:r>
              <a:rPr lang="zh-CN" altLang="en-US" sz="2000" b="1" dirty="0">
                <a:solidFill>
                  <a:schemeClr val="tx2"/>
                </a:solidFill>
                <a:latin typeface="华文宋体" panose="02010600040101010101" pitchFamily="2" charset="-122"/>
                <a:ea typeface="华文宋体" panose="02010600040101010101" pitchFamily="2" charset="-122"/>
              </a:rPr>
              <a:t> —— 吴国为将，显名诸候 </a:t>
            </a:r>
          </a:p>
          <a:p>
            <a:pPr eaLnBrk="1" hangingPunct="1">
              <a:lnSpc>
                <a:spcPct val="80000"/>
              </a:lnSpc>
              <a:spcBef>
                <a:spcPct val="50000"/>
              </a:spcBef>
              <a:buFontTx/>
              <a:buNone/>
            </a:pPr>
            <a:r>
              <a:rPr lang="zh-CN" altLang="en-US" sz="2000" b="1" dirty="0">
                <a:solidFill>
                  <a:schemeClr val="tx2"/>
                </a:solidFill>
                <a:latin typeface="华文宋体" panose="02010600040101010101" pitchFamily="2" charset="-122"/>
                <a:ea typeface="华文宋体" panose="02010600040101010101" pitchFamily="2" charset="-122"/>
              </a:rPr>
              <a:t> —— 功成名就，飘然归隐</a:t>
            </a:r>
          </a:p>
          <a:p>
            <a:pPr eaLnBrk="1" hangingPunct="1">
              <a:lnSpc>
                <a:spcPct val="75000"/>
              </a:lnSpc>
              <a:spcBef>
                <a:spcPct val="50000"/>
              </a:spcBef>
              <a:buFontTx/>
              <a:buNone/>
            </a:pPr>
            <a:r>
              <a:rPr lang="zh-CN" altLang="en-US" sz="2000" b="1" dirty="0">
                <a:solidFill>
                  <a:srgbClr val="FF0000"/>
                </a:solidFill>
                <a:ea typeface="隶书" panose="02010509060101010101" pitchFamily="49" charset="-122"/>
                <a:sym typeface="+mn-ea"/>
              </a:rPr>
              <a:t>功劳：伍员举荐</a:t>
            </a:r>
            <a:r>
              <a:rPr lang="en-US" altLang="zh-CN" sz="2000" b="1" dirty="0">
                <a:solidFill>
                  <a:srgbClr val="FF0000"/>
                </a:solidFill>
                <a:ea typeface="隶书" panose="02010509060101010101" pitchFamily="49" charset="-122"/>
                <a:sym typeface="+mn-ea"/>
              </a:rPr>
              <a:t> </a:t>
            </a:r>
            <a:r>
              <a:rPr lang="zh-CN" altLang="en-US" sz="2000" b="1" dirty="0">
                <a:solidFill>
                  <a:srgbClr val="FF0000"/>
                </a:solidFill>
                <a:ea typeface="隶书" panose="02010509060101010101" pitchFamily="49" charset="-122"/>
                <a:sym typeface="+mn-ea"/>
              </a:rPr>
              <a:t>晋见吴王</a:t>
            </a:r>
            <a:r>
              <a:rPr lang="en-US" altLang="zh-CN" sz="2000" b="1" dirty="0">
                <a:solidFill>
                  <a:srgbClr val="FF0000"/>
                </a:solidFill>
                <a:ea typeface="隶书" panose="02010509060101010101" pitchFamily="49" charset="-122"/>
                <a:sym typeface="+mn-ea"/>
              </a:rPr>
              <a:t> </a:t>
            </a:r>
            <a:r>
              <a:rPr lang="zh-CN" altLang="en-US" sz="2000" b="1" dirty="0">
                <a:solidFill>
                  <a:srgbClr val="FF0000"/>
                </a:solidFill>
                <a:ea typeface="隶书" panose="02010509060101010101" pitchFamily="49" charset="-122"/>
                <a:sym typeface="+mn-ea"/>
              </a:rPr>
              <a:t>经国治军</a:t>
            </a:r>
            <a:r>
              <a:rPr lang="en-US" altLang="zh-CN" sz="2000" b="1" dirty="0">
                <a:solidFill>
                  <a:srgbClr val="FF0000"/>
                </a:solidFill>
                <a:ea typeface="隶书" panose="02010509060101010101" pitchFamily="49" charset="-122"/>
                <a:sym typeface="+mn-ea"/>
              </a:rPr>
              <a:t> </a:t>
            </a:r>
            <a:r>
              <a:rPr lang="zh-CN" altLang="en-US" sz="2000" b="1" dirty="0">
                <a:solidFill>
                  <a:srgbClr val="FF0000"/>
                </a:solidFill>
                <a:ea typeface="隶书" panose="02010509060101010101" pitchFamily="49" charset="-122"/>
                <a:sym typeface="+mn-ea"/>
              </a:rPr>
              <a:t>破楚震晋</a:t>
            </a:r>
            <a:endParaRPr lang="zh-CN" altLang="en-US" sz="2000" b="1" dirty="0">
              <a:solidFill>
                <a:schemeClr val="tx2"/>
              </a:solidFill>
              <a:latin typeface="华文宋体" panose="02010600040101010101" pitchFamily="2" charset="-122"/>
              <a:ea typeface="华文宋体" panose="02010600040101010101" pitchFamily="2" charset="-122"/>
            </a:endParaRPr>
          </a:p>
        </p:txBody>
      </p:sp>
      <p:sp>
        <p:nvSpPr>
          <p:cNvPr id="2" name="文本框 1"/>
          <p:cNvSpPr txBox="1"/>
          <p:nvPr/>
        </p:nvSpPr>
        <p:spPr>
          <a:xfrm>
            <a:off x="425450" y="5509260"/>
            <a:ext cx="6355080" cy="645160"/>
          </a:xfrm>
          <a:prstGeom prst="rect">
            <a:avLst/>
          </a:prstGeom>
          <a:noFill/>
        </p:spPr>
        <p:txBody>
          <a:bodyPr wrap="none" rtlCol="0" anchor="t">
            <a:spAutoFit/>
          </a:bodyPr>
          <a:lstStyle/>
          <a:p>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春秋战国时期的知名军事家、将领：田忌、吴起、白起、王剪</a:t>
            </a:r>
          </a:p>
          <a:p>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李牧</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
          <p:cNvSpPr>
            <a:spLocks noChangeArrowheads="1"/>
          </p:cNvSpPr>
          <p:nvPr/>
        </p:nvSpPr>
        <p:spPr bwMode="auto">
          <a:xfrm>
            <a:off x="1595439" y="115888"/>
            <a:ext cx="90376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隶书" panose="02010509060101010101" pitchFamily="49" charset="-122"/>
              </a:defRPr>
            </a:lvl1pPr>
            <a:lvl2pPr marL="742950" indent="-285750">
              <a:defRPr kumimoji="1" sz="2400">
                <a:solidFill>
                  <a:schemeClr val="tx1"/>
                </a:solidFill>
                <a:latin typeface="Times New Roman" panose="02020603050405020304" pitchFamily="18" charset="0"/>
                <a:ea typeface="隶书" panose="02010509060101010101" pitchFamily="49" charset="-122"/>
              </a:defRPr>
            </a:lvl2pPr>
            <a:lvl3pPr marL="1143000" indent="-228600">
              <a:defRPr kumimoji="1" sz="2400">
                <a:solidFill>
                  <a:schemeClr val="tx1"/>
                </a:solidFill>
                <a:latin typeface="Times New Roman" panose="02020603050405020304" pitchFamily="18" charset="0"/>
                <a:ea typeface="隶书" panose="02010509060101010101" pitchFamily="49" charset="-122"/>
              </a:defRPr>
            </a:lvl3pPr>
            <a:lvl4pPr marL="1600200" indent="-228600">
              <a:defRPr kumimoji="1" sz="2400">
                <a:solidFill>
                  <a:schemeClr val="tx1"/>
                </a:solidFill>
                <a:latin typeface="Times New Roman" panose="02020603050405020304" pitchFamily="18" charset="0"/>
                <a:ea typeface="隶书" panose="02010509060101010101" pitchFamily="49" charset="-122"/>
              </a:defRPr>
            </a:lvl4pPr>
            <a:lvl5pPr marL="2057400" indent="-228600">
              <a:defRPr kumimoji="1" sz="2400">
                <a:solidFill>
                  <a:schemeClr val="tx1"/>
                </a:solidFill>
                <a:latin typeface="Times New Roman" panose="02020603050405020304" pitchFamily="18"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r>
              <a:rPr lang="zh-CN" altLang="en-US" sz="2000">
                <a:solidFill>
                  <a:srgbClr val="FF0000"/>
                </a:solidFill>
                <a:latin typeface="微软雅黑" panose="020B0503020204020204" pitchFamily="34" charset="-122"/>
                <a:ea typeface="微软雅黑" panose="020B0503020204020204" pitchFamily="34" charset="-122"/>
              </a:rPr>
              <a:t>尹子涵：</a:t>
            </a:r>
            <a:r>
              <a:rPr lang="zh-CN" altLang="en-US" sz="2000">
                <a:solidFill>
                  <a:srgbClr val="444444"/>
                </a:solidFill>
                <a:latin typeface="微软雅黑" panose="020B0503020204020204" pitchFamily="34" charset="-122"/>
                <a:ea typeface="微软雅黑" panose="020B0503020204020204" pitchFamily="34" charset="-122"/>
              </a:rPr>
              <a:t>为了加强我国的国防建设，必须要针对潜在的战争威胁做好充分的准备，对内积极调度，对外分析时势，“非利不动，非得不用，非危不战”，战则必胜。</a:t>
            </a:r>
            <a:endParaRPr lang="zh-CN" altLang="en-US" sz="2000"/>
          </a:p>
        </p:txBody>
      </p:sp>
      <p:sp>
        <p:nvSpPr>
          <p:cNvPr id="4099" name="矩形 2"/>
          <p:cNvSpPr>
            <a:spLocks noChangeArrowheads="1"/>
          </p:cNvSpPr>
          <p:nvPr/>
        </p:nvSpPr>
        <p:spPr bwMode="auto">
          <a:xfrm>
            <a:off x="1595439" y="1131888"/>
            <a:ext cx="90376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隶书" panose="02010509060101010101" pitchFamily="49" charset="-122"/>
              </a:defRPr>
            </a:lvl1pPr>
            <a:lvl2pPr marL="742950" indent="-285750">
              <a:defRPr kumimoji="1" sz="2400">
                <a:solidFill>
                  <a:schemeClr val="tx1"/>
                </a:solidFill>
                <a:latin typeface="Times New Roman" panose="02020603050405020304" pitchFamily="18" charset="0"/>
                <a:ea typeface="隶书" panose="02010509060101010101" pitchFamily="49" charset="-122"/>
              </a:defRPr>
            </a:lvl2pPr>
            <a:lvl3pPr marL="1143000" indent="-228600">
              <a:defRPr kumimoji="1" sz="2400">
                <a:solidFill>
                  <a:schemeClr val="tx1"/>
                </a:solidFill>
                <a:latin typeface="Times New Roman" panose="02020603050405020304" pitchFamily="18" charset="0"/>
                <a:ea typeface="隶书" panose="02010509060101010101" pitchFamily="49" charset="-122"/>
              </a:defRPr>
            </a:lvl3pPr>
            <a:lvl4pPr marL="1600200" indent="-228600">
              <a:defRPr kumimoji="1" sz="2400">
                <a:solidFill>
                  <a:schemeClr val="tx1"/>
                </a:solidFill>
                <a:latin typeface="Times New Roman" panose="02020603050405020304" pitchFamily="18" charset="0"/>
                <a:ea typeface="隶书" panose="02010509060101010101" pitchFamily="49" charset="-122"/>
              </a:defRPr>
            </a:lvl4pPr>
            <a:lvl5pPr marL="2057400" indent="-228600">
              <a:defRPr kumimoji="1" sz="2400">
                <a:solidFill>
                  <a:schemeClr val="tx1"/>
                </a:solidFill>
                <a:latin typeface="Times New Roman" panose="02020603050405020304" pitchFamily="18"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r>
              <a:rPr lang="zh-CN" altLang="en-US" sz="2000">
                <a:solidFill>
                  <a:srgbClr val="FF0000"/>
                </a:solidFill>
                <a:latin typeface="微软雅黑" panose="020B0503020204020204" pitchFamily="34" charset="-122"/>
                <a:ea typeface="微软雅黑" panose="020B0503020204020204" pitchFamily="34" charset="-122"/>
              </a:rPr>
              <a:t>赖汪巾凡：</a:t>
            </a:r>
            <a:r>
              <a:rPr lang="zh-CN" altLang="en-US" sz="2000">
                <a:solidFill>
                  <a:srgbClr val="444444"/>
                </a:solidFill>
                <a:latin typeface="微软雅黑" panose="020B0503020204020204" pitchFamily="34" charset="-122"/>
                <a:ea typeface="微软雅黑" panose="020B0503020204020204" pitchFamily="34" charset="-122"/>
              </a:rPr>
              <a:t>好战者、盲战者、莽战者，往往杀敌八百，自损一千，得不偿失。</a:t>
            </a:r>
            <a:r>
              <a:rPr lang="en-US" altLang="zh-CN" sz="2000">
                <a:solidFill>
                  <a:srgbClr val="444444"/>
                </a:solidFill>
                <a:latin typeface="微软雅黑" panose="020B0503020204020204" pitchFamily="34" charset="-122"/>
                <a:ea typeface="微软雅黑" panose="020B0503020204020204" pitchFamily="34" charset="-122"/>
              </a:rPr>
              <a:t>……</a:t>
            </a:r>
            <a:r>
              <a:rPr lang="zh-CN" altLang="en-US" sz="2000">
                <a:solidFill>
                  <a:srgbClr val="444444"/>
                </a:solidFill>
                <a:latin typeface="微软雅黑" panose="020B0503020204020204" pitchFamily="34" charset="-122"/>
                <a:ea typeface="微软雅黑" panose="020B0503020204020204" pitchFamily="34" charset="-122"/>
              </a:rPr>
              <a:t>纵然我不主动犯人，难保人不犯我，对敌人的善意和不开战的希望，会化作捅向自己的刀。</a:t>
            </a:r>
            <a:endParaRPr lang="zh-CN" altLang="en-US" sz="2000"/>
          </a:p>
        </p:txBody>
      </p:sp>
      <p:sp>
        <p:nvSpPr>
          <p:cNvPr id="4100" name="矩形 3"/>
          <p:cNvSpPr>
            <a:spLocks noChangeArrowheads="1"/>
          </p:cNvSpPr>
          <p:nvPr/>
        </p:nvSpPr>
        <p:spPr bwMode="auto">
          <a:xfrm>
            <a:off x="1595439" y="2147889"/>
            <a:ext cx="9037637"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隶书" panose="02010509060101010101" pitchFamily="49" charset="-122"/>
              </a:defRPr>
            </a:lvl1pPr>
            <a:lvl2pPr marL="742950" indent="-285750">
              <a:defRPr kumimoji="1" sz="2400">
                <a:solidFill>
                  <a:schemeClr val="tx1"/>
                </a:solidFill>
                <a:latin typeface="Times New Roman" panose="02020603050405020304" pitchFamily="18" charset="0"/>
                <a:ea typeface="隶书" panose="02010509060101010101" pitchFamily="49" charset="-122"/>
              </a:defRPr>
            </a:lvl2pPr>
            <a:lvl3pPr marL="1143000" indent="-228600">
              <a:defRPr kumimoji="1" sz="2400">
                <a:solidFill>
                  <a:schemeClr val="tx1"/>
                </a:solidFill>
                <a:latin typeface="Times New Roman" panose="02020603050405020304" pitchFamily="18" charset="0"/>
                <a:ea typeface="隶书" panose="02010509060101010101" pitchFamily="49" charset="-122"/>
              </a:defRPr>
            </a:lvl3pPr>
            <a:lvl4pPr marL="1600200" indent="-228600">
              <a:defRPr kumimoji="1" sz="2400">
                <a:solidFill>
                  <a:schemeClr val="tx1"/>
                </a:solidFill>
                <a:latin typeface="Times New Roman" panose="02020603050405020304" pitchFamily="18" charset="0"/>
                <a:ea typeface="隶书" panose="02010509060101010101" pitchFamily="49" charset="-122"/>
              </a:defRPr>
            </a:lvl4pPr>
            <a:lvl5pPr marL="2057400" indent="-228600">
              <a:defRPr kumimoji="1" sz="2400">
                <a:solidFill>
                  <a:schemeClr val="tx1"/>
                </a:solidFill>
                <a:latin typeface="Times New Roman" panose="02020603050405020304" pitchFamily="18"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r>
              <a:rPr lang="zh-CN" altLang="en-US" sz="2000">
                <a:solidFill>
                  <a:srgbClr val="FF0000"/>
                </a:solidFill>
                <a:latin typeface="微软雅黑" panose="020B0503020204020204" pitchFamily="34" charset="-122"/>
                <a:ea typeface="微软雅黑" panose="020B0503020204020204" pitchFamily="34" charset="-122"/>
              </a:rPr>
              <a:t>时佳铭：</a:t>
            </a:r>
            <a:r>
              <a:rPr lang="zh-CN" altLang="en-US" sz="2000">
                <a:solidFill>
                  <a:srgbClr val="444444"/>
                </a:solidFill>
                <a:latin typeface="微软雅黑" panose="020B0503020204020204" pitchFamily="34" charset="-122"/>
                <a:ea typeface="微软雅黑" panose="020B0503020204020204" pitchFamily="34" charset="-122"/>
              </a:rPr>
              <a:t>“用兵之法，十则围之，五则攻之，倍则分之，敌则能战之，少则能逃之，不若则能避之”。此句中，后三种情况有“能”字而前三种无，“能”表现出不得已而应对之意。可见我方力量等于或弱于敌方时，都不应贸然主动出击。以少胜多固然可称奇，但国愈大，人愈众，战争造成的影响就愈会被放大。对于中国这样的大国，国防建设一定是为了尽可能防止战争发生</a:t>
            </a:r>
            <a:r>
              <a:rPr lang="en-US" altLang="zh-CN" sz="2000">
                <a:solidFill>
                  <a:srgbClr val="444444"/>
                </a:solidFill>
                <a:latin typeface="微软雅黑" panose="020B0503020204020204" pitchFamily="34" charset="-122"/>
                <a:ea typeface="微软雅黑" panose="020B0503020204020204" pitchFamily="34" charset="-122"/>
              </a:rPr>
              <a:t>;</a:t>
            </a:r>
            <a:r>
              <a:rPr lang="zh-CN" altLang="en-US" sz="2000">
                <a:solidFill>
                  <a:srgbClr val="444444"/>
                </a:solidFill>
                <a:latin typeface="微软雅黑" panose="020B0503020204020204" pitchFamily="34" charset="-122"/>
                <a:ea typeface="微软雅黑" panose="020B0503020204020204" pitchFamily="34" charset="-122"/>
              </a:rPr>
              <a:t>即使被迫卷入战争，也当“庙算”在先，不应打无准备之战。</a:t>
            </a:r>
            <a:endParaRPr lang="zh-CN" altLang="en-US" sz="2000"/>
          </a:p>
        </p:txBody>
      </p:sp>
      <p:sp>
        <p:nvSpPr>
          <p:cNvPr id="4101" name="矩形 4"/>
          <p:cNvSpPr>
            <a:spLocks noChangeArrowheads="1"/>
          </p:cNvSpPr>
          <p:nvPr/>
        </p:nvSpPr>
        <p:spPr bwMode="auto">
          <a:xfrm>
            <a:off x="1574800" y="4086226"/>
            <a:ext cx="9036050"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隶书" panose="02010509060101010101" pitchFamily="49" charset="-122"/>
              </a:defRPr>
            </a:lvl1pPr>
            <a:lvl2pPr marL="742950" indent="-285750">
              <a:defRPr kumimoji="1" sz="2400">
                <a:solidFill>
                  <a:schemeClr val="tx1"/>
                </a:solidFill>
                <a:latin typeface="Times New Roman" panose="02020603050405020304" pitchFamily="18" charset="0"/>
                <a:ea typeface="隶书" panose="02010509060101010101" pitchFamily="49" charset="-122"/>
              </a:defRPr>
            </a:lvl2pPr>
            <a:lvl3pPr marL="1143000" indent="-228600">
              <a:defRPr kumimoji="1" sz="2400">
                <a:solidFill>
                  <a:schemeClr val="tx1"/>
                </a:solidFill>
                <a:latin typeface="Times New Roman" panose="02020603050405020304" pitchFamily="18" charset="0"/>
                <a:ea typeface="隶书" panose="02010509060101010101" pitchFamily="49" charset="-122"/>
              </a:defRPr>
            </a:lvl3pPr>
            <a:lvl4pPr marL="1600200" indent="-228600">
              <a:defRPr kumimoji="1" sz="2400">
                <a:solidFill>
                  <a:schemeClr val="tx1"/>
                </a:solidFill>
                <a:latin typeface="Times New Roman" panose="02020603050405020304" pitchFamily="18" charset="0"/>
                <a:ea typeface="隶书" panose="02010509060101010101" pitchFamily="49" charset="-122"/>
              </a:defRPr>
            </a:lvl4pPr>
            <a:lvl5pPr marL="2057400" indent="-228600">
              <a:defRPr kumimoji="1" sz="2400">
                <a:solidFill>
                  <a:schemeClr val="tx1"/>
                </a:solidFill>
                <a:latin typeface="Times New Roman" panose="02020603050405020304" pitchFamily="18"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r>
              <a:rPr lang="zh-CN" altLang="en-US" sz="2000">
                <a:solidFill>
                  <a:srgbClr val="FF0000"/>
                </a:solidFill>
                <a:latin typeface="微软雅黑" panose="020B0503020204020204" pitchFamily="34" charset="-122"/>
                <a:ea typeface="微软雅黑" panose="020B0503020204020204" pitchFamily="34" charset="-122"/>
              </a:rPr>
              <a:t>陈浩玮：</a:t>
            </a:r>
            <a:r>
              <a:rPr lang="zh-CN" altLang="en-US" sz="2000">
                <a:solidFill>
                  <a:srgbClr val="444444"/>
                </a:solidFill>
                <a:latin typeface="微软雅黑" panose="020B0503020204020204" pitchFamily="34" charset="-122"/>
                <a:ea typeface="微软雅黑" panose="020B0503020204020204" pitchFamily="34" charset="-122"/>
              </a:rPr>
              <a:t>其实兵者并不仅仅意味着武器装备人员编制训练，还包括经济，基础科学，整体社会架构，阶层流动，资源分配等等等等很多方面。其实“兵者”从来就不局限在真刀真枪的战争，比如前段时间的滴滴，里面有些什么信息，我通过分析政府机要部分的打车的时间的流量就能大致判断最近在忙啥呢，我能够在什么时间段去哪里接人可以接到掌握着相关信息的人。再比如基础科学，国内一直以来，国产的科研仪器，包括相关的软件，一直都是弱项，美国仪器禁运，磁铁都没得用的，没有仪器没有相关的实验手段推进的速度会慢很多，可不仅仅是芯片，如果只是芯片，其实也没多大事。</a:t>
            </a:r>
            <a:endParaRPr lang="zh-CN" altLang="en-US" sz="20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p:nvPr/>
        </p:nvSpPr>
        <p:spPr>
          <a:xfrm>
            <a:off x="1631633" y="188596"/>
            <a:ext cx="9144000" cy="954107"/>
          </a:xfrm>
          <a:prstGeom prst="rect">
            <a:avLst/>
          </a:prstGeom>
          <a:noFill/>
          <a:ln w="9525">
            <a:noFill/>
          </a:ln>
          <a:effectLst>
            <a:outerShdw dist="35921" dir="2699999" algn="ctr" rotWithShape="0">
              <a:srgbClr val="FFFF00"/>
            </a:outerShdw>
          </a:effectLst>
        </p:spPr>
        <p:txBody>
          <a:bodyPr>
            <a:spAutoFit/>
          </a:bodyPr>
          <a:lstStyle>
            <a:lvl1pPr marL="339725" indent="-339725" algn="l" rtl="0" eaLnBrk="0" fontAlgn="base" hangingPunct="0">
              <a:spcBef>
                <a:spcPct val="20000"/>
              </a:spcBef>
              <a:spcAft>
                <a:spcPct val="0"/>
              </a:spcAft>
              <a:buChar char="•"/>
              <a:defRPr kumimoji="1"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kumimoji="1" sz="2800">
                <a:solidFill>
                  <a:schemeClr val="tx1"/>
                </a:solidFill>
                <a:latin typeface="+mn-lt"/>
                <a:ea typeface="+mn-ea"/>
              </a:defRPr>
            </a:lvl2pPr>
            <a:lvl3pPr marL="1139825" indent="-225425" algn="l" rtl="0" eaLnBrk="0" fontAlgn="base" hangingPunct="0">
              <a:spcBef>
                <a:spcPct val="20000"/>
              </a:spcBef>
              <a:spcAft>
                <a:spcPct val="0"/>
              </a:spcAft>
              <a:buChar char="•"/>
              <a:defRPr kumimoji="1" sz="2400">
                <a:solidFill>
                  <a:schemeClr val="tx1"/>
                </a:solidFill>
                <a:latin typeface="+mn-lt"/>
                <a:ea typeface="+mn-ea"/>
              </a:defRPr>
            </a:lvl3pPr>
            <a:lvl4pPr marL="1597025" indent="-225425" algn="l" rtl="0" eaLnBrk="0" fontAlgn="base" hangingPunct="0">
              <a:spcBef>
                <a:spcPct val="20000"/>
              </a:spcBef>
              <a:spcAft>
                <a:spcPct val="0"/>
              </a:spcAft>
              <a:buChar char="–"/>
              <a:defRPr kumimoji="1" sz="2000">
                <a:solidFill>
                  <a:schemeClr val="tx1"/>
                </a:solidFill>
                <a:latin typeface="+mn-lt"/>
                <a:ea typeface="+mn-ea"/>
              </a:defRPr>
            </a:lvl4pPr>
            <a:lvl5pPr marL="2054225" indent="-225425" algn="l" rtl="0" eaLnBrk="0" fontAlgn="base" hangingPunct="0">
              <a:spcBef>
                <a:spcPct val="20000"/>
              </a:spcBef>
              <a:spcAft>
                <a:spcPct val="0"/>
              </a:spcAft>
              <a:buChar char="»"/>
              <a:defRPr kumimoji="1" sz="2000">
                <a:solidFill>
                  <a:schemeClr val="tx1"/>
                </a:solidFill>
                <a:latin typeface="+mn-lt"/>
                <a:ea typeface="+mn-ea"/>
              </a:defRPr>
            </a:lvl5pPr>
          </a:lstStyle>
          <a:p>
            <a:pPr marL="0" indent="0" eaLnBrk="1" hangingPunct="1">
              <a:spcBef>
                <a:spcPts val="0"/>
              </a:spcBef>
              <a:buNone/>
            </a:pPr>
            <a:r>
              <a:rPr lang="zh-CN" altLang="en-US" sz="2800" b="1" dirty="0">
                <a:latin typeface="宋体" panose="02010600030101010101" pitchFamily="2" charset="-122"/>
                <a:ea typeface="宋体" panose="02010600030101010101" pitchFamily="2" charset="-122"/>
                <a:cs typeface="等线 Light" panose="02010600030101010101" charset="-122"/>
              </a:rPr>
              <a:t>第二章</a:t>
            </a:r>
            <a:r>
              <a:rPr lang="en-US" altLang="zh-CN" sz="2800" b="1" dirty="0">
                <a:latin typeface="宋体" panose="02010600030101010101" pitchFamily="2" charset="-122"/>
                <a:ea typeface="宋体" panose="02010600030101010101" pitchFamily="2" charset="-122"/>
                <a:cs typeface="等线 Light" panose="02010600030101010101" charset="-122"/>
              </a:rPr>
              <a:t>《</a:t>
            </a:r>
            <a:r>
              <a:rPr lang="zh-CN" altLang="en-US" sz="2800" b="1" dirty="0">
                <a:latin typeface="宋体" panose="02010600030101010101" pitchFamily="2" charset="-122"/>
                <a:ea typeface="宋体" panose="02010600030101010101" pitchFamily="2" charset="-122"/>
                <a:cs typeface="等线 Light" panose="02010600030101010101" charset="-122"/>
              </a:rPr>
              <a:t>孙子兵法</a:t>
            </a:r>
            <a:r>
              <a:rPr lang="en-US" altLang="zh-CN" sz="2800" b="1" dirty="0">
                <a:latin typeface="宋体" panose="02010600030101010101" pitchFamily="2" charset="-122"/>
                <a:ea typeface="宋体" panose="02010600030101010101" pitchFamily="2" charset="-122"/>
                <a:cs typeface="等线 Light" panose="02010600030101010101" charset="-122"/>
              </a:rPr>
              <a:t>》</a:t>
            </a:r>
            <a:r>
              <a:rPr lang="zh-CN" altLang="en-US" sz="2800" b="1" dirty="0">
                <a:latin typeface="宋体" panose="02010600030101010101" pitchFamily="2" charset="-122"/>
                <a:ea typeface="宋体" panose="02010600030101010101" pitchFamily="2" charset="-122"/>
                <a:cs typeface="等线 Light" panose="02010600030101010101" charset="-122"/>
              </a:rPr>
              <a:t>－兵学宝库经典</a:t>
            </a:r>
          </a:p>
          <a:p>
            <a:pPr marL="0" indent="0" eaLnBrk="1" hangingPunct="1">
              <a:spcBef>
                <a:spcPts val="0"/>
              </a:spcBef>
              <a:buNone/>
            </a:pPr>
            <a:r>
              <a:rPr lang="zh-CN" altLang="en-US" sz="2800" b="1" dirty="0">
                <a:latin typeface="宋体" panose="02010600030101010101" pitchFamily="2" charset="-122"/>
                <a:ea typeface="宋体" panose="02010600030101010101" pitchFamily="2" charset="-122"/>
                <a:cs typeface="等线 Light" panose="02010600030101010101" charset="-122"/>
              </a:rPr>
              <a:t>第一节  </a:t>
            </a:r>
            <a:r>
              <a:rPr kumimoji="0" lang="en-US" altLang="zh-CN" sz="2800" b="1" dirty="0">
                <a:latin typeface="宋体" panose="02010600030101010101" pitchFamily="2" charset="-122"/>
                <a:ea typeface="宋体" panose="02010600030101010101" pitchFamily="2" charset="-122"/>
              </a:rPr>
              <a:t>《</a:t>
            </a:r>
            <a:r>
              <a:rPr kumimoji="0" lang="zh-CN" altLang="en-US" sz="2800" b="1" dirty="0">
                <a:latin typeface="宋体" panose="02010600030101010101" pitchFamily="2" charset="-122"/>
                <a:ea typeface="宋体" panose="02010600030101010101" pitchFamily="2" charset="-122"/>
              </a:rPr>
              <a:t>孙子兵法</a:t>
            </a:r>
            <a:r>
              <a:rPr kumimoji="0" lang="en-US" altLang="zh-CN" sz="2800" b="1" dirty="0">
                <a:latin typeface="宋体" panose="02010600030101010101" pitchFamily="2" charset="-122"/>
                <a:ea typeface="宋体" panose="02010600030101010101" pitchFamily="2" charset="-122"/>
              </a:rPr>
              <a:t>》</a:t>
            </a:r>
            <a:r>
              <a:rPr kumimoji="0" lang="zh-CN" altLang="en-US" sz="2800" b="1" dirty="0">
                <a:latin typeface="宋体" panose="02010600030101010101" pitchFamily="2" charset="-122"/>
                <a:ea typeface="宋体" panose="02010600030101010101" pitchFamily="2" charset="-122"/>
              </a:rPr>
              <a:t>中的治军论</a:t>
            </a:r>
            <a:endParaRPr lang="zh-CN" altLang="en-US" sz="2800" b="1" dirty="0">
              <a:latin typeface="宋体" panose="02010600030101010101" pitchFamily="2" charset="-122"/>
              <a:ea typeface="宋体" panose="02010600030101010101" pitchFamily="2" charset="-122"/>
              <a:cs typeface="等线 Light" panose="02010600030101010101" charset="-122"/>
            </a:endParaRPr>
          </a:p>
        </p:txBody>
      </p:sp>
      <p:sp>
        <p:nvSpPr>
          <p:cNvPr id="2" name="文本框 1"/>
          <p:cNvSpPr txBox="1"/>
          <p:nvPr/>
        </p:nvSpPr>
        <p:spPr>
          <a:xfrm>
            <a:off x="1631951" y="1412875"/>
            <a:ext cx="8366125" cy="1198880"/>
          </a:xfrm>
          <a:prstGeom prst="rect">
            <a:avLst/>
          </a:prstGeom>
          <a:noFill/>
        </p:spPr>
        <p:txBody>
          <a:bodyPr wrap="square" rtlCol="0" anchor="t">
            <a:spAutoFit/>
          </a:bodyPr>
          <a:lstStyle/>
          <a:p>
            <a:r>
              <a:rPr lang="zh-CN" altLang="en-US" sz="2400" dirty="0">
                <a:latin typeface="宋体" panose="02010600030101010101" pitchFamily="2" charset="-122"/>
                <a:ea typeface="宋体" panose="02010600030101010101" pitchFamily="2" charset="-122"/>
                <a:cs typeface="等线 Light" panose="02010600030101010101" charset="-122"/>
                <a:sym typeface="+mn-ea"/>
              </a:rPr>
              <a:t>学习重点</a:t>
            </a:r>
            <a:r>
              <a:rPr lang="en-US" altLang="zh-CN" sz="2400" dirty="0">
                <a:latin typeface="宋体" panose="02010600030101010101" pitchFamily="2" charset="-122"/>
                <a:ea typeface="宋体" panose="02010600030101010101" pitchFamily="2" charset="-122"/>
                <a:cs typeface="等线 Light" panose="02010600030101010101" charset="-122"/>
                <a:sym typeface="+mn-ea"/>
              </a:rPr>
              <a:t>	</a:t>
            </a:r>
            <a:endParaRPr lang="en-US" altLang="zh-CN" sz="2400" dirty="0">
              <a:latin typeface="宋体" panose="02010600030101010101" pitchFamily="2" charset="-122"/>
              <a:ea typeface="宋体" panose="02010600030101010101" pitchFamily="2" charset="-122"/>
              <a:cs typeface="等线 Light" panose="02010600030101010101" charset="-122"/>
            </a:endParaRPr>
          </a:p>
          <a:p>
            <a:r>
              <a:rPr kumimoji="0" lang="zh-CN" altLang="en-US" sz="2400" b="1" dirty="0">
                <a:solidFill>
                  <a:srgbClr val="FF0000"/>
                </a:solidFill>
                <a:latin typeface="宋体" panose="02010600030101010101" pitchFamily="2" charset="-122"/>
                <a:ea typeface="宋体" panose="02010600030101010101" pitchFamily="2" charset="-122"/>
              </a:rPr>
              <a:t>你如何理解孙子的“五德”和“五危”</a:t>
            </a:r>
            <a:endParaRPr kumimoji="0" lang="en-US" altLang="zh-CN" sz="2400" b="1" dirty="0">
              <a:solidFill>
                <a:srgbClr val="FF0000"/>
              </a:solidFill>
              <a:latin typeface="宋体" panose="02010600030101010101" pitchFamily="2" charset="-122"/>
              <a:ea typeface="宋体" panose="02010600030101010101" pitchFamily="2" charset="-122"/>
            </a:endParaRPr>
          </a:p>
          <a:p>
            <a:r>
              <a:rPr kumimoji="0" lang="zh-CN" altLang="en-US" sz="2400" b="1" dirty="0">
                <a:solidFill>
                  <a:srgbClr val="FF0000"/>
                </a:solidFill>
                <a:latin typeface="宋体" panose="02010600030101010101" pitchFamily="2" charset="-122"/>
                <a:ea typeface="宋体" panose="02010600030101010101" pitchFamily="2" charset="-122"/>
              </a:rPr>
              <a:t>孙子管理部队的主要原则有哪些</a:t>
            </a:r>
            <a:endParaRPr lang="zh-CN" altLang="en-US" sz="2400" dirty="0">
              <a:latin typeface="宋体" panose="02010600030101010101" pitchFamily="2" charset="-122"/>
              <a:ea typeface="宋体" panose="02010600030101010101" pitchFamily="2" charset="-122"/>
              <a:cs typeface="等线 Light" panose="02010600030101010101" charset="-122"/>
              <a:sym typeface="+mn-ea"/>
            </a:endParaRPr>
          </a:p>
        </p:txBody>
      </p:sp>
      <p:sp>
        <p:nvSpPr>
          <p:cNvPr id="3" name="文本框 2"/>
          <p:cNvSpPr txBox="1"/>
          <p:nvPr/>
        </p:nvSpPr>
        <p:spPr>
          <a:xfrm>
            <a:off x="2927986" y="3284856"/>
            <a:ext cx="6073775" cy="861774"/>
          </a:xfrm>
          <a:prstGeom prst="rect">
            <a:avLst/>
          </a:prstGeom>
          <a:noFill/>
        </p:spPr>
        <p:txBody>
          <a:bodyPr wrap="square" rtlCol="0" anchor="t">
            <a:spAutoFit/>
          </a:bodyPr>
          <a:lstStyle/>
          <a:p>
            <a:pPr algn="ctr">
              <a:spcBef>
                <a:spcPct val="50000"/>
              </a:spcBef>
            </a:pPr>
            <a:r>
              <a:rPr kumimoji="0" lang="zh-CN" altLang="en-US" sz="2000" b="1" dirty="0">
                <a:latin typeface="宋体" panose="02010600030101010101" pitchFamily="2" charset="-122"/>
                <a:ea typeface="宋体" panose="02010600030101010101" pitchFamily="2" charset="-122"/>
              </a:rPr>
              <a:t>一、孙子选用将帅的标准</a:t>
            </a:r>
            <a:endParaRPr kumimoji="0" lang="en-US" altLang="zh-CN" sz="2000" b="1" dirty="0">
              <a:latin typeface="宋体" panose="02010600030101010101" pitchFamily="2" charset="-122"/>
              <a:ea typeface="宋体" panose="02010600030101010101" pitchFamily="2" charset="-122"/>
            </a:endParaRPr>
          </a:p>
          <a:p>
            <a:pPr algn="ctr">
              <a:spcBef>
                <a:spcPct val="50000"/>
              </a:spcBef>
            </a:pPr>
            <a:r>
              <a:rPr kumimoji="0" lang="zh-CN" altLang="en-US" sz="2000" b="1" dirty="0">
                <a:latin typeface="宋体" panose="02010600030101010101" pitchFamily="2" charset="-122"/>
                <a:ea typeface="宋体" panose="02010600030101010101" pitchFamily="2" charset="-122"/>
              </a:rPr>
              <a:t>二、孙子管理部队的原则</a:t>
            </a:r>
            <a:endParaRPr lang="zh-CN" altLang="en-US" sz="2000" b="1" dirty="0">
              <a:latin typeface="宋体" panose="02010600030101010101" pitchFamily="2" charset="-122"/>
              <a:ea typeface="宋体" panose="02010600030101010101" pitchFamily="2" charset="-122"/>
              <a:sym typeface="+mn-ea"/>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7040" y="236974"/>
            <a:ext cx="6096000" cy="400110"/>
          </a:xfrm>
          <a:prstGeom prst="rect">
            <a:avLst/>
          </a:prstGeom>
          <a:noFill/>
        </p:spPr>
        <p:txBody>
          <a:bodyPr wrap="square">
            <a:spAutoFit/>
          </a:bodyPr>
          <a:lstStyle/>
          <a:p>
            <a:pPr eaLnBrk="1" hangingPunct="1">
              <a:spcBef>
                <a:spcPct val="0"/>
              </a:spcBef>
              <a:buFontTx/>
              <a:buNone/>
            </a:pPr>
            <a:r>
              <a:rPr kumimoji="0" lang="zh-CN" altLang="en-US" sz="2000" b="1" dirty="0">
                <a:latin typeface="宋体" panose="02010600030101010101" pitchFamily="2" charset="-122"/>
                <a:ea typeface="宋体" panose="02010600030101010101" pitchFamily="2" charset="-122"/>
              </a:rPr>
              <a:t>一、孙子选将用将标准</a:t>
            </a:r>
            <a:r>
              <a:rPr kumimoji="0" lang="zh-CN" altLang="en-US" sz="2000" b="1" dirty="0">
                <a:solidFill>
                  <a:srgbClr val="FF0000"/>
                </a:solidFill>
                <a:latin typeface="宋体" panose="02010600030101010101" pitchFamily="2" charset="-122"/>
                <a:ea typeface="宋体" panose="02010600030101010101" pitchFamily="2" charset="-122"/>
              </a:rPr>
              <a:t> </a:t>
            </a:r>
            <a:endParaRPr lang="zh-CN" altLang="en-US" sz="2000" dirty="0">
              <a:latin typeface="宋体" panose="02010600030101010101" pitchFamily="2" charset="-122"/>
              <a:ea typeface="宋体" panose="02010600030101010101" pitchFamily="2" charset="-122"/>
            </a:endParaRPr>
          </a:p>
        </p:txBody>
      </p:sp>
      <p:sp>
        <p:nvSpPr>
          <p:cNvPr id="5" name="文本框 4"/>
          <p:cNvSpPr txBox="1"/>
          <p:nvPr/>
        </p:nvSpPr>
        <p:spPr>
          <a:xfrm>
            <a:off x="335280" y="675342"/>
            <a:ext cx="6096000" cy="461665"/>
          </a:xfrm>
          <a:prstGeom prst="rect">
            <a:avLst/>
          </a:prstGeom>
          <a:noFill/>
        </p:spPr>
        <p:txBody>
          <a:bodyPr wrap="square">
            <a:spAutoFit/>
          </a:bodyPr>
          <a:lstStyle/>
          <a:p>
            <a:pPr eaLnBrk="1" hangingPunct="1">
              <a:spcBef>
                <a:spcPct val="0"/>
              </a:spcBef>
              <a:buFontTx/>
              <a:buNone/>
              <a:defRPr/>
            </a:pPr>
            <a:r>
              <a:rPr lang="zh-CN" altLang="en-US" sz="2400" b="1" dirty="0">
                <a:latin typeface="宋体" panose="02010600030101010101" pitchFamily="2" charset="-122"/>
                <a:ea typeface="宋体" panose="02010600030101010101" pitchFamily="2" charset="-122"/>
              </a:rPr>
              <a:t>强军之道，要在得人</a:t>
            </a:r>
          </a:p>
        </p:txBody>
      </p:sp>
      <p:sp>
        <p:nvSpPr>
          <p:cNvPr id="7" name="文本框 6"/>
          <p:cNvSpPr txBox="1"/>
          <p:nvPr/>
        </p:nvSpPr>
        <p:spPr>
          <a:xfrm>
            <a:off x="335280" y="1175266"/>
            <a:ext cx="6096000" cy="1938992"/>
          </a:xfrm>
          <a:prstGeom prst="rect">
            <a:avLst/>
          </a:prstGeom>
          <a:noFill/>
        </p:spPr>
        <p:txBody>
          <a:bodyPr wrap="square">
            <a:spAutoFit/>
          </a:bodyPr>
          <a:lstStyle/>
          <a:p>
            <a:pPr eaLnBrk="1" hangingPunct="1">
              <a:spcBef>
                <a:spcPct val="0"/>
              </a:spcBef>
              <a:buFontTx/>
              <a:buNone/>
            </a:pPr>
            <a:r>
              <a:rPr lang="zh-CN" altLang="en-US" sz="2000"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在战争中得人才者得天下，有了精兵强将就能打败敌人，赢得胜利；孙子十分注重“择人”、“选将”。</a:t>
            </a:r>
            <a:r>
              <a:rPr kumimoji="0" lang="zh-CN" altLang="en-US" sz="2000" b="1" dirty="0">
                <a:latin typeface="宋体" panose="02010600030101010101" pitchFamily="2" charset="-122"/>
                <a:ea typeface="宋体" panose="02010600030101010101" pitchFamily="2" charset="-122"/>
              </a:rPr>
              <a:t>可以说，在十三篇中无篇不显露出孙武对将帅地位的竭力宣扬，孙武强调将领的地位和作用，提出选将的条件和要求，又是与当时战争急剧发展的客观情况紧密联系的。</a:t>
            </a:r>
            <a:endParaRPr lang="zh-CN" altLang="en-US" sz="2000" b="1" dirty="0">
              <a:latin typeface="宋体" panose="02010600030101010101" pitchFamily="2" charset="-122"/>
              <a:ea typeface="宋体" panose="02010600030101010101" pitchFamily="2" charset="-122"/>
            </a:endParaRPr>
          </a:p>
        </p:txBody>
      </p:sp>
      <p:sp>
        <p:nvSpPr>
          <p:cNvPr id="9" name="文本框 8"/>
          <p:cNvSpPr txBox="1"/>
          <p:nvPr/>
        </p:nvSpPr>
        <p:spPr>
          <a:xfrm>
            <a:off x="335280" y="3743742"/>
            <a:ext cx="6096000" cy="1938992"/>
          </a:xfrm>
          <a:prstGeom prst="rect">
            <a:avLst/>
          </a:prstGeom>
          <a:noFill/>
        </p:spPr>
        <p:txBody>
          <a:bodyPr wrap="square">
            <a:spAutoFit/>
          </a:bodyPr>
          <a:lstStyle/>
          <a:p>
            <a:pPr>
              <a:spcBef>
                <a:spcPct val="0"/>
              </a:spcBef>
              <a:buSzPct val="75000"/>
              <a:buFont typeface="Wingdings" panose="05000000000000000000" pitchFamily="2" charset="2"/>
              <a:buChar char="p"/>
            </a:pPr>
            <a:r>
              <a:rPr lang="zh-CN" altLang="en-US" sz="2400" b="1" dirty="0">
                <a:solidFill>
                  <a:srgbClr val="000000"/>
                </a:solidFill>
                <a:latin typeface="宋体" panose="02010600030101010101" pitchFamily="2" charset="-122"/>
                <a:ea typeface="宋体" panose="02010600030101010101" pitchFamily="2" charset="-122"/>
              </a:rPr>
              <a:t>将帅无能累死三军</a:t>
            </a:r>
            <a:endParaRPr lang="en-US" altLang="zh-CN" sz="2400" b="1" dirty="0">
              <a:solidFill>
                <a:srgbClr val="000000"/>
              </a:solidFill>
              <a:latin typeface="宋体" panose="02010600030101010101" pitchFamily="2" charset="-122"/>
              <a:ea typeface="宋体" panose="02010600030101010101" pitchFamily="2" charset="-122"/>
            </a:endParaRPr>
          </a:p>
          <a:p>
            <a:pPr>
              <a:spcBef>
                <a:spcPct val="0"/>
              </a:spcBef>
              <a:buSzPct val="75000"/>
              <a:buFont typeface="Wingdings" panose="05000000000000000000" pitchFamily="2" charset="2"/>
              <a:buChar char="p"/>
            </a:pPr>
            <a:r>
              <a:rPr lang="zh-CN" altLang="en-US" sz="2400" b="1" dirty="0">
                <a:solidFill>
                  <a:srgbClr val="000000"/>
                </a:solidFill>
                <a:latin typeface="宋体" panose="02010600030101010101" pitchFamily="2" charset="-122"/>
                <a:ea typeface="宋体" panose="02010600030101010101" pitchFamily="2" charset="-122"/>
              </a:rPr>
              <a:t>兵熊熊一个，将熊熊一窝</a:t>
            </a:r>
            <a:endParaRPr lang="en-US" altLang="zh-CN" sz="2400" b="1" dirty="0">
              <a:solidFill>
                <a:srgbClr val="000000"/>
              </a:solidFill>
              <a:latin typeface="宋体" panose="02010600030101010101" pitchFamily="2" charset="-122"/>
              <a:ea typeface="宋体" panose="02010600030101010101" pitchFamily="2" charset="-122"/>
            </a:endParaRPr>
          </a:p>
          <a:p>
            <a:pPr>
              <a:spcBef>
                <a:spcPct val="0"/>
              </a:spcBef>
              <a:buSzPct val="75000"/>
              <a:buFont typeface="Wingdings" panose="05000000000000000000" pitchFamily="2" charset="2"/>
              <a:buChar char="p"/>
            </a:pPr>
            <a:r>
              <a:rPr lang="zh-CN" altLang="en-US" sz="2400" b="1" dirty="0">
                <a:solidFill>
                  <a:srgbClr val="000000"/>
                </a:solidFill>
                <a:latin typeface="宋体" panose="02010600030101010101" pitchFamily="2" charset="-122"/>
                <a:ea typeface="宋体" panose="02010600030101010101" pitchFamily="2" charset="-122"/>
              </a:rPr>
              <a:t>强将手下无弱兵</a:t>
            </a:r>
            <a:endParaRPr lang="en-US" altLang="zh-CN" sz="2400" b="1" dirty="0">
              <a:solidFill>
                <a:srgbClr val="000000"/>
              </a:solidFill>
              <a:latin typeface="宋体" panose="02010600030101010101" pitchFamily="2" charset="-122"/>
              <a:ea typeface="宋体" panose="02010600030101010101" pitchFamily="2" charset="-122"/>
            </a:endParaRPr>
          </a:p>
          <a:p>
            <a:pPr>
              <a:spcBef>
                <a:spcPct val="0"/>
              </a:spcBef>
              <a:buSzPct val="75000"/>
              <a:buFont typeface="Wingdings" panose="05000000000000000000" pitchFamily="2" charset="2"/>
              <a:buChar char="p"/>
            </a:pPr>
            <a:r>
              <a:rPr lang="zh-CN" altLang="en-US" sz="2400" b="1" dirty="0">
                <a:solidFill>
                  <a:srgbClr val="000000"/>
                </a:solidFill>
                <a:latin typeface="宋体" panose="02010600030101010101" pitchFamily="2" charset="-122"/>
                <a:ea typeface="宋体" panose="02010600030101010101" pitchFamily="2" charset="-122"/>
              </a:rPr>
              <a:t>“一头绵羊带领一群狮子，敌不过一头狮子带领的一群绵羊”</a:t>
            </a:r>
            <a:endParaRPr lang="zh-CN" altLang="en-US" sz="2400" dirty="0">
              <a:latin typeface="宋体" panose="02010600030101010101" pitchFamily="2" charset="-122"/>
              <a:ea typeface="宋体" panose="02010600030101010101" pitchFamily="2" charset="-122"/>
            </a:endParaRPr>
          </a:p>
        </p:txBody>
      </p:sp>
      <p:sp>
        <p:nvSpPr>
          <p:cNvPr id="11" name="文本框 10"/>
          <p:cNvSpPr txBox="1"/>
          <p:nvPr/>
        </p:nvSpPr>
        <p:spPr>
          <a:xfrm>
            <a:off x="6096000" y="637084"/>
            <a:ext cx="6096000" cy="4154984"/>
          </a:xfrm>
          <a:prstGeom prst="rect">
            <a:avLst/>
          </a:prstGeom>
          <a:noFill/>
        </p:spPr>
        <p:txBody>
          <a:bodyPr wrap="square">
            <a:spAutoFit/>
          </a:bodyPr>
          <a:lstStyle/>
          <a:p>
            <a:pPr algn="ctr" eaLnBrk="1" hangingPunct="1">
              <a:defRPr/>
            </a:pPr>
            <a:r>
              <a:rPr kumimoji="0" lang="zh-CN" altLang="en-US" sz="2400" b="1" dirty="0">
                <a:solidFill>
                  <a:srgbClr val="FF0000"/>
                </a:solidFill>
                <a:latin typeface="Arial" panose="020B0604020202020204" pitchFamily="34" charset="0"/>
              </a:rPr>
              <a:t>标准：</a:t>
            </a:r>
            <a:endParaRPr kumimoji="0" lang="en-US" altLang="zh-CN" sz="2400" b="1" dirty="0">
              <a:solidFill>
                <a:srgbClr val="FF0000"/>
              </a:solidFill>
              <a:latin typeface="Arial" panose="020B0604020202020204" pitchFamily="34" charset="0"/>
            </a:endParaRPr>
          </a:p>
          <a:p>
            <a:pPr algn="ctr" eaLnBrk="1" hangingPunct="1">
              <a:defRPr/>
            </a:pPr>
            <a:r>
              <a:rPr kumimoji="0" lang="zh-CN" altLang="en-US" sz="2400" b="1" dirty="0">
                <a:solidFill>
                  <a:srgbClr val="FF0000"/>
                </a:solidFill>
                <a:latin typeface="Arial" panose="020B0604020202020204" pitchFamily="34" charset="0"/>
              </a:rPr>
              <a:t>（一）将帅要胸怀全局</a:t>
            </a:r>
            <a:br>
              <a:rPr kumimoji="0" lang="zh-CN" altLang="en-US" sz="2400" b="1" dirty="0">
                <a:solidFill>
                  <a:srgbClr val="FF0000"/>
                </a:solidFill>
                <a:latin typeface="Arial" panose="020B0604020202020204" pitchFamily="34" charset="0"/>
              </a:rPr>
            </a:br>
            <a:r>
              <a:rPr kumimoji="0" lang="zh-CN" altLang="en-US" sz="2400" b="1" dirty="0">
                <a:solidFill>
                  <a:srgbClr val="FF0000"/>
                </a:solidFill>
                <a:latin typeface="Arial" panose="020B0604020202020204" pitchFamily="34" charset="0"/>
              </a:rPr>
              <a:t>（二）将帅要具备五德</a:t>
            </a:r>
            <a:br>
              <a:rPr kumimoji="0" lang="zh-CN" altLang="en-US" sz="2400" b="1" dirty="0">
                <a:solidFill>
                  <a:srgbClr val="FF0000"/>
                </a:solidFill>
                <a:latin typeface="Arial" panose="020B0604020202020204" pitchFamily="34" charset="0"/>
              </a:rPr>
            </a:br>
            <a:r>
              <a:rPr kumimoji="0" lang="zh-CN" altLang="en-US" sz="2400" b="1" dirty="0">
                <a:solidFill>
                  <a:srgbClr val="FF0000"/>
                </a:solidFill>
                <a:latin typeface="Arial" panose="020B0604020202020204" pitchFamily="34" charset="0"/>
              </a:rPr>
              <a:t>（三）将帅要克服五危</a:t>
            </a:r>
            <a:r>
              <a:rPr lang="zh-CN" altLang="en-US" sz="2400" b="1" dirty="0">
                <a:solidFill>
                  <a:srgbClr val="FF0000"/>
                </a:solidFill>
              </a:rPr>
              <a:t> </a:t>
            </a:r>
            <a:endParaRPr lang="en-US" altLang="zh-CN" sz="2400" b="1" dirty="0">
              <a:solidFill>
                <a:srgbClr val="FF0000"/>
              </a:solidFill>
            </a:endParaRPr>
          </a:p>
          <a:p>
            <a:pPr algn="ctr" eaLnBrk="1" hangingPunct="1">
              <a:defRPr/>
            </a:pPr>
            <a:r>
              <a:rPr kumimoji="0" lang="zh-CN" altLang="en-US" sz="2400" b="1" dirty="0">
                <a:solidFill>
                  <a:srgbClr val="FF0000"/>
                </a:solidFill>
                <a:latin typeface="Arial" panose="020B0604020202020204" pitchFamily="34" charset="0"/>
              </a:rPr>
              <a:t>（四）将帅要不计名利</a:t>
            </a:r>
            <a:endParaRPr kumimoji="0" lang="en-US" altLang="zh-CN" sz="2400" b="1" dirty="0">
              <a:solidFill>
                <a:srgbClr val="FF0000"/>
              </a:solidFill>
              <a:latin typeface="Arial" panose="020B0604020202020204" pitchFamily="34" charset="0"/>
            </a:endParaRPr>
          </a:p>
          <a:p>
            <a:pPr algn="ctr" eaLnBrk="1" hangingPunct="1">
              <a:defRPr/>
            </a:pPr>
            <a:r>
              <a:rPr kumimoji="0" lang="zh-CN" altLang="en-US" sz="2400" b="1" dirty="0">
                <a:solidFill>
                  <a:srgbClr val="FF0000"/>
                </a:solidFill>
              </a:rPr>
              <a:t>（五）将帅要</a:t>
            </a:r>
            <a:r>
              <a:rPr lang="zh-CN" altLang="en-US" sz="2400" b="1" dirty="0">
                <a:solidFill>
                  <a:srgbClr val="FF0000"/>
                </a:solidFill>
              </a:rPr>
              <a:t>用人不疑</a:t>
            </a:r>
          </a:p>
          <a:p>
            <a:pPr algn="ctr" eaLnBrk="1" hangingPunct="1">
              <a:defRPr/>
            </a:pPr>
            <a:endParaRPr kumimoji="0" lang="zh-CN" altLang="en-US" sz="2400" dirty="0">
              <a:solidFill>
                <a:srgbClr val="FF0000"/>
              </a:solidFill>
              <a:effectLst>
                <a:outerShdw blurRad="38100" dist="38100" dir="2700000" algn="tl">
                  <a:srgbClr val="C0C0C0"/>
                </a:outerShdw>
              </a:effectLst>
            </a:endParaRPr>
          </a:p>
          <a:p>
            <a:pPr algn="ctr" eaLnBrk="1" hangingPunct="1">
              <a:defRPr/>
            </a:pPr>
            <a:endParaRPr kumimoji="0" lang="zh-CN" altLang="en-US" sz="2400" dirty="0">
              <a:solidFill>
                <a:srgbClr val="FF0000"/>
              </a:solidFill>
              <a:effectLst>
                <a:outerShdw blurRad="38100" dist="38100" dir="2700000" algn="tl">
                  <a:srgbClr val="C0C0C0"/>
                </a:outerShdw>
              </a:effectLst>
            </a:endParaRPr>
          </a:p>
          <a:p>
            <a:pPr algn="ctr" eaLnBrk="1" hangingPunct="1">
              <a:defRPr/>
            </a:pPr>
            <a:endParaRPr kumimoji="0" lang="zh-CN" altLang="en-US" sz="2400" dirty="0">
              <a:solidFill>
                <a:srgbClr val="FF0000"/>
              </a:solidFill>
              <a:effectLst>
                <a:outerShdw blurRad="38100" dist="38100" dir="2700000" algn="tl">
                  <a:srgbClr val="C0C0C0"/>
                </a:outerShdw>
              </a:effectLst>
            </a:endParaRPr>
          </a:p>
          <a:p>
            <a:pPr algn="ctr" eaLnBrk="1" hangingPunct="1">
              <a:defRPr/>
            </a:pPr>
            <a:r>
              <a:rPr lang="en-US" altLang="zh-CN" sz="20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20</a:t>
            </a:r>
            <a:r>
              <a:rPr lang="zh-CN" altLang="en-US" sz="20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世纪范围内现代名将：彭德怀、粟裕、林彪、徐向前、刘伯承、薛岳</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6080" y="721975"/>
            <a:ext cx="6096000" cy="923330"/>
          </a:xfrm>
          <a:prstGeom prst="rect">
            <a:avLst/>
          </a:prstGeom>
          <a:noFill/>
        </p:spPr>
        <p:txBody>
          <a:bodyPr wrap="square">
            <a:spAutoFit/>
          </a:bodyPr>
          <a:lstStyle/>
          <a:p>
            <a:pPr eaLnBrk="1" hangingPunct="1">
              <a:spcBef>
                <a:spcPct val="0"/>
              </a:spcBef>
              <a:buFontTx/>
              <a:buNone/>
            </a:pPr>
            <a:r>
              <a:rPr lang="zh-CN" altLang="en-US" sz="1800" dirty="0">
                <a:latin typeface="宋体" panose="02010600030101010101" pitchFamily="2" charset="-122"/>
                <a:ea typeface="宋体" panose="02010600030101010101" pitchFamily="2" charset="-122"/>
              </a:rPr>
              <a:t> </a:t>
            </a:r>
            <a:r>
              <a:rPr lang="en-US" altLang="zh-CN" sz="1800" dirty="0">
                <a:latin typeface="宋体" panose="02010600030101010101" pitchFamily="2" charset="-122"/>
                <a:ea typeface="宋体" panose="02010600030101010101" pitchFamily="2" charset="-122"/>
              </a:rPr>
              <a:t>1.</a:t>
            </a:r>
            <a:r>
              <a:rPr lang="zh-CN" altLang="en-US" sz="1800" dirty="0">
                <a:latin typeface="宋体" panose="02010600030101010101" pitchFamily="2" charset="-122"/>
                <a:ea typeface="宋体" panose="02010600030101010101" pitchFamily="2" charset="-122"/>
              </a:rPr>
              <a:t>故知兵之将，民之司命，国家安危之主也。</a:t>
            </a:r>
            <a:endParaRPr lang="en-US" altLang="zh-CN" sz="1800" dirty="0">
              <a:latin typeface="宋体" panose="02010600030101010101" pitchFamily="2" charset="-122"/>
              <a:ea typeface="宋体" panose="02010600030101010101" pitchFamily="2" charset="-122"/>
            </a:endParaRPr>
          </a:p>
          <a:p>
            <a:pPr eaLnBrk="1" hangingPunct="1">
              <a:spcBef>
                <a:spcPct val="0"/>
              </a:spcBef>
              <a:buFontTx/>
              <a:buNone/>
            </a:pPr>
            <a:r>
              <a:rPr lang="zh-CN" altLang="en-US" sz="1800" dirty="0">
                <a:latin typeface="宋体" panose="02010600030101010101" pitchFamily="2" charset="-122"/>
                <a:ea typeface="宋体" panose="02010600030101010101" pitchFamily="2" charset="-122"/>
              </a:rPr>
              <a:t>        夫将者，国之辅也。辅周则国必强，辅隙则国必弱。</a:t>
            </a:r>
            <a:r>
              <a:rPr lang="en-US" altLang="zh-CN" sz="1800" dirty="0">
                <a:latin typeface="宋体" panose="02010600030101010101" pitchFamily="2" charset="-122"/>
                <a:ea typeface="宋体" panose="02010600030101010101" pitchFamily="2" charset="-122"/>
              </a:rPr>
              <a:t> ——《</a:t>
            </a:r>
            <a:r>
              <a:rPr lang="zh-CN" altLang="en-US" sz="1800" dirty="0">
                <a:latin typeface="宋体" panose="02010600030101010101" pitchFamily="2" charset="-122"/>
                <a:ea typeface="宋体" panose="02010600030101010101" pitchFamily="2" charset="-122"/>
              </a:rPr>
              <a:t>作战篇</a:t>
            </a:r>
            <a:r>
              <a:rPr lang="en-US" altLang="zh-CN" sz="1800"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5" name="文本框 4"/>
          <p:cNvSpPr txBox="1"/>
          <p:nvPr/>
        </p:nvSpPr>
        <p:spPr>
          <a:xfrm>
            <a:off x="182880" y="247134"/>
            <a:ext cx="6096000" cy="369332"/>
          </a:xfrm>
          <a:prstGeom prst="rect">
            <a:avLst/>
          </a:prstGeom>
          <a:noFill/>
        </p:spPr>
        <p:txBody>
          <a:bodyPr wrap="square">
            <a:spAutoFit/>
          </a:bodyPr>
          <a:lstStyle/>
          <a:p>
            <a:pPr eaLnBrk="1" hangingPunct="1">
              <a:spcBef>
                <a:spcPct val="0"/>
              </a:spcBef>
              <a:buFontTx/>
              <a:buNone/>
            </a:pPr>
            <a:r>
              <a:rPr kumimoji="0" lang="zh-CN" altLang="en-US" sz="1800" b="1" dirty="0">
                <a:solidFill>
                  <a:srgbClr val="000000"/>
                </a:solidFill>
                <a:latin typeface="宋体" panose="02010600030101010101" pitchFamily="2" charset="-122"/>
                <a:ea typeface="宋体" panose="02010600030101010101" pitchFamily="2" charset="-122"/>
              </a:rPr>
              <a:t>（一）将帅应胸怀全局</a:t>
            </a:r>
          </a:p>
        </p:txBody>
      </p:sp>
      <p:sp>
        <p:nvSpPr>
          <p:cNvPr id="7" name="文本框 6"/>
          <p:cNvSpPr txBox="1"/>
          <p:nvPr/>
        </p:nvSpPr>
        <p:spPr>
          <a:xfrm>
            <a:off x="386080" y="1645305"/>
            <a:ext cx="6096000" cy="1200329"/>
          </a:xfrm>
          <a:prstGeom prst="rect">
            <a:avLst/>
          </a:prstGeom>
          <a:noFill/>
        </p:spPr>
        <p:txBody>
          <a:bodyPr wrap="square">
            <a:spAutoFit/>
          </a:bodyPr>
          <a:lstStyle/>
          <a:p>
            <a:pPr eaLnBrk="1" hangingPunct="1">
              <a:spcBef>
                <a:spcPct val="0"/>
              </a:spcBef>
              <a:buFontTx/>
              <a:buNone/>
            </a:pPr>
            <a:r>
              <a:rPr kumimoji="0" lang="zh-CN" altLang="en-US" sz="1800" b="1" dirty="0">
                <a:solidFill>
                  <a:srgbClr val="FF0000"/>
                </a:solidFill>
                <a:latin typeface="宋体" panose="02010600030101010101" pitchFamily="2" charset="-122"/>
                <a:ea typeface="宋体" panose="02010600030101010101" pitchFamily="2" charset="-122"/>
              </a:rPr>
              <a:t>	所以懂得用兵作战的将帅，是民众生死的掌握者，是国家安危的主宰者。</a:t>
            </a:r>
            <a:endParaRPr kumimoji="0" lang="en-US" altLang="zh-CN" sz="1800" b="1" dirty="0">
              <a:solidFill>
                <a:srgbClr val="FF0000"/>
              </a:solidFill>
              <a:latin typeface="宋体" panose="02010600030101010101" pitchFamily="2" charset="-122"/>
              <a:ea typeface="宋体" panose="02010600030101010101" pitchFamily="2" charset="-122"/>
            </a:endParaRPr>
          </a:p>
          <a:p>
            <a:pPr eaLnBrk="1" hangingPunct="1">
              <a:spcBef>
                <a:spcPct val="0"/>
              </a:spcBef>
              <a:buFontTx/>
              <a:buNone/>
            </a:pPr>
            <a:r>
              <a:rPr kumimoji="0" lang="en-US" altLang="zh-CN" sz="1800" b="1" dirty="0">
                <a:solidFill>
                  <a:srgbClr val="FF0000"/>
                </a:solidFill>
                <a:latin typeface="宋体" panose="02010600030101010101" pitchFamily="2" charset="-122"/>
                <a:ea typeface="宋体" panose="02010600030101010101" pitchFamily="2" charset="-122"/>
              </a:rPr>
              <a:t>	</a:t>
            </a:r>
            <a:r>
              <a:rPr kumimoji="0" lang="zh-CN" altLang="en-US" sz="1800" b="1" dirty="0">
                <a:solidFill>
                  <a:srgbClr val="FF0000"/>
                </a:solidFill>
                <a:latin typeface="宋体" panose="02010600030101010101" pitchFamily="2" charset="-122"/>
                <a:ea typeface="宋体" panose="02010600030101010101" pitchFamily="2" charset="-122"/>
              </a:rPr>
              <a:t>将帅是国家的辅佐。辅助周密，国家就强盛；辅助有缺陷，国家就会衰弱。</a:t>
            </a:r>
          </a:p>
        </p:txBody>
      </p:sp>
      <p:sp>
        <p:nvSpPr>
          <p:cNvPr id="9" name="文本框 8"/>
          <p:cNvSpPr txBox="1"/>
          <p:nvPr/>
        </p:nvSpPr>
        <p:spPr>
          <a:xfrm>
            <a:off x="457200" y="2967335"/>
            <a:ext cx="6096000" cy="1754326"/>
          </a:xfrm>
          <a:prstGeom prst="rect">
            <a:avLst/>
          </a:prstGeom>
          <a:noFill/>
        </p:spPr>
        <p:txBody>
          <a:bodyPr wrap="square">
            <a:spAutoFit/>
          </a:bodyPr>
          <a:lstStyle/>
          <a:p>
            <a:pPr eaLnBrk="1" hangingPunct="1">
              <a:buFontTx/>
              <a:buNone/>
            </a:pPr>
            <a:r>
              <a:rPr kumimoji="0" lang="en-US" altLang="zh-CN" sz="1800" b="1" dirty="0">
                <a:latin typeface="宋体" panose="02010600030101010101" pitchFamily="2" charset="-122"/>
                <a:ea typeface="宋体" panose="02010600030101010101" pitchFamily="2" charset="-122"/>
              </a:rPr>
              <a:t>2.</a:t>
            </a:r>
            <a:r>
              <a:rPr kumimoji="0" lang="zh-CN" altLang="en-US" sz="1800" b="1" dirty="0">
                <a:latin typeface="宋体" panose="02010600030101010101" pitchFamily="2" charset="-122"/>
                <a:ea typeface="宋体" panose="02010600030101010101" pitchFamily="2" charset="-122"/>
              </a:rPr>
              <a:t>战道必胜，主曰无战，必战可也；</a:t>
            </a:r>
          </a:p>
          <a:p>
            <a:pPr eaLnBrk="1" hangingPunct="1">
              <a:buFontTx/>
              <a:buNone/>
            </a:pPr>
            <a:r>
              <a:rPr kumimoji="0" lang="zh-CN" altLang="en-US" sz="1800" b="1" dirty="0">
                <a:latin typeface="宋体" panose="02010600030101010101" pitchFamily="2" charset="-122"/>
                <a:ea typeface="宋体" panose="02010600030101010101" pitchFamily="2" charset="-122"/>
              </a:rPr>
              <a:t>  战道不胜，主曰必战，无战可也。</a:t>
            </a:r>
            <a:r>
              <a:rPr kumimoji="0" lang="en-US" altLang="zh-CN" sz="1800" b="1" dirty="0">
                <a:latin typeface="宋体" panose="02010600030101010101" pitchFamily="2" charset="-122"/>
                <a:ea typeface="宋体" panose="02010600030101010101" pitchFamily="2" charset="-122"/>
              </a:rPr>
              <a:t>——《</a:t>
            </a:r>
            <a:r>
              <a:rPr kumimoji="0" lang="zh-CN" altLang="en-US" sz="1800" b="1" dirty="0">
                <a:latin typeface="宋体" panose="02010600030101010101" pitchFamily="2" charset="-122"/>
                <a:ea typeface="宋体" panose="02010600030101010101" pitchFamily="2" charset="-122"/>
              </a:rPr>
              <a:t>地形篇</a:t>
            </a:r>
            <a:r>
              <a:rPr kumimoji="0" lang="en-US" altLang="zh-CN" sz="1800" b="1" dirty="0">
                <a:latin typeface="宋体" panose="02010600030101010101" pitchFamily="2" charset="-122"/>
                <a:ea typeface="宋体" panose="02010600030101010101" pitchFamily="2" charset="-122"/>
              </a:rPr>
              <a:t>》</a:t>
            </a:r>
          </a:p>
          <a:p>
            <a:pPr eaLnBrk="1" hangingPunct="1">
              <a:buFontTx/>
              <a:buNone/>
            </a:pPr>
            <a:endParaRPr kumimoji="0" lang="en-US" altLang="zh-CN" sz="1800" b="1" dirty="0">
              <a:latin typeface="宋体" panose="02010600030101010101" pitchFamily="2" charset="-122"/>
              <a:ea typeface="宋体" panose="02010600030101010101" pitchFamily="2" charset="-122"/>
            </a:endParaRPr>
          </a:p>
          <a:p>
            <a:r>
              <a:rPr kumimoji="0" lang="zh-CN" altLang="en-US" sz="1800" b="1" dirty="0">
                <a:solidFill>
                  <a:srgbClr val="FF0000"/>
                </a:solidFill>
                <a:latin typeface="宋体" panose="02010600030101010101" pitchFamily="2" charset="-122"/>
                <a:ea typeface="宋体" panose="02010600030101010101" pitchFamily="2" charset="-122"/>
              </a:rPr>
              <a:t>从战争规律上分析，必然会胜利的，即使国君说不打，也可以坚持打；从战争规律上分析，不能打胜的，即使国君说一定要打，也可以不去打。</a:t>
            </a:r>
            <a:endParaRPr kumimoji="0" lang="zh-CN" altLang="en-US" b="1" dirty="0">
              <a:solidFill>
                <a:srgbClr val="FF0000"/>
              </a:solidFill>
              <a:latin typeface="宋体" panose="02010600030101010101" pitchFamily="2" charset="-122"/>
              <a:ea typeface="宋体" panose="02010600030101010101" pitchFamily="2" charset="-122"/>
            </a:endParaRPr>
          </a:p>
        </p:txBody>
      </p:sp>
      <p:sp>
        <p:nvSpPr>
          <p:cNvPr id="11" name="文本框 10"/>
          <p:cNvSpPr txBox="1"/>
          <p:nvPr/>
        </p:nvSpPr>
        <p:spPr>
          <a:xfrm>
            <a:off x="386080" y="4721661"/>
            <a:ext cx="6096000" cy="772584"/>
          </a:xfrm>
          <a:prstGeom prst="rect">
            <a:avLst/>
          </a:prstGeom>
          <a:noFill/>
        </p:spPr>
        <p:txBody>
          <a:bodyPr wrap="square">
            <a:spAutoFit/>
          </a:bodyPr>
          <a:lstStyle/>
          <a:p>
            <a:pPr eaLnBrk="1" hangingPunct="1">
              <a:lnSpc>
                <a:spcPct val="130000"/>
              </a:lnSpc>
              <a:spcBef>
                <a:spcPct val="0"/>
              </a:spcBef>
              <a:buFontTx/>
              <a:buNone/>
            </a:pPr>
            <a:r>
              <a:rPr lang="en-US" altLang="zh-CN" sz="1800" b="1" dirty="0">
                <a:latin typeface="宋体" panose="02010600030101010101" pitchFamily="2" charset="-122"/>
                <a:ea typeface="宋体" panose="02010600030101010101" pitchFamily="2" charset="-122"/>
              </a:rPr>
              <a:t>3.</a:t>
            </a:r>
            <a:r>
              <a:rPr lang="zh-CN" altLang="en-US" sz="1800" b="1" dirty="0">
                <a:latin typeface="宋体" panose="02010600030101010101" pitchFamily="2" charset="-122"/>
                <a:ea typeface="宋体" panose="02010600030101010101" pitchFamily="2" charset="-122"/>
              </a:rPr>
              <a:t>涂有所不由，军有所不击，城有所不攻，地有所不争，君命有所不受。           </a:t>
            </a:r>
            <a:r>
              <a:rPr lang="en-US" altLang="zh-CN" sz="1800" b="1" dirty="0">
                <a:latin typeface="宋体" panose="02010600030101010101" pitchFamily="2" charset="-122"/>
                <a:ea typeface="宋体" panose="02010600030101010101" pitchFamily="2" charset="-122"/>
              </a:rPr>
              <a:t>——</a:t>
            </a:r>
            <a:r>
              <a:rPr kumimoji="0" lang="en-US" altLang="zh-CN" sz="1600" b="1" dirty="0">
                <a:solidFill>
                  <a:srgbClr val="000000"/>
                </a:solidFill>
                <a:latin typeface="宋体" panose="02010600030101010101" pitchFamily="2" charset="-122"/>
                <a:ea typeface="宋体" panose="02010600030101010101" pitchFamily="2" charset="-122"/>
              </a:rPr>
              <a:t>《</a:t>
            </a:r>
            <a:r>
              <a:rPr kumimoji="0" lang="zh-CN" altLang="en-US" sz="1600" b="1" dirty="0">
                <a:solidFill>
                  <a:srgbClr val="000000"/>
                </a:solidFill>
                <a:latin typeface="宋体" panose="02010600030101010101" pitchFamily="2" charset="-122"/>
                <a:ea typeface="宋体" panose="02010600030101010101" pitchFamily="2" charset="-122"/>
              </a:rPr>
              <a:t>九变篇</a:t>
            </a:r>
            <a:r>
              <a:rPr kumimoji="0" lang="en-US" altLang="zh-CN" sz="1600" b="1" dirty="0">
                <a:solidFill>
                  <a:srgbClr val="000000"/>
                </a:solidFill>
                <a:latin typeface="宋体" panose="02010600030101010101" pitchFamily="2" charset="-122"/>
                <a:ea typeface="宋体" panose="02010600030101010101" pitchFamily="2" charset="-122"/>
              </a:rPr>
              <a:t>》</a:t>
            </a:r>
          </a:p>
        </p:txBody>
      </p:sp>
      <p:sp>
        <p:nvSpPr>
          <p:cNvPr id="13" name="文本框 12"/>
          <p:cNvSpPr txBox="1"/>
          <p:nvPr/>
        </p:nvSpPr>
        <p:spPr>
          <a:xfrm>
            <a:off x="457200" y="5582026"/>
            <a:ext cx="6096000" cy="923330"/>
          </a:xfrm>
          <a:prstGeom prst="rect">
            <a:avLst/>
          </a:prstGeom>
          <a:noFill/>
        </p:spPr>
        <p:txBody>
          <a:bodyPr wrap="square">
            <a:spAutoFit/>
          </a:bodyPr>
          <a:lstStyle/>
          <a:p>
            <a:r>
              <a:rPr lang="zh-CN" altLang="en-US" sz="1800" b="1" dirty="0">
                <a:solidFill>
                  <a:srgbClr val="FF0000"/>
                </a:solidFill>
                <a:latin typeface="宋体" panose="02010600030101010101" pitchFamily="2" charset="-122"/>
                <a:ea typeface="宋体" panose="02010600030101010101" pitchFamily="2" charset="-122"/>
              </a:rPr>
              <a:t>需要的情况下有的道路不要通过，有的敌军不要攻击，有的城邑不要攻占，有的地方不要争夺，国君的命令有的也可以不执行。</a:t>
            </a:r>
            <a:endParaRPr lang="zh-CN" altLang="en-US" dirty="0">
              <a:latin typeface="宋体" panose="02010600030101010101" pitchFamily="2" charset="-122"/>
              <a:ea typeface="宋体" panose="02010600030101010101" pitchFamily="2" charset="-122"/>
            </a:endParaRPr>
          </a:p>
        </p:txBody>
      </p:sp>
      <p:sp>
        <p:nvSpPr>
          <p:cNvPr id="14" name="文本框 13"/>
          <p:cNvSpPr txBox="1"/>
          <p:nvPr/>
        </p:nvSpPr>
        <p:spPr>
          <a:xfrm>
            <a:off x="7945120" y="1391920"/>
            <a:ext cx="3417294" cy="4616648"/>
          </a:xfrm>
          <a:prstGeom prst="rect">
            <a:avLst/>
          </a:prstGeom>
          <a:noFill/>
        </p:spPr>
        <p:txBody>
          <a:bodyPr wrap="square" rtlCol="0">
            <a:spAutoFit/>
          </a:bodyPr>
          <a:lstStyle/>
          <a:p>
            <a:r>
              <a:rPr lang="zh-CN" altLang="en-US" sz="3200" b="1" i="1" dirty="0">
                <a:latin typeface="宋体" panose="02010600030101010101" pitchFamily="2" charset="-122"/>
                <a:ea typeface="宋体" panose="02010600030101010101" pitchFamily="2" charset="-122"/>
              </a:rPr>
              <a:t>视频：淮海战役</a:t>
            </a:r>
            <a:endParaRPr lang="en-US" altLang="zh-CN" sz="3200" b="1" i="1" dirty="0">
              <a:latin typeface="宋体" panose="02010600030101010101" pitchFamily="2" charset="-122"/>
              <a:ea typeface="宋体" panose="02010600030101010101" pitchFamily="2" charset="-122"/>
            </a:endParaRPr>
          </a:p>
          <a:p>
            <a:pPr eaLnBrk="1" hangingPunct="1">
              <a:spcBef>
                <a:spcPct val="50000"/>
              </a:spcBef>
              <a:buFontTx/>
              <a:buNone/>
              <a:defRPr/>
            </a:pPr>
            <a:r>
              <a:rPr kumimoji="0" lang="zh-CN" altLang="en-US" sz="1800" b="1" dirty="0">
                <a:solidFill>
                  <a:srgbClr val="FF0000"/>
                </a:solidFill>
                <a:latin typeface="宋体" panose="02010600030101010101" pitchFamily="2" charset="-122"/>
                <a:ea typeface="宋体" panose="02010600030101010101" pitchFamily="2" charset="-122"/>
              </a:rPr>
              <a:t>灵活，是聪明的指挥员，基于客观情况“审时度势”而采取及时的和恰当的处置方法的一种才能。</a:t>
            </a:r>
            <a:endParaRPr kumimoji="0" lang="en-US" altLang="zh-CN" sz="1800" b="1" dirty="0">
              <a:solidFill>
                <a:srgbClr val="FF0000"/>
              </a:solidFill>
              <a:latin typeface="宋体" panose="02010600030101010101" pitchFamily="2" charset="-122"/>
              <a:ea typeface="宋体" panose="02010600030101010101" pitchFamily="2" charset="-122"/>
            </a:endParaRPr>
          </a:p>
          <a:p>
            <a:pPr algn="r" eaLnBrk="1" hangingPunct="1">
              <a:spcBef>
                <a:spcPct val="50000"/>
              </a:spcBef>
              <a:buFontTx/>
              <a:buNone/>
              <a:defRPr/>
            </a:pPr>
            <a:r>
              <a:rPr kumimoji="0" lang="en-US" altLang="zh-CN" sz="1800" b="1" dirty="0">
                <a:solidFill>
                  <a:srgbClr val="FF0000"/>
                </a:solidFill>
                <a:latin typeface="宋体" panose="02010600030101010101" pitchFamily="2" charset="-122"/>
                <a:ea typeface="宋体" panose="02010600030101010101" pitchFamily="2" charset="-122"/>
              </a:rPr>
              <a:t>---</a:t>
            </a:r>
            <a:r>
              <a:rPr kumimoji="0" lang="zh-CN" altLang="en-US" sz="1800" b="1" dirty="0">
                <a:solidFill>
                  <a:srgbClr val="FF0000"/>
                </a:solidFill>
                <a:latin typeface="宋体" panose="02010600030101010101" pitchFamily="2" charset="-122"/>
                <a:ea typeface="宋体" panose="02010600030101010101" pitchFamily="2" charset="-122"/>
              </a:rPr>
              <a:t>毛泽东</a:t>
            </a:r>
          </a:p>
          <a:p>
            <a:endParaRPr lang="en-US" altLang="zh-CN" dirty="0">
              <a:latin typeface="宋体" panose="02010600030101010101" pitchFamily="2" charset="-122"/>
              <a:ea typeface="宋体" panose="02010600030101010101" pitchFamily="2" charset="-122"/>
            </a:endParaRPr>
          </a:p>
          <a:p>
            <a:r>
              <a:rPr lang="zh-CN" altLang="en-US" sz="1800" dirty="0">
                <a:solidFill>
                  <a:srgbClr val="000000"/>
                </a:solidFill>
                <a:latin typeface="宋体" panose="02010600030101010101" pitchFamily="2" charset="-122"/>
                <a:ea typeface="宋体" panose="02010600030101010101" pitchFamily="2" charset="-122"/>
              </a:rPr>
              <a:t>毛泽东：情况紧急时，一切由刘、陈、邓临机处置，不要请示。</a:t>
            </a:r>
          </a:p>
          <a:p>
            <a:endParaRPr lang="zh-CN" altLang="en-US" sz="1800" dirty="0">
              <a:solidFill>
                <a:srgbClr val="000000"/>
              </a:solidFill>
              <a:latin typeface="宋体" panose="02010600030101010101" pitchFamily="2" charset="-122"/>
              <a:ea typeface="宋体" panose="02010600030101010101" pitchFamily="2" charset="-122"/>
            </a:endParaRPr>
          </a:p>
          <a:p>
            <a:pPr marL="0" lvl="0" indent="0" algn="ctr" eaLnBrk="1" hangingPunct="1">
              <a:spcBef>
                <a:spcPct val="0"/>
              </a:spcBef>
              <a:buNone/>
            </a:pPr>
            <a:r>
              <a:rPr lang="zh-CN" altLang="zh-CN" sz="2000" dirty="0">
                <a:solidFill>
                  <a:srgbClr val="C00000"/>
                </a:solidFill>
                <a:ea typeface="隶书" panose="02010509060101010101" pitchFamily="49" charset="-122"/>
                <a:sym typeface="+mn-ea"/>
              </a:rPr>
              <a:t>淮海战役总前委</a:t>
            </a:r>
            <a:endParaRPr lang="en-US" altLang="zh-CN" sz="2000" dirty="0">
              <a:solidFill>
                <a:srgbClr val="C00000"/>
              </a:solidFill>
              <a:ea typeface="隶书" panose="02010509060101010101" pitchFamily="49" charset="-122"/>
            </a:endParaRPr>
          </a:p>
          <a:p>
            <a:pPr marL="0" lvl="0" indent="0" algn="ctr" eaLnBrk="1" hangingPunct="1">
              <a:spcBef>
                <a:spcPct val="0"/>
              </a:spcBef>
              <a:buNone/>
            </a:pPr>
            <a:r>
              <a:rPr lang="zh-CN" altLang="zh-CN" sz="2000" dirty="0">
                <a:solidFill>
                  <a:srgbClr val="C00000"/>
                </a:solidFill>
                <a:ea typeface="隶书" panose="02010509060101010101" pitchFamily="49" charset="-122"/>
                <a:sym typeface="+mn-ea"/>
              </a:rPr>
              <a:t>粟裕、邓小平、刘伯承、陈毅、谭震林</a:t>
            </a:r>
            <a:endParaRPr lang="en-US" altLang="zh-CN" sz="2000" dirty="0">
              <a:solidFill>
                <a:srgbClr val="C00000"/>
              </a:solidFill>
              <a:ea typeface="隶书" panose="02010509060101010101" pitchFamily="49" charset="-122"/>
            </a:endParaRPr>
          </a:p>
          <a:p>
            <a:endParaRPr lang="en-US" altLang="zh-CN" sz="2000" dirty="0">
              <a:solidFill>
                <a:srgbClr val="000000"/>
              </a:solidFill>
              <a:latin typeface="宋体" panose="02010600030101010101" pitchFamily="2" charset="-122"/>
              <a:ea typeface="宋体" panose="02010600030101010101" pitchFamily="2" charset="-122"/>
            </a:endParaRPr>
          </a:p>
          <a:p>
            <a:endParaRPr lang="en-US" altLang="zh-CN" sz="2000" dirty="0">
              <a:solidFill>
                <a:srgbClr val="000000"/>
              </a:solidFill>
              <a:latin typeface="宋体" panose="02010600030101010101" pitchFamily="2" charset="-122"/>
              <a:ea typeface="宋体" panose="0201060003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2560" y="182880"/>
            <a:ext cx="6096000" cy="369332"/>
          </a:xfrm>
          <a:prstGeom prst="rect">
            <a:avLst/>
          </a:prstGeom>
          <a:noFill/>
        </p:spPr>
        <p:txBody>
          <a:bodyPr wrap="square">
            <a:spAutoFit/>
          </a:bodyPr>
          <a:lstStyle/>
          <a:p>
            <a:pPr eaLnBrk="1" hangingPunct="1">
              <a:spcBef>
                <a:spcPct val="0"/>
              </a:spcBef>
              <a:buFontTx/>
              <a:buNone/>
            </a:pPr>
            <a:r>
              <a:rPr kumimoji="0" lang="zh-CN" altLang="en-US" sz="1800" b="1" dirty="0">
                <a:latin typeface="宋体" panose="02010600030101010101" pitchFamily="2" charset="-122"/>
                <a:ea typeface="宋体" panose="02010600030101010101" pitchFamily="2" charset="-122"/>
              </a:rPr>
              <a:t>（二）将帅要具备五德</a:t>
            </a:r>
            <a:endParaRPr lang="zh-CN" altLang="en-US" sz="1800" dirty="0">
              <a:latin typeface="宋体" panose="02010600030101010101" pitchFamily="2" charset="-122"/>
              <a:ea typeface="宋体" panose="02010600030101010101" pitchFamily="2" charset="-122"/>
            </a:endParaRPr>
          </a:p>
        </p:txBody>
      </p:sp>
      <p:sp>
        <p:nvSpPr>
          <p:cNvPr id="5" name="文本框 4"/>
          <p:cNvSpPr txBox="1"/>
          <p:nvPr/>
        </p:nvSpPr>
        <p:spPr>
          <a:xfrm>
            <a:off x="386080" y="1605895"/>
            <a:ext cx="6096000" cy="923330"/>
          </a:xfrm>
          <a:prstGeom prst="rect">
            <a:avLst/>
          </a:prstGeom>
          <a:noFill/>
        </p:spPr>
        <p:txBody>
          <a:bodyPr wrap="square">
            <a:spAutoFit/>
          </a:bodyPr>
          <a:lstStyle/>
          <a:p>
            <a:pPr eaLnBrk="1" hangingPunct="1">
              <a:spcBef>
                <a:spcPct val="0"/>
              </a:spcBef>
              <a:buFontTx/>
              <a:buNone/>
            </a:pPr>
            <a:r>
              <a:rPr lang="zh-CN" altLang="en-US" sz="1800" b="1" dirty="0">
                <a:latin typeface="宋体" panose="02010600030101010101" pitchFamily="2" charset="-122"/>
                <a:ea typeface="宋体" panose="02010600030101010101" pitchFamily="2" charset="-122"/>
              </a:rPr>
              <a:t>将有五才：勇、智、仁、信、忠</a:t>
            </a:r>
            <a:endParaRPr lang="en-US" altLang="zh-CN" sz="1800" b="1" dirty="0">
              <a:latin typeface="宋体" panose="02010600030101010101" pitchFamily="2" charset="-122"/>
              <a:ea typeface="宋体" panose="02010600030101010101" pitchFamily="2" charset="-122"/>
            </a:endParaRPr>
          </a:p>
          <a:p>
            <a:pPr eaLnBrk="1" hangingPunct="1">
              <a:spcBef>
                <a:spcPct val="0"/>
              </a:spcBef>
              <a:buFontTx/>
              <a:buNone/>
            </a:pPr>
            <a:r>
              <a:rPr lang="en-US" altLang="zh-CN" sz="1800" b="1" dirty="0">
                <a:latin typeface="宋体" panose="02010600030101010101" pitchFamily="2" charset="-122"/>
                <a:ea typeface="宋体" panose="02010600030101010101" pitchFamily="2" charset="-122"/>
              </a:rPr>
              <a:t>                     —《</a:t>
            </a:r>
            <a:r>
              <a:rPr lang="zh-CN" altLang="en-US" sz="1800" b="1" dirty="0">
                <a:latin typeface="宋体" panose="02010600030101010101" pitchFamily="2" charset="-122"/>
                <a:ea typeface="宋体" panose="02010600030101010101" pitchFamily="2" charset="-122"/>
              </a:rPr>
              <a:t>六韬</a:t>
            </a:r>
            <a:r>
              <a:rPr lang="en-US" altLang="zh-CN" sz="1800" b="1" dirty="0">
                <a:latin typeface="宋体" panose="02010600030101010101" pitchFamily="2" charset="-122"/>
                <a:ea typeface="宋体" panose="02010600030101010101" pitchFamily="2" charset="-122"/>
              </a:rPr>
              <a:t>》</a:t>
            </a:r>
          </a:p>
          <a:p>
            <a:pPr eaLnBrk="1" hangingPunct="1">
              <a:spcBef>
                <a:spcPct val="0"/>
              </a:spcBef>
              <a:buFontTx/>
              <a:buNone/>
            </a:pPr>
            <a:r>
              <a:rPr lang="zh-CN" altLang="en-US" sz="1800" b="1" dirty="0">
                <a:latin typeface="宋体" panose="02010600030101010101" pitchFamily="2" charset="-122"/>
                <a:ea typeface="宋体" panose="02010600030101010101" pitchFamily="2" charset="-122"/>
              </a:rPr>
              <a:t>仁、义、礼、智、信   </a:t>
            </a:r>
            <a:r>
              <a:rPr lang="en-US" altLang="zh-CN" sz="1800" b="1" dirty="0">
                <a:latin typeface="宋体" panose="02010600030101010101" pitchFamily="2" charset="-122"/>
                <a:ea typeface="宋体" panose="02010600030101010101" pitchFamily="2" charset="-122"/>
              </a:rPr>
              <a:t>—</a:t>
            </a:r>
            <a:r>
              <a:rPr lang="zh-CN" altLang="en-US" sz="1800" b="1" dirty="0">
                <a:latin typeface="宋体" panose="02010600030101010101" pitchFamily="2" charset="-122"/>
                <a:ea typeface="宋体" panose="02010600030101010101" pitchFamily="2" charset="-122"/>
              </a:rPr>
              <a:t>诸葛亮</a:t>
            </a:r>
            <a:endParaRPr lang="en-US" altLang="zh-CN" sz="1800" b="1" dirty="0">
              <a:latin typeface="宋体" panose="02010600030101010101" pitchFamily="2" charset="-122"/>
              <a:ea typeface="宋体" panose="02010600030101010101" pitchFamily="2" charset="-122"/>
            </a:endParaRPr>
          </a:p>
        </p:txBody>
      </p:sp>
      <p:sp>
        <p:nvSpPr>
          <p:cNvPr id="7" name="文本框 6"/>
          <p:cNvSpPr txBox="1"/>
          <p:nvPr/>
        </p:nvSpPr>
        <p:spPr>
          <a:xfrm>
            <a:off x="314960" y="755888"/>
            <a:ext cx="6096000" cy="646331"/>
          </a:xfrm>
          <a:prstGeom prst="rect">
            <a:avLst/>
          </a:prstGeom>
          <a:noFill/>
        </p:spPr>
        <p:txBody>
          <a:bodyPr wrap="square">
            <a:spAutoFit/>
          </a:bodyPr>
          <a:lstStyle/>
          <a:p>
            <a:pPr eaLnBrk="1" hangingPunct="1">
              <a:spcBef>
                <a:spcPct val="0"/>
              </a:spcBef>
              <a:buFontTx/>
              <a:buNone/>
            </a:pPr>
            <a:r>
              <a:rPr lang="zh-CN" altLang="en-US" sz="1800" b="1" dirty="0">
                <a:latin typeface="宋体" panose="02010600030101010101" pitchFamily="2" charset="-122"/>
                <a:ea typeface="宋体" panose="02010600030101010101" pitchFamily="2" charset="-122"/>
              </a:rPr>
              <a:t>将</a:t>
            </a:r>
            <a:r>
              <a:rPr lang="zh-CN" altLang="en-US" sz="1800" b="1" dirty="0">
                <a:solidFill>
                  <a:srgbClr val="000000"/>
                </a:solidFill>
                <a:latin typeface="宋体" panose="02010600030101010101" pitchFamily="2" charset="-122"/>
                <a:ea typeface="宋体" panose="02010600030101010101" pitchFamily="2" charset="-122"/>
              </a:rPr>
              <a:t>者</a:t>
            </a:r>
            <a:r>
              <a:rPr lang="en-US" altLang="zh-CN" sz="1800" b="1" dirty="0">
                <a:solidFill>
                  <a:srgbClr val="000000"/>
                </a:solidFill>
                <a:latin typeface="宋体" panose="02010600030101010101" pitchFamily="2" charset="-122"/>
                <a:ea typeface="宋体" panose="02010600030101010101" pitchFamily="2" charset="-122"/>
              </a:rPr>
              <a:t>,</a:t>
            </a:r>
            <a:r>
              <a:rPr lang="zh-CN" altLang="en-US" sz="1800" b="1" dirty="0">
                <a:solidFill>
                  <a:srgbClr val="000000"/>
                </a:solidFill>
                <a:latin typeface="宋体" panose="02010600030101010101" pitchFamily="2" charset="-122"/>
                <a:ea typeface="宋体" panose="02010600030101010101" pitchFamily="2" charset="-122"/>
              </a:rPr>
              <a:t>智、信、仁、勇、严也。</a:t>
            </a:r>
            <a:br>
              <a:rPr lang="zh-CN" altLang="en-US" sz="1800" b="1" dirty="0">
                <a:solidFill>
                  <a:srgbClr val="000000"/>
                </a:solidFill>
                <a:latin typeface="宋体" panose="02010600030101010101" pitchFamily="2" charset="-122"/>
                <a:ea typeface="宋体" panose="02010600030101010101" pitchFamily="2" charset="-122"/>
              </a:rPr>
            </a:br>
            <a:r>
              <a:rPr lang="zh-CN" altLang="en-US" sz="1800" b="1" dirty="0">
                <a:solidFill>
                  <a:srgbClr val="FF0000"/>
                </a:solidFill>
                <a:latin typeface="宋体" panose="02010600030101010101" pitchFamily="2" charset="-122"/>
                <a:ea typeface="宋体" panose="02010600030101010101" pitchFamily="2" charset="-122"/>
              </a:rPr>
              <a:t>所谓“将”，要有智谋、诚信、仁慈、勇敢、严明。</a:t>
            </a:r>
            <a:r>
              <a:rPr lang="zh-CN" altLang="en-US" sz="1800" dirty="0">
                <a:solidFill>
                  <a:srgbClr val="000000"/>
                </a:solidFill>
                <a:latin typeface="宋体" panose="02010600030101010101" pitchFamily="2" charset="-122"/>
                <a:ea typeface="宋体" panose="02010600030101010101" pitchFamily="2" charset="-122"/>
              </a:rPr>
              <a:t> </a:t>
            </a:r>
            <a:endParaRPr lang="en-US" altLang="zh-CN" sz="1800" dirty="0">
              <a:solidFill>
                <a:srgbClr val="000000"/>
              </a:solidFill>
              <a:latin typeface="宋体" panose="02010600030101010101" pitchFamily="2" charset="-122"/>
              <a:ea typeface="宋体" panose="02010600030101010101" pitchFamily="2" charset="-122"/>
            </a:endParaRPr>
          </a:p>
        </p:txBody>
      </p:sp>
      <p:sp>
        <p:nvSpPr>
          <p:cNvPr id="9" name="文本框 8"/>
          <p:cNvSpPr txBox="1"/>
          <p:nvPr/>
        </p:nvSpPr>
        <p:spPr>
          <a:xfrm>
            <a:off x="314960" y="2732901"/>
            <a:ext cx="5466081" cy="3846195"/>
          </a:xfrm>
          <a:prstGeom prst="rect">
            <a:avLst/>
          </a:prstGeom>
          <a:noFill/>
        </p:spPr>
        <p:txBody>
          <a:bodyPr wrap="square">
            <a:spAutoFit/>
          </a:bodyPr>
          <a:lstStyle/>
          <a:p>
            <a:pPr eaLnBrk="1" hangingPunct="1">
              <a:buFontTx/>
              <a:buNone/>
            </a:pPr>
            <a:r>
              <a:rPr kumimoji="0" lang="en-US" altLang="zh-CN" sz="2000" b="1" dirty="0">
                <a:latin typeface="宋体" panose="02010600030101010101" pitchFamily="2" charset="-122"/>
                <a:ea typeface="宋体" panose="02010600030101010101" pitchFamily="2" charset="-122"/>
              </a:rPr>
              <a:t>1.</a:t>
            </a:r>
            <a:r>
              <a:rPr kumimoji="0" lang="zh-CN" altLang="en-US" sz="2000" b="1" dirty="0">
                <a:latin typeface="宋体" panose="02010600030101010101" pitchFamily="2" charset="-122"/>
                <a:ea typeface="宋体" panose="02010600030101010101" pitchFamily="2" charset="-122"/>
              </a:rPr>
              <a:t>“智”：智慧、计谋，是指将帅要具备高超的分析能力和谋略水平。</a:t>
            </a:r>
          </a:p>
          <a:p>
            <a:pPr marL="0" lvl="0" indent="0" eaLnBrk="1" hangingPunct="1">
              <a:buNone/>
            </a:pPr>
            <a:r>
              <a:rPr lang="en-US" altLang="zh-CN" sz="1600" b="1" dirty="0">
                <a:solidFill>
                  <a:srgbClr val="000000"/>
                </a:solidFill>
                <a:latin typeface="隶书" panose="02010509060101010101" pitchFamily="49" charset="-122"/>
                <a:ea typeface="隶书" panose="02010509060101010101" pitchFamily="49" charset="-122"/>
                <a:sym typeface="+mn-ea"/>
              </a:rPr>
              <a:t>《</a:t>
            </a:r>
            <a:r>
              <a:rPr lang="zh-CN" altLang="en-US" sz="1600" b="1" dirty="0">
                <a:latin typeface="宋体" panose="02010600030101010101" pitchFamily="2" charset="-122"/>
                <a:ea typeface="宋体" panose="02010600030101010101" pitchFamily="2" charset="-122"/>
                <a:sym typeface="+mn-ea"/>
              </a:rPr>
              <a:t>淮南子.兵略训》“力敌则智者胜愚”。</a:t>
            </a:r>
            <a:endParaRPr lang="zh-CN" altLang="en-US" sz="1600" b="1" dirty="0">
              <a:latin typeface="宋体" panose="02010600030101010101" pitchFamily="2" charset="-122"/>
              <a:ea typeface="宋体" panose="02010600030101010101" pitchFamily="2" charset="-122"/>
            </a:endParaRPr>
          </a:p>
          <a:p>
            <a:pPr marL="0" lvl="0" indent="0" eaLnBrk="1" hangingPunct="1">
              <a:buNone/>
            </a:pPr>
            <a:r>
              <a:rPr lang="zh-CN" altLang="en-US" sz="1600" b="1" dirty="0">
                <a:latin typeface="宋体" panose="02010600030101010101" pitchFamily="2" charset="-122"/>
                <a:ea typeface="宋体" panose="02010600030101010101" pitchFamily="2" charset="-122"/>
                <a:sym typeface="+mn-ea"/>
              </a:rPr>
              <a:t>《将苑.机形》“夫以愚克智，逆也，以智克愚，顺也”。</a:t>
            </a:r>
            <a:endParaRPr lang="zh-CN" altLang="en-US" sz="1600" b="1" dirty="0">
              <a:latin typeface="宋体" panose="02010600030101010101" pitchFamily="2" charset="-122"/>
              <a:ea typeface="宋体" panose="02010600030101010101" pitchFamily="2" charset="-122"/>
            </a:endParaRPr>
          </a:p>
          <a:p>
            <a:pPr marL="0" lvl="0" indent="0" eaLnBrk="1" hangingPunct="1">
              <a:buNone/>
            </a:pPr>
            <a:r>
              <a:rPr lang="zh-CN" altLang="en-US" sz="1600" b="1" dirty="0">
                <a:latin typeface="宋体" panose="02010600030101010101" pitchFamily="2" charset="-122"/>
                <a:ea typeface="宋体" panose="02010600030101010101" pitchFamily="2" charset="-122"/>
                <a:sym typeface="+mn-ea"/>
              </a:rPr>
              <a:t>《神机制敌太白阴经》“竭三军气，夺一将心，疲万人力，断千里粮，不在武夫行阵之势，而在智士权算之中” 。</a:t>
            </a:r>
            <a:endParaRPr kumimoji="0" lang="zh-CN" altLang="en-US" sz="1600" b="1"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实例</a:t>
            </a:r>
            <a:r>
              <a:rPr lang="en-US" altLang="zh-CN" sz="2000" b="1" dirty="0">
                <a:solidFill>
                  <a:srgbClr val="FF0000"/>
                </a:solidFill>
                <a:latin typeface="宋体" panose="02010600030101010101" pitchFamily="2" charset="-122"/>
                <a:ea typeface="宋体" panose="02010600030101010101" pitchFamily="2" charset="-122"/>
              </a:rPr>
              <a:t>——</a:t>
            </a:r>
            <a:r>
              <a:rPr lang="zh-CN" altLang="en-US" sz="2000" b="1" dirty="0">
                <a:solidFill>
                  <a:srgbClr val="FF0000"/>
                </a:solidFill>
                <a:latin typeface="宋体" panose="02010600030101010101" pitchFamily="2" charset="-122"/>
                <a:ea typeface="宋体" panose="02010600030101010101" pitchFamily="2" charset="-122"/>
              </a:rPr>
              <a:t>李世民任人的智慧</a:t>
            </a:r>
            <a:endParaRPr lang="en-US" altLang="zh-CN" sz="2000" b="1" dirty="0">
              <a:solidFill>
                <a:srgbClr val="FF0000"/>
              </a:solidFill>
              <a:latin typeface="宋体" panose="02010600030101010101" pitchFamily="2" charset="-122"/>
              <a:ea typeface="宋体" panose="02010600030101010101" pitchFamily="2" charset="-122"/>
            </a:endParaRPr>
          </a:p>
          <a:p>
            <a:pPr eaLnBrk="1" hangingPunct="1">
              <a:buFontTx/>
              <a:buNone/>
            </a:pPr>
            <a:r>
              <a:rPr lang="zh-CN" altLang="en-US" sz="2000" b="1" dirty="0">
                <a:solidFill>
                  <a:srgbClr val="000000"/>
                </a:solidFill>
                <a:latin typeface="宋体" panose="02010600030101010101" pitchFamily="2" charset="-122"/>
                <a:ea typeface="宋体" panose="02010600030101010101" pitchFamily="2" charset="-122"/>
              </a:rPr>
              <a:t>李世民还是感到人才不够用，并一再地命令宰相封德彝举荐人才。封德彝委屈地说：“不是我不努力，实在是今世没有人才。”李世民当即纠正：</a:t>
            </a:r>
            <a:r>
              <a:rPr lang="zh-CN" altLang="en-US" sz="2000" b="1" dirty="0">
                <a:solidFill>
                  <a:srgbClr val="FF0000"/>
                </a:solidFill>
                <a:latin typeface="宋体" panose="02010600030101010101" pitchFamily="2" charset="-122"/>
                <a:ea typeface="宋体" panose="02010600030101010101" pitchFamily="2" charset="-122"/>
              </a:rPr>
              <a:t>“君子用人如器，各随所长。自古人君致治，难道能借才异代吗？患在自己不能访求，奈何轻量当世？”“房谋杜断”</a:t>
            </a:r>
            <a:endParaRPr lang="en-US" altLang="zh-CN" sz="2000" b="1" dirty="0">
              <a:solidFill>
                <a:srgbClr val="FF0000"/>
              </a:solidFill>
              <a:latin typeface="宋体" panose="02010600030101010101" pitchFamily="2" charset="-122"/>
              <a:ea typeface="宋体" panose="02010600030101010101" pitchFamily="2" charset="-122"/>
            </a:endParaRPr>
          </a:p>
        </p:txBody>
      </p:sp>
      <p:sp>
        <p:nvSpPr>
          <p:cNvPr id="11" name="文本框 10"/>
          <p:cNvSpPr txBox="1"/>
          <p:nvPr/>
        </p:nvSpPr>
        <p:spPr>
          <a:xfrm>
            <a:off x="6410960" y="2529225"/>
            <a:ext cx="5781040" cy="2246769"/>
          </a:xfrm>
          <a:prstGeom prst="rect">
            <a:avLst/>
          </a:prstGeom>
          <a:noFill/>
        </p:spPr>
        <p:txBody>
          <a:bodyPr wrap="square">
            <a:spAutoFit/>
          </a:bodyPr>
          <a:lstStyle/>
          <a:p>
            <a:pPr eaLnBrk="1" hangingPunct="1">
              <a:spcBef>
                <a:spcPct val="0"/>
              </a:spcBef>
              <a:buFontTx/>
              <a:buNone/>
            </a:pPr>
            <a:r>
              <a:rPr kumimoji="0" lang="en-US" altLang="zh-CN" sz="2000" b="1" dirty="0">
                <a:latin typeface="宋体" panose="02010600030101010101" pitchFamily="2" charset="-122"/>
                <a:ea typeface="宋体" panose="02010600030101010101" pitchFamily="2" charset="-122"/>
              </a:rPr>
              <a:t>2.</a:t>
            </a:r>
            <a:r>
              <a:rPr kumimoji="0" lang="zh-CN" altLang="en-US" sz="2000" b="1" dirty="0">
                <a:latin typeface="宋体" panose="02010600030101010101" pitchFamily="2" charset="-122"/>
                <a:ea typeface="宋体" panose="02010600030101010101" pitchFamily="2" charset="-122"/>
              </a:rPr>
              <a:t>“信”：信用；信义，即将帅要言必信，行必果，说到做到：</a:t>
            </a:r>
            <a:endParaRPr kumimoji="0" lang="en-US" altLang="zh-CN" sz="2000" b="1" dirty="0">
              <a:latin typeface="宋体" panose="02010600030101010101" pitchFamily="2" charset="-122"/>
              <a:ea typeface="宋体" panose="02010600030101010101" pitchFamily="2" charset="-122"/>
            </a:endParaRPr>
          </a:p>
          <a:p>
            <a:pPr eaLnBrk="1" hangingPunct="1">
              <a:spcBef>
                <a:spcPct val="0"/>
              </a:spcBef>
              <a:buFontTx/>
              <a:buNone/>
            </a:pPr>
            <a:r>
              <a:rPr lang="zh-CN" altLang="zh-CN" sz="2000" dirty="0">
                <a:latin typeface="宋体" panose="02010600030101010101" pitchFamily="2" charset="-122"/>
                <a:ea typeface="宋体" panose="02010600030101010101" pitchFamily="2" charset="-122"/>
              </a:rPr>
              <a:t>信任是人与人关系的基础、国与国交往的前提</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eaLnBrk="1" hangingPunct="1">
              <a:spcBef>
                <a:spcPct val="0"/>
              </a:spcBef>
              <a:buFontTx/>
              <a:buNone/>
            </a:pPr>
            <a:r>
              <a:rPr lang="zh-CN" altLang="en-US" sz="2000" b="1" dirty="0">
                <a:solidFill>
                  <a:srgbClr val="FF0000"/>
                </a:solidFill>
                <a:latin typeface="宋体" panose="02010600030101010101" pitchFamily="2" charset="-122"/>
                <a:ea typeface="宋体" panose="02010600030101010101" pitchFamily="2" charset="-122"/>
              </a:rPr>
              <a:t>实例</a:t>
            </a:r>
            <a:r>
              <a:rPr lang="en-US" altLang="zh-CN" sz="2000" b="1" dirty="0">
                <a:solidFill>
                  <a:srgbClr val="FF0000"/>
                </a:solidFill>
                <a:latin typeface="宋体" panose="02010600030101010101" pitchFamily="2" charset="-122"/>
                <a:ea typeface="宋体" panose="02010600030101010101" pitchFamily="2" charset="-122"/>
              </a:rPr>
              <a:t>——</a:t>
            </a:r>
            <a:r>
              <a:rPr lang="zh-CN" altLang="en-US" sz="2000" b="1" dirty="0">
                <a:solidFill>
                  <a:srgbClr val="FF0000"/>
                </a:solidFill>
                <a:latin typeface="宋体" panose="02010600030101010101" pitchFamily="2" charset="-122"/>
                <a:ea typeface="宋体" panose="02010600030101010101" pitchFamily="2" charset="-122"/>
              </a:rPr>
              <a:t>诸葛亮放兵回蜀</a:t>
            </a:r>
            <a:endParaRPr lang="en-US" altLang="zh-CN" sz="2000" b="1" dirty="0">
              <a:solidFill>
                <a:srgbClr val="FF0000"/>
              </a:solidFill>
              <a:latin typeface="宋体" panose="02010600030101010101" pitchFamily="2" charset="-122"/>
              <a:ea typeface="宋体" panose="02010600030101010101" pitchFamily="2" charset="-122"/>
            </a:endParaRPr>
          </a:p>
          <a:p>
            <a:pPr eaLnBrk="1" hangingPunct="1">
              <a:spcBef>
                <a:spcPct val="0"/>
              </a:spcBef>
              <a:buFontTx/>
              <a:buNone/>
            </a:pPr>
            <a:r>
              <a:rPr kumimoji="0" lang="zh-CN" altLang="en-US" sz="2000" b="1" dirty="0">
                <a:solidFill>
                  <a:srgbClr val="FF0000"/>
                </a:solidFill>
                <a:latin typeface="华文行楷" panose="02010800040101010101" pitchFamily="2" charset="-122"/>
                <a:ea typeface="华文行楷" panose="02010800040101010101" pitchFamily="2" charset="-122"/>
              </a:rPr>
              <a:t>诸葛亮说：</a:t>
            </a:r>
            <a:r>
              <a:rPr kumimoji="0" lang="zh-CN" altLang="en-US" sz="2000" b="1" dirty="0">
                <a:solidFill>
                  <a:srgbClr val="FF0000"/>
                </a:solidFill>
                <a:latin typeface="Arial" panose="020B0604020202020204" pitchFamily="34" charset="0"/>
                <a:ea typeface="华文行楷" panose="02010800040101010101" pitchFamily="2" charset="-122"/>
              </a:rPr>
              <a:t>“</a:t>
            </a:r>
            <a:r>
              <a:rPr kumimoji="0" lang="zh-CN" altLang="en-US" sz="2000" b="1" dirty="0">
                <a:solidFill>
                  <a:srgbClr val="FF0000"/>
                </a:solidFill>
                <a:latin typeface="华文行楷" panose="02010800040101010101" pitchFamily="2" charset="-122"/>
                <a:ea typeface="华文行楷" panose="02010800040101010101" pitchFamily="2" charset="-122"/>
              </a:rPr>
              <a:t>我用兵将，以信为本，得利失信，古人所惜。现在军情再紧急，我也不能失前言。</a:t>
            </a:r>
            <a:r>
              <a:rPr kumimoji="0" lang="zh-CN" altLang="en-US" sz="2000" b="1" dirty="0">
                <a:solidFill>
                  <a:srgbClr val="FF0000"/>
                </a:solidFill>
                <a:latin typeface="宋体" panose="02010600030101010101" pitchFamily="2" charset="-122"/>
                <a:ea typeface="宋体" panose="02010600030101010101" pitchFamily="2" charset="-122"/>
              </a:rPr>
              <a:t>”</a:t>
            </a:r>
            <a:endParaRPr kumimoji="0" lang="en-US" altLang="zh-CN" sz="2000" b="1" dirty="0">
              <a:solidFill>
                <a:srgbClr val="FF0000"/>
              </a:solidFill>
              <a:latin typeface="宋体" panose="02010600030101010101" pitchFamily="2" charset="-122"/>
              <a:ea typeface="宋体" panose="02010600030101010101" pitchFamily="2" charset="-122"/>
            </a:endParaRPr>
          </a:p>
          <a:p>
            <a:pPr eaLnBrk="1" hangingPunct="1">
              <a:spcBef>
                <a:spcPct val="0"/>
              </a:spcBef>
              <a:buFontTx/>
              <a:buNone/>
            </a:pPr>
            <a:r>
              <a:rPr lang="zh-CN" altLang="en-US" sz="2000" b="1" dirty="0">
                <a:solidFill>
                  <a:srgbClr val="FF0000"/>
                </a:solidFill>
                <a:latin typeface="宋体" panose="02010600030101010101" pitchFamily="2" charset="-122"/>
                <a:ea typeface="宋体" panose="02010600030101010101" pitchFamily="2" charset="-122"/>
              </a:rPr>
              <a:t>然后士兵就留下来爆杀魏军</a:t>
            </a:r>
            <a:endParaRPr kumimoji="0" lang="zh-CN" altLang="en-US" sz="2000" b="1" dirty="0">
              <a:solidFill>
                <a:srgbClr val="FF0000"/>
              </a:solidFill>
              <a:latin typeface="宋体" panose="02010600030101010101" pitchFamily="2" charset="-122"/>
              <a:ea typeface="宋体" panose="02010600030101010101" pitchFamily="2" charset="-122"/>
            </a:endParaRPr>
          </a:p>
        </p:txBody>
      </p:sp>
      <p:sp>
        <p:nvSpPr>
          <p:cNvPr id="2" name="文本框 1"/>
          <p:cNvSpPr txBox="1"/>
          <p:nvPr/>
        </p:nvSpPr>
        <p:spPr>
          <a:xfrm>
            <a:off x="6585585" y="755650"/>
            <a:ext cx="4258310" cy="368300"/>
          </a:xfrm>
          <a:prstGeom prst="rect">
            <a:avLst/>
          </a:prstGeom>
          <a:noFill/>
        </p:spPr>
        <p:txBody>
          <a:bodyPr wrap="square" rtlCol="0">
            <a:spAutoFit/>
          </a:bodyPr>
          <a:lstStyle/>
          <a:p>
            <a:r>
              <a:rPr lang="zh-CN" altLang="en-US"/>
              <a:t>诸葛亮：草船借箭、空城计</a:t>
            </a:r>
          </a:p>
        </p:txBody>
      </p:sp>
      <p:sp>
        <p:nvSpPr>
          <p:cNvPr id="6" name="文本框 5"/>
          <p:cNvSpPr txBox="1"/>
          <p:nvPr/>
        </p:nvSpPr>
        <p:spPr>
          <a:xfrm>
            <a:off x="6682740" y="1240155"/>
            <a:ext cx="4817745" cy="645160"/>
          </a:xfrm>
          <a:prstGeom prst="rect">
            <a:avLst/>
          </a:prstGeom>
          <a:noFill/>
        </p:spPr>
        <p:txBody>
          <a:bodyPr wrap="square" rtlCol="0">
            <a:spAutoFit/>
          </a:bodyPr>
          <a:lstStyle/>
          <a:p>
            <a:r>
              <a:rPr lang="zh-CN" altLang="en-US"/>
              <a:t>以</a:t>
            </a:r>
            <a:r>
              <a:rPr lang="en-US" altLang="zh-CN"/>
              <a:t>“</a:t>
            </a:r>
            <a:r>
              <a:rPr lang="zh-CN" altLang="en-US"/>
              <a:t>智慧</a:t>
            </a:r>
            <a:r>
              <a:rPr lang="en-US" altLang="zh-CN"/>
              <a:t>”</a:t>
            </a:r>
            <a:r>
              <a:rPr lang="zh-CN" altLang="en-US"/>
              <a:t>闻名的战役：官渡之战、围魏救赵、假途灭虢、淝水之战</a:t>
            </a:r>
          </a:p>
        </p:txBody>
      </p:sp>
      <p:sp>
        <p:nvSpPr>
          <p:cNvPr id="8" name="文本框 7">
            <a:extLst>
              <a:ext uri="{FF2B5EF4-FFF2-40B4-BE49-F238E27FC236}">
                <a16:creationId xmlns:a16="http://schemas.microsoft.com/office/drawing/2014/main" id="{2E359EC8-062F-51A2-4C83-BE7265CDB30F}"/>
              </a:ext>
            </a:extLst>
          </p:cNvPr>
          <p:cNvSpPr txBox="1"/>
          <p:nvPr/>
        </p:nvSpPr>
        <p:spPr>
          <a:xfrm>
            <a:off x="4127500" y="2046129"/>
            <a:ext cx="6121400" cy="369332"/>
          </a:xfrm>
          <a:prstGeom prst="rect">
            <a:avLst/>
          </a:prstGeom>
          <a:noFill/>
        </p:spPr>
        <p:txBody>
          <a:bodyPr wrap="square">
            <a:spAutoFit/>
          </a:bodyPr>
          <a:lstStyle/>
          <a:p>
            <a:pPr algn="ctr" eaLnBrk="1" hangingPunct="1">
              <a:spcBef>
                <a:spcPct val="0"/>
              </a:spcBef>
              <a:buFontTx/>
              <a:buNone/>
            </a:pPr>
            <a:r>
              <a:rPr lang="zh-CN" altLang="en-US" sz="1800" b="1" dirty="0">
                <a:solidFill>
                  <a:srgbClr val="FF0000"/>
                </a:solidFill>
                <a:ea typeface="隶书" panose="02010509060101010101" pitchFamily="49" charset="-122"/>
              </a:rPr>
              <a:t>房谋杜断（房玄龄、杜如晦）</a:t>
            </a:r>
            <a:endParaRPr lang="zh-CN" altLang="en-US" sz="1400" b="1" dirty="0">
              <a:solidFill>
                <a:srgbClr val="000000"/>
              </a:solidFill>
              <a:ea typeface="隶书" panose="02010509060101010101" pitchFamily="49"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74320" y="204113"/>
            <a:ext cx="4277360" cy="2554545"/>
          </a:xfrm>
          <a:prstGeom prst="rect">
            <a:avLst/>
          </a:prstGeom>
          <a:noFill/>
        </p:spPr>
        <p:txBody>
          <a:bodyPr wrap="square">
            <a:spAutoFit/>
          </a:bodyPr>
          <a:lstStyle/>
          <a:p>
            <a:pPr>
              <a:defRPr/>
            </a:pPr>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“仁”：孔子在</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论语</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颜渊</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中解释为“爱人”，是指将帅要有仁爱之心。</a:t>
            </a:r>
            <a:endParaRPr lang="en-US" altLang="zh-CN" sz="2000" dirty="0">
              <a:latin typeface="宋体" panose="02010600030101010101" pitchFamily="2" charset="-122"/>
              <a:ea typeface="宋体" panose="02010600030101010101" pitchFamily="2" charset="-122"/>
            </a:endParaRPr>
          </a:p>
          <a:p>
            <a:pPr>
              <a:defRPr/>
            </a:pPr>
            <a:r>
              <a:rPr lang="zh-CN" altLang="en-US" sz="2000" dirty="0">
                <a:latin typeface="宋体" panose="02010600030101010101" pitchFamily="2" charset="-122"/>
                <a:ea typeface="宋体" panose="02010600030101010101" pitchFamily="2" charset="-122"/>
              </a:rPr>
              <a:t>实例</a:t>
            </a:r>
            <a:r>
              <a:rPr lang="en-US" altLang="zh-CN" sz="2000" dirty="0">
                <a:latin typeface="宋体" panose="02010600030101010101" pitchFamily="2" charset="-122"/>
                <a:ea typeface="宋体" panose="02010600030101010101" pitchFamily="2" charset="-122"/>
              </a:rPr>
              <a:t>——</a:t>
            </a:r>
            <a:r>
              <a:rPr lang="zh-CN" altLang="en-US" sz="2000" b="1" dirty="0">
                <a:solidFill>
                  <a:srgbClr val="FF0000"/>
                </a:solidFill>
                <a:latin typeface="宋体" panose="02010600030101010101" pitchFamily="2" charset="-122"/>
                <a:ea typeface="宋体" panose="02010600030101010101" pitchFamily="2" charset="-122"/>
              </a:rPr>
              <a:t>吴起</a:t>
            </a:r>
            <a:r>
              <a:rPr lang="zh-CN" altLang="en-US" sz="2000" b="1" dirty="0">
                <a:latin typeface="宋体" panose="02010600030101010101" pitchFamily="2" charset="-122"/>
                <a:ea typeface="宋体" panose="02010600030101010101" pitchFamily="2" charset="-122"/>
              </a:rPr>
              <a:t>做将军时，和最下层的士卒同衣同食。睡觉时不铺席子，行军时不骑马坐车，亲自背干粮，和士卒共担劳苦。士卒中有人生疮，吴起就用嘴为他吸脓。</a:t>
            </a:r>
            <a:endParaRPr lang="zh-CN" altLang="en-US" sz="2000" dirty="0">
              <a:latin typeface="宋体" panose="02010600030101010101" pitchFamily="2" charset="-122"/>
              <a:ea typeface="宋体" panose="02010600030101010101" pitchFamily="2" charset="-122"/>
            </a:endParaRPr>
          </a:p>
        </p:txBody>
      </p:sp>
      <p:sp>
        <p:nvSpPr>
          <p:cNvPr id="5" name="文本框 4"/>
          <p:cNvSpPr txBox="1"/>
          <p:nvPr/>
        </p:nvSpPr>
        <p:spPr>
          <a:xfrm>
            <a:off x="182880" y="3164116"/>
            <a:ext cx="2529840" cy="2246769"/>
          </a:xfrm>
          <a:prstGeom prst="rect">
            <a:avLst/>
          </a:prstGeom>
          <a:noFill/>
        </p:spPr>
        <p:txBody>
          <a:bodyPr wrap="square">
            <a:spAutoFit/>
          </a:bodyPr>
          <a:lstStyle/>
          <a:p>
            <a:pPr eaLnBrk="1" hangingPunct="1">
              <a:spcBef>
                <a:spcPct val="0"/>
              </a:spcBef>
              <a:buFontTx/>
              <a:buNone/>
            </a:pPr>
            <a:r>
              <a:rPr lang="zh-CN" altLang="en-US" sz="2000" b="1" dirty="0">
                <a:solidFill>
                  <a:schemeClr val="tx2"/>
                </a:solidFill>
                <a:latin typeface="宋体" panose="02010600030101010101" pitchFamily="2" charset="-122"/>
                <a:ea typeface="宋体" panose="02010600030101010101" pitchFamily="2" charset="-122"/>
              </a:rPr>
              <a:t>诸葛亮</a:t>
            </a:r>
            <a:r>
              <a:rPr lang="zh-CN" altLang="en-US" sz="2000" b="1" dirty="0">
                <a:solidFill>
                  <a:srgbClr val="FF3300"/>
                </a:solidFill>
                <a:latin typeface="宋体" panose="02010600030101010101" pitchFamily="2" charset="-122"/>
                <a:ea typeface="宋体" panose="02010600030101010101" pitchFamily="2" charset="-122"/>
              </a:rPr>
              <a:t>的为将之道</a:t>
            </a:r>
            <a:endParaRPr lang="en-US" altLang="zh-CN" sz="2000" b="1" dirty="0">
              <a:solidFill>
                <a:srgbClr val="FF3300"/>
              </a:solidFill>
              <a:latin typeface="宋体" panose="02010600030101010101" pitchFamily="2" charset="-122"/>
              <a:ea typeface="宋体" panose="02010600030101010101" pitchFamily="2" charset="-122"/>
            </a:endParaRPr>
          </a:p>
          <a:p>
            <a:pPr eaLnBrk="1" hangingPunct="1">
              <a:spcBef>
                <a:spcPct val="0"/>
              </a:spcBef>
              <a:buFontTx/>
              <a:buNone/>
            </a:pPr>
            <a:r>
              <a:rPr lang="zh-CN" altLang="en-US" sz="2000" b="1" dirty="0">
                <a:solidFill>
                  <a:srgbClr val="FF3300"/>
                </a:solidFill>
                <a:latin typeface="宋体" panose="02010600030101010101" pitchFamily="2" charset="-122"/>
                <a:ea typeface="宋体" panose="02010600030101010101" pitchFamily="2" charset="-122"/>
              </a:rPr>
              <a:t>军井未汲，将不言渴；军食未熟，将不言饥；军火未燃，将不言寒；军幕未施，将不言困；夏不操扇，雨不张盖，与众同也。</a:t>
            </a:r>
            <a:endParaRPr lang="en-US" altLang="zh-CN" sz="2000" dirty="0">
              <a:solidFill>
                <a:schemeClr val="tx2"/>
              </a:solidFill>
              <a:latin typeface="宋体" panose="02010600030101010101" pitchFamily="2" charset="-122"/>
              <a:ea typeface="宋体" panose="02010600030101010101" pitchFamily="2" charset="-122"/>
            </a:endParaRPr>
          </a:p>
        </p:txBody>
      </p:sp>
      <p:sp>
        <p:nvSpPr>
          <p:cNvPr id="7" name="文本框 6"/>
          <p:cNvSpPr txBox="1"/>
          <p:nvPr/>
        </p:nvSpPr>
        <p:spPr>
          <a:xfrm>
            <a:off x="5892800" y="843895"/>
            <a:ext cx="6096000" cy="4708981"/>
          </a:xfrm>
          <a:prstGeom prst="rect">
            <a:avLst/>
          </a:prstGeom>
          <a:noFill/>
        </p:spPr>
        <p:txBody>
          <a:bodyPr wrap="square">
            <a:spAutoFit/>
          </a:bodyPr>
          <a:lstStyle/>
          <a:p>
            <a:pPr eaLnBrk="1" hangingPunct="1">
              <a:spcBef>
                <a:spcPct val="50000"/>
              </a:spcBef>
              <a:buFontTx/>
              <a:buNone/>
            </a:pPr>
            <a:r>
              <a:rPr kumimoji="0" lang="en-US" altLang="zh-CN" sz="2000" b="1" dirty="0">
                <a:latin typeface="宋体" panose="02010600030101010101" pitchFamily="2" charset="-122"/>
                <a:ea typeface="宋体" panose="02010600030101010101" pitchFamily="2" charset="-122"/>
              </a:rPr>
              <a:t>4.</a:t>
            </a:r>
            <a:r>
              <a:rPr kumimoji="0" lang="zh-CN" altLang="en-US" sz="2000" b="1" dirty="0">
                <a:latin typeface="宋体" panose="02010600030101010101" pitchFamily="2" charset="-122"/>
                <a:ea typeface="宋体" panose="02010600030101010101" pitchFamily="2" charset="-122"/>
              </a:rPr>
              <a:t>“勇”：是指将帅要具备英勇果敢的性格，要具有勇往直前的精神。</a:t>
            </a:r>
            <a:endParaRPr kumimoji="0" lang="en-US" altLang="zh-CN" sz="2000" b="1" dirty="0">
              <a:latin typeface="宋体" panose="02010600030101010101" pitchFamily="2" charset="-122"/>
              <a:ea typeface="宋体" panose="02010600030101010101" pitchFamily="2" charset="-122"/>
            </a:endParaRPr>
          </a:p>
          <a:p>
            <a:pPr>
              <a:spcBef>
                <a:spcPct val="50000"/>
              </a:spcBef>
            </a:pPr>
            <a:r>
              <a:rPr lang="zh-CN" altLang="en-US" sz="2000" b="1" dirty="0">
                <a:solidFill>
                  <a:srgbClr val="FF0000"/>
                </a:solidFill>
                <a:latin typeface="宋体" panose="02010600030101010101" pitchFamily="2" charset="-122"/>
                <a:ea typeface="宋体" panose="02010600030101010101" pitchFamily="2" charset="-122"/>
              </a:rPr>
              <a:t>实例：</a:t>
            </a:r>
            <a:endParaRPr lang="en-US" altLang="zh-CN" sz="2000" b="1" dirty="0">
              <a:solidFill>
                <a:srgbClr val="FF0000"/>
              </a:solidFill>
              <a:latin typeface="宋体" panose="02010600030101010101" pitchFamily="2" charset="-122"/>
              <a:ea typeface="宋体" panose="02010600030101010101" pitchFamily="2" charset="-122"/>
            </a:endParaRPr>
          </a:p>
          <a:p>
            <a:pPr>
              <a:spcBef>
                <a:spcPct val="50000"/>
              </a:spcBef>
            </a:pPr>
            <a:r>
              <a:rPr lang="en-US" altLang="zh-CN" sz="2000" b="1" dirty="0">
                <a:solidFill>
                  <a:srgbClr val="FF0000"/>
                </a:solidFill>
                <a:latin typeface="宋体" panose="02010600030101010101" pitchFamily="2" charset="-122"/>
                <a:ea typeface="宋体" panose="02010600030101010101" pitchFamily="2" charset="-122"/>
              </a:rPr>
              <a:t>1.</a:t>
            </a:r>
            <a:r>
              <a:rPr lang="zh-CN" altLang="en-US" sz="2000" b="1" dirty="0">
                <a:solidFill>
                  <a:srgbClr val="FF0000"/>
                </a:solidFill>
                <a:latin typeface="宋体" panose="02010600030101010101" pitchFamily="2" charset="-122"/>
                <a:ea typeface="宋体" panose="02010600030101010101" pitchFamily="2" charset="-122"/>
              </a:rPr>
              <a:t>艾森豪威尔决策诺曼底登陆的勇气</a:t>
            </a:r>
          </a:p>
          <a:p>
            <a:pPr eaLnBrk="1" hangingPunct="1">
              <a:spcBef>
                <a:spcPct val="0"/>
              </a:spcBef>
              <a:buFontTx/>
              <a:buNone/>
            </a:pPr>
            <a:r>
              <a:rPr lang="zh-CN" altLang="en-US" sz="2000" b="1" dirty="0">
                <a:latin typeface="宋体" panose="02010600030101010101" pitchFamily="2" charset="-122"/>
                <a:ea typeface="宋体" panose="02010600030101010101" pitchFamily="2" charset="-122"/>
              </a:rPr>
              <a:t>即将开始</a:t>
            </a:r>
            <a:r>
              <a:rPr lang="zh-CN" altLang="en-US" sz="2000" b="1" dirty="0">
                <a:solidFill>
                  <a:srgbClr val="FF0000"/>
                </a:solidFill>
                <a:latin typeface="宋体" panose="02010600030101010101" pitchFamily="2" charset="-122"/>
                <a:ea typeface="宋体" panose="02010600030101010101" pitchFamily="2" charset="-122"/>
              </a:rPr>
              <a:t>诺曼底登陆作战</a:t>
            </a:r>
            <a:r>
              <a:rPr lang="zh-CN" altLang="en-US" sz="2000" b="1" dirty="0">
                <a:latin typeface="宋体" panose="02010600030101010101" pitchFamily="2" charset="-122"/>
                <a:ea typeface="宋体" panose="02010600030101010101" pitchFamily="2" charset="-122"/>
              </a:rPr>
              <a:t>。就在这关键时刻，气象预报却传来不好的消息：今后两天，英吉利海峡将在低压槽控制之下，舰船出航十分危险。</a:t>
            </a:r>
            <a:r>
              <a:rPr lang="zh-CN" altLang="en-US" sz="2000" b="1" dirty="0">
                <a:solidFill>
                  <a:srgbClr val="FF0000"/>
                </a:solidFill>
                <a:latin typeface="宋体" panose="02010600030101010101" pitchFamily="2" charset="-122"/>
                <a:ea typeface="宋体" panose="02010600030101010101" pitchFamily="2" charset="-122"/>
              </a:rPr>
              <a:t> </a:t>
            </a:r>
            <a:r>
              <a:rPr lang="en-US" altLang="zh-CN" sz="2000" b="1" dirty="0">
                <a:latin typeface="宋体" panose="02010600030101010101" pitchFamily="2" charset="-122"/>
                <a:ea typeface="宋体" panose="02010600030101010101" pitchFamily="2" charset="-122"/>
              </a:rPr>
              <a:t>6</a:t>
            </a:r>
            <a:r>
              <a:rPr lang="zh-CN" altLang="en-US" sz="2000" b="1" dirty="0">
                <a:latin typeface="宋体" panose="02010600030101010101" pitchFamily="2" charset="-122"/>
                <a:ea typeface="宋体" panose="02010600030101010101" pitchFamily="2" charset="-122"/>
              </a:rPr>
              <a:t>月</a:t>
            </a:r>
            <a:r>
              <a:rPr lang="en-US" altLang="zh-CN" sz="2000" b="1" dirty="0">
                <a:latin typeface="宋体" panose="02010600030101010101" pitchFamily="2" charset="-122"/>
                <a:ea typeface="宋体" panose="02010600030101010101" pitchFamily="2" charset="-122"/>
              </a:rPr>
              <a:t>6</a:t>
            </a:r>
            <a:r>
              <a:rPr lang="zh-CN" altLang="en-US" sz="2000" b="1" dirty="0">
                <a:latin typeface="宋体" panose="02010600030101010101" pitchFamily="2" charset="-122"/>
                <a:ea typeface="宋体" panose="02010600030101010101" pitchFamily="2" charset="-122"/>
              </a:rPr>
              <a:t>日诺曼底登陆作战一举成功。</a:t>
            </a:r>
            <a:r>
              <a:rPr lang="zh-CN" altLang="en-US" sz="2000" b="1" dirty="0">
                <a:solidFill>
                  <a:srgbClr val="FF0000"/>
                </a:solidFill>
                <a:latin typeface="宋体" panose="02010600030101010101" pitchFamily="2" charset="-122"/>
                <a:ea typeface="宋体" panose="02010600030101010101" pitchFamily="2" charset="-122"/>
              </a:rPr>
              <a:t>这需要勇气需要担当。</a:t>
            </a:r>
            <a:endParaRPr lang="en-US" altLang="zh-CN" sz="2000" b="1" dirty="0">
              <a:solidFill>
                <a:srgbClr val="FF0000"/>
              </a:solidFill>
              <a:latin typeface="宋体" panose="02010600030101010101" pitchFamily="2" charset="-122"/>
              <a:ea typeface="宋体" panose="02010600030101010101" pitchFamily="2" charset="-122"/>
            </a:endParaRPr>
          </a:p>
          <a:p>
            <a:pPr eaLnBrk="1" hangingPunct="1">
              <a:spcBef>
                <a:spcPct val="0"/>
              </a:spcBef>
              <a:buFontTx/>
              <a:buNone/>
            </a:pPr>
            <a:endParaRPr kumimoji="0" lang="en-US" altLang="zh-CN" sz="2000" b="1" dirty="0">
              <a:solidFill>
                <a:srgbClr val="FF0000"/>
              </a:solidFill>
              <a:latin typeface="宋体" panose="02010600030101010101" pitchFamily="2" charset="-122"/>
              <a:ea typeface="宋体" panose="02010600030101010101" pitchFamily="2" charset="-122"/>
            </a:endParaRPr>
          </a:p>
          <a:p>
            <a:pPr eaLnBrk="1" hangingPunct="1">
              <a:spcBef>
                <a:spcPct val="0"/>
              </a:spcBef>
              <a:buFontTx/>
              <a:buNone/>
            </a:pPr>
            <a:r>
              <a:rPr lang="en-US" altLang="zh-CN" sz="2000" b="1" dirty="0">
                <a:solidFill>
                  <a:srgbClr val="FF0000"/>
                </a:solidFill>
                <a:latin typeface="宋体" panose="02010600030101010101" pitchFamily="2" charset="-122"/>
                <a:ea typeface="宋体" panose="02010600030101010101" pitchFamily="2" charset="-122"/>
              </a:rPr>
              <a:t>2.</a:t>
            </a:r>
            <a:r>
              <a:rPr lang="zh-CN" altLang="en-US" sz="2000" b="1" dirty="0">
                <a:solidFill>
                  <a:srgbClr val="FF0000"/>
                </a:solidFill>
                <a:latin typeface="宋体" panose="02010600030101010101" pitchFamily="2" charset="-122"/>
                <a:ea typeface="宋体" panose="02010600030101010101" pitchFamily="2" charset="-122"/>
              </a:rPr>
              <a:t>飞夺泸定桥</a:t>
            </a:r>
            <a:endParaRPr lang="en-US" altLang="zh-CN" sz="2000" b="1" dirty="0">
              <a:solidFill>
                <a:srgbClr val="FF0000"/>
              </a:solidFill>
              <a:latin typeface="宋体" panose="02010600030101010101" pitchFamily="2" charset="-122"/>
              <a:ea typeface="宋体" panose="02010600030101010101" pitchFamily="2" charset="-122"/>
            </a:endParaRPr>
          </a:p>
          <a:p>
            <a:pPr eaLnBrk="1" hangingPunct="1">
              <a:spcBef>
                <a:spcPct val="0"/>
              </a:spcBef>
              <a:buFontTx/>
              <a:buNone/>
            </a:pPr>
            <a:r>
              <a:rPr kumimoji="0" lang="zh-CN" altLang="en-US" sz="2000" dirty="0">
                <a:latin typeface="宋体" panose="02010600030101010101" pitchFamily="2" charset="-122"/>
                <a:ea typeface="宋体" panose="02010600030101010101" pitchFamily="2" charset="-122"/>
              </a:rPr>
              <a:t>挑选</a:t>
            </a:r>
            <a:r>
              <a:rPr kumimoji="0" lang="zh-CN" altLang="en-US" sz="2000" dirty="0">
                <a:solidFill>
                  <a:srgbClr val="FF0000"/>
                </a:solidFill>
                <a:latin typeface="宋体" panose="02010600030101010101" pitchFamily="2" charset="-122"/>
                <a:ea typeface="宋体" panose="02010600030101010101" pitchFamily="2" charset="-122"/>
              </a:rPr>
              <a:t>飞夺泸定桥勇士</a:t>
            </a:r>
            <a:r>
              <a:rPr kumimoji="0" lang="zh-CN" altLang="en-US" sz="2000" dirty="0">
                <a:latin typeface="宋体" panose="02010600030101010101" pitchFamily="2" charset="-122"/>
                <a:ea typeface="宋体" panose="02010600030101010101" pitchFamily="2" charset="-122"/>
              </a:rPr>
              <a:t>的标准是，凡是干部，包括连长、指导员、党支部书记及排长，首先要挑出来。突击队的任务是二连连长</a:t>
            </a:r>
            <a:r>
              <a:rPr kumimoji="0" lang="zh-CN" altLang="en-US" sz="2000" dirty="0">
                <a:solidFill>
                  <a:srgbClr val="FF0000"/>
                </a:solidFill>
                <a:latin typeface="宋体" panose="02010600030101010101" pitchFamily="2" charset="-122"/>
                <a:ea typeface="宋体" panose="02010600030101010101" pitchFamily="2" charset="-122"/>
              </a:rPr>
              <a:t>廖大珠</a:t>
            </a:r>
            <a:r>
              <a:rPr kumimoji="0" lang="zh-CN" altLang="en-US" sz="2000" dirty="0">
                <a:latin typeface="宋体" panose="02010600030101010101" pitchFamily="2" charset="-122"/>
                <a:ea typeface="宋体" panose="02010600030101010101" pitchFamily="2" charset="-122"/>
              </a:rPr>
              <a:t>抢下来的，就由廖大珠担任突击队的队长。</a:t>
            </a:r>
            <a:endParaRPr kumimoji="0" lang="zh-CN" altLang="en-US" sz="2000" b="1" dirty="0">
              <a:solidFill>
                <a:srgbClr val="FF0000"/>
              </a:solidFill>
              <a:latin typeface="宋体" panose="02010600030101010101" pitchFamily="2" charset="-122"/>
              <a:ea typeface="宋体" panose="02010600030101010101" pitchFamily="2" charset="-122"/>
            </a:endParaRPr>
          </a:p>
        </p:txBody>
      </p:sp>
      <p:cxnSp>
        <p:nvCxnSpPr>
          <p:cNvPr id="9" name="直接连接符 8"/>
          <p:cNvCxnSpPr/>
          <p:nvPr/>
        </p:nvCxnSpPr>
        <p:spPr>
          <a:xfrm>
            <a:off x="5313680" y="0"/>
            <a:ext cx="32385" cy="689927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3040" y="352424"/>
            <a:ext cx="11826240" cy="1969770"/>
          </a:xfrm>
          <a:prstGeom prst="rect">
            <a:avLst/>
          </a:prstGeom>
          <a:noFill/>
        </p:spPr>
        <p:txBody>
          <a:bodyPr wrap="square">
            <a:spAutoFit/>
          </a:bodyPr>
          <a:lstStyle/>
          <a:p>
            <a:pPr>
              <a:lnSpc>
                <a:spcPct val="90000"/>
              </a:lnSpc>
              <a:spcBef>
                <a:spcPct val="50000"/>
              </a:spcBef>
            </a:pPr>
            <a:r>
              <a:rPr kumimoji="0" lang="en-US" altLang="zh-CN" sz="2000" b="1" dirty="0">
                <a:latin typeface="宋体" panose="02010600030101010101" pitchFamily="2" charset="-122"/>
                <a:ea typeface="宋体" panose="02010600030101010101" pitchFamily="2" charset="-122"/>
              </a:rPr>
              <a:t>5.</a:t>
            </a:r>
            <a:r>
              <a:rPr kumimoji="0" lang="zh-CN" altLang="en-US" sz="2000" b="1" dirty="0">
                <a:latin typeface="宋体" panose="02010600030101010101" pitchFamily="2" charset="-122"/>
                <a:ea typeface="宋体" panose="02010600030101010101" pitchFamily="2" charset="-122"/>
              </a:rPr>
              <a:t>“严”：是指将帅要有威严，要用严格的纪律要求部队。</a:t>
            </a:r>
            <a:r>
              <a:rPr kumimoji="0" lang="en-US" altLang="zh-CN" sz="2000" b="1" dirty="0">
                <a:latin typeface="宋体" panose="02010600030101010101" pitchFamily="2" charset="-122"/>
                <a:ea typeface="宋体" panose="02010600030101010101" pitchFamily="2" charset="-122"/>
              </a:rPr>
              <a:t>——</a:t>
            </a:r>
            <a:r>
              <a:rPr kumimoji="0" lang="zh-CN" altLang="en-US" sz="2000" dirty="0">
                <a:latin typeface="宋体" panose="02010600030101010101" pitchFamily="2" charset="-122"/>
                <a:ea typeface="宋体" panose="02010600030101010101" pitchFamily="2" charset="-122"/>
              </a:rPr>
              <a:t>孙武练兵斩吴妃、诸葛亮挥泪斩马稷</a:t>
            </a:r>
          </a:p>
          <a:p>
            <a:pPr>
              <a:spcBef>
                <a:spcPct val="0"/>
              </a:spcBef>
              <a:buFontTx/>
              <a:buNone/>
            </a:pPr>
            <a:r>
              <a:rPr lang="zh-CN" altLang="en-US" sz="2000" dirty="0">
                <a:ea typeface="隶书" panose="02010509060101010101" pitchFamily="49" charset="-122"/>
              </a:rPr>
              <a:t>依法治军，从严治军：为将者，首先要严于律己，对自己要求严格。</a:t>
            </a:r>
          </a:p>
          <a:p>
            <a:pPr>
              <a:lnSpc>
                <a:spcPct val="90000"/>
              </a:lnSpc>
              <a:spcBef>
                <a:spcPct val="50000"/>
              </a:spcBef>
            </a:pPr>
            <a:endParaRPr lang="zh-CN" altLang="en-US" sz="2000" dirty="0">
              <a:ea typeface="隶书" panose="02010509060101010101" pitchFamily="49" charset="-122"/>
            </a:endParaRPr>
          </a:p>
          <a:p>
            <a:pPr>
              <a:lnSpc>
                <a:spcPct val="90000"/>
              </a:lnSpc>
              <a:spcBef>
                <a:spcPct val="50000"/>
              </a:spcBef>
            </a:pPr>
            <a:endParaRPr kumimoji="0" lang="zh-CN" altLang="en-US" sz="2000" dirty="0">
              <a:latin typeface="宋体" panose="02010600030101010101" pitchFamily="2" charset="-122"/>
              <a:ea typeface="宋体" panose="02010600030101010101" pitchFamily="2" charset="-122"/>
            </a:endParaRPr>
          </a:p>
          <a:p>
            <a:pPr eaLnBrk="1" hangingPunct="1">
              <a:lnSpc>
                <a:spcPct val="90000"/>
              </a:lnSpc>
              <a:spcBef>
                <a:spcPct val="50000"/>
              </a:spcBef>
              <a:buFontTx/>
              <a:buNone/>
            </a:pPr>
            <a:endParaRPr kumimoji="0" lang="zh-CN" altLang="en-US" sz="2000" b="1" dirty="0">
              <a:latin typeface="宋体" panose="02010600030101010101" pitchFamily="2" charset="-122"/>
              <a:ea typeface="宋体" panose="02010600030101010101" pitchFamily="2" charset="-122"/>
            </a:endParaRPr>
          </a:p>
        </p:txBody>
      </p:sp>
      <p:sp>
        <p:nvSpPr>
          <p:cNvPr id="4" name="文本框 1"/>
          <p:cNvSpPr txBox="1">
            <a:spLocks noChangeArrowheads="1"/>
          </p:cNvSpPr>
          <p:nvPr/>
        </p:nvSpPr>
        <p:spPr bwMode="auto">
          <a:xfrm>
            <a:off x="1203801" y="1359263"/>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隶书" panose="02010509060101010101" pitchFamily="49"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隶书" panose="02010509060101010101" pitchFamily="49"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隶书" panose="02010509060101010101" pitchFamily="49"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隶书" panose="02010509060101010101" pitchFamily="49"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隶书" panose="02010509060101010101" pitchFamily="49"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隶书" panose="02010509060101010101" pitchFamily="49"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隶书" panose="02010509060101010101" pitchFamily="49"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隶书" panose="02010509060101010101" pitchFamily="49"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隶书" panose="02010509060101010101" pitchFamily="49" charset="-122"/>
                <a:cs typeface="+mn-cs"/>
              </a:defRPr>
            </a:lvl9pPr>
          </a:lstStyle>
          <a:p>
            <a:pPr>
              <a:spcBef>
                <a:spcPct val="0"/>
              </a:spcBef>
              <a:buFontTx/>
              <a:buNone/>
            </a:pPr>
            <a:r>
              <a:rPr lang="zh-CN" altLang="en-US">
                <a:ea typeface="隶书" panose="02010509060101010101" pitchFamily="49" charset="-122"/>
              </a:rPr>
              <a:t>“三大纪律，八项注意”</a:t>
            </a:r>
          </a:p>
        </p:txBody>
      </p:sp>
      <p:sp>
        <p:nvSpPr>
          <p:cNvPr id="5" name="矩形 4"/>
          <p:cNvSpPr/>
          <p:nvPr/>
        </p:nvSpPr>
        <p:spPr>
          <a:xfrm>
            <a:off x="496094" y="3429000"/>
            <a:ext cx="2155666" cy="1754326"/>
          </a:xfrm>
          <a:prstGeom prst="rect">
            <a:avLst/>
          </a:prstGeom>
          <a:solidFill>
            <a:schemeClr val="accent5">
              <a:lumMod val="40000"/>
              <a:lumOff val="60000"/>
              <a:alpha val="50000"/>
            </a:schemeClr>
          </a:solidFill>
        </p:spPr>
        <p:txBody>
          <a:bodyPr wrap="square">
            <a:spAutoFit/>
          </a:bodyPr>
          <a:lstStyle>
            <a:defPPr>
              <a:defRPr lang="en-US"/>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隶书" panose="02010509060101010101" pitchFamily="49"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隶书" panose="02010509060101010101" pitchFamily="49"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隶书" panose="02010509060101010101" pitchFamily="49"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隶书" panose="02010509060101010101" pitchFamily="49"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隶书" panose="02010509060101010101" pitchFamily="49"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隶书" panose="02010509060101010101" pitchFamily="49"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隶书" panose="02010509060101010101" pitchFamily="49"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隶书" panose="02010509060101010101" pitchFamily="49"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隶书" panose="02010509060101010101" pitchFamily="49" charset="-122"/>
                <a:cs typeface="+mn-cs"/>
              </a:defRPr>
            </a:lvl9pPr>
          </a:lstStyle>
          <a:p>
            <a:pPr>
              <a:defRPr/>
            </a:pPr>
            <a:r>
              <a:rPr lang="zh-CN" altLang="en-US" sz="1800" dirty="0">
                <a:solidFill>
                  <a:srgbClr val="333333"/>
                </a:solidFill>
                <a:latin typeface="宋体" panose="02010600030101010101" pitchFamily="2" charset="-122"/>
                <a:ea typeface="宋体" panose="02010600030101010101" pitchFamily="2" charset="-122"/>
              </a:rPr>
              <a:t>上门板；</a:t>
            </a:r>
            <a:endParaRPr lang="en-US" altLang="zh-CN" sz="1800" dirty="0">
              <a:solidFill>
                <a:srgbClr val="333333"/>
              </a:solidFill>
              <a:latin typeface="宋体" panose="02010600030101010101" pitchFamily="2" charset="-122"/>
              <a:ea typeface="宋体" panose="02010600030101010101" pitchFamily="2" charset="-122"/>
            </a:endParaRPr>
          </a:p>
          <a:p>
            <a:pPr>
              <a:defRPr/>
            </a:pPr>
            <a:r>
              <a:rPr lang="zh-CN" altLang="en-US" sz="1800" dirty="0">
                <a:solidFill>
                  <a:srgbClr val="333333"/>
                </a:solidFill>
                <a:latin typeface="宋体" panose="02010600030101010101" pitchFamily="2" charset="-122"/>
                <a:ea typeface="宋体" panose="02010600030101010101" pitchFamily="2" charset="-122"/>
              </a:rPr>
              <a:t>捆禾草；</a:t>
            </a:r>
            <a:endParaRPr lang="en-US" altLang="zh-CN" sz="1800" dirty="0">
              <a:solidFill>
                <a:srgbClr val="333333"/>
              </a:solidFill>
              <a:latin typeface="宋体" panose="02010600030101010101" pitchFamily="2" charset="-122"/>
              <a:ea typeface="宋体" panose="02010600030101010101" pitchFamily="2" charset="-122"/>
            </a:endParaRPr>
          </a:p>
          <a:p>
            <a:pPr>
              <a:defRPr/>
            </a:pPr>
            <a:r>
              <a:rPr lang="zh-CN" altLang="en-US" sz="1800" dirty="0">
                <a:solidFill>
                  <a:srgbClr val="333333"/>
                </a:solidFill>
                <a:latin typeface="宋体" panose="02010600030101010101" pitchFamily="2" charset="-122"/>
                <a:ea typeface="宋体" panose="02010600030101010101" pitchFamily="2" charset="-122"/>
              </a:rPr>
              <a:t>讲话和气；</a:t>
            </a:r>
            <a:endParaRPr lang="en-US" altLang="zh-CN" sz="1800" dirty="0">
              <a:solidFill>
                <a:srgbClr val="333333"/>
              </a:solidFill>
              <a:latin typeface="宋体" panose="02010600030101010101" pitchFamily="2" charset="-122"/>
              <a:ea typeface="宋体" panose="02010600030101010101" pitchFamily="2" charset="-122"/>
            </a:endParaRPr>
          </a:p>
          <a:p>
            <a:pPr>
              <a:defRPr/>
            </a:pPr>
            <a:r>
              <a:rPr lang="zh-CN" altLang="en-US" sz="1800" dirty="0">
                <a:solidFill>
                  <a:srgbClr val="333333"/>
                </a:solidFill>
                <a:latin typeface="宋体" panose="02010600030101010101" pitchFamily="2" charset="-122"/>
                <a:ea typeface="宋体" panose="02010600030101010101" pitchFamily="2" charset="-122"/>
              </a:rPr>
              <a:t>买卖公平；</a:t>
            </a:r>
            <a:endParaRPr lang="en-US" altLang="zh-CN" sz="1800" dirty="0">
              <a:solidFill>
                <a:srgbClr val="333333"/>
              </a:solidFill>
              <a:latin typeface="宋体" panose="02010600030101010101" pitchFamily="2" charset="-122"/>
              <a:ea typeface="宋体" panose="02010600030101010101" pitchFamily="2" charset="-122"/>
            </a:endParaRPr>
          </a:p>
          <a:p>
            <a:pPr>
              <a:defRPr/>
            </a:pPr>
            <a:r>
              <a:rPr lang="zh-CN" altLang="en-US" sz="1800" dirty="0">
                <a:solidFill>
                  <a:srgbClr val="333333"/>
                </a:solidFill>
                <a:latin typeface="宋体" panose="02010600030101010101" pitchFamily="2" charset="-122"/>
                <a:ea typeface="宋体" panose="02010600030101010101" pitchFamily="2" charset="-122"/>
              </a:rPr>
              <a:t>借东西要还；</a:t>
            </a:r>
            <a:endParaRPr lang="en-US" altLang="zh-CN" sz="1800" dirty="0">
              <a:solidFill>
                <a:srgbClr val="333333"/>
              </a:solidFill>
              <a:latin typeface="宋体" panose="02010600030101010101" pitchFamily="2" charset="-122"/>
              <a:ea typeface="宋体" panose="02010600030101010101" pitchFamily="2" charset="-122"/>
            </a:endParaRPr>
          </a:p>
          <a:p>
            <a:pPr>
              <a:defRPr/>
            </a:pPr>
            <a:r>
              <a:rPr lang="zh-CN" altLang="en-US" sz="1800" dirty="0">
                <a:solidFill>
                  <a:srgbClr val="333333"/>
                </a:solidFill>
                <a:latin typeface="宋体" panose="02010600030101010101" pitchFamily="2" charset="-122"/>
                <a:ea typeface="宋体" panose="02010600030101010101" pitchFamily="2" charset="-122"/>
              </a:rPr>
              <a:t>损坏东西要赔。</a:t>
            </a:r>
            <a:endParaRPr lang="zh-CN" altLang="en-US" sz="1800" dirty="0">
              <a:latin typeface="宋体" panose="02010600030101010101" pitchFamily="2" charset="-122"/>
              <a:ea typeface="宋体" panose="02010600030101010101" pitchFamily="2" charset="-122"/>
            </a:endParaRPr>
          </a:p>
        </p:txBody>
      </p:sp>
      <p:sp>
        <p:nvSpPr>
          <p:cNvPr id="6" name="矩形 5"/>
          <p:cNvSpPr/>
          <p:nvPr/>
        </p:nvSpPr>
        <p:spPr>
          <a:xfrm>
            <a:off x="3402489" y="2060384"/>
            <a:ext cx="2307431" cy="923330"/>
          </a:xfrm>
          <a:prstGeom prst="rect">
            <a:avLst/>
          </a:prstGeom>
          <a:solidFill>
            <a:schemeClr val="accent5">
              <a:lumMod val="40000"/>
              <a:lumOff val="60000"/>
              <a:alpha val="50000"/>
            </a:schemeClr>
          </a:solidFill>
        </p:spPr>
        <p:txBody>
          <a:bodyPr wrap="square">
            <a:spAutoFit/>
          </a:bodyPr>
          <a:lstStyle>
            <a:defPPr>
              <a:defRPr lang="en-US"/>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隶书" panose="02010509060101010101" pitchFamily="49"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隶书" panose="02010509060101010101" pitchFamily="49"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隶书" panose="02010509060101010101" pitchFamily="49"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隶书" panose="02010509060101010101" pitchFamily="49"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隶书" panose="02010509060101010101" pitchFamily="49"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隶书" panose="02010509060101010101" pitchFamily="49"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隶书" panose="02010509060101010101" pitchFamily="49"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隶书" panose="02010509060101010101" pitchFamily="49"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隶书" panose="02010509060101010101" pitchFamily="49" charset="-122"/>
                <a:cs typeface="+mn-cs"/>
              </a:defRPr>
            </a:lvl9pPr>
          </a:lstStyle>
          <a:p>
            <a:pPr>
              <a:defRPr/>
            </a:pPr>
            <a:r>
              <a:rPr lang="zh-CN" altLang="en-US" sz="1800" dirty="0">
                <a:latin typeface="宋体" panose="02010600030101010101" pitchFamily="2" charset="-122"/>
                <a:ea typeface="宋体" panose="02010600030101010101" pitchFamily="2" charset="-122"/>
              </a:rPr>
              <a:t>一切行动听指挥</a:t>
            </a:r>
          </a:p>
          <a:p>
            <a:pPr>
              <a:defRPr/>
            </a:pPr>
            <a:r>
              <a:rPr lang="zh-CN" altLang="en-US" sz="1800" dirty="0">
                <a:latin typeface="宋体" panose="02010600030101010101" pitchFamily="2" charset="-122"/>
                <a:ea typeface="宋体" panose="02010600030101010101" pitchFamily="2" charset="-122"/>
              </a:rPr>
              <a:t>不拿群众一针一线</a:t>
            </a:r>
          </a:p>
          <a:p>
            <a:pPr>
              <a:defRPr/>
            </a:pPr>
            <a:r>
              <a:rPr lang="zh-CN" altLang="en-US" sz="1800" dirty="0">
                <a:latin typeface="宋体" panose="02010600030101010101" pitchFamily="2" charset="-122"/>
                <a:ea typeface="宋体" panose="02010600030101010101" pitchFamily="2" charset="-122"/>
              </a:rPr>
              <a:t>一切缴获要归公</a:t>
            </a:r>
          </a:p>
        </p:txBody>
      </p:sp>
      <p:sp>
        <p:nvSpPr>
          <p:cNvPr id="7" name="矩形 6"/>
          <p:cNvSpPr/>
          <p:nvPr/>
        </p:nvSpPr>
        <p:spPr>
          <a:xfrm>
            <a:off x="404654" y="1965801"/>
            <a:ext cx="2714466" cy="1200329"/>
          </a:xfrm>
          <a:prstGeom prst="rect">
            <a:avLst/>
          </a:prstGeom>
          <a:solidFill>
            <a:schemeClr val="accent5">
              <a:lumMod val="40000"/>
              <a:lumOff val="60000"/>
              <a:alpha val="50000"/>
            </a:schemeClr>
          </a:solidFill>
        </p:spPr>
        <p:txBody>
          <a:bodyPr wrap="square">
            <a:spAutoFit/>
          </a:bodyPr>
          <a:lstStyle>
            <a:defPPr>
              <a:defRPr lang="en-US"/>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隶书" panose="02010509060101010101" pitchFamily="49"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隶书" panose="02010509060101010101" pitchFamily="49"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隶书" panose="02010509060101010101" pitchFamily="49"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隶书" panose="02010509060101010101" pitchFamily="49"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隶书" panose="02010509060101010101" pitchFamily="49"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隶书" panose="02010509060101010101" pitchFamily="49"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隶书" panose="02010509060101010101" pitchFamily="49"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隶书" panose="02010509060101010101" pitchFamily="49"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隶书" panose="02010509060101010101" pitchFamily="49" charset="-122"/>
                <a:cs typeface="+mn-cs"/>
              </a:defRPr>
            </a:lvl9pPr>
          </a:lstStyle>
          <a:p>
            <a:pPr>
              <a:defRPr/>
            </a:pPr>
            <a:r>
              <a:rPr lang="zh-CN" altLang="en-US" sz="1800" dirty="0">
                <a:solidFill>
                  <a:srgbClr val="333333"/>
                </a:solidFill>
                <a:latin typeface="宋体" panose="02010600030101010101" pitchFamily="2" charset="-122"/>
                <a:ea typeface="宋体" panose="02010600030101010101" pitchFamily="2" charset="-122"/>
              </a:rPr>
              <a:t>不拿工人、农民、小商人一点东西；</a:t>
            </a:r>
            <a:endParaRPr lang="en-US" altLang="zh-CN" sz="1800" dirty="0">
              <a:solidFill>
                <a:srgbClr val="333333"/>
              </a:solidFill>
              <a:latin typeface="宋体" panose="02010600030101010101" pitchFamily="2" charset="-122"/>
              <a:ea typeface="宋体" panose="02010600030101010101" pitchFamily="2" charset="-122"/>
            </a:endParaRPr>
          </a:p>
          <a:p>
            <a:pPr>
              <a:defRPr/>
            </a:pPr>
            <a:r>
              <a:rPr lang="zh-CN" altLang="en-US" sz="1800" dirty="0">
                <a:solidFill>
                  <a:srgbClr val="333333"/>
                </a:solidFill>
                <a:latin typeface="宋体" panose="02010600030101010101" pitchFamily="2" charset="-122"/>
                <a:ea typeface="宋体" panose="02010600030101010101" pitchFamily="2" charset="-122"/>
              </a:rPr>
              <a:t>打土豪要归公；</a:t>
            </a:r>
            <a:endParaRPr lang="en-US" altLang="zh-CN" sz="1800" dirty="0">
              <a:solidFill>
                <a:srgbClr val="333333"/>
              </a:solidFill>
              <a:latin typeface="宋体" panose="02010600030101010101" pitchFamily="2" charset="-122"/>
              <a:ea typeface="宋体" panose="02010600030101010101" pitchFamily="2" charset="-122"/>
            </a:endParaRPr>
          </a:p>
          <a:p>
            <a:pPr>
              <a:defRPr/>
            </a:pPr>
            <a:r>
              <a:rPr lang="zh-CN" altLang="en-US" sz="1800" dirty="0">
                <a:solidFill>
                  <a:srgbClr val="333333"/>
                </a:solidFill>
                <a:latin typeface="宋体" panose="02010600030101010101" pitchFamily="2" charset="-122"/>
                <a:ea typeface="宋体" panose="02010600030101010101" pitchFamily="2" charset="-122"/>
              </a:rPr>
              <a:t>一切行动听指挥。</a:t>
            </a:r>
            <a:endParaRPr lang="zh-CN" altLang="en-US" sz="1800" dirty="0">
              <a:latin typeface="宋体" panose="02010600030101010101" pitchFamily="2" charset="-122"/>
              <a:ea typeface="宋体" panose="02010600030101010101" pitchFamily="2" charset="-122"/>
            </a:endParaRPr>
          </a:p>
        </p:txBody>
      </p:sp>
      <p:sp>
        <p:nvSpPr>
          <p:cNvPr id="8" name="矩形 7"/>
          <p:cNvSpPr/>
          <p:nvPr/>
        </p:nvSpPr>
        <p:spPr>
          <a:xfrm>
            <a:off x="3119120" y="3462625"/>
            <a:ext cx="1829911" cy="2308324"/>
          </a:xfrm>
          <a:prstGeom prst="rect">
            <a:avLst/>
          </a:prstGeom>
          <a:solidFill>
            <a:schemeClr val="accent5">
              <a:lumMod val="40000"/>
              <a:lumOff val="60000"/>
              <a:alpha val="50000"/>
            </a:schemeClr>
          </a:solidFill>
        </p:spPr>
        <p:txBody>
          <a:bodyPr wrap="square">
            <a:spAutoFit/>
          </a:bodyPr>
          <a:lstStyle>
            <a:defPPr>
              <a:defRPr lang="en-US"/>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隶书" panose="02010509060101010101" pitchFamily="49"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隶书" panose="02010509060101010101" pitchFamily="49"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隶书" panose="02010509060101010101" pitchFamily="49"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隶书" panose="02010509060101010101" pitchFamily="49"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隶书" panose="02010509060101010101" pitchFamily="49"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隶书" panose="02010509060101010101" pitchFamily="49"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隶书" panose="02010509060101010101" pitchFamily="49"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隶书" panose="02010509060101010101" pitchFamily="49"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隶书" panose="02010509060101010101" pitchFamily="49" charset="-122"/>
                <a:cs typeface="+mn-cs"/>
              </a:defRPr>
            </a:lvl9pPr>
          </a:lstStyle>
          <a:p>
            <a:pPr>
              <a:defRPr/>
            </a:pPr>
            <a:r>
              <a:rPr lang="zh-CN" altLang="en-US" sz="1800" dirty="0">
                <a:latin typeface="宋体" panose="02010600030101010101" pitchFamily="2" charset="-122"/>
                <a:ea typeface="宋体" panose="02010600030101010101" pitchFamily="2" charset="-122"/>
              </a:rPr>
              <a:t>说话和气</a:t>
            </a:r>
          </a:p>
          <a:p>
            <a:pPr>
              <a:defRPr/>
            </a:pPr>
            <a:r>
              <a:rPr lang="zh-CN" altLang="en-US" sz="1800" dirty="0">
                <a:latin typeface="宋体" panose="02010600030101010101" pitchFamily="2" charset="-122"/>
                <a:ea typeface="宋体" panose="02010600030101010101" pitchFamily="2" charset="-122"/>
              </a:rPr>
              <a:t>买卖公平</a:t>
            </a:r>
          </a:p>
          <a:p>
            <a:pPr>
              <a:defRPr/>
            </a:pPr>
            <a:r>
              <a:rPr lang="zh-CN" altLang="en-US" sz="1800" dirty="0">
                <a:latin typeface="宋体" panose="02010600030101010101" pitchFamily="2" charset="-122"/>
                <a:ea typeface="宋体" panose="02010600030101010101" pitchFamily="2" charset="-122"/>
              </a:rPr>
              <a:t>借东西要还</a:t>
            </a:r>
          </a:p>
          <a:p>
            <a:pPr>
              <a:defRPr/>
            </a:pPr>
            <a:r>
              <a:rPr lang="zh-CN" altLang="en-US" sz="1800" dirty="0">
                <a:latin typeface="宋体" panose="02010600030101010101" pitchFamily="2" charset="-122"/>
                <a:ea typeface="宋体" panose="02010600030101010101" pitchFamily="2" charset="-122"/>
              </a:rPr>
              <a:t>损坏东西要赔偿</a:t>
            </a:r>
          </a:p>
          <a:p>
            <a:pPr>
              <a:defRPr/>
            </a:pPr>
            <a:r>
              <a:rPr lang="zh-CN" altLang="en-US" sz="1800" dirty="0">
                <a:latin typeface="宋体" panose="02010600030101010101" pitchFamily="2" charset="-122"/>
                <a:ea typeface="宋体" panose="02010600030101010101" pitchFamily="2" charset="-122"/>
              </a:rPr>
              <a:t>不打人骂人</a:t>
            </a:r>
          </a:p>
          <a:p>
            <a:pPr>
              <a:defRPr/>
            </a:pPr>
            <a:r>
              <a:rPr lang="zh-CN" altLang="en-US" sz="1800" dirty="0">
                <a:latin typeface="宋体" panose="02010600030101010101" pitchFamily="2" charset="-122"/>
                <a:ea typeface="宋体" panose="02010600030101010101" pitchFamily="2" charset="-122"/>
              </a:rPr>
              <a:t>不损坏庄稼</a:t>
            </a:r>
          </a:p>
          <a:p>
            <a:pPr>
              <a:defRPr/>
            </a:pPr>
            <a:r>
              <a:rPr lang="zh-CN" altLang="en-US" sz="1800" dirty="0">
                <a:latin typeface="宋体" panose="02010600030101010101" pitchFamily="2" charset="-122"/>
                <a:ea typeface="宋体" panose="02010600030101010101" pitchFamily="2" charset="-122"/>
              </a:rPr>
              <a:t>不调戏妇女</a:t>
            </a:r>
          </a:p>
          <a:p>
            <a:pPr>
              <a:defRPr/>
            </a:pPr>
            <a:r>
              <a:rPr lang="zh-CN" altLang="en-US" sz="1800" dirty="0">
                <a:latin typeface="宋体" panose="02010600030101010101" pitchFamily="2" charset="-122"/>
                <a:ea typeface="宋体" panose="02010600030101010101" pitchFamily="2" charset="-122"/>
              </a:rPr>
              <a:t>不虐待俘虏</a:t>
            </a:r>
          </a:p>
        </p:txBody>
      </p:sp>
      <p:sp>
        <p:nvSpPr>
          <p:cNvPr id="2" name="文本框 1"/>
          <p:cNvSpPr txBox="1"/>
          <p:nvPr/>
        </p:nvSpPr>
        <p:spPr>
          <a:xfrm>
            <a:off x="9152255" y="873760"/>
            <a:ext cx="2759075" cy="3046095"/>
          </a:xfrm>
          <a:prstGeom prst="rect">
            <a:avLst/>
          </a:prstGeom>
          <a:noFill/>
        </p:spPr>
        <p:txBody>
          <a:bodyPr wrap="square" rtlCol="0">
            <a:spAutoFit/>
          </a:bodyPr>
          <a:lstStyle/>
          <a:p>
            <a:r>
              <a:rPr lang="zh-CN" altLang="zh-CN" sz="1600" b="1" dirty="0">
                <a:latin typeface="仿宋" panose="02010609060101010101" charset="-122"/>
                <a:ea typeface="仿宋" panose="02010609060101010101" charset="-122"/>
                <a:sym typeface="+mn-ea"/>
              </a:rPr>
              <a:t>马谡的死不能简单地归结为伏法。</a:t>
            </a:r>
            <a:r>
              <a:rPr lang="en-US" altLang="zh-CN" sz="1600" b="1" u="sng" dirty="0">
                <a:latin typeface="仿宋" panose="02010609060101010101" charset="-122"/>
                <a:ea typeface="仿宋" panose="02010609060101010101" charset="-122"/>
                <a:sym typeface="+mn-ea"/>
              </a:rPr>
              <a:t>街亭</a:t>
            </a:r>
            <a:r>
              <a:rPr lang="zh-CN" altLang="zh-CN" sz="1600" b="1" dirty="0">
                <a:latin typeface="仿宋" panose="02010609060101010101" charset="-122"/>
                <a:ea typeface="仿宋" panose="02010609060101010101" charset="-122"/>
                <a:sym typeface="+mn-ea"/>
              </a:rPr>
              <a:t>对于蜀魏都至关重要，而且领军的人偏偏又是诸葛丞相十分赏识的人，因为当时街亭失守，整个蜀国就处在危险中，为了安抚朝野上下，不得不用马谡的人头来换取民心。诸葛亮此举意在说明马谡虽然重要，但是却不唯一，蜀国虽然失了街亭但是还能争霸天下。马谡被斩，是必然的原因。</a:t>
            </a:r>
          </a:p>
        </p:txBody>
      </p:sp>
      <p:sp>
        <p:nvSpPr>
          <p:cNvPr id="9" name="矩形 7">
            <a:extLst>
              <a:ext uri="{FF2B5EF4-FFF2-40B4-BE49-F238E27FC236}">
                <a16:creationId xmlns:a16="http://schemas.microsoft.com/office/drawing/2014/main" id="{1F667FDD-BE04-4E7B-2B24-B7E7A8742CAF}"/>
              </a:ext>
            </a:extLst>
          </p:cNvPr>
          <p:cNvSpPr>
            <a:spLocks noChangeArrowheads="1"/>
          </p:cNvSpPr>
          <p:nvPr/>
        </p:nvSpPr>
        <p:spPr bwMode="auto">
          <a:xfrm>
            <a:off x="5598240" y="3027701"/>
            <a:ext cx="3729037"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1" dirty="0">
                <a:ea typeface="隶书" panose="02010509060101010101" pitchFamily="49" charset="-122"/>
              </a:rPr>
              <a:t>吴起率领魏军与秦军作战。双方军队刚列好阵势，吴起还没有下令，手下一名士兵就冲了出去，冲到秦军阵营当中，砍下两颗人头，又跑了回来，洋洋得意。吴起就说了一个字“杀”。许多人求情，这是一块好材料啊，杀了多可惜。吴起说：“好材料是好材料，但是没有命令就冲上去，必须杀！”</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33680" y="135374"/>
            <a:ext cx="6096000" cy="369332"/>
          </a:xfrm>
          <a:prstGeom prst="rect">
            <a:avLst/>
          </a:prstGeom>
          <a:noFill/>
        </p:spPr>
        <p:txBody>
          <a:bodyPr wrap="square">
            <a:spAutoFit/>
          </a:bodyPr>
          <a:lstStyle/>
          <a:p>
            <a:pPr eaLnBrk="1" hangingPunct="1">
              <a:spcBef>
                <a:spcPct val="0"/>
              </a:spcBef>
              <a:buFontTx/>
              <a:buNone/>
            </a:pPr>
            <a:r>
              <a:rPr kumimoji="0" lang="zh-CN" altLang="en-US" sz="1800" b="1" dirty="0">
                <a:latin typeface="宋体" panose="02010600030101010101" pitchFamily="2" charset="-122"/>
                <a:ea typeface="宋体" panose="02010600030101010101" pitchFamily="2" charset="-122"/>
              </a:rPr>
              <a:t>（三）将帅要克服五危</a:t>
            </a:r>
            <a:endParaRPr lang="zh-CN" altLang="en-US" sz="1800" dirty="0">
              <a:latin typeface="宋体" panose="02010600030101010101" pitchFamily="2" charset="-122"/>
              <a:ea typeface="宋体" panose="02010600030101010101" pitchFamily="2" charset="-122"/>
            </a:endParaRPr>
          </a:p>
        </p:txBody>
      </p:sp>
      <p:sp>
        <p:nvSpPr>
          <p:cNvPr id="5" name="文本框 4"/>
          <p:cNvSpPr txBox="1"/>
          <p:nvPr/>
        </p:nvSpPr>
        <p:spPr>
          <a:xfrm>
            <a:off x="335280" y="734259"/>
            <a:ext cx="7112000" cy="3416320"/>
          </a:xfrm>
          <a:prstGeom prst="rect">
            <a:avLst/>
          </a:prstGeom>
          <a:noFill/>
        </p:spPr>
        <p:txBody>
          <a:bodyPr wrap="square">
            <a:spAutoFit/>
          </a:bodyPr>
          <a:lstStyle/>
          <a:p>
            <a:pPr eaLnBrk="1" hangingPunct="1">
              <a:spcBef>
                <a:spcPct val="0"/>
              </a:spcBef>
              <a:buFontTx/>
              <a:buNone/>
            </a:pPr>
            <a:r>
              <a:rPr kumimoji="0" lang="zh-CN" altLang="en-US" b="1" dirty="0">
                <a:solidFill>
                  <a:srgbClr val="FF0000"/>
                </a:solidFill>
                <a:latin typeface="宋体" panose="02010600030101010101" pitchFamily="2" charset="-122"/>
                <a:ea typeface="宋体" panose="02010600030101010101" pitchFamily="2" charset="-122"/>
              </a:rPr>
              <a:t>将有五危：必死，可杀也；必生，可虏也；忿速可侮也；廉洁，可辱也；爱民，可烦也；凡此五者，将之过也，用兵之灾也。覆军杀将，必以五危，不可不察也。                      </a:t>
            </a:r>
            <a:r>
              <a:rPr kumimoji="0" lang="en-US" altLang="zh-CN" b="1" dirty="0">
                <a:solidFill>
                  <a:srgbClr val="FF0000"/>
                </a:solidFill>
                <a:latin typeface="宋体" panose="02010600030101010101" pitchFamily="2" charset="-122"/>
                <a:ea typeface="宋体" panose="02010600030101010101" pitchFamily="2" charset="-122"/>
              </a:rPr>
              <a:t>《</a:t>
            </a:r>
            <a:r>
              <a:rPr kumimoji="0" lang="zh-CN" altLang="en-US" b="1" dirty="0">
                <a:solidFill>
                  <a:srgbClr val="FF0000"/>
                </a:solidFill>
                <a:latin typeface="宋体" panose="02010600030101010101" pitchFamily="2" charset="-122"/>
                <a:ea typeface="宋体" panose="02010600030101010101" pitchFamily="2" charset="-122"/>
              </a:rPr>
              <a:t>九变篇</a:t>
            </a:r>
            <a:r>
              <a:rPr kumimoji="0" lang="en-US" altLang="zh-CN" b="1" dirty="0">
                <a:solidFill>
                  <a:srgbClr val="FF0000"/>
                </a:solidFill>
                <a:latin typeface="宋体" panose="02010600030101010101" pitchFamily="2" charset="-122"/>
                <a:ea typeface="宋体" panose="02010600030101010101" pitchFamily="2" charset="-122"/>
              </a:rPr>
              <a:t>》</a:t>
            </a:r>
          </a:p>
          <a:p>
            <a:pPr eaLnBrk="1" hangingPunct="1">
              <a:spcBef>
                <a:spcPct val="0"/>
              </a:spcBef>
              <a:buFontTx/>
              <a:buNone/>
            </a:pPr>
            <a:r>
              <a:rPr kumimoji="0" lang="zh-CN" altLang="en-US" b="1" dirty="0">
                <a:solidFill>
                  <a:srgbClr val="000000"/>
                </a:solidFill>
                <a:latin typeface="宋体" panose="02010600030101010101" pitchFamily="2" charset="-122"/>
                <a:ea typeface="宋体" panose="02010600030101010101" pitchFamily="2" charset="-122"/>
              </a:rPr>
              <a:t>将帅有五种弱点：只知死拼会被诱杀；贪生怕死会被俘虏；急躁易怒会中敌轻侮之计；廉洁好名过于自尊则不免受辱；一味爱民而不审度利害则会被烦劳。这五种情况是将帅的过错，也是用兵的灾害。军队覆灭，将帅被杀，必定是由这五种危险引起的，不可不充分注意。</a:t>
            </a:r>
            <a:endParaRPr kumimoji="0" lang="en-US" altLang="zh-CN" b="1" dirty="0">
              <a:solidFill>
                <a:srgbClr val="000000"/>
              </a:solidFill>
              <a:latin typeface="宋体" panose="02010600030101010101" pitchFamily="2" charset="-122"/>
              <a:ea typeface="宋体" panose="02010600030101010101" pitchFamily="2" charset="-122"/>
            </a:endParaRPr>
          </a:p>
          <a:p>
            <a:pPr eaLnBrk="1" hangingPunct="1">
              <a:spcBef>
                <a:spcPct val="0"/>
              </a:spcBef>
              <a:buFontTx/>
              <a:buNone/>
            </a:pPr>
            <a:endParaRPr lang="en-US" altLang="zh-CN" b="1" dirty="0">
              <a:solidFill>
                <a:srgbClr val="000000"/>
              </a:solidFill>
              <a:latin typeface="宋体" panose="02010600030101010101" pitchFamily="2" charset="-122"/>
              <a:ea typeface="宋体" panose="02010600030101010101" pitchFamily="2" charset="-122"/>
            </a:endParaRPr>
          </a:p>
          <a:p>
            <a:pPr eaLnBrk="1" hangingPunct="1">
              <a:spcBef>
                <a:spcPct val="0"/>
              </a:spcBef>
              <a:buFontTx/>
              <a:buNone/>
            </a:pPr>
            <a:r>
              <a:rPr kumimoji="0" lang="zh-CN" altLang="en-US" b="1" dirty="0">
                <a:solidFill>
                  <a:srgbClr val="000000"/>
                </a:solidFill>
                <a:latin typeface="宋体" panose="02010600030101010101" pitchFamily="2" charset="-122"/>
                <a:ea typeface="宋体" panose="02010600030101010101" pitchFamily="2" charset="-122"/>
              </a:rPr>
              <a:t>具体实例：</a:t>
            </a:r>
            <a:r>
              <a:rPr lang="zh-CN" altLang="en-US" sz="1800" b="1" dirty="0">
                <a:solidFill>
                  <a:srgbClr val="000000"/>
                </a:solidFill>
                <a:latin typeface="宋体" panose="02010600030101010101" pitchFamily="2" charset="-122"/>
                <a:ea typeface="宋体" panose="02010600030101010101" pitchFamily="2" charset="-122"/>
              </a:rPr>
              <a:t>希特勒如此自我、自恋。对别人的意见还会接受吗？</a:t>
            </a:r>
            <a:endParaRPr lang="en-US" altLang="zh-CN" sz="1800" b="1" dirty="0">
              <a:solidFill>
                <a:srgbClr val="000000"/>
              </a:solidFill>
              <a:latin typeface="宋体" panose="02010600030101010101" pitchFamily="2" charset="-122"/>
              <a:ea typeface="宋体" panose="02010600030101010101" pitchFamily="2" charset="-122"/>
            </a:endParaRPr>
          </a:p>
          <a:p>
            <a:pPr eaLnBrk="1" hangingPunct="1">
              <a:spcBef>
                <a:spcPct val="0"/>
              </a:spcBef>
              <a:buFontTx/>
              <a:buNone/>
            </a:pPr>
            <a:r>
              <a:rPr lang="zh-CN" altLang="en-US" sz="1800" b="1" dirty="0">
                <a:solidFill>
                  <a:srgbClr val="FF0000"/>
                </a:solidFill>
                <a:latin typeface="宋体" panose="02010600030101010101" pitchFamily="2" charset="-122"/>
                <a:ea typeface="宋体" panose="02010600030101010101" pitchFamily="2" charset="-122"/>
              </a:rPr>
              <a:t>孙子：廉洁好名过于自尊，是将帅的过错，也是用兵的灾害。军队覆灭，将帅被杀，必定是由这种危险引起的。</a:t>
            </a:r>
          </a:p>
          <a:p>
            <a:pPr eaLnBrk="1" hangingPunct="1">
              <a:spcBef>
                <a:spcPct val="0"/>
              </a:spcBef>
              <a:buFontTx/>
              <a:buNone/>
            </a:pPr>
            <a:endParaRPr kumimoji="0" lang="en-US" altLang="zh-CN" b="1" dirty="0">
              <a:solidFill>
                <a:srgbClr val="000000"/>
              </a:solidFill>
              <a:latin typeface="宋体" panose="02010600030101010101" pitchFamily="2" charset="-122"/>
              <a:ea typeface="宋体" panose="02010600030101010101" pitchFamily="2" charset="-122"/>
            </a:endParaRPr>
          </a:p>
        </p:txBody>
      </p:sp>
      <p:sp>
        <p:nvSpPr>
          <p:cNvPr id="7" name="文本框 6"/>
          <p:cNvSpPr txBox="1"/>
          <p:nvPr/>
        </p:nvSpPr>
        <p:spPr>
          <a:xfrm>
            <a:off x="386080" y="4010800"/>
            <a:ext cx="9540240" cy="2246769"/>
          </a:xfrm>
          <a:prstGeom prst="rect">
            <a:avLst/>
          </a:prstGeom>
          <a:noFill/>
        </p:spPr>
        <p:txBody>
          <a:bodyPr wrap="square">
            <a:spAutoFit/>
          </a:bodyPr>
          <a:lstStyle/>
          <a:p>
            <a:pPr>
              <a:spcBef>
                <a:spcPct val="0"/>
              </a:spcBef>
              <a:buFontTx/>
              <a:buNone/>
            </a:pPr>
            <a:r>
              <a:rPr lang="zh-CN" altLang="en-US" sz="2000" dirty="0">
                <a:solidFill>
                  <a:srgbClr val="FF0000"/>
                </a:solidFill>
                <a:latin typeface="宋体" panose="02010600030101010101" pitchFamily="2" charset="-122"/>
                <a:ea typeface="宋体" panose="02010600030101010101" pitchFamily="2" charset="-122"/>
              </a:rPr>
              <a:t>金门一战全军覆没伤亡惨重</a:t>
            </a:r>
            <a:endParaRPr lang="en-US" altLang="zh-CN" sz="2000" dirty="0">
              <a:solidFill>
                <a:srgbClr val="FF0000"/>
              </a:solidFill>
              <a:latin typeface="宋体" panose="02010600030101010101" pitchFamily="2" charset="-122"/>
              <a:ea typeface="宋体" panose="02010600030101010101" pitchFamily="2" charset="-122"/>
            </a:endParaRPr>
          </a:p>
          <a:p>
            <a:pPr>
              <a:spcBef>
                <a:spcPct val="0"/>
              </a:spcBef>
              <a:buFontTx/>
              <a:buNone/>
            </a:pPr>
            <a:r>
              <a:rPr lang="zh-CN" altLang="en-US" sz="2000" dirty="0">
                <a:latin typeface="宋体" panose="02010600030101010101" pitchFamily="2" charset="-122"/>
                <a:ea typeface="宋体" panose="02010600030101010101" pitchFamily="2" charset="-122"/>
              </a:rPr>
              <a:t>这是解放战争中人民解放军的一次重大损失。</a:t>
            </a:r>
            <a:endParaRPr lang="en-US" altLang="zh-CN" sz="2000" dirty="0">
              <a:solidFill>
                <a:srgbClr val="FF0000"/>
              </a:solidFill>
              <a:latin typeface="宋体" panose="02010600030101010101" pitchFamily="2" charset="-122"/>
              <a:ea typeface="宋体" panose="02010600030101010101" pitchFamily="2" charset="-122"/>
            </a:endParaRPr>
          </a:p>
          <a:p>
            <a:pPr>
              <a:spcBef>
                <a:spcPct val="0"/>
              </a:spcBef>
              <a:buFontTx/>
              <a:buNone/>
            </a:pPr>
            <a:r>
              <a:rPr lang="zh-CN" altLang="en-US" sz="2000" dirty="0">
                <a:solidFill>
                  <a:srgbClr val="FF0000"/>
                </a:solidFill>
                <a:latin typeface="宋体" panose="02010600030101010101" pitchFamily="2" charset="-122"/>
                <a:ea typeface="宋体" panose="02010600030101010101" pitchFamily="2" charset="-122"/>
              </a:rPr>
              <a:t>毛泽东：</a:t>
            </a:r>
            <a:r>
              <a:rPr lang="zh-CN" altLang="en-US" sz="2000" b="1" dirty="0">
                <a:solidFill>
                  <a:srgbClr val="2B2B2B"/>
                </a:solidFill>
                <a:latin typeface="宋体" panose="02010600030101010101" pitchFamily="2" charset="-122"/>
                <a:ea typeface="宋体" panose="02010600030101010101" pitchFamily="2" charset="-122"/>
                <a:cs typeface="Times New Roman" panose="02020603050405020304" pitchFamily="18" charset="0"/>
              </a:rPr>
              <a:t>其主要原因，</a:t>
            </a:r>
            <a:r>
              <a:rPr lang="zh-CN" altLang="en-US" sz="20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为轻敌与急躁</a:t>
            </a:r>
            <a:r>
              <a:rPr lang="zh-CN" altLang="en-US" sz="2000" b="1" dirty="0">
                <a:solidFill>
                  <a:srgbClr val="2B2B2B"/>
                </a:solidFill>
                <a:latin typeface="宋体" panose="02010600030101010101" pitchFamily="2" charset="-122"/>
                <a:ea typeface="宋体" panose="02010600030101010101" pitchFamily="2" charset="-122"/>
                <a:cs typeface="Times New Roman" panose="02020603050405020304" pitchFamily="18" charset="0"/>
              </a:rPr>
              <a:t>所致。当你们前次部署攻击厦门之同时，拟以</a:t>
            </a:r>
            <a:r>
              <a:rPr lang="en-US" altLang="zh-CN" sz="2000" b="1" dirty="0">
                <a:solidFill>
                  <a:srgbClr val="2B2B2B"/>
                </a:solidFill>
                <a:latin typeface="宋体" panose="02010600030101010101" pitchFamily="2" charset="-122"/>
                <a:ea typeface="宋体" panose="02010600030101010101" pitchFamily="2" charset="-122"/>
                <a:cs typeface="Times New Roman" panose="02020603050405020304" pitchFamily="18" charset="0"/>
              </a:rPr>
              <a:t>1</a:t>
            </a:r>
            <a:r>
              <a:rPr lang="zh-CN" altLang="en-US" sz="2000" b="1" dirty="0">
                <a:solidFill>
                  <a:srgbClr val="2B2B2B"/>
                </a:solidFill>
                <a:latin typeface="宋体" panose="02010600030101010101" pitchFamily="2" charset="-122"/>
                <a:ea typeface="宋体" panose="02010600030101010101" pitchFamily="2" charset="-122"/>
                <a:cs typeface="Times New Roman" panose="02020603050405020304" pitchFamily="18" charset="0"/>
              </a:rPr>
              <a:t>个师攻占金门，即为</a:t>
            </a:r>
            <a:r>
              <a:rPr lang="zh-CN" altLang="en-US" sz="20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轻敌与急躁</a:t>
            </a:r>
            <a:r>
              <a:rPr lang="zh-CN" altLang="en-US" sz="2000" b="1" dirty="0">
                <a:solidFill>
                  <a:srgbClr val="2B2B2B"/>
                </a:solidFill>
                <a:latin typeface="宋体" panose="02010600030101010101" pitchFamily="2" charset="-122"/>
                <a:ea typeface="宋体" panose="02010600030101010101" pitchFamily="2" charset="-122"/>
                <a:cs typeface="Times New Roman" panose="02020603050405020304" pitchFamily="18" charset="0"/>
              </a:rPr>
              <a:t>表现。当此整个解放战争结束之期已不再远的时候，各级领导干部中主要是军以上领导干部中容易发生</a:t>
            </a:r>
            <a:r>
              <a:rPr lang="zh-CN" altLang="en-US" sz="20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轻敌思想及急躁情绪</a:t>
            </a:r>
            <a:r>
              <a:rPr lang="zh-CN" altLang="en-US" sz="2000" b="1" dirty="0">
                <a:solidFill>
                  <a:srgbClr val="2B2B2B"/>
                </a:solidFill>
                <a:latin typeface="宋体" panose="02010600030101010101" pitchFamily="2" charset="-122"/>
                <a:ea typeface="宋体" panose="02010600030101010101" pitchFamily="2" charset="-122"/>
                <a:cs typeface="Times New Roman" panose="02020603050405020304" pitchFamily="18" charset="0"/>
              </a:rPr>
              <a:t>，必须以金门岛事件引为戒。对于尚在作战的兵团进行教育，务必力戒</a:t>
            </a:r>
            <a:r>
              <a:rPr lang="zh-CN" altLang="en-US" sz="20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轻敌急躁</a:t>
            </a:r>
            <a:r>
              <a:rPr lang="zh-CN" altLang="en-US" sz="2000" b="1" dirty="0">
                <a:solidFill>
                  <a:srgbClr val="2B2B2B"/>
                </a:solidFill>
                <a:latin typeface="宋体" panose="02010600030101010101" pitchFamily="2" charset="-122"/>
                <a:ea typeface="宋体" panose="02010600030101010101" pitchFamily="2" charset="-122"/>
                <a:cs typeface="Times New Roman" panose="02020603050405020304" pitchFamily="18" charset="0"/>
              </a:rPr>
              <a:t>。</a:t>
            </a:r>
            <a:r>
              <a:rPr lang="zh-CN" altLang="en-US" sz="1600" b="1" dirty="0">
                <a:solidFill>
                  <a:srgbClr val="000000"/>
                </a:solidFill>
                <a:latin typeface="宋体" panose="02010600030101010101" pitchFamily="2" charset="-122"/>
                <a:ea typeface="宋体" panose="02010600030101010101" pitchFamily="2" charset="-122"/>
              </a:rPr>
              <a:t>作战军事行动定为</a:t>
            </a:r>
            <a:r>
              <a:rPr lang="zh-CN" altLang="en-US" sz="2000" b="1" dirty="0">
                <a:solidFill>
                  <a:srgbClr val="FF0000"/>
                </a:solidFill>
                <a:latin typeface="宋体" panose="02010600030101010101" pitchFamily="2" charset="-122"/>
                <a:ea typeface="宋体" panose="02010600030101010101" pitchFamily="2" charset="-122"/>
              </a:rPr>
              <a:t>打而不登，断而不死的战法。</a:t>
            </a:r>
            <a:r>
              <a:rPr lang="en-US" altLang="zh-CN" sz="2000" b="1" dirty="0">
                <a:solidFill>
                  <a:srgbClr val="FF0000"/>
                </a:solidFill>
                <a:latin typeface="宋体" panose="02010600030101010101" pitchFamily="2" charset="-122"/>
                <a:ea typeface="宋体" panose="02010600030101010101" pitchFamily="2" charset="-122"/>
              </a:rPr>
              <a:t>1979</a:t>
            </a:r>
            <a:r>
              <a:rPr lang="zh-CN" altLang="en-US" sz="2000" b="1" dirty="0">
                <a:solidFill>
                  <a:srgbClr val="FF0000"/>
                </a:solidFill>
                <a:latin typeface="宋体" panose="02010600030101010101" pitchFamily="2" charset="-122"/>
                <a:ea typeface="宋体" panose="02010600030101010101" pitchFamily="2" charset="-122"/>
              </a:rPr>
              <a:t>年</a:t>
            </a:r>
            <a:r>
              <a:rPr lang="en-US" altLang="zh-CN" sz="2000" b="1" dirty="0">
                <a:solidFill>
                  <a:srgbClr val="FF0000"/>
                </a:solidFill>
                <a:latin typeface="宋体" panose="02010600030101010101" pitchFamily="2" charset="-122"/>
                <a:ea typeface="宋体" panose="02010600030101010101" pitchFamily="2" charset="-122"/>
              </a:rPr>
              <a:t>1</a:t>
            </a:r>
            <a:r>
              <a:rPr lang="zh-CN" altLang="en-US" sz="2000" b="1" dirty="0">
                <a:solidFill>
                  <a:srgbClr val="FF0000"/>
                </a:solidFill>
                <a:latin typeface="宋体" panose="02010600030101010101" pitchFamily="2" charset="-122"/>
                <a:ea typeface="宋体" panose="02010600030101010101" pitchFamily="2" charset="-122"/>
              </a:rPr>
              <a:t>月</a:t>
            </a:r>
            <a:r>
              <a:rPr lang="en-US" altLang="zh-CN" sz="2000" b="1" dirty="0">
                <a:solidFill>
                  <a:srgbClr val="FF0000"/>
                </a:solidFill>
                <a:latin typeface="宋体" panose="02010600030101010101" pitchFamily="2" charset="-122"/>
                <a:ea typeface="宋体" panose="02010600030101010101" pitchFamily="2" charset="-122"/>
              </a:rPr>
              <a:t>1</a:t>
            </a:r>
            <a:r>
              <a:rPr lang="zh-CN" altLang="en-US" sz="2000" b="1" dirty="0">
                <a:solidFill>
                  <a:srgbClr val="FF0000"/>
                </a:solidFill>
                <a:latin typeface="宋体" panose="02010600030101010101" pitchFamily="2" charset="-122"/>
                <a:ea typeface="宋体" panose="02010600030101010101" pitchFamily="2" charset="-122"/>
              </a:rPr>
              <a:t>日发布</a:t>
            </a:r>
            <a:r>
              <a:rPr lang="en-US" altLang="zh-CN" sz="2000" b="1" dirty="0">
                <a:solidFill>
                  <a:srgbClr val="FF0000"/>
                </a:solidFill>
                <a:latin typeface="宋体" panose="02010600030101010101" pitchFamily="2" charset="-122"/>
                <a:ea typeface="宋体" panose="02010600030101010101" pitchFamily="2" charset="-122"/>
              </a:rPr>
              <a:t>《</a:t>
            </a:r>
            <a:r>
              <a:rPr lang="zh-CN" altLang="en-US" sz="2000" b="1" dirty="0">
                <a:solidFill>
                  <a:srgbClr val="FF0000"/>
                </a:solidFill>
                <a:latin typeface="宋体" panose="02010600030101010101" pitchFamily="2" charset="-122"/>
                <a:ea typeface="宋体" panose="02010600030101010101" pitchFamily="2" charset="-122"/>
              </a:rPr>
              <a:t>告台湾同胞书</a:t>
            </a:r>
            <a:r>
              <a:rPr lang="en-US" altLang="zh-CN" sz="2000" b="1" dirty="0">
                <a:solidFill>
                  <a:srgbClr val="FF0000"/>
                </a:solidFill>
                <a:latin typeface="宋体" panose="02010600030101010101" pitchFamily="2" charset="-122"/>
                <a:ea typeface="宋体" panose="02010600030101010101" pitchFamily="2" charset="-122"/>
              </a:rPr>
              <a:t>》</a:t>
            </a:r>
            <a:r>
              <a:rPr lang="zh-CN" altLang="en-US" sz="2000" b="1" dirty="0">
                <a:solidFill>
                  <a:srgbClr val="FF0000"/>
                </a:solidFill>
                <a:latin typeface="宋体" panose="02010600030101010101" pitchFamily="2" charset="-122"/>
                <a:ea typeface="宋体" panose="02010600030101010101" pitchFamily="2" charset="-122"/>
              </a:rPr>
              <a:t>停止炮击。</a:t>
            </a:r>
            <a:endParaRPr lang="en-US" altLang="zh-CN" sz="2000" dirty="0">
              <a:solidFill>
                <a:srgbClr val="FF0000"/>
              </a:solidFill>
              <a:latin typeface="宋体" panose="02010600030101010101" pitchFamily="2" charset="-122"/>
              <a:ea typeface="宋体" panose="02010600030101010101"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2080" y="186174"/>
            <a:ext cx="6096000" cy="400110"/>
          </a:xfrm>
          <a:prstGeom prst="rect">
            <a:avLst/>
          </a:prstGeom>
          <a:noFill/>
        </p:spPr>
        <p:txBody>
          <a:bodyPr wrap="square">
            <a:spAutoFit/>
          </a:bodyPr>
          <a:lstStyle/>
          <a:p>
            <a:pPr eaLnBrk="1" hangingPunct="1">
              <a:spcBef>
                <a:spcPct val="0"/>
              </a:spcBef>
              <a:buFontTx/>
              <a:buNone/>
            </a:pPr>
            <a:r>
              <a:rPr kumimoji="0" lang="zh-CN" altLang="en-US" sz="2000" b="1" dirty="0">
                <a:latin typeface="宋体" panose="02010600030101010101" pitchFamily="2" charset="-122"/>
                <a:ea typeface="宋体" panose="02010600030101010101" pitchFamily="2" charset="-122"/>
              </a:rPr>
              <a:t>（四）将帅要不计名利</a:t>
            </a:r>
            <a:endParaRPr lang="zh-CN" altLang="en-US" sz="2000" dirty="0">
              <a:latin typeface="宋体" panose="02010600030101010101" pitchFamily="2" charset="-122"/>
              <a:ea typeface="宋体" panose="02010600030101010101" pitchFamily="2" charset="-122"/>
            </a:endParaRPr>
          </a:p>
        </p:txBody>
      </p:sp>
      <p:sp>
        <p:nvSpPr>
          <p:cNvPr id="5" name="文本框 4"/>
          <p:cNvSpPr txBox="1"/>
          <p:nvPr/>
        </p:nvSpPr>
        <p:spPr>
          <a:xfrm>
            <a:off x="335280" y="759936"/>
            <a:ext cx="6096000" cy="1477328"/>
          </a:xfrm>
          <a:prstGeom prst="rect">
            <a:avLst/>
          </a:prstGeom>
          <a:noFill/>
        </p:spPr>
        <p:txBody>
          <a:bodyPr wrap="square">
            <a:spAutoFit/>
          </a:bodyPr>
          <a:lstStyle/>
          <a:p>
            <a:pPr eaLnBrk="1" hangingPunct="1">
              <a:spcBef>
                <a:spcPct val="0"/>
              </a:spcBef>
              <a:buFontTx/>
              <a:buNone/>
            </a:pPr>
            <a:r>
              <a:rPr kumimoji="0" lang="zh-CN" altLang="en-US" sz="1800" b="1" dirty="0">
                <a:solidFill>
                  <a:srgbClr val="FF0000"/>
                </a:solidFill>
                <a:latin typeface="宋体" panose="02010600030101010101" pitchFamily="2" charset="-122"/>
                <a:ea typeface="宋体" panose="02010600030101010101" pitchFamily="2" charset="-122"/>
              </a:rPr>
              <a:t>故进不求名，退不避罪，唯人是保，而利合于主，国之宝也。</a:t>
            </a:r>
            <a:r>
              <a:rPr kumimoji="0" lang="en-US" altLang="zh-CN" sz="1800" dirty="0">
                <a:solidFill>
                  <a:srgbClr val="FF0000"/>
                </a:solidFill>
                <a:latin typeface="宋体" panose="02010600030101010101" pitchFamily="2" charset="-122"/>
                <a:ea typeface="宋体" panose="02010600030101010101" pitchFamily="2" charset="-122"/>
              </a:rPr>
              <a:t>《</a:t>
            </a:r>
            <a:r>
              <a:rPr kumimoji="0" lang="zh-CN" altLang="en-US" sz="1800" dirty="0">
                <a:solidFill>
                  <a:srgbClr val="FF0000"/>
                </a:solidFill>
                <a:latin typeface="宋体" panose="02010600030101010101" pitchFamily="2" charset="-122"/>
                <a:ea typeface="宋体" panose="02010600030101010101" pitchFamily="2" charset="-122"/>
              </a:rPr>
              <a:t>地形篇</a:t>
            </a:r>
            <a:r>
              <a:rPr kumimoji="0" lang="en-US" altLang="zh-CN" sz="1800" dirty="0">
                <a:solidFill>
                  <a:srgbClr val="FF0000"/>
                </a:solidFill>
                <a:latin typeface="宋体" panose="02010600030101010101" pitchFamily="2" charset="-122"/>
                <a:ea typeface="宋体" panose="02010600030101010101" pitchFamily="2" charset="-122"/>
              </a:rPr>
              <a:t>》</a:t>
            </a:r>
          </a:p>
          <a:p>
            <a:pPr eaLnBrk="1" hangingPunct="1">
              <a:spcBef>
                <a:spcPct val="0"/>
              </a:spcBef>
              <a:buFontTx/>
              <a:buNone/>
            </a:pPr>
            <a:endParaRPr kumimoji="0" lang="en-US" altLang="zh-CN" sz="1800" dirty="0">
              <a:latin typeface="宋体" panose="02010600030101010101" pitchFamily="2" charset="-122"/>
              <a:ea typeface="宋体" panose="02010600030101010101" pitchFamily="2" charset="-122"/>
            </a:endParaRPr>
          </a:p>
          <a:p>
            <a:pPr eaLnBrk="1" hangingPunct="1">
              <a:spcBef>
                <a:spcPct val="0"/>
              </a:spcBef>
              <a:buFontTx/>
              <a:buNone/>
            </a:pPr>
            <a:r>
              <a:rPr kumimoji="0" lang="zh-CN" altLang="en-US" sz="1800" b="1" dirty="0">
                <a:latin typeface="宋体" panose="02010600030101010101" pitchFamily="2" charset="-122"/>
                <a:ea typeface="宋体" panose="02010600030101010101" pitchFamily="2" charset="-122"/>
              </a:rPr>
              <a:t>进不求名利，退不避罪责，只求保全民众而有利于国君，这样的将帅，才是国家的珍宝。</a:t>
            </a:r>
          </a:p>
        </p:txBody>
      </p:sp>
      <p:sp>
        <p:nvSpPr>
          <p:cNvPr id="7" name="文本框 6"/>
          <p:cNvSpPr txBox="1"/>
          <p:nvPr/>
        </p:nvSpPr>
        <p:spPr>
          <a:xfrm>
            <a:off x="335280" y="2548096"/>
            <a:ext cx="8839200" cy="3415030"/>
          </a:xfrm>
          <a:prstGeom prst="rect">
            <a:avLst/>
          </a:prstGeom>
          <a:noFill/>
        </p:spPr>
        <p:txBody>
          <a:bodyPr wrap="square">
            <a:spAutoFit/>
          </a:bodyPr>
          <a:lstStyle/>
          <a:p>
            <a:r>
              <a:rPr kumimoji="0" lang="zh-CN" altLang="en-US" sz="1800" b="1" dirty="0">
                <a:latin typeface="宋体" panose="02010600030101010101" pitchFamily="2" charset="-122"/>
                <a:ea typeface="宋体" panose="02010600030101010101" pitchFamily="2" charset="-122"/>
              </a:rPr>
              <a:t>孙武公开地声称，作为一个将帅，应当</a:t>
            </a:r>
            <a:r>
              <a:rPr kumimoji="0" lang="zh-CN" altLang="en-US" sz="1800" b="1" dirty="0">
                <a:solidFill>
                  <a:srgbClr val="FF0000"/>
                </a:solidFill>
                <a:latin typeface="宋体" panose="02010600030101010101" pitchFamily="2" charset="-122"/>
                <a:ea typeface="宋体" panose="02010600030101010101" pitchFamily="2" charset="-122"/>
              </a:rPr>
              <a:t>“进不求名，退不避罪”</a:t>
            </a:r>
            <a:r>
              <a:rPr kumimoji="0" lang="zh-CN" altLang="en-US" sz="1800" b="1" dirty="0">
                <a:latin typeface="宋体" panose="02010600030101010101" pitchFamily="2" charset="-122"/>
                <a:ea typeface="宋体" panose="02010600030101010101" pitchFamily="2" charset="-122"/>
              </a:rPr>
              <a:t>。只要军事目的和结果明确：“惟民是保，而利合于主”；又对“战道必胜”或“战道不胜”有正确的分析判断，那么，对于国君错误的命令和瞎指挥，就可以不予置理。</a:t>
            </a:r>
            <a:endParaRPr kumimoji="0" lang="en-US" altLang="zh-CN" sz="1800" b="1" dirty="0">
              <a:latin typeface="宋体" panose="02010600030101010101" pitchFamily="2" charset="-122"/>
              <a:ea typeface="宋体" panose="02010600030101010101" pitchFamily="2" charset="-122"/>
            </a:endParaRPr>
          </a:p>
          <a:p>
            <a:endParaRPr lang="en-US" altLang="zh-CN" b="1" dirty="0">
              <a:latin typeface="宋体" panose="02010600030101010101" pitchFamily="2" charset="-122"/>
              <a:ea typeface="宋体" panose="02010600030101010101" pitchFamily="2" charset="-122"/>
            </a:endParaRPr>
          </a:p>
          <a:p>
            <a:pPr eaLnBrk="1" hangingPunct="1">
              <a:spcBef>
                <a:spcPct val="0"/>
              </a:spcBef>
              <a:buFontTx/>
              <a:buNone/>
            </a:pPr>
            <a:r>
              <a:rPr lang="zh-CN" altLang="en-US" b="1" dirty="0">
                <a:latin typeface="宋体" panose="02010600030101010101" pitchFamily="2" charset="-122"/>
                <a:ea typeface="宋体" panose="02010600030101010101" pitchFamily="2" charset="-122"/>
              </a:rPr>
              <a:t>实例：</a:t>
            </a:r>
            <a:r>
              <a:rPr lang="zh-CN" altLang="zh-CN" b="1" dirty="0">
                <a:latin typeface="宋体" panose="02010600030101010101" pitchFamily="2" charset="-122"/>
                <a:ea typeface="宋体" panose="02010600030101010101" pitchFamily="2" charset="-122"/>
              </a:rPr>
              <a:t>惟我彭大将军！彭收到这首诗后，把诗的末句改为</a:t>
            </a:r>
            <a:endParaRPr lang="en-US" altLang="zh-CN" b="1" dirty="0">
              <a:latin typeface="宋体" panose="02010600030101010101" pitchFamily="2" charset="-122"/>
              <a:ea typeface="宋体" panose="02010600030101010101" pitchFamily="2" charset="-122"/>
            </a:endParaRPr>
          </a:p>
          <a:p>
            <a:pPr eaLnBrk="1" hangingPunct="1">
              <a:spcBef>
                <a:spcPct val="0"/>
              </a:spcBef>
              <a:buFontTx/>
              <a:buNone/>
            </a:pPr>
            <a:r>
              <a:rPr lang="en-US" altLang="zh-CN" b="1" dirty="0">
                <a:solidFill>
                  <a:srgbClr val="FF0000"/>
                </a:solidFill>
                <a:latin typeface="宋体" panose="02010600030101010101" pitchFamily="2" charset="-122"/>
                <a:ea typeface="宋体" panose="02010600030101010101" pitchFamily="2" charset="-122"/>
              </a:rPr>
              <a:t>“</a:t>
            </a:r>
            <a:r>
              <a:rPr lang="zh-CN" altLang="zh-CN" b="1" dirty="0">
                <a:solidFill>
                  <a:srgbClr val="FF0000"/>
                </a:solidFill>
                <a:latin typeface="宋体" panose="02010600030101010101" pitchFamily="2" charset="-122"/>
                <a:ea typeface="宋体" panose="02010600030101010101" pitchFamily="2" charset="-122"/>
              </a:rPr>
              <a:t>唯我英勇红军</a:t>
            </a:r>
            <a:r>
              <a:rPr lang="en-US" altLang="zh-CN" b="1" dirty="0">
                <a:solidFill>
                  <a:srgbClr val="FF0000"/>
                </a:solidFill>
                <a:latin typeface="宋体" panose="02010600030101010101" pitchFamily="2" charset="-122"/>
                <a:ea typeface="宋体" panose="02010600030101010101" pitchFamily="2" charset="-122"/>
              </a:rPr>
              <a:t>”</a:t>
            </a:r>
            <a:r>
              <a:rPr lang="zh-CN" altLang="zh-CN" b="1" dirty="0">
                <a:latin typeface="宋体" panose="02010600030101010101" pitchFamily="2" charset="-122"/>
                <a:ea typeface="宋体" panose="02010600030101010101" pitchFamily="2" charset="-122"/>
              </a:rPr>
              <a:t>，然后将原诗送还了毛泽东。</a:t>
            </a:r>
          </a:p>
          <a:p>
            <a:pPr eaLnBrk="1" hangingPunct="1">
              <a:buFontTx/>
              <a:buNone/>
            </a:pPr>
            <a:r>
              <a:rPr kumimoji="0" lang="zh-CN" altLang="en-US" sz="1800" b="1" dirty="0">
                <a:solidFill>
                  <a:srgbClr val="FF0000"/>
                </a:solidFill>
                <a:latin typeface="宋体" panose="02010600030101010101" pitchFamily="2" charset="-122"/>
                <a:ea typeface="宋体" panose="02010600030101010101" pitchFamily="2" charset="-122"/>
              </a:rPr>
              <a:t> </a:t>
            </a:r>
          </a:p>
          <a:p>
            <a:pPr eaLnBrk="1" hangingPunct="1">
              <a:buFontTx/>
              <a:buNone/>
            </a:pPr>
            <a:r>
              <a:rPr kumimoji="0" lang="zh-CN" altLang="en-US" sz="1800" b="1" dirty="0">
                <a:solidFill>
                  <a:srgbClr val="FF0000"/>
                </a:solidFill>
                <a:latin typeface="宋体" panose="02010600030101010101" pitchFamily="2" charset="-122"/>
                <a:ea typeface="宋体" panose="02010600030101010101" pitchFamily="2" charset="-122"/>
              </a:rPr>
              <a:t>百团大战真是令人兴奋</a:t>
            </a:r>
            <a:r>
              <a:rPr kumimoji="0" lang="en-US" altLang="zh-CN" sz="1800" b="1" dirty="0">
                <a:solidFill>
                  <a:srgbClr val="FF0000"/>
                </a:solidFill>
                <a:latin typeface="宋体" panose="02010600030101010101" pitchFamily="2" charset="-122"/>
                <a:ea typeface="宋体" panose="02010600030101010101" pitchFamily="2" charset="-122"/>
              </a:rPr>
              <a:t>,</a:t>
            </a:r>
            <a:r>
              <a:rPr kumimoji="0" lang="zh-CN" altLang="en-US" sz="1800" b="1" dirty="0">
                <a:solidFill>
                  <a:srgbClr val="FF0000"/>
                </a:solidFill>
                <a:latin typeface="宋体" panose="02010600030101010101" pitchFamily="2" charset="-122"/>
                <a:ea typeface="宋体" panose="02010600030101010101" pitchFamily="2" charset="-122"/>
              </a:rPr>
              <a:t>象这样的战斗是否还可以组织一两次。       </a:t>
            </a:r>
            <a:r>
              <a:rPr kumimoji="0" lang="en-US" altLang="zh-CN" sz="1800" b="1" dirty="0">
                <a:solidFill>
                  <a:srgbClr val="FF0000"/>
                </a:solidFill>
                <a:latin typeface="宋体" panose="02010600030101010101" pitchFamily="2" charset="-122"/>
                <a:ea typeface="宋体" panose="02010600030101010101" pitchFamily="2" charset="-122"/>
              </a:rPr>
              <a:t>----</a:t>
            </a:r>
            <a:r>
              <a:rPr kumimoji="0" lang="zh-CN" altLang="en-US" sz="1800" b="1" dirty="0">
                <a:solidFill>
                  <a:srgbClr val="FF0000"/>
                </a:solidFill>
                <a:latin typeface="宋体" panose="02010600030101010101" pitchFamily="2" charset="-122"/>
                <a:ea typeface="宋体" panose="02010600030101010101" pitchFamily="2" charset="-122"/>
              </a:rPr>
              <a:t>毛泽东</a:t>
            </a:r>
            <a:endParaRPr kumimoji="0" lang="en-US" altLang="zh-CN" sz="1800" b="1" dirty="0">
              <a:solidFill>
                <a:srgbClr val="FF0000"/>
              </a:solidFill>
              <a:latin typeface="宋体" panose="02010600030101010101" pitchFamily="2" charset="-122"/>
              <a:ea typeface="宋体" panose="02010600030101010101" pitchFamily="2" charset="-122"/>
            </a:endParaRPr>
          </a:p>
          <a:p>
            <a:pPr eaLnBrk="1" hangingPunct="1">
              <a:spcBef>
                <a:spcPct val="0"/>
              </a:spcBef>
              <a:buFontTx/>
              <a:buNone/>
            </a:pPr>
            <a:r>
              <a:rPr lang="zh-CN" altLang="en-US" b="1" dirty="0">
                <a:solidFill>
                  <a:srgbClr val="FF0000"/>
                </a:solidFill>
                <a:latin typeface="宋体" panose="02010600030101010101" pitchFamily="2" charset="-122"/>
                <a:ea typeface="宋体" panose="02010600030101010101" pitchFamily="2" charset="-122"/>
              </a:rPr>
              <a:t>彭德怀表示自己判断不准，稍晚一点展开效果和意义大得多：</a:t>
            </a:r>
            <a:r>
              <a:rPr kumimoji="0" lang="zh-CN" altLang="en-US" sz="1800" b="1" dirty="0">
                <a:solidFill>
                  <a:srgbClr val="FF0000"/>
                </a:solidFill>
                <a:latin typeface="宋体" panose="02010600030101010101" pitchFamily="2" charset="-122"/>
                <a:ea typeface="宋体" panose="02010600030101010101" pitchFamily="2" charset="-122"/>
              </a:rPr>
              <a:t> 由此可见彭德怀元帅不为功名、无私无畏、襟怀坦白、光明磊落的高尚品质值得我们大家学习。</a:t>
            </a:r>
            <a:endParaRPr kumimoji="0" lang="en-US" altLang="zh-CN" sz="1800" b="1" dirty="0">
              <a:solidFill>
                <a:srgbClr val="FF0000"/>
              </a:solidFill>
              <a:latin typeface="宋体" panose="02010600030101010101" pitchFamily="2" charset="-122"/>
              <a:ea typeface="宋体" panose="02010600030101010101" pitchFamily="2" charset="-122"/>
            </a:endParaRPr>
          </a:p>
          <a:p>
            <a:pPr eaLnBrk="1" hangingPunct="1">
              <a:spcBef>
                <a:spcPct val="0"/>
              </a:spcBef>
              <a:buFontTx/>
              <a:buNone/>
            </a:pPr>
            <a:endParaRPr kumimoji="0" lang="zh-CN" altLang="en-US" sz="1800" b="1" dirty="0">
              <a:solidFill>
                <a:srgbClr val="FF0000"/>
              </a:solidFill>
              <a:latin typeface="宋体" panose="02010600030101010101" pitchFamily="2" charset="-122"/>
              <a:ea typeface="宋体" panose="02010600030101010101" pitchFamily="2" charset="-122"/>
            </a:endParaRPr>
          </a:p>
          <a:p>
            <a:pPr eaLnBrk="1" hangingPunct="1">
              <a:spcBef>
                <a:spcPct val="0"/>
              </a:spcBef>
              <a:buFontTx/>
              <a:buNone/>
            </a:pPr>
            <a:r>
              <a:rPr kumimoji="0" lang="zh-CN" altLang="en-US" sz="1800" b="1" dirty="0">
                <a:solidFill>
                  <a:srgbClr val="FF0000"/>
                </a:solidFill>
                <a:latin typeface="宋体" panose="02010600030101010101" pitchFamily="2" charset="-122"/>
                <a:ea typeface="宋体" panose="02010600030101010101" pitchFamily="2" charset="-122"/>
              </a:rPr>
              <a:t>孙子</a:t>
            </a:r>
            <a:r>
              <a:rPr kumimoji="0" lang="zh-CN" altLang="en-US" sz="1800" b="1" dirty="0">
                <a:latin typeface="宋体" panose="02010600030101010101" pitchFamily="2" charset="-122"/>
                <a:ea typeface="宋体" panose="02010600030101010101" pitchFamily="2" charset="-122"/>
              </a:rPr>
              <a:t>进不求名，退不避罪</a:t>
            </a:r>
            <a:r>
              <a:rPr kumimoji="0" lang="zh-CN" altLang="en-US" sz="1800" b="1" dirty="0">
                <a:solidFill>
                  <a:srgbClr val="FF0000"/>
                </a:solidFill>
                <a:latin typeface="宋体" panose="02010600030101010101" pitchFamily="2" charset="-122"/>
                <a:ea typeface="宋体" panose="02010600030101010101" pitchFamily="2" charset="-122"/>
              </a:rPr>
              <a:t>的思想是我们加强自身修养的至理名言。</a:t>
            </a:r>
            <a:endParaRPr lang="zh-CN" altLang="en-US" dirty="0">
              <a:latin typeface="宋体" panose="02010600030101010101" pitchFamily="2" charset="-122"/>
              <a:ea typeface="宋体" panose="02010600030101010101" pitchFamily="2" charset="-122"/>
            </a:endParaRPr>
          </a:p>
        </p:txBody>
      </p:sp>
      <p:sp>
        <p:nvSpPr>
          <p:cNvPr id="8" name="文本框 7"/>
          <p:cNvSpPr txBox="1"/>
          <p:nvPr/>
        </p:nvSpPr>
        <p:spPr>
          <a:xfrm>
            <a:off x="7660640" y="760095"/>
            <a:ext cx="4423410" cy="1106805"/>
          </a:xfrm>
          <a:prstGeom prst="rect">
            <a:avLst/>
          </a:prstGeom>
          <a:noFill/>
        </p:spPr>
        <p:txBody>
          <a:bodyPr wrap="square" rtlCol="0">
            <a:spAutoFit/>
          </a:bodyPr>
          <a:lstStyle/>
          <a:p>
            <a:r>
              <a:rPr lang="zh-CN" altLang="en-US" b="1" i="1" dirty="0"/>
              <a:t>百团大战</a:t>
            </a:r>
          </a:p>
          <a:p>
            <a:r>
              <a:rPr lang="en-US" altLang="zh-CN" sz="1600" b="1"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1940</a:t>
            </a:r>
            <a:r>
              <a:rPr lang="zh-CN" altLang="en-US" sz="1600" b="1"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年下半年，彭德怀指挥八路军</a:t>
            </a:r>
            <a:r>
              <a:rPr lang="en-US" altLang="zh-CN" sz="1600" b="1"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129</a:t>
            </a:r>
            <a:r>
              <a:rPr lang="zh-CN" altLang="en-US" sz="1600" b="1"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师和晋察冀军区等共</a:t>
            </a:r>
            <a:r>
              <a:rPr lang="en-US" altLang="zh-CN" sz="1600" b="1"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105</a:t>
            </a:r>
            <a:r>
              <a:rPr lang="zh-CN" altLang="en-US" sz="1600" b="1"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个团</a:t>
            </a:r>
            <a:r>
              <a:rPr lang="en-US" altLang="zh-CN" sz="1600" b="1"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20</a:t>
            </a:r>
            <a:r>
              <a:rPr lang="zh-CN" altLang="en-US" sz="1600" b="1"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余万兵力，对华北地区的日伪军发动了一次进攻战役。</a:t>
            </a:r>
            <a:endParaRPr lang="zh-CN" altLang="en-US" dirty="0"/>
          </a:p>
        </p:txBody>
      </p:sp>
      <p:pic>
        <p:nvPicPr>
          <p:cNvPr id="75780" name="Picture 7" descr="36744910_5"/>
          <p:cNvPicPr>
            <a:picLocks noChangeAspect="1"/>
          </p:cNvPicPr>
          <p:nvPr/>
        </p:nvPicPr>
        <p:blipFill>
          <a:blip r:embed="rId2"/>
          <a:stretch>
            <a:fillRect/>
          </a:stretch>
        </p:blipFill>
        <p:spPr>
          <a:xfrm>
            <a:off x="9099550" y="3131185"/>
            <a:ext cx="2812415" cy="1972310"/>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94640" y="226814"/>
            <a:ext cx="6096000" cy="369332"/>
          </a:xfrm>
          <a:prstGeom prst="rect">
            <a:avLst/>
          </a:prstGeom>
          <a:noFill/>
        </p:spPr>
        <p:txBody>
          <a:bodyPr wrap="square">
            <a:spAutoFit/>
          </a:bodyPr>
          <a:lstStyle/>
          <a:p>
            <a:pPr eaLnBrk="1" hangingPunct="1">
              <a:spcBef>
                <a:spcPct val="50000"/>
              </a:spcBef>
              <a:buFontTx/>
              <a:buNone/>
            </a:pPr>
            <a:r>
              <a:rPr kumimoji="0" lang="zh-CN" altLang="en-US" sz="1800" b="1" dirty="0">
                <a:latin typeface="宋体" panose="02010600030101010101" pitchFamily="2" charset="-122"/>
                <a:ea typeface="宋体" panose="02010600030101010101" pitchFamily="2" charset="-122"/>
              </a:rPr>
              <a:t>（五）将帅要</a:t>
            </a:r>
            <a:r>
              <a:rPr lang="zh-CN" altLang="en-US" sz="1800" b="1" dirty="0">
                <a:latin typeface="宋体" panose="02010600030101010101" pitchFamily="2" charset="-122"/>
                <a:ea typeface="宋体" panose="02010600030101010101" pitchFamily="2" charset="-122"/>
              </a:rPr>
              <a:t>用人不疑 </a:t>
            </a:r>
          </a:p>
        </p:txBody>
      </p:sp>
      <p:sp>
        <p:nvSpPr>
          <p:cNvPr id="5" name="文本框 4"/>
          <p:cNvSpPr txBox="1"/>
          <p:nvPr/>
        </p:nvSpPr>
        <p:spPr>
          <a:xfrm>
            <a:off x="294640" y="724099"/>
            <a:ext cx="6096000" cy="5940088"/>
          </a:xfrm>
          <a:prstGeom prst="rect">
            <a:avLst/>
          </a:prstGeom>
          <a:noFill/>
        </p:spPr>
        <p:txBody>
          <a:bodyPr wrap="square">
            <a:spAutoFit/>
          </a:bodyPr>
          <a:lstStyle/>
          <a:p>
            <a:pPr eaLnBrk="1" hangingPunct="1">
              <a:spcBef>
                <a:spcPct val="0"/>
              </a:spcBef>
              <a:buFontTx/>
              <a:buNone/>
              <a:defRPr/>
            </a:pPr>
            <a:r>
              <a:rPr lang="zh-CN" altLang="en-US" b="1" dirty="0">
                <a:solidFill>
                  <a:srgbClr val="FF0000"/>
                </a:solidFill>
                <a:latin typeface="宋体" panose="02010600030101010101" pitchFamily="2" charset="-122"/>
                <a:ea typeface="宋体" panose="02010600030101010101" pitchFamily="2" charset="-122"/>
              </a:rPr>
              <a:t>故君之所以患于军者三：不知军之不可以进，而谓之进；不知军之不可以退，而谓之退，是谓糜军</a:t>
            </a:r>
            <a:r>
              <a:rPr lang="en-US" altLang="zh-CN" b="1" dirty="0">
                <a:solidFill>
                  <a:srgbClr val="FF0000"/>
                </a:solidFill>
                <a:latin typeface="宋体" panose="02010600030101010101" pitchFamily="2" charset="-122"/>
                <a:ea typeface="宋体" panose="02010600030101010101" pitchFamily="2" charset="-122"/>
              </a:rPr>
              <a:t>(</a:t>
            </a:r>
            <a:r>
              <a:rPr lang="zh-CN" altLang="en-US" b="1" dirty="0">
                <a:solidFill>
                  <a:srgbClr val="FF0000"/>
                </a:solidFill>
                <a:latin typeface="宋体" panose="02010600030101010101" pitchFamily="2" charset="-122"/>
                <a:ea typeface="宋体" panose="02010600030101010101" pitchFamily="2" charset="-122"/>
              </a:rPr>
              <a:t>束缚军队</a:t>
            </a:r>
            <a:r>
              <a:rPr lang="en-US" altLang="zh-CN" b="1" dirty="0">
                <a:solidFill>
                  <a:srgbClr val="FF0000"/>
                </a:solidFill>
                <a:latin typeface="宋体" panose="02010600030101010101" pitchFamily="2" charset="-122"/>
                <a:ea typeface="宋体" panose="02010600030101010101" pitchFamily="2" charset="-122"/>
              </a:rPr>
              <a:t>)</a:t>
            </a:r>
            <a:r>
              <a:rPr lang="zh-CN" altLang="en-US" b="1" dirty="0">
                <a:solidFill>
                  <a:srgbClr val="FF0000"/>
                </a:solidFill>
                <a:latin typeface="宋体" panose="02010600030101010101" pitchFamily="2" charset="-122"/>
                <a:ea typeface="宋体" panose="02010600030101010101" pitchFamily="2" charset="-122"/>
              </a:rPr>
              <a:t> 。不知三军之事而同三军之政者，则军士惑矣；不知三军之权而同三军之任，则军士疑矣。三军既惑且疑，则诸侯之难至矣，是谓乱军引胜。                </a:t>
            </a:r>
            <a:r>
              <a:rPr lang="en-US" altLang="zh-CN" b="1" dirty="0">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谋攻篇</a:t>
            </a:r>
            <a:r>
              <a:rPr lang="en-US" altLang="zh-CN" b="1" dirty="0">
                <a:latin typeface="宋体" panose="02010600030101010101" pitchFamily="2" charset="-122"/>
                <a:ea typeface="宋体" panose="02010600030101010101" pitchFamily="2" charset="-122"/>
              </a:rPr>
              <a:t>》</a:t>
            </a:r>
            <a:endParaRPr lang="en-US" altLang="zh-CN" b="1" dirty="0">
              <a:solidFill>
                <a:srgbClr val="FF0000"/>
              </a:solidFill>
              <a:latin typeface="宋体" panose="02010600030101010101" pitchFamily="2" charset="-122"/>
              <a:ea typeface="宋体" panose="02010600030101010101" pitchFamily="2" charset="-122"/>
            </a:endParaRPr>
          </a:p>
          <a:p>
            <a:pPr eaLnBrk="1" hangingPunct="1">
              <a:spcBef>
                <a:spcPct val="0"/>
              </a:spcBef>
              <a:buFontTx/>
              <a:buNone/>
              <a:defRPr/>
            </a:pPr>
            <a:endParaRPr lang="en-US" altLang="zh-CN" b="1" dirty="0">
              <a:latin typeface="宋体" panose="02010600030101010101" pitchFamily="2" charset="-122"/>
              <a:ea typeface="宋体" panose="02010600030101010101" pitchFamily="2" charset="-122"/>
            </a:endParaRPr>
          </a:p>
          <a:p>
            <a:pPr eaLnBrk="1" hangingPunct="1">
              <a:spcBef>
                <a:spcPct val="0"/>
              </a:spcBef>
              <a:buFontTx/>
              <a:buNone/>
              <a:defRPr/>
            </a:pPr>
            <a:r>
              <a:rPr lang="zh-CN" altLang="en-US" b="1" dirty="0">
                <a:latin typeface="宋体" panose="02010600030101010101" pitchFamily="2" charset="-122"/>
                <a:ea typeface="宋体" panose="02010600030101010101" pitchFamily="2" charset="-122"/>
              </a:rPr>
              <a:t>强调不要束缚军队手脚，不要干预军队内部事物，责权要紧密结合，这与“将能而君不御者胜”和“将在外君命有所不受”是一致的。</a:t>
            </a:r>
            <a:endParaRPr lang="en-US" altLang="zh-CN" b="1" dirty="0">
              <a:latin typeface="宋体" panose="02010600030101010101" pitchFamily="2" charset="-122"/>
              <a:ea typeface="宋体" panose="02010600030101010101" pitchFamily="2" charset="-122"/>
            </a:endParaRPr>
          </a:p>
          <a:p>
            <a:pPr eaLnBrk="1" hangingPunct="1">
              <a:spcBef>
                <a:spcPct val="0"/>
              </a:spcBef>
              <a:buFontTx/>
              <a:buNone/>
              <a:defRPr/>
            </a:pPr>
            <a:endParaRPr lang="en-US" altLang="zh-CN" b="1" dirty="0">
              <a:latin typeface="宋体" panose="02010600030101010101" pitchFamily="2" charset="-122"/>
              <a:ea typeface="宋体" panose="02010600030101010101" pitchFamily="2" charset="-122"/>
            </a:endParaRPr>
          </a:p>
          <a:p>
            <a:pPr>
              <a:spcBef>
                <a:spcPct val="0"/>
              </a:spcBef>
              <a:defRPr/>
            </a:pPr>
            <a:r>
              <a:rPr lang="zh-CN" altLang="en-US" b="1" dirty="0">
                <a:latin typeface="宋体" panose="02010600030101010101" pitchFamily="2" charset="-122"/>
                <a:ea typeface="宋体" panose="02010600030101010101" pitchFamily="2" charset="-122"/>
              </a:rPr>
              <a:t>实例：</a:t>
            </a:r>
            <a:r>
              <a:rPr lang="zh-CN" altLang="en-US" sz="2000" b="1" dirty="0">
                <a:solidFill>
                  <a:srgbClr val="FF0000"/>
                </a:solidFill>
                <a:latin typeface="宋体" panose="02010600030101010101" pitchFamily="2" charset="-122"/>
                <a:ea typeface="宋体" panose="02010600030101010101" pitchFamily="2" charset="-122"/>
              </a:rPr>
              <a:t>用人不疑 疑人不用</a:t>
            </a:r>
            <a:r>
              <a:rPr lang="zh-CN" altLang="en-US" sz="1800" b="1" dirty="0">
                <a:solidFill>
                  <a:srgbClr val="000000"/>
                </a:solidFill>
                <a:latin typeface="宋体" panose="02010600030101010101" pitchFamily="2" charset="-122"/>
                <a:ea typeface="宋体" panose="02010600030101010101" pitchFamily="2" charset="-122"/>
              </a:rPr>
              <a:t>唐太宗李世民在开创大唐的宏伟事业中，只要忠于李家王朝者都加以重用，不管是亲朋故旧，还是敌军阵营中投靠过来的文臣武将。</a:t>
            </a:r>
          </a:p>
          <a:p>
            <a:pPr eaLnBrk="1" hangingPunct="1">
              <a:spcBef>
                <a:spcPct val="0"/>
              </a:spcBef>
              <a:buFontTx/>
              <a:buNone/>
            </a:pPr>
            <a:r>
              <a:rPr lang="zh-CN" altLang="en-US" sz="1800" b="1" dirty="0">
                <a:latin typeface="宋体" panose="02010600030101010101" pitchFamily="2" charset="-122"/>
                <a:ea typeface="宋体" panose="02010600030101010101" pitchFamily="2" charset="-122"/>
              </a:rPr>
              <a:t>第二次世界大战中，美国总统罗斯福并没有因为爱因斯坦是德国移民而对他存有戒心，也没有因为他是犹太人而对他蔑视；最终制造出了原子弹。</a:t>
            </a:r>
          </a:p>
          <a:p>
            <a:pPr eaLnBrk="1" hangingPunct="1">
              <a:spcBef>
                <a:spcPct val="0"/>
              </a:spcBef>
              <a:buFontTx/>
              <a:buNone/>
              <a:defRPr/>
            </a:pPr>
            <a:endParaRPr lang="en-US" altLang="zh-CN" b="1" dirty="0">
              <a:latin typeface="宋体" panose="02010600030101010101" pitchFamily="2" charset="-122"/>
              <a:ea typeface="宋体" panose="02010600030101010101" pitchFamily="2" charset="-122"/>
            </a:endParaRPr>
          </a:p>
          <a:p>
            <a:pPr eaLnBrk="1" hangingPunct="1">
              <a:spcBef>
                <a:spcPct val="0"/>
              </a:spcBef>
              <a:buFontTx/>
              <a:buNone/>
              <a:defRPr/>
            </a:pPr>
            <a:r>
              <a:rPr lang="zh-CN" altLang="en-US" sz="1800" dirty="0">
                <a:latin typeface="宋体" panose="02010600030101010101" pitchFamily="2" charset="-122"/>
                <a:ea typeface="宋体" panose="02010600030101010101" pitchFamily="2" charset="-122"/>
              </a:rPr>
              <a:t>孙子在谋攻篇中说</a:t>
            </a:r>
            <a:r>
              <a:rPr lang="zh-CN" altLang="en-US" sz="1800" dirty="0">
                <a:solidFill>
                  <a:srgbClr val="FF0000"/>
                </a:solidFill>
                <a:latin typeface="宋体" panose="02010600030101010101" pitchFamily="2" charset="-122"/>
                <a:ea typeface="宋体" panose="02010600030101010101" pitchFamily="2" charset="-122"/>
              </a:rPr>
              <a:t>“将能而君不御者胜”</a:t>
            </a:r>
            <a:r>
              <a:rPr lang="zh-CN" altLang="en-US" sz="1800" dirty="0">
                <a:latin typeface="宋体" panose="02010600030101010101" pitchFamily="2" charset="-122"/>
                <a:ea typeface="宋体" panose="02010600030101010101" pitchFamily="2" charset="-122"/>
              </a:rPr>
              <a:t>，所谓“不御”，不是不管不问，而是要知人善任，用而不疑，适度放权，以此来激励他们发挥自己的才能，而不要去束缚他们的手脚。</a:t>
            </a:r>
            <a:endParaRPr lang="zh-CN" altLang="en-US" b="1" dirty="0">
              <a:latin typeface="宋体" panose="02010600030101010101" pitchFamily="2" charset="-122"/>
              <a:ea typeface="宋体" panose="02010600030101010101" pitchFamily="2" charset="-122"/>
            </a:endParaRPr>
          </a:p>
        </p:txBody>
      </p:sp>
      <p:sp>
        <p:nvSpPr>
          <p:cNvPr id="7" name="文本框 6"/>
          <p:cNvSpPr txBox="1"/>
          <p:nvPr/>
        </p:nvSpPr>
        <p:spPr>
          <a:xfrm>
            <a:off x="6563360" y="1356142"/>
            <a:ext cx="5262880" cy="3231654"/>
          </a:xfrm>
          <a:prstGeom prst="rect">
            <a:avLst/>
          </a:prstGeom>
          <a:noFill/>
        </p:spPr>
        <p:txBody>
          <a:bodyPr wrap="square">
            <a:spAutoFit/>
          </a:bodyPr>
          <a:lstStyle/>
          <a:p>
            <a:pPr eaLnBrk="1" hangingPunct="1">
              <a:spcBef>
                <a:spcPct val="0"/>
              </a:spcBef>
              <a:buFontTx/>
              <a:buNone/>
            </a:pPr>
            <a:r>
              <a:rPr lang="zh-CN" altLang="en-US" sz="3600" b="1" dirty="0">
                <a:solidFill>
                  <a:schemeClr val="tx2"/>
                </a:solidFill>
                <a:latin typeface="隶书" panose="02010509060101010101" pitchFamily="49" charset="-122"/>
                <a:ea typeface="隶书" panose="02010509060101010101" pitchFamily="49" charset="-122"/>
              </a:rPr>
              <a:t>孙子的选将用将思想</a:t>
            </a:r>
            <a:endParaRPr lang="en-US" altLang="zh-CN" sz="3600" b="1" dirty="0">
              <a:solidFill>
                <a:schemeClr val="tx2"/>
              </a:solidFill>
              <a:latin typeface="隶书" panose="02010509060101010101" pitchFamily="49" charset="-122"/>
              <a:ea typeface="隶书" panose="02010509060101010101" pitchFamily="49" charset="-122"/>
            </a:endParaRPr>
          </a:p>
          <a:p>
            <a:pPr eaLnBrk="1" hangingPunct="1">
              <a:spcBef>
                <a:spcPct val="0"/>
              </a:spcBef>
              <a:buFontTx/>
              <a:buNone/>
            </a:pPr>
            <a:r>
              <a:rPr lang="zh-CN" altLang="en-US" sz="2800" b="1" dirty="0">
                <a:ea typeface="隶书" panose="02010509060101010101" pitchFamily="49" charset="-122"/>
              </a:rPr>
              <a:t> </a:t>
            </a:r>
            <a:endParaRPr lang="en-US" altLang="zh-CN" sz="2800" b="1" dirty="0">
              <a:ea typeface="隶书" panose="02010509060101010101" pitchFamily="49" charset="-122"/>
            </a:endParaRPr>
          </a:p>
          <a:p>
            <a:pPr eaLnBrk="1" hangingPunct="1">
              <a:spcBef>
                <a:spcPct val="0"/>
              </a:spcBef>
              <a:buFontTx/>
              <a:buNone/>
            </a:pPr>
            <a:r>
              <a:rPr lang="zh-CN" altLang="en-US" sz="2800" b="1" dirty="0">
                <a:solidFill>
                  <a:srgbClr val="FF0000"/>
                </a:solidFill>
                <a:latin typeface="华文新魏" panose="02010800040101010101" pitchFamily="2" charset="-122"/>
                <a:ea typeface="华文新魏" panose="02010800040101010101" pitchFamily="2" charset="-122"/>
              </a:rPr>
              <a:t>智、信、仁、勇、严</a:t>
            </a:r>
            <a:endParaRPr lang="en-US" altLang="zh-CN" sz="2800" b="1" dirty="0">
              <a:solidFill>
                <a:srgbClr val="FF0000"/>
              </a:solidFill>
              <a:latin typeface="华文新魏" panose="02010800040101010101" pitchFamily="2" charset="-122"/>
              <a:ea typeface="华文新魏" panose="02010800040101010101" pitchFamily="2" charset="-122"/>
            </a:endParaRPr>
          </a:p>
          <a:p>
            <a:pPr eaLnBrk="1" hangingPunct="1">
              <a:spcBef>
                <a:spcPct val="0"/>
              </a:spcBef>
              <a:buFontTx/>
              <a:buNone/>
            </a:pPr>
            <a:r>
              <a:rPr kumimoji="0" lang="zh-CN" altLang="en-US" sz="2800" b="1" dirty="0">
                <a:solidFill>
                  <a:srgbClr val="FF0000"/>
                </a:solidFill>
                <a:latin typeface="华文新魏" panose="02010800040101010101" pitchFamily="2" charset="-122"/>
                <a:ea typeface="华文新魏" panose="02010800040101010101" pitchFamily="2" charset="-122"/>
              </a:rPr>
              <a:t>必死，必生，忿速，廉洁，爱民</a:t>
            </a:r>
            <a:endParaRPr kumimoji="0" lang="en-US" altLang="zh-CN" sz="2800" b="1" dirty="0">
              <a:solidFill>
                <a:srgbClr val="FF0000"/>
              </a:solidFill>
              <a:latin typeface="华文新魏" panose="02010800040101010101" pitchFamily="2" charset="-122"/>
              <a:ea typeface="华文新魏" panose="02010800040101010101" pitchFamily="2" charset="-122"/>
            </a:endParaRPr>
          </a:p>
          <a:p>
            <a:pPr eaLnBrk="1" hangingPunct="1">
              <a:spcBef>
                <a:spcPct val="0"/>
              </a:spcBef>
              <a:buFontTx/>
              <a:buNone/>
            </a:pPr>
            <a:r>
              <a:rPr kumimoji="0" lang="zh-CN" altLang="en-US" sz="2800" b="1" dirty="0">
                <a:solidFill>
                  <a:srgbClr val="FF0000"/>
                </a:solidFill>
                <a:latin typeface="华文新魏" panose="02010800040101010101" pitchFamily="2" charset="-122"/>
                <a:ea typeface="华文新魏" panose="02010800040101010101" pitchFamily="2" charset="-122"/>
              </a:rPr>
              <a:t>进不求名，退不避罪</a:t>
            </a:r>
            <a:endParaRPr kumimoji="0" lang="en-US" altLang="zh-CN" sz="2800" b="1" dirty="0">
              <a:solidFill>
                <a:srgbClr val="FF0000"/>
              </a:solidFill>
              <a:latin typeface="华文新魏" panose="02010800040101010101" pitchFamily="2" charset="-122"/>
              <a:ea typeface="华文新魏" panose="02010800040101010101" pitchFamily="2" charset="-122"/>
            </a:endParaRPr>
          </a:p>
          <a:p>
            <a:pPr eaLnBrk="1" hangingPunct="1">
              <a:spcBef>
                <a:spcPct val="0"/>
              </a:spcBef>
              <a:buFontTx/>
              <a:buNone/>
            </a:pPr>
            <a:r>
              <a:rPr kumimoji="0" lang="zh-CN" altLang="en-US" sz="2800" b="1" dirty="0">
                <a:solidFill>
                  <a:srgbClr val="FF0000"/>
                </a:solidFill>
                <a:latin typeface="华文新魏" panose="02010800040101010101" pitchFamily="2" charset="-122"/>
                <a:ea typeface="华文新魏" panose="02010800040101010101" pitchFamily="2" charset="-122"/>
              </a:rPr>
              <a:t>将不可愠而致战</a:t>
            </a:r>
            <a:endParaRPr kumimoji="0" lang="en-US" altLang="zh-CN" sz="2800" b="1" dirty="0">
              <a:solidFill>
                <a:srgbClr val="FF0000"/>
              </a:solidFill>
              <a:latin typeface="华文新魏" panose="02010800040101010101" pitchFamily="2" charset="-122"/>
              <a:ea typeface="华文新魏" panose="02010800040101010101" pitchFamily="2" charset="-122"/>
            </a:endParaRPr>
          </a:p>
          <a:p>
            <a:pPr eaLnBrk="1" hangingPunct="1">
              <a:spcBef>
                <a:spcPct val="0"/>
              </a:spcBef>
              <a:buFontTx/>
              <a:buNone/>
            </a:pPr>
            <a:r>
              <a:rPr lang="zh-CN" altLang="en-US" sz="2800" b="1" dirty="0">
                <a:solidFill>
                  <a:srgbClr val="FF0000"/>
                </a:solidFill>
                <a:latin typeface="华文新魏" panose="02010800040101010101" pitchFamily="2" charset="-122"/>
                <a:ea typeface="华文新魏" panose="02010800040101010101" pitchFamily="2" charset="-122"/>
              </a:rPr>
              <a:t>将能而君不御者胜</a:t>
            </a:r>
            <a:endParaRPr lang="en-US" altLang="zh-CN" sz="2800" b="1" dirty="0">
              <a:solidFill>
                <a:srgbClr val="FF0000"/>
              </a:solidFill>
              <a:latin typeface="华文新魏" panose="02010800040101010101" pitchFamily="2" charset="-122"/>
              <a:ea typeface="华文新魏" panose="02010800040101010101" pitchFamily="2" charset="-122"/>
            </a:endParaRPr>
          </a:p>
        </p:txBody>
      </p:sp>
      <p:sp>
        <p:nvSpPr>
          <p:cNvPr id="9" name="文本框 8"/>
          <p:cNvSpPr txBox="1"/>
          <p:nvPr/>
        </p:nvSpPr>
        <p:spPr>
          <a:xfrm>
            <a:off x="6563360" y="5000229"/>
            <a:ext cx="5120640" cy="1754326"/>
          </a:xfrm>
          <a:prstGeom prst="rect">
            <a:avLst/>
          </a:prstGeom>
          <a:noFill/>
        </p:spPr>
        <p:txBody>
          <a:bodyPr wrap="square">
            <a:spAutoFit/>
          </a:bodyPr>
          <a:lstStyle/>
          <a:p>
            <a:pPr>
              <a:spcBef>
                <a:spcPct val="0"/>
              </a:spcBef>
              <a:buFontTx/>
              <a:buNone/>
            </a:pPr>
            <a:r>
              <a:rPr lang="zh-CN" altLang="en-US" b="0" i="0" dirty="0">
                <a:solidFill>
                  <a:srgbClr val="333333"/>
                </a:solidFill>
                <a:effectLst/>
                <a:latin typeface="Arial" panose="020B0604020202020204" pitchFamily="34" charset="0"/>
              </a:rPr>
              <a:t>孙子曰</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兵者，国之大事，死生之地，存亡之道，不可不察也。</a:t>
            </a:r>
            <a:br>
              <a:rPr lang="zh-CN" altLang="en-US" dirty="0"/>
            </a:br>
            <a:r>
              <a:rPr lang="zh-CN" altLang="en-US" sz="2400" b="1" i="1" dirty="0">
                <a:solidFill>
                  <a:srgbClr val="F73131"/>
                </a:solidFill>
                <a:effectLst/>
                <a:latin typeface="Arial" panose="020B0604020202020204" pitchFamily="34" charset="0"/>
              </a:rPr>
              <a:t>故经之以五事</a:t>
            </a:r>
            <a:r>
              <a:rPr lang="zh-CN" altLang="en-US" sz="2400" b="1" i="1" dirty="0">
                <a:solidFill>
                  <a:srgbClr val="333333"/>
                </a:solidFill>
                <a:effectLst/>
                <a:latin typeface="Arial" panose="020B0604020202020204" pitchFamily="34" charset="0"/>
              </a:rPr>
              <a:t>，校之以计，而索其情</a:t>
            </a:r>
            <a:r>
              <a:rPr lang="en-US" altLang="zh-CN" sz="2400" b="1" i="1" dirty="0">
                <a:solidFill>
                  <a:srgbClr val="333333"/>
                </a:solidFill>
                <a:effectLst/>
                <a:latin typeface="Arial" panose="020B0604020202020204" pitchFamily="34" charset="0"/>
              </a:rPr>
              <a:t>:</a:t>
            </a:r>
            <a:r>
              <a:rPr lang="zh-CN" altLang="en-US" sz="2400" b="1" i="1" dirty="0">
                <a:solidFill>
                  <a:srgbClr val="333333"/>
                </a:solidFill>
                <a:effectLst/>
                <a:latin typeface="Arial" panose="020B0604020202020204" pitchFamily="34" charset="0"/>
              </a:rPr>
              <a:t>一曰道，二曰天，三曰地，四曰将，五曰法。</a:t>
            </a:r>
            <a:endParaRPr lang="zh-CN" altLang="en-US" sz="1800" b="1" i="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33954" y="347603"/>
            <a:ext cx="6094428" cy="3415030"/>
          </a:xfrm>
          <a:prstGeom prst="rect">
            <a:avLst/>
          </a:prstGeom>
          <a:noFill/>
        </p:spPr>
        <p:txBody>
          <a:bodyPr wrap="square">
            <a:spAutoFit/>
          </a:bodyPr>
          <a:lstStyle/>
          <a:p>
            <a:pPr eaLnBrk="1" hangingPunct="1">
              <a:spcBef>
                <a:spcPct val="0"/>
              </a:spcBef>
              <a:buFontTx/>
              <a:buNone/>
            </a:pP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孙子兵法</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又称：</a:t>
            </a:r>
            <a:endParaRPr lang="en-US" altLang="zh-CN" sz="2400" b="1" dirty="0">
              <a:latin typeface="宋体" panose="02010600030101010101" pitchFamily="2" charset="-122"/>
              <a:ea typeface="宋体" panose="02010600030101010101" pitchFamily="2" charset="-122"/>
            </a:endParaRPr>
          </a:p>
          <a:p>
            <a:pPr eaLnBrk="1" hangingPunct="1">
              <a:spcBef>
                <a:spcPct val="0"/>
              </a:spcBef>
              <a:buFontTx/>
              <a:buNone/>
            </a:pP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孙武兵法</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吴孙子兵法</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a:t>
            </a:r>
            <a:endParaRPr lang="en-US" altLang="zh-CN" sz="2400" b="1" dirty="0">
              <a:latin typeface="宋体" panose="02010600030101010101" pitchFamily="2" charset="-122"/>
              <a:ea typeface="宋体" panose="02010600030101010101" pitchFamily="2" charset="-122"/>
            </a:endParaRPr>
          </a:p>
          <a:p>
            <a:pPr eaLnBrk="1" hangingPunct="1">
              <a:spcBef>
                <a:spcPct val="0"/>
              </a:spcBef>
              <a:buFontTx/>
              <a:buNone/>
            </a:pP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孙子兵书</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孙武兵书</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等。</a:t>
            </a:r>
            <a:endParaRPr lang="en-US" altLang="zh-CN" sz="2400" b="1" dirty="0">
              <a:latin typeface="宋体" panose="02010600030101010101" pitchFamily="2" charset="-122"/>
              <a:ea typeface="宋体" panose="02010600030101010101" pitchFamily="2" charset="-122"/>
            </a:endParaRPr>
          </a:p>
          <a:p>
            <a:pPr eaLnBrk="1" hangingPunct="1">
              <a:spcBef>
                <a:spcPct val="0"/>
              </a:spcBef>
              <a:buFontTx/>
              <a:buNone/>
            </a:pPr>
            <a:r>
              <a:rPr lang="zh-CN" altLang="en-US" sz="2400" b="1" dirty="0">
                <a:latin typeface="宋体" panose="02010600030101010101" pitchFamily="2" charset="-122"/>
                <a:ea typeface="宋体" panose="02010600030101010101" pitchFamily="2" charset="-122"/>
              </a:rPr>
              <a:t> 共有</a:t>
            </a:r>
            <a:r>
              <a:rPr lang="en-US" altLang="zh-CN" sz="2400" b="1" u="sng" dirty="0">
                <a:latin typeface="宋体" panose="02010600030101010101" pitchFamily="2" charset="-122"/>
                <a:ea typeface="宋体" panose="02010600030101010101" pitchFamily="2" charset="-122"/>
              </a:rPr>
              <a:t>6075</a:t>
            </a:r>
            <a:r>
              <a:rPr lang="zh-CN" altLang="en-US" sz="2400" b="1" dirty="0">
                <a:latin typeface="宋体" panose="02010600030101010101" pitchFamily="2" charset="-122"/>
                <a:ea typeface="宋体" panose="02010600030101010101" pitchFamily="2" charset="-122"/>
              </a:rPr>
              <a:t>个字。</a:t>
            </a:r>
            <a:endParaRPr lang="en-US" altLang="zh-CN" sz="2400" b="1" dirty="0">
              <a:latin typeface="宋体" panose="02010600030101010101" pitchFamily="2" charset="-122"/>
              <a:ea typeface="宋体" panose="02010600030101010101" pitchFamily="2" charset="-122"/>
            </a:endParaRPr>
          </a:p>
          <a:p>
            <a:pPr eaLnBrk="1" hangingPunct="1">
              <a:spcBef>
                <a:spcPct val="0"/>
              </a:spcBef>
              <a:buFontTx/>
              <a:buNone/>
            </a:pPr>
            <a:endParaRPr lang="en-US" altLang="zh-CN" sz="2400" b="1" dirty="0">
              <a:latin typeface="宋体" panose="02010600030101010101" pitchFamily="2" charset="-122"/>
              <a:ea typeface="宋体" panose="02010600030101010101" pitchFamily="2" charset="-122"/>
            </a:endParaRPr>
          </a:p>
          <a:p>
            <a:pPr eaLnBrk="1" hangingPunct="1">
              <a:spcBef>
                <a:spcPct val="0"/>
              </a:spcBef>
              <a:buFontTx/>
              <a:buNone/>
            </a:pPr>
            <a:r>
              <a:rPr lang="zh-CN" altLang="en-US" sz="2400" b="1" dirty="0">
                <a:latin typeface="宋体" panose="02010600030101010101" pitchFamily="2" charset="-122"/>
                <a:ea typeface="宋体" panose="02010600030101010101" pitchFamily="2" charset="-122"/>
              </a:rPr>
              <a:t> 一共</a:t>
            </a:r>
            <a:r>
              <a:rPr lang="zh-CN" altLang="en-US" sz="2400" b="1" u="sng" dirty="0">
                <a:latin typeface="宋体" panose="02010600030101010101" pitchFamily="2" charset="-122"/>
                <a:ea typeface="宋体" panose="02010600030101010101" pitchFamily="2" charset="-122"/>
              </a:rPr>
              <a:t>十三</a:t>
            </a:r>
            <a:r>
              <a:rPr lang="zh-CN" altLang="en-US" sz="2400" b="1" dirty="0">
                <a:latin typeface="宋体" panose="02010600030101010101" pitchFamily="2" charset="-122"/>
                <a:ea typeface="宋体" panose="02010600030101010101" pitchFamily="2" charset="-122"/>
              </a:rPr>
              <a:t>篇：</a:t>
            </a:r>
            <a:endParaRPr lang="en-US" altLang="zh-CN" sz="2400" b="1" dirty="0">
              <a:latin typeface="宋体" panose="02010600030101010101" pitchFamily="2" charset="-122"/>
              <a:ea typeface="宋体" panose="02010600030101010101" pitchFamily="2" charset="-122"/>
            </a:endParaRPr>
          </a:p>
          <a:p>
            <a:pPr eaLnBrk="1" hangingPunct="1">
              <a:spcBef>
                <a:spcPct val="0"/>
              </a:spcBef>
              <a:buFontTx/>
              <a:buNone/>
            </a:pPr>
            <a:r>
              <a:rPr lang="zh-CN" altLang="en-US" sz="2400" b="1" dirty="0">
                <a:latin typeface="宋体" panose="02010600030101010101" pitchFamily="2" charset="-122"/>
                <a:ea typeface="宋体" panose="02010600030101010101" pitchFamily="2" charset="-122"/>
              </a:rPr>
              <a:t>《计》《作战》《谋攻》《形》《势》《虚实》《军争》《九变》《行军》</a:t>
            </a:r>
            <a:endParaRPr lang="en-US" altLang="zh-CN" sz="2400" b="1" dirty="0">
              <a:latin typeface="宋体" panose="02010600030101010101" pitchFamily="2" charset="-122"/>
              <a:ea typeface="宋体" panose="02010600030101010101" pitchFamily="2" charset="-122"/>
            </a:endParaRPr>
          </a:p>
          <a:p>
            <a:pPr eaLnBrk="1" hangingPunct="1">
              <a:spcBef>
                <a:spcPct val="0"/>
              </a:spcBef>
              <a:buFontTx/>
              <a:buNone/>
            </a:pPr>
            <a:r>
              <a:rPr lang="zh-CN" altLang="en-US" sz="2400" b="1" dirty="0">
                <a:latin typeface="宋体" panose="02010600030101010101" pitchFamily="2" charset="-122"/>
                <a:ea typeface="宋体" panose="02010600030101010101" pitchFamily="2" charset="-122"/>
              </a:rPr>
              <a:t>《地形》《九地》《火攻》《用间》</a:t>
            </a:r>
            <a:endParaRPr lang="zh-CN" altLang="en-US" sz="4000" b="1" dirty="0">
              <a:solidFill>
                <a:srgbClr val="FF3300"/>
              </a:solidFill>
              <a:latin typeface="宋体" panose="02010600030101010101" pitchFamily="2" charset="-122"/>
              <a:ea typeface="宋体" panose="02010600030101010101" pitchFamily="2" charset="-122"/>
            </a:endParaRPr>
          </a:p>
        </p:txBody>
      </p:sp>
      <p:sp>
        <p:nvSpPr>
          <p:cNvPr id="5" name="文本框 4"/>
          <p:cNvSpPr txBox="1"/>
          <p:nvPr/>
        </p:nvSpPr>
        <p:spPr>
          <a:xfrm>
            <a:off x="247454" y="4066103"/>
            <a:ext cx="6094428" cy="1200329"/>
          </a:xfrm>
          <a:prstGeom prst="rect">
            <a:avLst/>
          </a:prstGeom>
          <a:noFill/>
        </p:spPr>
        <p:txBody>
          <a:bodyPr wrap="square">
            <a:spAutoFit/>
          </a:bodyPr>
          <a:lstStyle/>
          <a:p>
            <a:pPr eaLnBrk="1" hangingPunct="1">
              <a:defRPr/>
            </a:pPr>
            <a:r>
              <a:rPr lang="en-US" altLang="zh-CN" sz="1800" b="1" dirty="0">
                <a:solidFill>
                  <a:srgbClr val="FF0000"/>
                </a:solidFill>
                <a:latin typeface="宋体" panose="02010600030101010101" pitchFamily="2" charset="-122"/>
                <a:ea typeface="宋体" panose="02010600030101010101" pitchFamily="2" charset="-122"/>
              </a:rPr>
              <a:t>《</a:t>
            </a:r>
            <a:r>
              <a:rPr lang="zh-CN" altLang="en-US" sz="1800" b="1" dirty="0">
                <a:solidFill>
                  <a:srgbClr val="FF0000"/>
                </a:solidFill>
                <a:latin typeface="宋体" panose="02010600030101010101" pitchFamily="2" charset="-122"/>
                <a:ea typeface="宋体" panose="02010600030101010101" pitchFamily="2" charset="-122"/>
              </a:rPr>
              <a:t>计</a:t>
            </a:r>
            <a:r>
              <a:rPr lang="en-US" altLang="zh-CN" sz="1800" b="1" dirty="0">
                <a:solidFill>
                  <a:srgbClr val="FF0000"/>
                </a:solidFill>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指战前的战略谋划。本篇概论未战之前，对敌我双方的政治、经济、军事、天时、地利和将帅才能等客观条件的估计和对比，作出全局性决策。孙子着重强调了战前战略决策“庙算”的重要性。提出了“兵者，诡道也</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a:t>
            </a:r>
          </a:p>
        </p:txBody>
      </p:sp>
      <p:sp>
        <p:nvSpPr>
          <p:cNvPr id="7" name="文本框 6"/>
          <p:cNvSpPr txBox="1"/>
          <p:nvPr/>
        </p:nvSpPr>
        <p:spPr>
          <a:xfrm>
            <a:off x="247454" y="5266432"/>
            <a:ext cx="6094428" cy="369332"/>
          </a:xfrm>
          <a:prstGeom prst="rect">
            <a:avLst/>
          </a:prstGeom>
          <a:noFill/>
        </p:spPr>
        <p:txBody>
          <a:bodyPr wrap="square">
            <a:spAutoFit/>
          </a:bodyPr>
          <a:lstStyle/>
          <a:p>
            <a:pPr marL="0" indent="0" eaLnBrk="1" hangingPunct="1">
              <a:buFontTx/>
              <a:buNone/>
            </a:pPr>
            <a:r>
              <a:rPr lang="zh-CN" altLang="en-US" sz="1800" dirty="0">
                <a:latin typeface="黑体" panose="02010609060101010101" pitchFamily="49" charset="-122"/>
                <a:ea typeface="黑体" panose="02010609060101010101" pitchFamily="49" charset="-122"/>
              </a:rPr>
              <a:t>兵者，国之大事，死生之地，存亡之道，不可不察也。</a:t>
            </a:r>
          </a:p>
        </p:txBody>
      </p:sp>
      <p:sp>
        <p:nvSpPr>
          <p:cNvPr id="9" name="文本框 8"/>
          <p:cNvSpPr txBox="1"/>
          <p:nvPr/>
        </p:nvSpPr>
        <p:spPr>
          <a:xfrm>
            <a:off x="6271182" y="4281547"/>
            <a:ext cx="6094428" cy="1169551"/>
          </a:xfrm>
          <a:prstGeom prst="rect">
            <a:avLst/>
          </a:prstGeom>
          <a:noFill/>
        </p:spPr>
        <p:txBody>
          <a:bodyPr wrap="square">
            <a:spAutoFit/>
          </a:bodyPr>
          <a:lstStyle/>
          <a:p>
            <a:r>
              <a:rPr lang="zh-CN" altLang="en-US" sz="2400" b="1" dirty="0">
                <a:solidFill>
                  <a:srgbClr val="FF3300"/>
                </a:solidFill>
                <a:latin typeface="宋体" panose="02010600030101010101" pitchFamily="2" charset="-122"/>
                <a:ea typeface="宋体" panose="02010600030101010101" pitchFamily="2" charset="-122"/>
              </a:rPr>
              <a:t>诡 道 取 胜</a:t>
            </a:r>
            <a:br>
              <a:rPr lang="en-US" altLang="zh-CN" sz="2400" b="1" dirty="0">
                <a:solidFill>
                  <a:schemeClr val="tx1"/>
                </a:solidFill>
                <a:latin typeface="宋体" panose="02010600030101010101" pitchFamily="2" charset="-122"/>
                <a:ea typeface="宋体" panose="02010600030101010101" pitchFamily="2" charset="-122"/>
              </a:rPr>
            </a:br>
            <a:r>
              <a:rPr lang="zh-CN" altLang="en-US" sz="2800" b="1" dirty="0">
                <a:solidFill>
                  <a:schemeClr val="tx1"/>
                </a:solidFill>
                <a:latin typeface="宋体" panose="02010600030101010101" pitchFamily="2" charset="-122"/>
                <a:ea typeface="宋体" panose="02010600030101010101" pitchFamily="2" charset="-122"/>
              </a:rPr>
              <a:t>兵者，诡道也</a:t>
            </a:r>
            <a:br>
              <a:rPr lang="en-US" altLang="zh-CN" sz="2800" b="1" dirty="0">
                <a:solidFill>
                  <a:schemeClr val="tx1"/>
                </a:solidFill>
                <a:latin typeface="宋体" panose="02010600030101010101" pitchFamily="2" charset="-122"/>
                <a:ea typeface="宋体" panose="02010600030101010101" pitchFamily="2" charset="-122"/>
              </a:rPr>
            </a:br>
            <a:r>
              <a:rPr lang="zh-CN" altLang="en-US" b="1" dirty="0">
                <a:solidFill>
                  <a:srgbClr val="FF0000"/>
                </a:solidFill>
                <a:latin typeface="宋体" panose="02010600030101010101" pitchFamily="2" charset="-122"/>
                <a:ea typeface="宋体" panose="02010600030101010101" pitchFamily="2" charset="-122"/>
              </a:rPr>
              <a:t>用兵应以诡诈为原则</a:t>
            </a:r>
            <a:endParaRPr lang="zh-CN" altLang="en-US" dirty="0">
              <a:latin typeface="宋体" panose="02010600030101010101" pitchFamily="2" charset="-122"/>
              <a:ea typeface="宋体" panose="02010600030101010101" pitchFamily="2" charset="-122"/>
            </a:endParaRPr>
          </a:p>
        </p:txBody>
      </p:sp>
      <p:sp>
        <p:nvSpPr>
          <p:cNvPr id="11" name="文本框 10"/>
          <p:cNvSpPr txBox="1"/>
          <p:nvPr/>
        </p:nvSpPr>
        <p:spPr>
          <a:xfrm>
            <a:off x="6096000" y="5451098"/>
            <a:ext cx="6183982" cy="1089529"/>
          </a:xfrm>
          <a:prstGeom prst="rect">
            <a:avLst/>
          </a:prstGeom>
          <a:noFill/>
        </p:spPr>
        <p:txBody>
          <a:bodyPr wrap="square">
            <a:spAutoFit/>
          </a:bodyPr>
          <a:lstStyle/>
          <a:p>
            <a:pPr eaLnBrk="1" hangingPunct="1">
              <a:lnSpc>
                <a:spcPct val="90000"/>
              </a:lnSpc>
              <a:buFontTx/>
              <a:buNone/>
            </a:pPr>
            <a:r>
              <a:rPr lang="zh-CN" altLang="en-US" b="1" dirty="0">
                <a:solidFill>
                  <a:srgbClr val="FF0000"/>
                </a:solidFill>
                <a:latin typeface="宋体" panose="02010600030101010101" pitchFamily="2" charset="-122"/>
                <a:ea typeface="宋体" panose="02010600030101010101" pitchFamily="2" charset="-122"/>
              </a:rPr>
              <a:t>标红：</a:t>
            </a:r>
            <a:r>
              <a:rPr lang="zh-CN" altLang="en-US" dirty="0">
                <a:solidFill>
                  <a:srgbClr val="FF0000"/>
                </a:solidFill>
                <a:latin typeface="宋体" panose="02010600030101010101" pitchFamily="2" charset="-122"/>
                <a:ea typeface="宋体" panose="02010600030101010101" pitchFamily="2" charset="-122"/>
              </a:rPr>
              <a:t>故能而示之不能，用而示之不用，近而示之远，远而示之近，利而诱之，乱而取之，实而备之，强而避之，怒而挠之，卑而骄之，佚而劳之，亲而离之。攻其无备，出其不意。此兵家之胜，不可先传也。</a:t>
            </a:r>
          </a:p>
        </p:txBody>
      </p:sp>
      <p:sp>
        <p:nvSpPr>
          <p:cNvPr id="13" name="文本框 12"/>
          <p:cNvSpPr txBox="1"/>
          <p:nvPr/>
        </p:nvSpPr>
        <p:spPr>
          <a:xfrm>
            <a:off x="6888638" y="975748"/>
            <a:ext cx="5111683" cy="2585323"/>
          </a:xfrm>
          <a:prstGeom prst="rect">
            <a:avLst/>
          </a:prstGeom>
          <a:noFill/>
        </p:spPr>
        <p:txBody>
          <a:bodyPr wrap="square">
            <a:spAutoFit/>
          </a:bodyPr>
          <a:lstStyle/>
          <a:p>
            <a:pPr algn="just" eaLnBrk="1" hangingPunct="1">
              <a:spcBef>
                <a:spcPct val="0"/>
              </a:spcBef>
              <a:buFontTx/>
              <a:buNone/>
            </a:pPr>
            <a:r>
              <a:rPr lang="zh-CN" altLang="en-US" sz="1800" b="1" dirty="0">
                <a:solidFill>
                  <a:srgbClr val="000000"/>
                </a:solidFill>
                <a:latin typeface="宋体" panose="02010600030101010101" pitchFamily="2" charset="-122"/>
                <a:ea typeface="宋体" panose="02010600030101010101" pitchFamily="2" charset="-122"/>
              </a:rPr>
              <a:t>具体实例：</a:t>
            </a:r>
            <a:endParaRPr lang="en-US" altLang="zh-TW" sz="1800" b="1" dirty="0">
              <a:solidFill>
                <a:srgbClr val="000000"/>
              </a:solidFill>
              <a:latin typeface="宋体" panose="02010600030101010101" pitchFamily="2" charset="-122"/>
              <a:ea typeface="宋体" panose="02010600030101010101" pitchFamily="2" charset="-122"/>
            </a:endParaRPr>
          </a:p>
          <a:p>
            <a:pPr algn="just" eaLnBrk="1" hangingPunct="1">
              <a:spcBef>
                <a:spcPct val="0"/>
              </a:spcBef>
              <a:buFontTx/>
              <a:buNone/>
            </a:pPr>
            <a:r>
              <a:rPr lang="zh-TW" altLang="en-US" sz="1800" dirty="0">
                <a:solidFill>
                  <a:srgbClr val="000000"/>
                </a:solidFill>
                <a:latin typeface="宋体" panose="02010600030101010101" pitchFamily="2" charset="-122"/>
                <a:ea typeface="宋体" panose="02010600030101010101" pitchFamily="2" charset="-122"/>
              </a:rPr>
              <a:t>马陵之战</a:t>
            </a:r>
          </a:p>
          <a:p>
            <a:pPr eaLnBrk="1" hangingPunct="1">
              <a:lnSpc>
                <a:spcPct val="85000"/>
              </a:lnSpc>
              <a:spcBef>
                <a:spcPct val="10000"/>
              </a:spcBef>
              <a:buFontTx/>
              <a:buNone/>
            </a:pPr>
            <a:r>
              <a:rPr lang="zh-TW" altLang="en-US" sz="1800" dirty="0">
                <a:solidFill>
                  <a:srgbClr val="000000"/>
                </a:solidFill>
                <a:latin typeface="宋体" panose="02010600030101010101" pitchFamily="2" charset="-122"/>
                <a:ea typeface="宋体" panose="02010600030101010101" pitchFamily="2" charset="-122"/>
              </a:rPr>
              <a:t>周显王二十八年</a:t>
            </a:r>
            <a:r>
              <a:rPr lang="en-US" altLang="zh-TW" sz="1800" dirty="0">
                <a:solidFill>
                  <a:srgbClr val="000000"/>
                </a:solidFill>
                <a:latin typeface="宋体" panose="02010600030101010101" pitchFamily="2" charset="-122"/>
                <a:ea typeface="宋体" panose="02010600030101010101" pitchFamily="2" charset="-122"/>
              </a:rPr>
              <a:t>(</a:t>
            </a:r>
            <a:r>
              <a:rPr lang="zh-TW" altLang="en-US" sz="1800" dirty="0">
                <a:solidFill>
                  <a:srgbClr val="000000"/>
                </a:solidFill>
                <a:latin typeface="宋体" panose="02010600030101010101" pitchFamily="2" charset="-122"/>
                <a:ea typeface="宋体" panose="02010600030101010101" pitchFamily="2" charset="-122"/>
              </a:rPr>
              <a:t>公元前</a:t>
            </a:r>
            <a:r>
              <a:rPr lang="en-US" altLang="zh-TW" sz="1800" dirty="0">
                <a:solidFill>
                  <a:srgbClr val="000000"/>
                </a:solidFill>
                <a:latin typeface="宋体" panose="02010600030101010101" pitchFamily="2" charset="-122"/>
                <a:ea typeface="宋体" panose="02010600030101010101" pitchFamily="2" charset="-122"/>
              </a:rPr>
              <a:t>341</a:t>
            </a:r>
            <a:r>
              <a:rPr lang="zh-TW" altLang="en-US" sz="1800" dirty="0">
                <a:solidFill>
                  <a:srgbClr val="000000"/>
                </a:solidFill>
                <a:latin typeface="宋体" panose="02010600030101010101" pitchFamily="2" charset="-122"/>
                <a:ea typeface="宋体" panose="02010600030101010101" pitchFamily="2" charset="-122"/>
              </a:rPr>
              <a:t>年</a:t>
            </a:r>
            <a:r>
              <a:rPr lang="en-US" altLang="zh-TW" sz="1800" dirty="0">
                <a:solidFill>
                  <a:srgbClr val="000000"/>
                </a:solidFill>
                <a:latin typeface="宋体" panose="02010600030101010101" pitchFamily="2" charset="-122"/>
                <a:ea typeface="宋体" panose="02010600030101010101" pitchFamily="2" charset="-122"/>
              </a:rPr>
              <a:t>),</a:t>
            </a:r>
            <a:r>
              <a:rPr lang="zh-TW" altLang="en-US" sz="1800" dirty="0">
                <a:solidFill>
                  <a:srgbClr val="000000"/>
                </a:solidFill>
                <a:latin typeface="宋体" panose="02010600030101010101" pitchFamily="2" charset="-122"/>
                <a:ea typeface="宋体" panose="02010600030101010101" pitchFamily="2" charset="-122"/>
              </a:rPr>
              <a:t>齐国田忌、孙</a:t>
            </a:r>
            <a:r>
              <a:rPr lang="zh-CN" altLang="en-US" sz="1800" dirty="0">
                <a:solidFill>
                  <a:srgbClr val="000000"/>
                </a:solidFill>
                <a:latin typeface="宋体" panose="02010600030101010101" pitchFamily="2" charset="-122"/>
                <a:ea typeface="宋体" panose="02010600030101010101" pitchFamily="2" charset="-122"/>
              </a:rPr>
              <a:t>膑</a:t>
            </a:r>
            <a:r>
              <a:rPr lang="zh-TW" altLang="en-US" sz="1800" dirty="0">
                <a:solidFill>
                  <a:srgbClr val="000000"/>
                </a:solidFill>
                <a:latin typeface="宋体" panose="02010600030101010101" pitchFamily="2" charset="-122"/>
                <a:ea typeface="宋体" panose="02010600030101010101" pitchFamily="2" charset="-122"/>
              </a:rPr>
              <a:t>率军在马陵</a:t>
            </a:r>
            <a:r>
              <a:rPr lang="en-US" altLang="zh-TW" sz="1800" dirty="0">
                <a:solidFill>
                  <a:srgbClr val="000000"/>
                </a:solidFill>
                <a:latin typeface="宋体" panose="02010600030101010101" pitchFamily="2" charset="-122"/>
                <a:ea typeface="宋体" panose="02010600030101010101" pitchFamily="2" charset="-122"/>
              </a:rPr>
              <a:t>(</a:t>
            </a:r>
            <a:r>
              <a:rPr lang="zh-TW" altLang="en-US" sz="1800" dirty="0">
                <a:solidFill>
                  <a:srgbClr val="000000"/>
                </a:solidFill>
                <a:latin typeface="宋体" panose="02010600030101010101" pitchFamily="2" charset="-122"/>
                <a:ea typeface="宋体" panose="02010600030101010101" pitchFamily="2" charset="-122"/>
              </a:rPr>
              <a:t>今山东莘县境</a:t>
            </a:r>
            <a:r>
              <a:rPr lang="en-US" altLang="zh-TW" sz="1800" dirty="0">
                <a:solidFill>
                  <a:srgbClr val="000000"/>
                </a:solidFill>
                <a:latin typeface="宋体" panose="02010600030101010101" pitchFamily="2" charset="-122"/>
                <a:ea typeface="宋体" panose="02010600030101010101" pitchFamily="2" charset="-122"/>
              </a:rPr>
              <a:t>)</a:t>
            </a:r>
            <a:r>
              <a:rPr lang="zh-TW" altLang="en-US" sz="1800" dirty="0">
                <a:solidFill>
                  <a:srgbClr val="000000"/>
                </a:solidFill>
                <a:latin typeface="宋体" panose="02010600030101010101" pitchFamily="2" charset="-122"/>
                <a:ea typeface="宋体" panose="02010600030101010101" pitchFamily="2" charset="-122"/>
              </a:rPr>
              <a:t>聚歼魏军的一次著名伏击战</a:t>
            </a:r>
            <a:r>
              <a:rPr lang="zh-CN" altLang="en-US" sz="1800" dirty="0">
                <a:solidFill>
                  <a:srgbClr val="000000"/>
                </a:solidFill>
                <a:latin typeface="宋体" panose="02010600030101010101" pitchFamily="2" charset="-122"/>
                <a:ea typeface="宋体" panose="02010600030101010101" pitchFamily="2" charset="-122"/>
              </a:rPr>
              <a:t>。</a:t>
            </a:r>
            <a:r>
              <a:rPr lang="zh-TW" altLang="en-US" dirty="0">
                <a:solidFill>
                  <a:srgbClr val="000000"/>
                </a:solidFill>
                <a:latin typeface="宋体" panose="02010600030101010101" pitchFamily="2" charset="-122"/>
                <a:ea typeface="宋体" panose="02010600030101010101" pitchFamily="2" charset="-122"/>
              </a:rPr>
              <a:t>齐</a:t>
            </a:r>
            <a:r>
              <a:rPr lang="zh-CN" altLang="en-US" dirty="0">
                <a:solidFill>
                  <a:srgbClr val="000000"/>
                </a:solidFill>
                <a:latin typeface="宋体" panose="02010600030101010101" pitchFamily="2" charset="-122"/>
                <a:ea typeface="宋体" panose="02010600030101010101" pitchFamily="2" charset="-122"/>
              </a:rPr>
              <a:t>军</a:t>
            </a:r>
            <a:r>
              <a:rPr lang="zh-TW" altLang="en-US" dirty="0">
                <a:solidFill>
                  <a:srgbClr val="000000"/>
                </a:solidFill>
                <a:latin typeface="宋体" panose="02010600030101010101" pitchFamily="2" charset="-122"/>
                <a:ea typeface="宋体" panose="02010600030101010101" pitchFamily="2" charset="-122"/>
              </a:rPr>
              <a:t>实行</a:t>
            </a:r>
            <a:r>
              <a:rPr lang="zh-CN" altLang="en-US" dirty="0">
                <a:solidFill>
                  <a:srgbClr val="000000"/>
                </a:solidFill>
                <a:latin typeface="宋体" panose="02010600030101010101" pitchFamily="2" charset="-122"/>
                <a:ea typeface="宋体" panose="02010600030101010101" pitchFamily="2" charset="-122"/>
              </a:rPr>
              <a:t>“</a:t>
            </a:r>
            <a:r>
              <a:rPr lang="zh-TW" altLang="en-US" dirty="0">
                <a:solidFill>
                  <a:srgbClr val="000000"/>
                </a:solidFill>
                <a:latin typeface="宋体" panose="02010600030101010101" pitchFamily="2" charset="-122"/>
                <a:ea typeface="宋体" panose="02010600030101010101" pitchFamily="2" charset="-122"/>
              </a:rPr>
              <a:t>围魏救赵</a:t>
            </a:r>
            <a:r>
              <a:rPr lang="zh-CN" altLang="en-US" dirty="0">
                <a:solidFill>
                  <a:srgbClr val="000000"/>
                </a:solidFill>
                <a:latin typeface="宋体" panose="02010600030101010101" pitchFamily="2" charset="-122"/>
                <a:ea typeface="宋体" panose="02010600030101010101" pitchFamily="2" charset="-122"/>
              </a:rPr>
              <a:t>”</a:t>
            </a:r>
            <a:r>
              <a:rPr lang="zh-TW" altLang="en-US" dirty="0">
                <a:solidFill>
                  <a:srgbClr val="000000"/>
                </a:solidFill>
                <a:latin typeface="宋体" panose="02010600030101010101" pitchFamily="2" charset="-122"/>
                <a:ea typeface="宋体" panose="02010600030101010101" pitchFamily="2" charset="-122"/>
              </a:rPr>
              <a:t>的战法</a:t>
            </a:r>
            <a:r>
              <a:rPr lang="en-US" altLang="zh-TW" dirty="0">
                <a:solidFill>
                  <a:srgbClr val="000000"/>
                </a:solidFill>
                <a:latin typeface="宋体" panose="02010600030101010101" pitchFamily="2" charset="-122"/>
                <a:ea typeface="宋体" panose="02010600030101010101" pitchFamily="2" charset="-122"/>
              </a:rPr>
              <a:t>,</a:t>
            </a:r>
            <a:r>
              <a:rPr lang="zh-TW" altLang="en-US" dirty="0">
                <a:solidFill>
                  <a:srgbClr val="000000"/>
                </a:solidFill>
                <a:latin typeface="宋体" panose="02010600030101010101" pitchFamily="2" charset="-122"/>
                <a:ea typeface="宋体" panose="02010600030101010101" pitchFamily="2" charset="-122"/>
              </a:rPr>
              <a:t>直扑魏都大梁诱使魏军回救</a:t>
            </a:r>
            <a:r>
              <a:rPr lang="en-US" altLang="zh-TW" dirty="0">
                <a:solidFill>
                  <a:srgbClr val="000000"/>
                </a:solidFill>
                <a:latin typeface="宋体" panose="02010600030101010101" pitchFamily="2" charset="-122"/>
                <a:ea typeface="宋体" panose="02010600030101010101" pitchFamily="2" charset="-122"/>
              </a:rPr>
              <a:t>,</a:t>
            </a:r>
            <a:r>
              <a:rPr lang="zh-TW" altLang="en-US" dirty="0">
                <a:solidFill>
                  <a:srgbClr val="000000"/>
                </a:solidFill>
                <a:latin typeface="宋体" panose="02010600030101010101" pitchFamily="2" charset="-122"/>
                <a:ea typeface="宋体" panose="02010600030101010101" pitchFamily="2" charset="-122"/>
              </a:rPr>
              <a:t>以解韩围。</a:t>
            </a:r>
            <a:endParaRPr lang="en-US" altLang="zh-TW" dirty="0">
              <a:solidFill>
                <a:srgbClr val="000000"/>
              </a:solidFill>
              <a:latin typeface="宋体" panose="02010600030101010101" pitchFamily="2" charset="-122"/>
              <a:ea typeface="宋体" panose="02010600030101010101" pitchFamily="2" charset="-122"/>
            </a:endParaRPr>
          </a:p>
          <a:p>
            <a:pPr eaLnBrk="1" hangingPunct="1">
              <a:lnSpc>
                <a:spcPct val="85000"/>
              </a:lnSpc>
              <a:spcBef>
                <a:spcPct val="10000"/>
              </a:spcBef>
              <a:buFontTx/>
              <a:buNone/>
            </a:pPr>
            <a:r>
              <a:rPr lang="zh-CN" altLang="en-US" dirty="0">
                <a:solidFill>
                  <a:srgbClr val="000000"/>
                </a:solidFill>
                <a:latin typeface="宋体" panose="02010600030101010101" pitchFamily="2" charset="-122"/>
                <a:ea typeface="宋体" panose="02010600030101010101" pitchFamily="2" charset="-122"/>
              </a:rPr>
              <a:t>田</a:t>
            </a:r>
            <a:r>
              <a:rPr lang="zh-TW" altLang="en-US" dirty="0">
                <a:solidFill>
                  <a:srgbClr val="000000"/>
                </a:solidFill>
                <a:latin typeface="宋体" panose="02010600030101010101" pitchFamily="2" charset="-122"/>
                <a:ea typeface="宋体" panose="02010600030101010101" pitchFamily="2" charset="-122"/>
              </a:rPr>
              <a:t>忌用孙膑计</a:t>
            </a:r>
            <a:r>
              <a:rPr lang="en-US" altLang="zh-TW" dirty="0">
                <a:solidFill>
                  <a:srgbClr val="000000"/>
                </a:solidFill>
                <a:latin typeface="宋体" panose="02010600030101010101" pitchFamily="2" charset="-122"/>
                <a:ea typeface="宋体" panose="02010600030101010101" pitchFamily="2" charset="-122"/>
              </a:rPr>
              <a:t>,</a:t>
            </a:r>
            <a:r>
              <a:rPr lang="zh-TW" altLang="en-US" dirty="0">
                <a:solidFill>
                  <a:srgbClr val="000000"/>
                </a:solidFill>
                <a:latin typeface="宋体" panose="02010600030101010101" pitchFamily="2" charset="-122"/>
                <a:ea typeface="宋体" panose="02010600030101010101" pitchFamily="2" charset="-122"/>
              </a:rPr>
              <a:t>采取</a:t>
            </a:r>
            <a:r>
              <a:rPr lang="zh-TW" altLang="en-US" dirty="0">
                <a:solidFill>
                  <a:srgbClr val="FF0000"/>
                </a:solidFill>
                <a:latin typeface="宋体" panose="02010600030101010101" pitchFamily="2" charset="-122"/>
                <a:ea typeface="宋体" panose="02010600030101010101" pitchFamily="2" charset="-122"/>
              </a:rPr>
              <a:t>避战示弱</a:t>
            </a:r>
            <a:r>
              <a:rPr lang="en-US" altLang="zh-TW" dirty="0">
                <a:solidFill>
                  <a:srgbClr val="FF0000"/>
                </a:solidFill>
                <a:latin typeface="宋体" panose="02010600030101010101" pitchFamily="2" charset="-122"/>
                <a:ea typeface="宋体" panose="02010600030101010101" pitchFamily="2" charset="-122"/>
              </a:rPr>
              <a:t>,</a:t>
            </a:r>
            <a:r>
              <a:rPr lang="zh-TW" altLang="en-US" dirty="0">
                <a:solidFill>
                  <a:srgbClr val="FF0000"/>
                </a:solidFill>
                <a:latin typeface="宋体" panose="02010600030101010101" pitchFamily="2" charset="-122"/>
                <a:ea typeface="宋体" panose="02010600030101010101" pitchFamily="2" charset="-122"/>
              </a:rPr>
              <a:t>退军减灶</a:t>
            </a:r>
            <a:r>
              <a:rPr lang="en-US" altLang="zh-TW" dirty="0">
                <a:solidFill>
                  <a:srgbClr val="FF0000"/>
                </a:solidFill>
                <a:latin typeface="宋体" panose="02010600030101010101" pitchFamily="2" charset="-122"/>
                <a:ea typeface="宋体" panose="02010600030101010101" pitchFamily="2" charset="-122"/>
              </a:rPr>
              <a:t>,</a:t>
            </a:r>
            <a:r>
              <a:rPr lang="zh-TW" altLang="en-US" dirty="0">
                <a:solidFill>
                  <a:srgbClr val="FF0000"/>
                </a:solidFill>
                <a:latin typeface="宋体" panose="02010600030101010101" pitchFamily="2" charset="-122"/>
                <a:ea typeface="宋体" panose="02010600030101010101" pitchFamily="2" charset="-122"/>
              </a:rPr>
              <a:t>诱敌追击</a:t>
            </a:r>
            <a:r>
              <a:rPr lang="en-US" altLang="zh-TW"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设伏</a:t>
            </a:r>
            <a:r>
              <a:rPr lang="zh-TW" altLang="en-US" dirty="0">
                <a:solidFill>
                  <a:srgbClr val="FF0000"/>
                </a:solidFill>
                <a:latin typeface="宋体" panose="02010600030101010101" pitchFamily="2" charset="-122"/>
                <a:ea typeface="宋体" panose="02010600030101010101" pitchFamily="2" charset="-122"/>
              </a:rPr>
              <a:t>歼之</a:t>
            </a:r>
            <a:r>
              <a:rPr lang="zh-TW" altLang="en-US" dirty="0">
                <a:solidFill>
                  <a:srgbClr val="000000"/>
                </a:solidFill>
                <a:latin typeface="宋体" panose="02010600030101010101" pitchFamily="2" charset="-122"/>
                <a:ea typeface="宋体" panose="02010600030101010101" pitchFamily="2" charset="-122"/>
              </a:rPr>
              <a:t>的方针。</a:t>
            </a:r>
            <a:r>
              <a:rPr lang="zh-TW" altLang="en-US" sz="1800" dirty="0">
                <a:solidFill>
                  <a:srgbClr val="000000"/>
                </a:solidFill>
                <a:latin typeface="宋体" panose="02010600030101010101" pitchFamily="2" charset="-122"/>
                <a:ea typeface="宋体" panose="02010600030101010101" pitchFamily="2" charset="-122"/>
              </a:rPr>
              <a:t>齐军退至马陵</a:t>
            </a:r>
            <a:r>
              <a:rPr lang="en-US" altLang="zh-TW" sz="1800" dirty="0">
                <a:solidFill>
                  <a:srgbClr val="000000"/>
                </a:solidFill>
                <a:latin typeface="宋体" panose="02010600030101010101" pitchFamily="2" charset="-122"/>
                <a:ea typeface="宋体" panose="02010600030101010101" pitchFamily="2" charset="-122"/>
              </a:rPr>
              <a:t>,</a:t>
            </a:r>
            <a:r>
              <a:rPr lang="zh-CN" altLang="en-US" sz="1800" dirty="0">
                <a:solidFill>
                  <a:srgbClr val="000000"/>
                </a:solidFill>
                <a:latin typeface="宋体" panose="02010600030101010101" pitchFamily="2" charset="-122"/>
                <a:ea typeface="宋体" panose="02010600030101010101" pitchFamily="2" charset="-122"/>
              </a:rPr>
              <a:t>利用</a:t>
            </a:r>
            <a:r>
              <a:rPr lang="zh-TW" altLang="en-US" sz="1800" dirty="0">
                <a:solidFill>
                  <a:srgbClr val="000000"/>
                </a:solidFill>
                <a:latin typeface="宋体" panose="02010600030101010101" pitchFamily="2" charset="-122"/>
                <a:ea typeface="宋体" panose="02010600030101010101" pitchFamily="2" charset="-122"/>
              </a:rPr>
              <a:t>道狭树密</a:t>
            </a:r>
            <a:r>
              <a:rPr lang="en-US" altLang="zh-TW" sz="1800" dirty="0">
                <a:solidFill>
                  <a:srgbClr val="000000"/>
                </a:solidFill>
                <a:latin typeface="宋体" panose="02010600030101010101" pitchFamily="2" charset="-122"/>
                <a:ea typeface="宋体" panose="02010600030101010101" pitchFamily="2" charset="-122"/>
              </a:rPr>
              <a:t>, </a:t>
            </a:r>
            <a:r>
              <a:rPr lang="zh-TW" altLang="en-US" sz="1800" dirty="0">
                <a:solidFill>
                  <a:srgbClr val="000000"/>
                </a:solidFill>
                <a:latin typeface="宋体" panose="02010600030101010101" pitchFamily="2" charset="-122"/>
                <a:ea typeface="宋体" panose="02010600030101010101" pitchFamily="2" charset="-122"/>
              </a:rPr>
              <a:t>旁多阻隘的有利地形</a:t>
            </a:r>
            <a:r>
              <a:rPr lang="en-US" altLang="zh-TW" sz="1800" dirty="0">
                <a:solidFill>
                  <a:srgbClr val="000000"/>
                </a:solidFill>
                <a:latin typeface="宋体" panose="02010600030101010101" pitchFamily="2" charset="-122"/>
                <a:ea typeface="宋体" panose="02010600030101010101" pitchFamily="2" charset="-122"/>
              </a:rPr>
              <a:t>,</a:t>
            </a:r>
            <a:r>
              <a:rPr lang="zh-TW" altLang="en-US" sz="1800" dirty="0">
                <a:solidFill>
                  <a:srgbClr val="000000"/>
                </a:solidFill>
                <a:latin typeface="宋体" panose="02010600030101010101" pitchFamily="2" charset="-122"/>
                <a:ea typeface="宋体" panose="02010600030101010101" pitchFamily="2" charset="-122"/>
              </a:rPr>
              <a:t>砍倒树丛</a:t>
            </a:r>
            <a:r>
              <a:rPr lang="en-US" altLang="zh-TW" sz="1800" dirty="0">
                <a:solidFill>
                  <a:srgbClr val="000000"/>
                </a:solidFill>
                <a:latin typeface="宋体" panose="02010600030101010101" pitchFamily="2" charset="-122"/>
                <a:ea typeface="宋体" panose="02010600030101010101" pitchFamily="2" charset="-122"/>
              </a:rPr>
              <a:t>,</a:t>
            </a:r>
            <a:r>
              <a:rPr lang="zh-TW" altLang="en-US" sz="1800" dirty="0">
                <a:solidFill>
                  <a:srgbClr val="000000"/>
                </a:solidFill>
                <a:latin typeface="宋体" panose="02010600030101010101" pitchFamily="2" charset="-122"/>
                <a:ea typeface="宋体" panose="02010600030101010101" pitchFamily="2" charset="-122"/>
              </a:rPr>
              <a:t>堵塞通</a:t>
            </a:r>
            <a:r>
              <a:rPr lang="zh-CN" altLang="en-US" sz="1800" dirty="0">
                <a:solidFill>
                  <a:srgbClr val="000000"/>
                </a:solidFill>
                <a:latin typeface="宋体" panose="02010600030101010101" pitchFamily="2" charset="-122"/>
                <a:ea typeface="宋体" panose="02010600030101010101" pitchFamily="2" charset="-122"/>
              </a:rPr>
              <a:t>道，</a:t>
            </a:r>
            <a:r>
              <a:rPr lang="zh-TW" altLang="en-US" sz="1800" dirty="0">
                <a:solidFill>
                  <a:srgbClr val="000000"/>
                </a:solidFill>
                <a:latin typeface="宋体" panose="02010600030101010101" pitchFamily="2" charset="-122"/>
                <a:ea typeface="宋体" panose="02010600030101010101" pitchFamily="2" charset="-122"/>
              </a:rPr>
              <a:t>并以万名弓弩手夹道埋伏</a:t>
            </a:r>
            <a:r>
              <a:rPr lang="en-US" altLang="zh-TW" sz="1800" dirty="0">
                <a:solidFill>
                  <a:srgbClr val="000000"/>
                </a:solidFill>
                <a:latin typeface="宋体" panose="02010600030101010101" pitchFamily="2" charset="-122"/>
                <a:ea typeface="宋体" panose="02010600030101010101" pitchFamily="2" charset="-122"/>
              </a:rPr>
              <a:t>,</a:t>
            </a:r>
            <a:r>
              <a:rPr lang="zh-TW" altLang="en-US" sz="1800" dirty="0">
                <a:solidFill>
                  <a:srgbClr val="000000"/>
                </a:solidFill>
                <a:latin typeface="宋体" panose="02010600030101010101" pitchFamily="2" charset="-122"/>
                <a:ea typeface="宋体" panose="02010600030101010101" pitchFamily="2" charset="-122"/>
              </a:rPr>
              <a:t>等待魏军。</a:t>
            </a:r>
            <a:r>
              <a:rPr lang="zh-CN" altLang="en-US" sz="1800" dirty="0">
                <a:solidFill>
                  <a:srgbClr val="000000"/>
                </a:solidFill>
                <a:latin typeface="宋体" panose="02010600030101010101" pitchFamily="2" charset="-122"/>
                <a:ea typeface="宋体" panose="02010600030101010101" pitchFamily="2" charset="-122"/>
              </a:rPr>
              <a:t>“设伏歼敌”</a:t>
            </a:r>
            <a:endParaRPr lang="zh-TW" altLang="en-US" sz="1800" dirty="0">
              <a:solidFill>
                <a:srgbClr val="000000"/>
              </a:solidFill>
              <a:latin typeface="宋体" panose="02010600030101010101" pitchFamily="2" charset="-122"/>
              <a:ea typeface="宋体" panose="02010600030101010101"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16560" y="145534"/>
            <a:ext cx="6096000" cy="400110"/>
          </a:xfrm>
          <a:prstGeom prst="rect">
            <a:avLst/>
          </a:prstGeom>
          <a:noFill/>
        </p:spPr>
        <p:txBody>
          <a:bodyPr wrap="square">
            <a:spAutoFit/>
          </a:bodyPr>
          <a:lstStyle/>
          <a:p>
            <a:pPr eaLnBrk="1" hangingPunct="1">
              <a:spcBef>
                <a:spcPct val="0"/>
              </a:spcBef>
              <a:buFontTx/>
              <a:buNone/>
            </a:pPr>
            <a:r>
              <a:rPr kumimoji="0" lang="zh-CN" altLang="en-US" sz="2000" b="1" dirty="0">
                <a:latin typeface="宋体" panose="02010600030101010101" pitchFamily="2" charset="-122"/>
                <a:ea typeface="宋体" panose="02010600030101010101" pitchFamily="2" charset="-122"/>
              </a:rPr>
              <a:t>二、孙子管理部队的原则</a:t>
            </a:r>
          </a:p>
        </p:txBody>
      </p:sp>
      <p:sp>
        <p:nvSpPr>
          <p:cNvPr id="5" name="文本框 4"/>
          <p:cNvSpPr txBox="1"/>
          <p:nvPr/>
        </p:nvSpPr>
        <p:spPr>
          <a:xfrm>
            <a:off x="-863600" y="712877"/>
            <a:ext cx="6096000" cy="2308324"/>
          </a:xfrm>
          <a:prstGeom prst="rect">
            <a:avLst/>
          </a:prstGeom>
          <a:noFill/>
        </p:spPr>
        <p:txBody>
          <a:bodyPr wrap="square">
            <a:spAutoFit/>
          </a:bodyPr>
          <a:lstStyle/>
          <a:p>
            <a:pPr algn="ctr" eaLnBrk="1" hangingPunct="1">
              <a:buFontTx/>
              <a:buNone/>
            </a:pPr>
            <a:r>
              <a:rPr kumimoji="0" lang="zh-CN" altLang="en-US" sz="2400" b="1" dirty="0">
                <a:solidFill>
                  <a:srgbClr val="FF0000"/>
                </a:solidFill>
                <a:latin typeface="宋体" panose="02010600030101010101" pitchFamily="2" charset="-122"/>
                <a:ea typeface="宋体" panose="02010600030101010101" pitchFamily="2" charset="-122"/>
              </a:rPr>
              <a:t>（一）强调依法治军</a:t>
            </a:r>
          </a:p>
          <a:p>
            <a:pPr algn="ctr" eaLnBrk="1" hangingPunct="1">
              <a:buFontTx/>
              <a:buNone/>
            </a:pPr>
            <a:r>
              <a:rPr kumimoji="0" lang="zh-CN" altLang="en-US" sz="2400" b="1" dirty="0">
                <a:solidFill>
                  <a:srgbClr val="FF0000"/>
                </a:solidFill>
                <a:latin typeface="宋体" panose="02010600030101010101" pitchFamily="2" charset="-122"/>
                <a:ea typeface="宋体" panose="02010600030101010101" pitchFamily="2" charset="-122"/>
              </a:rPr>
              <a:t>（二）强调宽严相济</a:t>
            </a:r>
            <a:endParaRPr kumimoji="0" lang="en-US" altLang="zh-CN" sz="2400" b="1" dirty="0">
              <a:solidFill>
                <a:srgbClr val="FF0000"/>
              </a:solidFill>
              <a:latin typeface="宋体" panose="02010600030101010101" pitchFamily="2" charset="-122"/>
              <a:ea typeface="宋体" panose="02010600030101010101" pitchFamily="2" charset="-122"/>
            </a:endParaRPr>
          </a:p>
          <a:p>
            <a:pPr algn="ctr" eaLnBrk="1" hangingPunct="1">
              <a:buFontTx/>
              <a:buNone/>
            </a:pPr>
            <a:r>
              <a:rPr kumimoji="0" lang="zh-CN" altLang="en-US" sz="2400" b="1" dirty="0">
                <a:solidFill>
                  <a:srgbClr val="FF0000"/>
                </a:solidFill>
                <a:latin typeface="宋体" panose="02010600030101010101" pitchFamily="2" charset="-122"/>
                <a:ea typeface="宋体" panose="02010600030101010101" pitchFamily="2" charset="-122"/>
              </a:rPr>
              <a:t>（三）强调</a:t>
            </a:r>
            <a:r>
              <a:rPr lang="zh-CN" altLang="en-US" sz="2400" b="1" dirty="0">
                <a:solidFill>
                  <a:srgbClr val="FF0000"/>
                </a:solidFill>
                <a:latin typeface="宋体" panose="02010600030101010101" pitchFamily="2" charset="-122"/>
                <a:ea typeface="宋体" panose="02010600030101010101" pitchFamily="2" charset="-122"/>
              </a:rPr>
              <a:t>听从指挥</a:t>
            </a:r>
            <a:endParaRPr lang="en-US" altLang="zh-CN" sz="2400" b="1" dirty="0">
              <a:solidFill>
                <a:srgbClr val="FF0000"/>
              </a:solidFill>
              <a:latin typeface="宋体" panose="02010600030101010101" pitchFamily="2" charset="-122"/>
              <a:ea typeface="宋体" panose="02010600030101010101" pitchFamily="2" charset="-122"/>
            </a:endParaRPr>
          </a:p>
          <a:p>
            <a:pPr algn="ctr" eaLnBrk="1" hangingPunct="1">
              <a:buFontTx/>
              <a:buNone/>
            </a:pPr>
            <a:r>
              <a:rPr kumimoji="0" lang="zh-CN" altLang="en-US" sz="2400" b="1" dirty="0">
                <a:solidFill>
                  <a:srgbClr val="FF0000"/>
                </a:solidFill>
                <a:latin typeface="宋体" panose="02010600030101010101" pitchFamily="2" charset="-122"/>
                <a:ea typeface="宋体" panose="02010600030101010101" pitchFamily="2" charset="-122"/>
              </a:rPr>
              <a:t>（四）强调</a:t>
            </a:r>
            <a:r>
              <a:rPr lang="zh-CN" altLang="en-US" sz="2400" b="1" dirty="0">
                <a:solidFill>
                  <a:srgbClr val="FF0000"/>
                </a:solidFill>
                <a:latin typeface="宋体" panose="02010600030101010101" pitchFamily="2" charset="-122"/>
                <a:ea typeface="宋体" panose="02010600030101010101" pitchFamily="2" charset="-122"/>
              </a:rPr>
              <a:t>严格训练</a:t>
            </a:r>
            <a:endParaRPr lang="en-US" altLang="zh-CN" sz="2400" b="1" dirty="0">
              <a:solidFill>
                <a:srgbClr val="FF0000"/>
              </a:solidFill>
              <a:latin typeface="宋体" panose="02010600030101010101" pitchFamily="2" charset="-122"/>
              <a:ea typeface="宋体" panose="02010600030101010101" pitchFamily="2" charset="-122"/>
            </a:endParaRPr>
          </a:p>
          <a:p>
            <a:pPr algn="ctr" eaLnBrk="1" hangingPunct="1">
              <a:buFontTx/>
              <a:buNone/>
            </a:pPr>
            <a:r>
              <a:rPr kumimoji="0" lang="zh-CN" altLang="en-US" sz="2400" b="1" dirty="0">
                <a:solidFill>
                  <a:srgbClr val="FF0000"/>
                </a:solidFill>
                <a:latin typeface="宋体" panose="02010600030101010101" pitchFamily="2" charset="-122"/>
                <a:ea typeface="宋体" panose="02010600030101010101" pitchFamily="2" charset="-122"/>
              </a:rPr>
              <a:t>（五）强调</a:t>
            </a:r>
            <a:r>
              <a:rPr lang="zh-CN" altLang="en-US" sz="2400" b="1" dirty="0">
                <a:solidFill>
                  <a:srgbClr val="FF0000"/>
                </a:solidFill>
                <a:latin typeface="宋体" panose="02010600030101010101" pitchFamily="2" charset="-122"/>
                <a:ea typeface="宋体" panose="02010600030101010101" pitchFamily="2" charset="-122"/>
              </a:rPr>
              <a:t>协调配合</a:t>
            </a:r>
            <a:endParaRPr lang="en-US" altLang="zh-CN" sz="2400" b="1" dirty="0">
              <a:solidFill>
                <a:srgbClr val="FF0000"/>
              </a:solidFill>
              <a:latin typeface="宋体" panose="02010600030101010101" pitchFamily="2" charset="-122"/>
              <a:ea typeface="宋体" panose="02010600030101010101" pitchFamily="2" charset="-122"/>
            </a:endParaRPr>
          </a:p>
          <a:p>
            <a:pPr algn="ctr" eaLnBrk="1" hangingPunct="1">
              <a:buFontTx/>
              <a:buNone/>
            </a:pPr>
            <a:r>
              <a:rPr kumimoji="0" lang="zh-CN" altLang="en-US" sz="2400" b="1" dirty="0">
                <a:solidFill>
                  <a:srgbClr val="FF0000"/>
                </a:solidFill>
                <a:latin typeface="宋体" panose="02010600030101010101" pitchFamily="2" charset="-122"/>
                <a:ea typeface="宋体" panose="02010600030101010101" pitchFamily="2" charset="-122"/>
              </a:rPr>
              <a:t>（六）适时</a:t>
            </a:r>
            <a:r>
              <a:rPr lang="zh-CN" altLang="en-US" sz="2400" b="1" dirty="0">
                <a:solidFill>
                  <a:srgbClr val="FF0000"/>
                </a:solidFill>
                <a:latin typeface="宋体" panose="02010600030101010101" pitchFamily="2" charset="-122"/>
                <a:ea typeface="宋体" panose="02010600030101010101" pitchFamily="2" charset="-122"/>
              </a:rPr>
              <a:t>投之于险</a:t>
            </a:r>
          </a:p>
        </p:txBody>
      </p:sp>
      <p:sp>
        <p:nvSpPr>
          <p:cNvPr id="7" name="文本框 6"/>
          <p:cNvSpPr txBox="1"/>
          <p:nvPr/>
        </p:nvSpPr>
        <p:spPr>
          <a:xfrm>
            <a:off x="4935220" y="331749"/>
            <a:ext cx="6169660" cy="3693319"/>
          </a:xfrm>
          <a:prstGeom prst="rect">
            <a:avLst/>
          </a:prstGeom>
          <a:noFill/>
        </p:spPr>
        <p:txBody>
          <a:bodyPr wrap="square">
            <a:spAutoFit/>
          </a:bodyPr>
          <a:lstStyle/>
          <a:p>
            <a:pPr>
              <a:spcBef>
                <a:spcPct val="0"/>
              </a:spcBef>
            </a:pPr>
            <a:r>
              <a:rPr kumimoji="0" lang="zh-CN" altLang="en-US" sz="1800" b="1" dirty="0">
                <a:latin typeface="宋体" panose="02010600030101010101" pitchFamily="2" charset="-122"/>
                <a:ea typeface="宋体" panose="02010600030101010101" pitchFamily="2" charset="-122"/>
              </a:rPr>
              <a:t>（一）强调依法治军</a:t>
            </a:r>
            <a:endParaRPr kumimoji="0" lang="en-US" altLang="zh-CN" sz="1800" b="1" dirty="0">
              <a:latin typeface="宋体" panose="02010600030101010101" pitchFamily="2" charset="-122"/>
              <a:ea typeface="宋体" panose="02010600030101010101" pitchFamily="2" charset="-122"/>
            </a:endParaRPr>
          </a:p>
          <a:p>
            <a:pPr>
              <a:spcBef>
                <a:spcPct val="0"/>
              </a:spcBef>
            </a:pPr>
            <a:endParaRPr kumimoji="0" lang="en-US" altLang="zh-CN" sz="1800" b="1" dirty="0">
              <a:latin typeface="宋体" panose="02010600030101010101" pitchFamily="2" charset="-122"/>
              <a:ea typeface="宋体" panose="02010600030101010101" pitchFamily="2" charset="-122"/>
            </a:endParaRPr>
          </a:p>
          <a:p>
            <a:pPr eaLnBrk="1" hangingPunct="1">
              <a:spcBef>
                <a:spcPct val="0"/>
              </a:spcBef>
              <a:buFontTx/>
              <a:buNone/>
            </a:pPr>
            <a:r>
              <a:rPr kumimoji="0" lang="zh-CN" altLang="en-US" sz="1800" b="1" dirty="0">
                <a:solidFill>
                  <a:srgbClr val="FF0000"/>
                </a:solidFill>
                <a:latin typeface="宋体" panose="02010600030101010101" pitchFamily="2" charset="-122"/>
                <a:ea typeface="宋体" panose="02010600030101010101" pitchFamily="2" charset="-122"/>
              </a:rPr>
              <a:t>五曰法。</a:t>
            </a:r>
            <a:r>
              <a:rPr kumimoji="0" lang="en-US" altLang="zh-CN" sz="1800" b="1" dirty="0">
                <a:solidFill>
                  <a:srgbClr val="FF0000"/>
                </a:solidFill>
                <a:latin typeface="宋体" panose="02010600030101010101" pitchFamily="2" charset="-122"/>
                <a:ea typeface="宋体" panose="02010600030101010101" pitchFamily="2" charset="-122"/>
              </a:rPr>
              <a:t>……</a:t>
            </a:r>
            <a:r>
              <a:rPr kumimoji="0" lang="zh-CN" altLang="en-US" sz="1800" b="1" dirty="0">
                <a:solidFill>
                  <a:srgbClr val="FF0000"/>
                </a:solidFill>
                <a:latin typeface="宋体" panose="02010600030101010101" pitchFamily="2" charset="-122"/>
                <a:ea typeface="宋体" panose="02010600030101010101" pitchFamily="2" charset="-122"/>
              </a:rPr>
              <a:t>法者，曲制，官道，主用也。</a:t>
            </a:r>
            <a:r>
              <a:rPr kumimoji="0" lang="en-US" altLang="zh-CN" sz="1800" b="1" dirty="0">
                <a:solidFill>
                  <a:srgbClr val="FF0000"/>
                </a:solidFill>
                <a:latin typeface="宋体" panose="02010600030101010101" pitchFamily="2" charset="-122"/>
                <a:ea typeface="宋体" panose="02010600030101010101" pitchFamily="2" charset="-122"/>
              </a:rPr>
              <a:t>《</a:t>
            </a:r>
            <a:r>
              <a:rPr kumimoji="0" lang="zh-CN" altLang="en-US" sz="1800" b="1" dirty="0">
                <a:solidFill>
                  <a:srgbClr val="FF0000"/>
                </a:solidFill>
                <a:latin typeface="宋体" panose="02010600030101010101" pitchFamily="2" charset="-122"/>
                <a:ea typeface="宋体" panose="02010600030101010101" pitchFamily="2" charset="-122"/>
              </a:rPr>
              <a:t>计篇</a:t>
            </a:r>
            <a:r>
              <a:rPr kumimoji="0" lang="en-US" altLang="zh-CN" sz="1800" b="1" dirty="0">
                <a:solidFill>
                  <a:srgbClr val="FF0000"/>
                </a:solidFill>
                <a:latin typeface="宋体" panose="02010600030101010101" pitchFamily="2" charset="-122"/>
                <a:ea typeface="宋体" panose="02010600030101010101" pitchFamily="2" charset="-122"/>
              </a:rPr>
              <a:t>》</a:t>
            </a:r>
          </a:p>
          <a:p>
            <a:pPr eaLnBrk="1" hangingPunct="1">
              <a:spcBef>
                <a:spcPct val="0"/>
              </a:spcBef>
              <a:buFontTx/>
              <a:buNone/>
            </a:pPr>
            <a:endParaRPr kumimoji="0" lang="en-US" altLang="zh-CN" sz="1800" b="1" dirty="0">
              <a:latin typeface="宋体" panose="02010600030101010101" pitchFamily="2" charset="-122"/>
              <a:ea typeface="宋体" panose="02010600030101010101" pitchFamily="2" charset="-122"/>
            </a:endParaRPr>
          </a:p>
          <a:p>
            <a:pPr eaLnBrk="1" hangingPunct="1">
              <a:spcBef>
                <a:spcPct val="0"/>
              </a:spcBef>
              <a:buFontTx/>
              <a:buNone/>
            </a:pPr>
            <a:r>
              <a:rPr kumimoji="0" lang="zh-CN" altLang="en-US" sz="1800" b="1" dirty="0">
                <a:latin typeface="宋体" panose="02010600030101010101" pitchFamily="2" charset="-122"/>
                <a:ea typeface="宋体" panose="02010600030101010101" pitchFamily="2" charset="-122"/>
              </a:rPr>
              <a:t>五是法。</a:t>
            </a:r>
            <a:r>
              <a:rPr kumimoji="0" lang="en-US" altLang="zh-CN" sz="1800" b="1" dirty="0">
                <a:latin typeface="宋体" panose="02010600030101010101" pitchFamily="2" charset="-122"/>
                <a:ea typeface="宋体" panose="02010600030101010101" pitchFamily="2" charset="-122"/>
              </a:rPr>
              <a:t>……</a:t>
            </a:r>
            <a:r>
              <a:rPr kumimoji="0" lang="zh-CN" altLang="en-US" sz="1800" b="1" dirty="0">
                <a:latin typeface="宋体" panose="02010600030101010101" pitchFamily="2" charset="-122"/>
                <a:ea typeface="宋体" panose="02010600030101010101" pitchFamily="2" charset="-122"/>
              </a:rPr>
              <a:t>所谓“法”指军队的组织，将吏的管理，军需的掌管。</a:t>
            </a:r>
            <a:endParaRPr kumimoji="0" lang="en-US" altLang="zh-CN" sz="1800" b="1" dirty="0">
              <a:latin typeface="宋体" panose="02010600030101010101" pitchFamily="2" charset="-122"/>
              <a:ea typeface="宋体" panose="02010600030101010101" pitchFamily="2" charset="-122"/>
            </a:endParaRPr>
          </a:p>
          <a:p>
            <a:pPr eaLnBrk="1" hangingPunct="1">
              <a:spcBef>
                <a:spcPct val="0"/>
              </a:spcBef>
              <a:buFontTx/>
              <a:buNone/>
            </a:pPr>
            <a:endParaRPr lang="en-US" altLang="zh-CN" b="1" dirty="0">
              <a:latin typeface="宋体" panose="02010600030101010101" pitchFamily="2" charset="-122"/>
              <a:ea typeface="宋体" panose="02010600030101010101" pitchFamily="2" charset="-122"/>
            </a:endParaRPr>
          </a:p>
          <a:p>
            <a:pPr eaLnBrk="1" hangingPunct="1">
              <a:spcBef>
                <a:spcPct val="0"/>
              </a:spcBef>
              <a:buFontTx/>
              <a:buNone/>
            </a:pPr>
            <a:r>
              <a:rPr kumimoji="0" lang="zh-CN" altLang="en-US" sz="1800" b="1" dirty="0">
                <a:solidFill>
                  <a:srgbClr val="FF0000"/>
                </a:solidFill>
                <a:latin typeface="宋体" panose="02010600030101010101" pitchFamily="2" charset="-122"/>
                <a:ea typeface="宋体" panose="02010600030101010101" pitchFamily="2" charset="-122"/>
              </a:rPr>
              <a:t>法令孰行？</a:t>
            </a:r>
            <a:r>
              <a:rPr kumimoji="0" lang="en-US" altLang="zh-CN" sz="1800" b="1" dirty="0">
                <a:solidFill>
                  <a:srgbClr val="FF0000"/>
                </a:solidFill>
                <a:latin typeface="宋体" panose="02010600030101010101" pitchFamily="2" charset="-122"/>
                <a:ea typeface="宋体" panose="02010600030101010101" pitchFamily="2" charset="-122"/>
              </a:rPr>
              <a:t>……</a:t>
            </a:r>
            <a:r>
              <a:rPr kumimoji="0" lang="zh-CN" altLang="en-US" sz="1800" b="1" dirty="0">
                <a:solidFill>
                  <a:srgbClr val="FF0000"/>
                </a:solidFill>
                <a:latin typeface="宋体" panose="02010600030101010101" pitchFamily="2" charset="-122"/>
                <a:ea typeface="宋体" panose="02010600030101010101" pitchFamily="2" charset="-122"/>
              </a:rPr>
              <a:t>吾以此知胜负矣。</a:t>
            </a:r>
            <a:r>
              <a:rPr kumimoji="0" lang="en-US" altLang="zh-CN" sz="1800" b="1" dirty="0">
                <a:solidFill>
                  <a:srgbClr val="FF0000"/>
                </a:solidFill>
                <a:latin typeface="宋体" panose="02010600030101010101" pitchFamily="2" charset="-122"/>
                <a:ea typeface="宋体" panose="02010600030101010101" pitchFamily="2" charset="-122"/>
              </a:rPr>
              <a:t>			                 《</a:t>
            </a:r>
            <a:r>
              <a:rPr kumimoji="0" lang="zh-CN" altLang="en-US" sz="1800" b="1" dirty="0">
                <a:solidFill>
                  <a:srgbClr val="FF0000"/>
                </a:solidFill>
                <a:latin typeface="宋体" panose="02010600030101010101" pitchFamily="2" charset="-122"/>
                <a:ea typeface="宋体" panose="02010600030101010101" pitchFamily="2" charset="-122"/>
              </a:rPr>
              <a:t>计篇</a:t>
            </a:r>
            <a:r>
              <a:rPr kumimoji="0" lang="en-US" altLang="zh-CN" sz="1800" b="1" dirty="0">
                <a:solidFill>
                  <a:srgbClr val="FF0000"/>
                </a:solidFill>
                <a:latin typeface="宋体" panose="02010600030101010101" pitchFamily="2" charset="-122"/>
                <a:ea typeface="宋体" panose="02010600030101010101" pitchFamily="2" charset="-122"/>
              </a:rPr>
              <a:t>》</a:t>
            </a:r>
          </a:p>
          <a:p>
            <a:pPr eaLnBrk="1" hangingPunct="1">
              <a:spcBef>
                <a:spcPct val="0"/>
              </a:spcBef>
              <a:buFontTx/>
              <a:buNone/>
            </a:pPr>
            <a:br>
              <a:rPr kumimoji="0" lang="en-US" altLang="zh-CN" sz="1800" b="1" dirty="0">
                <a:latin typeface="宋体" panose="02010600030101010101" pitchFamily="2" charset="-122"/>
                <a:ea typeface="宋体" panose="02010600030101010101" pitchFamily="2" charset="-122"/>
              </a:rPr>
            </a:br>
            <a:r>
              <a:rPr kumimoji="0" lang="zh-CN" altLang="en-US" sz="1800" b="1" dirty="0">
                <a:latin typeface="宋体" panose="02010600030101010101" pitchFamily="2" charset="-122"/>
                <a:ea typeface="宋体" panose="02010600030101010101" pitchFamily="2" charset="-122"/>
              </a:rPr>
              <a:t>哪一方的法令能贯彻执行，</a:t>
            </a:r>
            <a:r>
              <a:rPr kumimoji="0" lang="en-US" altLang="zh-CN" sz="1800" b="1" dirty="0">
                <a:latin typeface="宋体" panose="02010600030101010101" pitchFamily="2" charset="-122"/>
                <a:ea typeface="宋体" panose="02010600030101010101" pitchFamily="2" charset="-122"/>
              </a:rPr>
              <a:t>……</a:t>
            </a:r>
            <a:r>
              <a:rPr kumimoji="0" lang="zh-CN" altLang="en-US" sz="1800" b="1" dirty="0">
                <a:latin typeface="宋体" panose="02010600030101010101" pitchFamily="2" charset="-122"/>
                <a:ea typeface="宋体" panose="02010600030101010101" pitchFamily="2" charset="-122"/>
              </a:rPr>
              <a:t>我根据这些就能判断谁胜谁负了。</a:t>
            </a:r>
          </a:p>
          <a:p>
            <a:pPr eaLnBrk="1" hangingPunct="1">
              <a:spcBef>
                <a:spcPct val="0"/>
              </a:spcBef>
              <a:buFontTx/>
              <a:buNone/>
            </a:pPr>
            <a:endParaRPr kumimoji="0" lang="zh-CN" altLang="en-US" sz="1800" b="1" dirty="0">
              <a:latin typeface="宋体" panose="02010600030101010101" pitchFamily="2" charset="-122"/>
              <a:ea typeface="宋体" panose="02010600030101010101" pitchFamily="2" charset="-122"/>
            </a:endParaRPr>
          </a:p>
        </p:txBody>
      </p:sp>
      <p:sp>
        <p:nvSpPr>
          <p:cNvPr id="9" name="文本框 8"/>
          <p:cNvSpPr txBox="1"/>
          <p:nvPr/>
        </p:nvSpPr>
        <p:spPr>
          <a:xfrm>
            <a:off x="4935220" y="4025068"/>
            <a:ext cx="6527800" cy="2862322"/>
          </a:xfrm>
          <a:prstGeom prst="rect">
            <a:avLst/>
          </a:prstGeom>
          <a:noFill/>
        </p:spPr>
        <p:txBody>
          <a:bodyPr wrap="square">
            <a:spAutoFit/>
          </a:bodyPr>
          <a:lstStyle/>
          <a:p>
            <a:pPr eaLnBrk="1" hangingPunct="1">
              <a:spcBef>
                <a:spcPct val="0"/>
              </a:spcBef>
              <a:buFontTx/>
              <a:buNone/>
            </a:pPr>
            <a:r>
              <a:rPr kumimoji="0" lang="zh-CN" altLang="en-US" sz="1800" b="1" dirty="0">
                <a:latin typeface="宋体" panose="02010600030101010101" pitchFamily="2" charset="-122"/>
                <a:ea typeface="宋体" panose="02010600030101010101" pitchFamily="2" charset="-122"/>
              </a:rPr>
              <a:t>实例：春秋时期，晋悼公训练勇士，注重军纪，就是典型的一例。公元前</a:t>
            </a:r>
            <a:r>
              <a:rPr kumimoji="0" lang="en-US" altLang="zh-CN" sz="1800" b="1" dirty="0">
                <a:latin typeface="宋体" panose="02010600030101010101" pitchFamily="2" charset="-122"/>
                <a:ea typeface="宋体" panose="02010600030101010101" pitchFamily="2" charset="-122"/>
              </a:rPr>
              <a:t>570</a:t>
            </a:r>
            <a:r>
              <a:rPr kumimoji="0" lang="zh-CN" altLang="en-US" sz="1800" b="1" dirty="0">
                <a:latin typeface="宋体" panose="02010600030101010101" pitchFamily="2" charset="-122"/>
                <a:ea typeface="宋体" panose="02010600030101010101" pitchFamily="2" charset="-122"/>
              </a:rPr>
              <a:t>年，晋悼公之弟杨干违犯军纪，被执掌军法的中军司马杀其御手以示惩罚，受到悼公的称许和提拔。</a:t>
            </a:r>
            <a:endParaRPr kumimoji="0" lang="en-US" altLang="zh-CN" sz="1800" b="1" dirty="0">
              <a:latin typeface="宋体" panose="02010600030101010101" pitchFamily="2" charset="-122"/>
              <a:ea typeface="宋体" panose="02010600030101010101" pitchFamily="2" charset="-122"/>
            </a:endParaRPr>
          </a:p>
          <a:p>
            <a:pPr eaLnBrk="1" hangingPunct="1">
              <a:spcBef>
                <a:spcPct val="0"/>
              </a:spcBef>
              <a:buFontTx/>
              <a:buNone/>
            </a:pPr>
            <a:endParaRPr lang="en-US" altLang="zh-CN" b="1" dirty="0">
              <a:latin typeface="宋体" panose="02010600030101010101" pitchFamily="2" charset="-122"/>
              <a:ea typeface="宋体" panose="02010600030101010101" pitchFamily="2" charset="-122"/>
            </a:endParaRPr>
          </a:p>
          <a:p>
            <a:pPr eaLnBrk="1" hangingPunct="1">
              <a:spcBef>
                <a:spcPct val="0"/>
              </a:spcBef>
              <a:buFontTx/>
              <a:buNone/>
            </a:pPr>
            <a:r>
              <a:rPr kumimoji="0" lang="zh-CN" altLang="en-US" sz="1800" b="1" dirty="0">
                <a:latin typeface="宋体" panose="02010600030101010101" pitchFamily="2" charset="-122"/>
                <a:ea typeface="宋体" panose="02010600030101010101" pitchFamily="2" charset="-122"/>
              </a:rPr>
              <a:t>曹操削发代首</a:t>
            </a:r>
            <a:endParaRPr kumimoji="0" lang="en-US" altLang="zh-CN" sz="1800" b="1" dirty="0">
              <a:latin typeface="宋体" panose="02010600030101010101" pitchFamily="2" charset="-122"/>
              <a:ea typeface="宋体" panose="02010600030101010101" pitchFamily="2" charset="-122"/>
            </a:endParaRPr>
          </a:p>
          <a:p>
            <a:pPr eaLnBrk="1" hangingPunct="1">
              <a:spcBef>
                <a:spcPct val="0"/>
              </a:spcBef>
              <a:buFontTx/>
              <a:buNone/>
            </a:pPr>
            <a:endParaRPr kumimoji="0" lang="en-US" altLang="zh-CN" sz="1800" b="1" dirty="0">
              <a:latin typeface="宋体" panose="02010600030101010101" pitchFamily="2" charset="-122"/>
              <a:ea typeface="宋体" panose="02010600030101010101" pitchFamily="2" charset="-122"/>
            </a:endParaRPr>
          </a:p>
          <a:p>
            <a:pPr eaLnBrk="1" hangingPunct="1">
              <a:spcBef>
                <a:spcPct val="0"/>
              </a:spcBef>
              <a:buFontTx/>
              <a:buNone/>
            </a:pPr>
            <a:r>
              <a:rPr lang="zh-CN" altLang="en-US" sz="1800" b="1" dirty="0">
                <a:latin typeface="宋体" panose="02010600030101010101" pitchFamily="2" charset="-122"/>
                <a:ea typeface="宋体" panose="02010600030101010101" pitchFamily="2" charset="-122"/>
              </a:rPr>
              <a:t> </a:t>
            </a:r>
            <a:r>
              <a:rPr lang="zh-CN" altLang="en-US" sz="1800" b="1" dirty="0">
                <a:solidFill>
                  <a:srgbClr val="FF0000"/>
                </a:solidFill>
                <a:latin typeface="宋体" panose="02010600030101010101" pitchFamily="2" charset="-122"/>
                <a:ea typeface="宋体" panose="02010600030101010101" pitchFamily="2" charset="-122"/>
              </a:rPr>
              <a:t>中央军委下发“禁酒令”       茅台一天蒸发</a:t>
            </a:r>
            <a:r>
              <a:rPr lang="en-US" altLang="zh-CN" sz="1800" b="1" dirty="0">
                <a:solidFill>
                  <a:srgbClr val="FF0000"/>
                </a:solidFill>
                <a:latin typeface="宋体" panose="02010600030101010101" pitchFamily="2" charset="-122"/>
                <a:ea typeface="宋体" panose="02010600030101010101" pitchFamily="2" charset="-122"/>
              </a:rPr>
              <a:t>125</a:t>
            </a:r>
            <a:r>
              <a:rPr lang="zh-CN" altLang="en-US" sz="1800" b="1" dirty="0">
                <a:solidFill>
                  <a:srgbClr val="FF0000"/>
                </a:solidFill>
                <a:latin typeface="宋体" panose="02010600030101010101" pitchFamily="2" charset="-122"/>
                <a:ea typeface="宋体" panose="02010600030101010101" pitchFamily="2" charset="-122"/>
              </a:rPr>
              <a:t>亿</a:t>
            </a:r>
            <a:endParaRPr lang="en-US" altLang="zh-CN" sz="1800" b="1" dirty="0">
              <a:solidFill>
                <a:srgbClr val="FF0000"/>
              </a:solidFill>
              <a:latin typeface="宋体" panose="02010600030101010101" pitchFamily="2" charset="-122"/>
              <a:ea typeface="宋体" panose="02010600030101010101" pitchFamily="2" charset="-122"/>
            </a:endParaRPr>
          </a:p>
          <a:p>
            <a:pPr>
              <a:spcBef>
                <a:spcPct val="0"/>
              </a:spcBef>
            </a:pPr>
            <a:r>
              <a:rPr kumimoji="0" lang="zh-CN" altLang="en-US" b="1" dirty="0">
                <a:solidFill>
                  <a:srgbClr val="FF0000"/>
                </a:solidFill>
                <a:latin typeface="宋体" panose="02010600030101010101" pitchFamily="2" charset="-122"/>
                <a:ea typeface="宋体" panose="02010600030101010101" pitchFamily="2" charset="-122"/>
              </a:rPr>
              <a:t>中共八项规定：</a:t>
            </a:r>
            <a:r>
              <a:rPr lang="zh-CN" altLang="en-US" sz="1800" b="1" dirty="0">
                <a:latin typeface="宋体" panose="02010600030101010101" pitchFamily="2" charset="-122"/>
                <a:ea typeface="宋体" panose="02010600030101010101" pitchFamily="2" charset="-122"/>
              </a:rPr>
              <a:t>依法治军、从严治军，是我们党建军治军的基本方略</a:t>
            </a:r>
            <a:endParaRPr lang="zh-CN" altLang="en-US" sz="3600" b="1" dirty="0">
              <a:latin typeface="宋体" panose="02010600030101010101" pitchFamily="2" charset="-122"/>
              <a:ea typeface="宋体" panose="02010600030101010101" pitchFamily="2" charset="-122"/>
            </a:endParaRPr>
          </a:p>
          <a:p>
            <a:pPr eaLnBrk="1" hangingPunct="1">
              <a:spcBef>
                <a:spcPct val="0"/>
              </a:spcBef>
              <a:buFontTx/>
              <a:buNone/>
            </a:pPr>
            <a:endParaRPr kumimoji="0" lang="zh-CN" altLang="en-US" sz="1800" b="1" dirty="0">
              <a:latin typeface="宋体" panose="02010600030101010101" pitchFamily="2" charset="-122"/>
              <a:ea typeface="宋体" panose="0201060003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16560" y="247134"/>
            <a:ext cx="6096000" cy="369332"/>
          </a:xfrm>
          <a:prstGeom prst="rect">
            <a:avLst/>
          </a:prstGeom>
          <a:noFill/>
        </p:spPr>
        <p:txBody>
          <a:bodyPr wrap="square">
            <a:spAutoFit/>
          </a:bodyPr>
          <a:lstStyle/>
          <a:p>
            <a:pPr>
              <a:spcBef>
                <a:spcPct val="0"/>
              </a:spcBef>
              <a:buFontTx/>
              <a:buNone/>
            </a:pPr>
            <a:r>
              <a:rPr kumimoji="0" lang="en-US" altLang="zh-CN" sz="1800" b="1" dirty="0">
                <a:latin typeface="宋体" panose="02010600030101010101" pitchFamily="2" charset="-122"/>
                <a:ea typeface="宋体" panose="02010600030101010101" pitchFamily="2" charset="-122"/>
              </a:rPr>
              <a:t>(</a:t>
            </a:r>
            <a:r>
              <a:rPr kumimoji="0" lang="zh-CN" altLang="en-US" sz="1800" b="1" dirty="0">
                <a:latin typeface="宋体" panose="02010600030101010101" pitchFamily="2" charset="-122"/>
                <a:ea typeface="宋体" panose="02010600030101010101" pitchFamily="2" charset="-122"/>
              </a:rPr>
              <a:t>二）强调宽严相济</a:t>
            </a:r>
            <a:endParaRPr lang="zh-CN" altLang="en-US" sz="1800" dirty="0">
              <a:latin typeface="宋体" panose="02010600030101010101" pitchFamily="2" charset="-122"/>
              <a:ea typeface="宋体" panose="02010600030101010101" pitchFamily="2" charset="-122"/>
            </a:endParaRPr>
          </a:p>
        </p:txBody>
      </p:sp>
      <p:sp>
        <p:nvSpPr>
          <p:cNvPr id="5" name="文本框 4"/>
          <p:cNvSpPr txBox="1"/>
          <p:nvPr/>
        </p:nvSpPr>
        <p:spPr>
          <a:xfrm>
            <a:off x="416560" y="810736"/>
            <a:ext cx="6096000" cy="1200329"/>
          </a:xfrm>
          <a:prstGeom prst="rect">
            <a:avLst/>
          </a:prstGeom>
          <a:noFill/>
        </p:spPr>
        <p:txBody>
          <a:bodyPr wrap="square">
            <a:spAutoFit/>
          </a:bodyPr>
          <a:lstStyle/>
          <a:p>
            <a:pPr eaLnBrk="1" hangingPunct="1">
              <a:buFontTx/>
              <a:buNone/>
            </a:pPr>
            <a:r>
              <a:rPr kumimoji="0" lang="zh-CN" altLang="en-US" sz="1800" b="1" dirty="0">
                <a:solidFill>
                  <a:srgbClr val="FF0000"/>
                </a:solidFill>
                <a:latin typeface="宋体" panose="02010600030101010101" pitchFamily="2" charset="-122"/>
                <a:ea typeface="宋体" panose="02010600030101010101" pitchFamily="2" charset="-122"/>
              </a:rPr>
              <a:t>故令之以文，齐之以武，是谓必取。         </a:t>
            </a:r>
            <a:r>
              <a:rPr kumimoji="0" lang="en-US" altLang="zh-CN" sz="1800" b="1" dirty="0">
                <a:solidFill>
                  <a:srgbClr val="FF0000"/>
                </a:solidFill>
                <a:latin typeface="宋体" panose="02010600030101010101" pitchFamily="2" charset="-122"/>
                <a:ea typeface="宋体" panose="02010600030101010101" pitchFamily="2" charset="-122"/>
              </a:rPr>
              <a:t>《</a:t>
            </a:r>
            <a:r>
              <a:rPr kumimoji="0" lang="zh-CN" altLang="en-US" sz="1800" b="1" dirty="0">
                <a:solidFill>
                  <a:srgbClr val="FF0000"/>
                </a:solidFill>
                <a:latin typeface="宋体" panose="02010600030101010101" pitchFamily="2" charset="-122"/>
                <a:ea typeface="宋体" panose="02010600030101010101" pitchFamily="2" charset="-122"/>
              </a:rPr>
              <a:t>行军篇</a:t>
            </a:r>
            <a:r>
              <a:rPr kumimoji="0" lang="en-US" altLang="zh-CN" sz="1800" b="1" dirty="0">
                <a:solidFill>
                  <a:srgbClr val="FF0000"/>
                </a:solidFill>
                <a:latin typeface="宋体" panose="02010600030101010101" pitchFamily="2" charset="-122"/>
                <a:ea typeface="宋体" panose="02010600030101010101" pitchFamily="2" charset="-122"/>
              </a:rPr>
              <a:t>》</a:t>
            </a:r>
          </a:p>
          <a:p>
            <a:pPr eaLnBrk="1" hangingPunct="1">
              <a:spcBef>
                <a:spcPct val="0"/>
              </a:spcBef>
              <a:buFontTx/>
              <a:buNone/>
            </a:pPr>
            <a:endParaRPr kumimoji="0" lang="en-US" altLang="zh-CN" sz="1800" b="1" dirty="0">
              <a:latin typeface="宋体" panose="02010600030101010101" pitchFamily="2" charset="-122"/>
              <a:ea typeface="宋体" panose="02010600030101010101" pitchFamily="2" charset="-122"/>
            </a:endParaRPr>
          </a:p>
          <a:p>
            <a:pPr eaLnBrk="1" hangingPunct="1">
              <a:spcBef>
                <a:spcPct val="0"/>
              </a:spcBef>
              <a:buFontTx/>
              <a:buNone/>
            </a:pPr>
            <a:r>
              <a:rPr kumimoji="0" lang="zh-CN" altLang="en-US" sz="1800" b="1" dirty="0">
                <a:latin typeface="宋体" panose="02010600030101010101" pitchFamily="2" charset="-122"/>
                <a:ea typeface="宋体" panose="02010600030101010101" pitchFamily="2" charset="-122"/>
              </a:rPr>
              <a:t>所以要用怀柔的手段去笼络他们，用严格的手段去管束他们，这样就必定能取胜。</a:t>
            </a:r>
          </a:p>
        </p:txBody>
      </p:sp>
      <p:sp>
        <p:nvSpPr>
          <p:cNvPr id="7" name="文本框 6"/>
          <p:cNvSpPr txBox="1"/>
          <p:nvPr/>
        </p:nvSpPr>
        <p:spPr>
          <a:xfrm>
            <a:off x="304800" y="2404795"/>
            <a:ext cx="6096000" cy="646331"/>
          </a:xfrm>
          <a:prstGeom prst="rect">
            <a:avLst/>
          </a:prstGeom>
          <a:noFill/>
        </p:spPr>
        <p:txBody>
          <a:bodyPr wrap="square">
            <a:spAutoFit/>
          </a:bodyPr>
          <a:lstStyle/>
          <a:p>
            <a:pPr eaLnBrk="1" hangingPunct="1">
              <a:buFontTx/>
              <a:buNone/>
            </a:pPr>
            <a:r>
              <a:rPr lang="zh-CN" altLang="en-US" sz="1800" b="1" dirty="0">
                <a:solidFill>
                  <a:srgbClr val="FF0000"/>
                </a:solidFill>
                <a:latin typeface="宋体" panose="02010600030101010101" pitchFamily="2" charset="-122"/>
                <a:ea typeface="宋体" panose="02010600030101010101" pitchFamily="2" charset="-122"/>
              </a:rPr>
              <a:t>令素行以教其民，则民服；令素不行以教其民，则民不服。  </a:t>
            </a:r>
            <a:r>
              <a:rPr lang="en-US" altLang="zh-CN" sz="1800" b="1" dirty="0">
                <a:solidFill>
                  <a:srgbClr val="FF0000"/>
                </a:solidFill>
                <a:latin typeface="宋体" panose="02010600030101010101" pitchFamily="2" charset="-122"/>
                <a:ea typeface="宋体" panose="02010600030101010101" pitchFamily="2" charset="-122"/>
              </a:rPr>
              <a:t>《</a:t>
            </a:r>
            <a:r>
              <a:rPr lang="zh-CN" altLang="en-US" sz="1800" b="1" dirty="0">
                <a:solidFill>
                  <a:srgbClr val="FF0000"/>
                </a:solidFill>
                <a:latin typeface="宋体" panose="02010600030101010101" pitchFamily="2" charset="-122"/>
                <a:ea typeface="宋体" panose="02010600030101010101" pitchFamily="2" charset="-122"/>
              </a:rPr>
              <a:t>行军篇</a:t>
            </a:r>
            <a:r>
              <a:rPr lang="en-US" altLang="zh-CN" sz="1800" b="1" dirty="0">
                <a:solidFill>
                  <a:srgbClr val="FF0000"/>
                </a:solidFill>
                <a:latin typeface="宋体" panose="02010600030101010101" pitchFamily="2" charset="-122"/>
                <a:ea typeface="宋体" panose="02010600030101010101" pitchFamily="2" charset="-122"/>
              </a:rPr>
              <a:t>》</a:t>
            </a:r>
          </a:p>
        </p:txBody>
      </p:sp>
      <p:sp>
        <p:nvSpPr>
          <p:cNvPr id="9" name="文本框 8"/>
          <p:cNvSpPr txBox="1"/>
          <p:nvPr/>
        </p:nvSpPr>
        <p:spPr>
          <a:xfrm>
            <a:off x="304800" y="3144520"/>
            <a:ext cx="6096000" cy="923330"/>
          </a:xfrm>
          <a:prstGeom prst="rect">
            <a:avLst/>
          </a:prstGeom>
          <a:noFill/>
        </p:spPr>
        <p:txBody>
          <a:bodyPr wrap="square">
            <a:spAutoFit/>
          </a:bodyPr>
          <a:lstStyle/>
          <a:p>
            <a:pPr eaLnBrk="1" hangingPunct="1">
              <a:buClr>
                <a:schemeClr val="tx2"/>
              </a:buClr>
              <a:buSzPct val="115000"/>
              <a:buFontTx/>
              <a:buNone/>
            </a:pPr>
            <a:r>
              <a:rPr lang="zh-CN" altLang="en-US" sz="1800" b="1" dirty="0">
                <a:latin typeface="宋体" panose="02010600030101010101" pitchFamily="2" charset="-122"/>
                <a:ea typeface="宋体" panose="02010600030101010101" pitchFamily="2" charset="-122"/>
              </a:rPr>
              <a:t>平时严格贯彻执行命令，管教士卒，士卒就能养成服从的习惯；平时不严格贯彻执行命令管教士卒，士卒就会养成不服从的习惯。</a:t>
            </a:r>
          </a:p>
        </p:txBody>
      </p:sp>
      <p:sp>
        <p:nvSpPr>
          <p:cNvPr id="11" name="文本框 10"/>
          <p:cNvSpPr txBox="1"/>
          <p:nvPr/>
        </p:nvSpPr>
        <p:spPr>
          <a:xfrm>
            <a:off x="223520" y="4354493"/>
            <a:ext cx="6096000" cy="1261884"/>
          </a:xfrm>
          <a:prstGeom prst="rect">
            <a:avLst/>
          </a:prstGeom>
          <a:noFill/>
        </p:spPr>
        <p:txBody>
          <a:bodyPr wrap="square">
            <a:spAutoFit/>
          </a:bodyPr>
          <a:lstStyle/>
          <a:p>
            <a:pPr eaLnBrk="1" hangingPunct="1">
              <a:spcBef>
                <a:spcPts val="0"/>
              </a:spcBef>
              <a:defRPr/>
            </a:pPr>
            <a:r>
              <a:rPr kumimoji="0" lang="zh-CN" altLang="en-US" sz="2000" dirty="0">
                <a:solidFill>
                  <a:srgbClr val="FF0000"/>
                </a:solidFill>
                <a:effectLst>
                  <a:outerShdw blurRad="38100" dist="38100" dir="2700000" algn="tl">
                    <a:srgbClr val="C0C0C0"/>
                  </a:outerShdw>
                </a:effectLst>
                <a:latin typeface="宋体" panose="02010600030101010101" pitchFamily="2" charset="-122"/>
                <a:ea typeface="宋体" panose="02010600030101010101" pitchFamily="2" charset="-122"/>
              </a:rPr>
              <a:t>卒未亲附而罚之，则不服，不服则难用；卒已亲附而罚不行，则不可用。</a:t>
            </a:r>
            <a:endParaRPr kumimoji="0" lang="en-US" altLang="zh-CN" sz="2000" dirty="0">
              <a:solidFill>
                <a:srgbClr val="FF0000"/>
              </a:solidFill>
              <a:effectLst>
                <a:outerShdw blurRad="38100" dist="38100" dir="2700000" algn="tl">
                  <a:srgbClr val="C0C0C0"/>
                </a:outerShdw>
              </a:effectLst>
              <a:latin typeface="宋体" panose="02010600030101010101" pitchFamily="2" charset="-122"/>
              <a:ea typeface="宋体" panose="02010600030101010101" pitchFamily="2" charset="-122"/>
            </a:endParaRPr>
          </a:p>
          <a:p>
            <a:pPr eaLnBrk="1" hangingPunct="1">
              <a:spcBef>
                <a:spcPts val="0"/>
              </a:spcBef>
              <a:defRPr/>
            </a:pPr>
            <a:r>
              <a:rPr lang="zh-CN" altLang="en-US" sz="1800" b="1" dirty="0">
                <a:solidFill>
                  <a:srgbClr val="FF0000"/>
                </a:solidFill>
                <a:latin typeface="宋体" panose="02010600030101010101" pitchFamily="2" charset="-122"/>
                <a:ea typeface="宋体" panose="02010600030101010101" pitchFamily="2" charset="-122"/>
              </a:rPr>
              <a:t>                                                  《行军篇》</a:t>
            </a:r>
          </a:p>
        </p:txBody>
      </p:sp>
      <p:sp>
        <p:nvSpPr>
          <p:cNvPr id="13" name="文本框 12"/>
          <p:cNvSpPr txBox="1"/>
          <p:nvPr/>
        </p:nvSpPr>
        <p:spPr>
          <a:xfrm>
            <a:off x="223520" y="5731202"/>
            <a:ext cx="6096000" cy="879664"/>
          </a:xfrm>
          <a:prstGeom prst="rect">
            <a:avLst/>
          </a:prstGeom>
          <a:noFill/>
        </p:spPr>
        <p:txBody>
          <a:bodyPr wrap="square">
            <a:spAutoFit/>
          </a:bodyPr>
          <a:lstStyle/>
          <a:p>
            <a:pPr eaLnBrk="1" hangingPunct="1">
              <a:lnSpc>
                <a:spcPct val="150000"/>
              </a:lnSpc>
              <a:spcBef>
                <a:spcPct val="0"/>
              </a:spcBef>
              <a:buFontTx/>
              <a:buNone/>
            </a:pPr>
            <a:r>
              <a:rPr lang="zh-CN" altLang="en-US" sz="1800" dirty="0">
                <a:solidFill>
                  <a:srgbClr val="FF0000"/>
                </a:solidFill>
                <a:latin typeface="宋体" panose="02010600030101010101" pitchFamily="2" charset="-122"/>
                <a:ea typeface="宋体" panose="02010600030101010101" pitchFamily="2" charset="-122"/>
                <a:cs typeface="方正黄草简体"/>
              </a:rPr>
              <a:t>视卒如婴儿，故可与之赴深溪；视卒如爱子，故可与之俱死。  </a:t>
            </a:r>
            <a:r>
              <a:rPr lang="en-US" altLang="zh-CN" sz="1800" dirty="0">
                <a:solidFill>
                  <a:srgbClr val="FF0000"/>
                </a:solidFill>
                <a:latin typeface="宋体" panose="02010600030101010101" pitchFamily="2" charset="-122"/>
                <a:ea typeface="宋体" panose="02010600030101010101" pitchFamily="2" charset="-122"/>
                <a:cs typeface="方正黄草简体"/>
              </a:rPr>
              <a:t>《</a:t>
            </a:r>
            <a:r>
              <a:rPr lang="zh-CN" altLang="en-US" sz="1800" dirty="0">
                <a:solidFill>
                  <a:srgbClr val="FF0000"/>
                </a:solidFill>
                <a:latin typeface="宋体" panose="02010600030101010101" pitchFamily="2" charset="-122"/>
                <a:ea typeface="宋体" panose="02010600030101010101" pitchFamily="2" charset="-122"/>
                <a:cs typeface="方正黄草简体"/>
              </a:rPr>
              <a:t>地形篇</a:t>
            </a:r>
            <a:r>
              <a:rPr lang="en-US" altLang="zh-CN" sz="1800" dirty="0">
                <a:solidFill>
                  <a:srgbClr val="FF0000"/>
                </a:solidFill>
                <a:latin typeface="宋体" panose="02010600030101010101" pitchFamily="2" charset="-122"/>
                <a:ea typeface="宋体" panose="02010600030101010101" pitchFamily="2" charset="-122"/>
                <a:cs typeface="方正黄草简体"/>
              </a:rPr>
              <a:t>》</a:t>
            </a:r>
            <a:endParaRPr lang="zh-CN" altLang="en-US" sz="1800" dirty="0">
              <a:solidFill>
                <a:srgbClr val="FF0000"/>
              </a:solidFill>
              <a:latin typeface="宋体" panose="02010600030101010101" pitchFamily="2" charset="-122"/>
              <a:ea typeface="宋体" panose="02010600030101010101" pitchFamily="2" charset="-122"/>
              <a:cs typeface="方正黄草简体"/>
            </a:endParaRPr>
          </a:p>
        </p:txBody>
      </p:sp>
      <p:sp>
        <p:nvSpPr>
          <p:cNvPr id="15" name="文本框 14"/>
          <p:cNvSpPr txBox="1"/>
          <p:nvPr/>
        </p:nvSpPr>
        <p:spPr>
          <a:xfrm>
            <a:off x="7054850" y="476726"/>
            <a:ext cx="4541520" cy="2169825"/>
          </a:xfrm>
          <a:prstGeom prst="rect">
            <a:avLst/>
          </a:prstGeom>
          <a:noFill/>
        </p:spPr>
        <p:txBody>
          <a:bodyPr wrap="square">
            <a:spAutoFit/>
          </a:bodyPr>
          <a:lstStyle/>
          <a:p>
            <a:pPr eaLnBrk="1" hangingPunct="1">
              <a:spcBef>
                <a:spcPct val="50000"/>
              </a:spcBef>
              <a:buFontTx/>
              <a:buNone/>
            </a:pPr>
            <a:r>
              <a:rPr lang="zh-CN" altLang="en-US" b="1" dirty="0">
                <a:solidFill>
                  <a:srgbClr val="FF0000"/>
                </a:solidFill>
                <a:latin typeface="宋体" panose="02010600030101010101" pitchFamily="2" charset="-122"/>
                <a:ea typeface="宋体" panose="02010600030101010101" pitchFamily="2" charset="-122"/>
              </a:rPr>
              <a:t>故杀敌者，怒也；取敌之利者，货也。故车战得车十乘已上，赏其先得者。         《作战篇》</a:t>
            </a:r>
          </a:p>
          <a:p>
            <a:pPr eaLnBrk="1" hangingPunct="1">
              <a:spcBef>
                <a:spcPct val="50000"/>
              </a:spcBef>
              <a:buFontTx/>
              <a:buNone/>
            </a:pPr>
            <a:r>
              <a:rPr lang="zh-CN" altLang="en-US" b="1" dirty="0">
                <a:latin typeface="宋体" panose="02010600030101010101" pitchFamily="2" charset="-122"/>
                <a:ea typeface="宋体" panose="02010600030101010101" pitchFamily="2" charset="-122"/>
              </a:rPr>
              <a:t>要使军队勇敢杀敌，就要激励部队的士气；要使军队斩关夺隘，就要用财物作奖励。在车战中，凡缴获战车十辆以上的就要奖励首先夺得战车的人。      </a:t>
            </a:r>
            <a:endParaRPr lang="zh-CN" altLang="en-US" dirty="0">
              <a:latin typeface="宋体" panose="02010600030101010101" pitchFamily="2" charset="-122"/>
              <a:ea typeface="宋体" panose="02010600030101010101" pitchFamily="2" charset="-122"/>
            </a:endParaRPr>
          </a:p>
        </p:txBody>
      </p:sp>
      <p:sp>
        <p:nvSpPr>
          <p:cNvPr id="17" name="文本框 16"/>
          <p:cNvSpPr txBox="1"/>
          <p:nvPr/>
        </p:nvSpPr>
        <p:spPr>
          <a:xfrm>
            <a:off x="7553960" y="2777490"/>
            <a:ext cx="3393440" cy="1200329"/>
          </a:xfrm>
          <a:prstGeom prst="rect">
            <a:avLst/>
          </a:prstGeom>
          <a:noFill/>
        </p:spPr>
        <p:txBody>
          <a:bodyPr wrap="square">
            <a:spAutoFit/>
          </a:bodyPr>
          <a:lstStyle/>
          <a:p>
            <a:pPr eaLnBrk="1" hangingPunct="1">
              <a:spcBef>
                <a:spcPct val="50000"/>
              </a:spcBef>
              <a:buFontTx/>
              <a:buNone/>
            </a:pPr>
            <a:r>
              <a:rPr kumimoji="0" lang="zh-CN" altLang="en-US" b="1" dirty="0">
                <a:solidFill>
                  <a:srgbClr val="FF0000"/>
                </a:solidFill>
                <a:latin typeface="宋体" panose="02010600030101010101" pitchFamily="2" charset="-122"/>
                <a:ea typeface="宋体" panose="02010600030101010101" pitchFamily="2" charset="-122"/>
              </a:rPr>
              <a:t>赏罚孰明？吾以此知胜负矣。</a:t>
            </a:r>
            <a:r>
              <a:rPr kumimoji="0" lang="en-US" altLang="zh-CN" b="1" dirty="0">
                <a:solidFill>
                  <a:srgbClr val="FF0000"/>
                </a:solidFill>
                <a:latin typeface="宋体" panose="02010600030101010101" pitchFamily="2" charset="-122"/>
                <a:ea typeface="宋体" panose="02010600030101010101" pitchFamily="2" charset="-122"/>
              </a:rPr>
              <a:t>                        《</a:t>
            </a:r>
            <a:r>
              <a:rPr kumimoji="0" lang="zh-CN" altLang="en-US" b="1" dirty="0">
                <a:solidFill>
                  <a:srgbClr val="FF0000"/>
                </a:solidFill>
                <a:latin typeface="宋体" panose="02010600030101010101" pitchFamily="2" charset="-122"/>
                <a:ea typeface="宋体" panose="02010600030101010101" pitchFamily="2" charset="-122"/>
              </a:rPr>
              <a:t>计篇</a:t>
            </a:r>
            <a:r>
              <a:rPr kumimoji="0" lang="en-US" altLang="zh-CN" b="1" dirty="0">
                <a:solidFill>
                  <a:srgbClr val="FF0000"/>
                </a:solidFill>
                <a:latin typeface="宋体" panose="02010600030101010101" pitchFamily="2" charset="-122"/>
                <a:ea typeface="宋体" panose="02010600030101010101" pitchFamily="2" charset="-122"/>
              </a:rPr>
              <a:t>》</a:t>
            </a:r>
            <a:br>
              <a:rPr kumimoji="0" lang="en-US" altLang="zh-CN" b="1" dirty="0">
                <a:solidFill>
                  <a:srgbClr val="FF0000"/>
                </a:solidFill>
                <a:latin typeface="宋体" panose="02010600030101010101" pitchFamily="2" charset="-122"/>
                <a:ea typeface="宋体" panose="02010600030101010101" pitchFamily="2" charset="-122"/>
              </a:rPr>
            </a:br>
            <a:r>
              <a:rPr kumimoji="0" lang="zh-CN" altLang="en-US" b="1" dirty="0">
                <a:solidFill>
                  <a:schemeClr val="tx2"/>
                </a:solidFill>
                <a:latin typeface="宋体" panose="02010600030101010101" pitchFamily="2" charset="-122"/>
                <a:ea typeface="宋体" panose="02010600030101010101" pitchFamily="2" charset="-122"/>
              </a:rPr>
              <a:t>哪一方面赏罚严明？我根据这些就能判断谁胜谁负了。</a:t>
            </a:r>
            <a:endParaRPr kumimoji="0" lang="en-US" altLang="zh-CN" dirty="0">
              <a:latin typeface="宋体" panose="02010600030101010101" pitchFamily="2" charset="-122"/>
              <a:ea typeface="宋体" panose="02010600030101010101" pitchFamily="2" charset="-122"/>
            </a:endParaRPr>
          </a:p>
        </p:txBody>
      </p:sp>
      <p:sp>
        <p:nvSpPr>
          <p:cNvPr id="19" name="文本框 18"/>
          <p:cNvSpPr txBox="1"/>
          <p:nvPr/>
        </p:nvSpPr>
        <p:spPr>
          <a:xfrm>
            <a:off x="7353935" y="4080410"/>
            <a:ext cx="4074160" cy="1198880"/>
          </a:xfrm>
          <a:prstGeom prst="rect">
            <a:avLst/>
          </a:prstGeom>
          <a:noFill/>
        </p:spPr>
        <p:txBody>
          <a:bodyPr wrap="square">
            <a:spAutoFit/>
          </a:bodyPr>
          <a:lstStyle/>
          <a:p>
            <a:pPr eaLnBrk="1" hangingPunct="1">
              <a:spcBef>
                <a:spcPct val="50000"/>
              </a:spcBef>
              <a:buFontTx/>
              <a:buNone/>
            </a:pPr>
            <a:r>
              <a:rPr kumimoji="0" lang="zh-CN" altLang="en-US" sz="1800" b="1" dirty="0">
                <a:solidFill>
                  <a:srgbClr val="FF0000"/>
                </a:solidFill>
                <a:latin typeface="宋体" panose="02010600030101010101" pitchFamily="2" charset="-122"/>
                <a:ea typeface="宋体" panose="02010600030101010101" pitchFamily="2" charset="-122"/>
              </a:rPr>
              <a:t>令素行者，与众相得也。 	</a:t>
            </a:r>
            <a:r>
              <a:rPr lang="en-US" altLang="zh-CN" b="1" dirty="0">
                <a:solidFill>
                  <a:srgbClr val="FF0000"/>
                </a:solidFill>
                <a:latin typeface="宋体" panose="02010600030101010101" pitchFamily="2" charset="-122"/>
                <a:ea typeface="宋体" panose="02010600030101010101" pitchFamily="2" charset="-122"/>
                <a:sym typeface="+mn-ea"/>
              </a:rPr>
              <a:t>《</a:t>
            </a:r>
            <a:r>
              <a:rPr lang="zh-CN" altLang="en-US" b="1" dirty="0">
                <a:solidFill>
                  <a:srgbClr val="FF0000"/>
                </a:solidFill>
                <a:latin typeface="宋体" panose="02010600030101010101" pitchFamily="2" charset="-122"/>
                <a:ea typeface="宋体" panose="02010600030101010101" pitchFamily="2" charset="-122"/>
                <a:sym typeface="+mn-ea"/>
              </a:rPr>
              <a:t>行军篇</a:t>
            </a:r>
            <a:r>
              <a:rPr kumimoji="0" lang="en-US" altLang="zh-CN" sz="1800" b="1" dirty="0">
                <a:solidFill>
                  <a:srgbClr val="FF0000"/>
                </a:solidFill>
                <a:latin typeface="宋体" panose="02010600030101010101" pitchFamily="2" charset="-122"/>
                <a:ea typeface="宋体" panose="02010600030101010101" pitchFamily="2" charset="-122"/>
              </a:rPr>
              <a:t>》</a:t>
            </a:r>
          </a:p>
          <a:p>
            <a:pPr eaLnBrk="1" hangingPunct="1">
              <a:spcBef>
                <a:spcPct val="0"/>
              </a:spcBef>
              <a:buFontTx/>
              <a:buNone/>
            </a:pPr>
            <a:r>
              <a:rPr kumimoji="0" lang="zh-CN" altLang="en-US" sz="1800" b="1" dirty="0">
                <a:solidFill>
                  <a:srgbClr val="000000"/>
                </a:solidFill>
                <a:latin typeface="宋体" panose="02010600030101010101" pitchFamily="2" charset="-122"/>
                <a:ea typeface="宋体" panose="02010600030101010101" pitchFamily="2" charset="-122"/>
              </a:rPr>
              <a:t>军令平素就有很高威信的，表明将帅同兵卒之间相处融洽。</a:t>
            </a:r>
            <a:endParaRPr kumimoji="0" lang="en-US" altLang="zh-CN" sz="1800" b="1" dirty="0">
              <a:solidFill>
                <a:srgbClr val="000000"/>
              </a:solidFill>
              <a:latin typeface="宋体" panose="02010600030101010101" pitchFamily="2" charset="-122"/>
              <a:ea typeface="宋体" panose="02010600030101010101" pitchFamily="2" charset="-122"/>
            </a:endParaRPr>
          </a:p>
          <a:p>
            <a:pPr eaLnBrk="1" hangingPunct="1">
              <a:spcBef>
                <a:spcPct val="0"/>
              </a:spcBef>
              <a:buFontTx/>
              <a:buNone/>
            </a:pPr>
            <a:r>
              <a:rPr lang="zh-CN" altLang="en-US" b="1" dirty="0">
                <a:solidFill>
                  <a:srgbClr val="000000"/>
                </a:solidFill>
                <a:latin typeface="宋体" panose="02010600030101010101" pitchFamily="2" charset="-122"/>
                <a:ea typeface="宋体" panose="02010600030101010101" pitchFamily="2" charset="-122"/>
              </a:rPr>
              <a:t>案例：朱德的扁担：经常一起去挑粮</a:t>
            </a:r>
            <a:endParaRPr kumimoji="0" lang="zh-CN" altLang="en-US" sz="1800" b="1" dirty="0">
              <a:solidFill>
                <a:srgbClr val="000000"/>
              </a:solidFill>
              <a:latin typeface="宋体" panose="02010600030101010101" pitchFamily="2" charset="-122"/>
              <a:ea typeface="宋体" panose="02010600030101010101" pitchFamily="2" charset="-122"/>
            </a:endParaRPr>
          </a:p>
        </p:txBody>
      </p:sp>
      <p:pic>
        <p:nvPicPr>
          <p:cNvPr id="108546" name="Picture 7" descr="112"/>
          <p:cNvPicPr>
            <a:picLocks noChangeAspect="1"/>
          </p:cNvPicPr>
          <p:nvPr/>
        </p:nvPicPr>
        <p:blipFill>
          <a:blip r:embed="rId2"/>
          <a:stretch>
            <a:fillRect/>
          </a:stretch>
        </p:blipFill>
        <p:spPr>
          <a:xfrm>
            <a:off x="7468870" y="5382260"/>
            <a:ext cx="4324985" cy="1577340"/>
          </a:xfrm>
          <a:prstGeom prst="rect">
            <a:avLst/>
          </a:prstGeom>
          <a:noFill/>
          <a:ln w="9525">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45440" y="196334"/>
            <a:ext cx="6096000" cy="400110"/>
          </a:xfrm>
          <a:prstGeom prst="rect">
            <a:avLst/>
          </a:prstGeom>
          <a:noFill/>
        </p:spPr>
        <p:txBody>
          <a:bodyPr wrap="square">
            <a:spAutoFit/>
          </a:bodyPr>
          <a:lstStyle/>
          <a:p>
            <a:pPr>
              <a:spcBef>
                <a:spcPct val="0"/>
              </a:spcBef>
              <a:buFontTx/>
              <a:buNone/>
            </a:pPr>
            <a:r>
              <a:rPr kumimoji="0" lang="en-US" altLang="zh-CN" sz="2000" b="1" dirty="0">
                <a:latin typeface="宋体" panose="02010600030101010101" pitchFamily="2" charset="-122"/>
                <a:ea typeface="宋体" panose="02010600030101010101" pitchFamily="2" charset="-122"/>
              </a:rPr>
              <a:t>(</a:t>
            </a:r>
            <a:r>
              <a:rPr kumimoji="0" lang="zh-CN" altLang="en-US" sz="2000" b="1" dirty="0">
                <a:latin typeface="宋体" panose="02010600030101010101" pitchFamily="2" charset="-122"/>
                <a:ea typeface="宋体" panose="02010600030101010101" pitchFamily="2" charset="-122"/>
              </a:rPr>
              <a:t>三）强调听从指挥</a:t>
            </a:r>
            <a:endParaRPr lang="zh-CN" altLang="en-US" sz="2000" dirty="0">
              <a:latin typeface="宋体" panose="02010600030101010101" pitchFamily="2" charset="-122"/>
              <a:ea typeface="宋体" panose="02010600030101010101" pitchFamily="2" charset="-122"/>
            </a:endParaRPr>
          </a:p>
        </p:txBody>
      </p:sp>
      <p:sp>
        <p:nvSpPr>
          <p:cNvPr id="5" name="文本框 4"/>
          <p:cNvSpPr txBox="1"/>
          <p:nvPr/>
        </p:nvSpPr>
        <p:spPr>
          <a:xfrm>
            <a:off x="345440" y="800576"/>
            <a:ext cx="6096000" cy="1631216"/>
          </a:xfrm>
          <a:prstGeom prst="rect">
            <a:avLst/>
          </a:prstGeom>
          <a:noFill/>
        </p:spPr>
        <p:txBody>
          <a:bodyPr wrap="square">
            <a:spAutoFit/>
          </a:bodyPr>
          <a:lstStyle/>
          <a:p>
            <a:pPr eaLnBrk="1" hangingPunct="1">
              <a:spcBef>
                <a:spcPct val="0"/>
              </a:spcBef>
              <a:buFontTx/>
              <a:buNone/>
            </a:pPr>
            <a:r>
              <a:rPr lang="zh-CN" altLang="en-US" sz="2000" b="1" dirty="0">
                <a:solidFill>
                  <a:srgbClr val="FF0000"/>
                </a:solidFill>
                <a:latin typeface="宋体" panose="02010600030101010101" pitchFamily="2" charset="-122"/>
                <a:ea typeface="宋体" panose="02010600030101010101" pitchFamily="2" charset="-122"/>
              </a:rPr>
              <a:t>将听吾计,用之必胜,留之；将不听吾计,用之必败,去之。 《计篇》</a:t>
            </a:r>
            <a:endParaRPr lang="en-US" altLang="zh-CN" sz="2000" b="1" dirty="0">
              <a:solidFill>
                <a:srgbClr val="FF0000"/>
              </a:solidFill>
              <a:latin typeface="宋体" panose="02010600030101010101" pitchFamily="2" charset="-122"/>
              <a:ea typeface="宋体" panose="02010600030101010101" pitchFamily="2" charset="-122"/>
            </a:endParaRPr>
          </a:p>
          <a:p>
            <a:pPr eaLnBrk="1" hangingPunct="1">
              <a:spcBef>
                <a:spcPct val="0"/>
              </a:spcBef>
              <a:buFontTx/>
              <a:buNone/>
            </a:pPr>
            <a:endParaRPr lang="zh-CN" altLang="en-US" sz="2000" b="1" dirty="0">
              <a:latin typeface="宋体" panose="02010600030101010101" pitchFamily="2" charset="-122"/>
              <a:ea typeface="宋体" panose="02010600030101010101" pitchFamily="2" charset="-122"/>
            </a:endParaRPr>
          </a:p>
          <a:p>
            <a:pPr algn="just" eaLnBrk="1" hangingPunct="1">
              <a:spcBef>
                <a:spcPct val="0"/>
              </a:spcBef>
              <a:buFontTx/>
              <a:buNone/>
            </a:pPr>
            <a:r>
              <a:rPr lang="zh-CN" altLang="en-US" sz="2000" b="1" dirty="0">
                <a:latin typeface="宋体" panose="02010600030101010101" pitchFamily="2" charset="-122"/>
                <a:ea typeface="宋体" panose="02010600030101010101" pitchFamily="2" charset="-122"/>
              </a:rPr>
              <a:t>如果听从我的计谋，作战一定胜利，就留下；如果不听从我的计谋，作战一定失败，就离去。</a:t>
            </a:r>
          </a:p>
        </p:txBody>
      </p:sp>
      <p:sp>
        <p:nvSpPr>
          <p:cNvPr id="7" name="文本框 6"/>
          <p:cNvSpPr txBox="1"/>
          <p:nvPr/>
        </p:nvSpPr>
        <p:spPr>
          <a:xfrm>
            <a:off x="345440" y="2403986"/>
            <a:ext cx="6096000" cy="2707005"/>
          </a:xfrm>
          <a:prstGeom prst="rect">
            <a:avLst/>
          </a:prstGeom>
          <a:noFill/>
        </p:spPr>
        <p:txBody>
          <a:bodyPr wrap="square">
            <a:spAutoFit/>
          </a:bodyPr>
          <a:lstStyle/>
          <a:p>
            <a:pPr eaLnBrk="1" hangingPunct="1">
              <a:spcBef>
                <a:spcPct val="50000"/>
              </a:spcBef>
              <a:buFontTx/>
              <a:buNone/>
            </a:pPr>
            <a:r>
              <a:rPr kumimoji="0" lang="zh-CN" altLang="en-US" sz="2000" b="1" dirty="0">
                <a:solidFill>
                  <a:srgbClr val="FF0000"/>
                </a:solidFill>
                <a:latin typeface="宋体" panose="02010600030101010101" pitchFamily="2" charset="-122"/>
                <a:ea typeface="宋体" panose="02010600030101010101" pitchFamily="2" charset="-122"/>
              </a:rPr>
              <a:t>人既专一，则勇者不得独进，怯者不得独退。   </a:t>
            </a:r>
            <a:r>
              <a:rPr kumimoji="0" lang="en-US" altLang="zh-CN" sz="2000" b="1" dirty="0">
                <a:solidFill>
                  <a:srgbClr val="FF0000"/>
                </a:solidFill>
                <a:latin typeface="宋体" panose="02010600030101010101" pitchFamily="2" charset="-122"/>
                <a:ea typeface="宋体" panose="02010600030101010101" pitchFamily="2" charset="-122"/>
              </a:rPr>
              <a:t>《</a:t>
            </a:r>
            <a:r>
              <a:rPr kumimoji="0" lang="zh-CN" altLang="en-US" sz="2000" b="1" dirty="0">
                <a:solidFill>
                  <a:srgbClr val="FF0000"/>
                </a:solidFill>
                <a:latin typeface="宋体" panose="02010600030101010101" pitchFamily="2" charset="-122"/>
                <a:ea typeface="宋体" panose="02010600030101010101" pitchFamily="2" charset="-122"/>
              </a:rPr>
              <a:t>军争篇</a:t>
            </a:r>
            <a:r>
              <a:rPr kumimoji="0" lang="en-US" altLang="zh-CN" sz="2000" b="1" dirty="0">
                <a:solidFill>
                  <a:srgbClr val="FF0000"/>
                </a:solidFill>
                <a:latin typeface="宋体" panose="02010600030101010101" pitchFamily="2" charset="-122"/>
                <a:ea typeface="宋体" panose="02010600030101010101" pitchFamily="2" charset="-122"/>
              </a:rPr>
              <a:t>》</a:t>
            </a:r>
          </a:p>
          <a:p>
            <a:pPr eaLnBrk="1" hangingPunct="1">
              <a:spcBef>
                <a:spcPct val="50000"/>
              </a:spcBef>
              <a:buFontTx/>
              <a:buNone/>
            </a:pPr>
            <a:br>
              <a:rPr kumimoji="0" lang="en-US" altLang="zh-CN" sz="2000" dirty="0">
                <a:solidFill>
                  <a:srgbClr val="000000"/>
                </a:solidFill>
                <a:latin typeface="宋体" panose="02010600030101010101" pitchFamily="2" charset="-122"/>
                <a:ea typeface="宋体" panose="02010600030101010101" pitchFamily="2" charset="-122"/>
              </a:rPr>
            </a:br>
            <a:r>
              <a:rPr kumimoji="0" lang="zh-CN" altLang="en-US" sz="2000" b="1" dirty="0">
                <a:solidFill>
                  <a:srgbClr val="000000"/>
                </a:solidFill>
                <a:latin typeface="宋体" panose="02010600030101010101" pitchFamily="2" charset="-122"/>
                <a:ea typeface="宋体" panose="02010600030101010101" pitchFamily="2" charset="-122"/>
              </a:rPr>
              <a:t>全军行动既然一致，那么，勇敢的就不能单独前进，怯懦的就不能单独后退。</a:t>
            </a:r>
            <a:endParaRPr lang="en-US" altLang="zh-CN" sz="2000" b="1" dirty="0">
              <a:solidFill>
                <a:srgbClr val="000000"/>
              </a:solidFill>
              <a:latin typeface="宋体" panose="02010600030101010101" pitchFamily="2" charset="-122"/>
              <a:ea typeface="宋体" panose="02010600030101010101" pitchFamily="2" charset="-122"/>
            </a:endParaRPr>
          </a:p>
          <a:p>
            <a:pPr>
              <a:spcBef>
                <a:spcPct val="50000"/>
              </a:spcBef>
            </a:pPr>
            <a:r>
              <a:rPr kumimoji="0" lang="zh-CN" altLang="en-US" sz="2000" b="1" dirty="0">
                <a:solidFill>
                  <a:srgbClr val="000000"/>
                </a:solidFill>
                <a:latin typeface="宋体" panose="02010600030101010101" pitchFamily="2" charset="-122"/>
                <a:ea typeface="宋体" panose="02010600030101010101" pitchFamily="2" charset="-122"/>
              </a:rPr>
              <a:t>实例：</a:t>
            </a:r>
            <a:r>
              <a:rPr kumimoji="0" lang="zh-CN" altLang="en-US" sz="2000" dirty="0">
                <a:latin typeface="宋体" panose="02010600030101010101" pitchFamily="2" charset="-122"/>
                <a:ea typeface="宋体" panose="02010600030101010101" pitchFamily="2" charset="-122"/>
              </a:rPr>
              <a:t>邱少云面对大火不动</a:t>
            </a:r>
            <a:r>
              <a:rPr lang="zh-CN" altLang="en-US" sz="2000" b="1" dirty="0">
                <a:solidFill>
                  <a:srgbClr val="000000"/>
                </a:solidFill>
                <a:latin typeface="宋体" panose="02010600030101010101" pitchFamily="2" charset="-122"/>
                <a:ea typeface="宋体" panose="02010600030101010101" pitchFamily="2" charset="-122"/>
              </a:rPr>
              <a:t>，</a:t>
            </a:r>
          </a:p>
          <a:p>
            <a:pPr>
              <a:spcBef>
                <a:spcPct val="50000"/>
              </a:spcBef>
            </a:pPr>
            <a:r>
              <a:rPr lang="zh-CN" altLang="en-US" sz="20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解放军进上海露宿街头</a:t>
            </a:r>
            <a:endParaRPr kumimoji="0" lang="zh-CN" altLang="en-US" sz="2000" dirty="0">
              <a:latin typeface="宋体" panose="02010600030101010101" pitchFamily="2" charset="-122"/>
              <a:ea typeface="宋体" panose="02010600030101010101" pitchFamily="2" charset="-122"/>
            </a:endParaRPr>
          </a:p>
        </p:txBody>
      </p:sp>
      <p:cxnSp>
        <p:nvCxnSpPr>
          <p:cNvPr id="9" name="直接连接符 8"/>
          <p:cNvCxnSpPr/>
          <p:nvPr/>
        </p:nvCxnSpPr>
        <p:spPr>
          <a:xfrm>
            <a:off x="6441440"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543040" y="196334"/>
            <a:ext cx="6096000" cy="400110"/>
          </a:xfrm>
          <a:prstGeom prst="rect">
            <a:avLst/>
          </a:prstGeom>
          <a:noFill/>
        </p:spPr>
        <p:txBody>
          <a:bodyPr wrap="square">
            <a:spAutoFit/>
          </a:bodyPr>
          <a:lstStyle/>
          <a:p>
            <a:pPr>
              <a:spcBef>
                <a:spcPct val="0"/>
              </a:spcBef>
              <a:buFontTx/>
              <a:buNone/>
            </a:pPr>
            <a:r>
              <a:rPr kumimoji="0" lang="en-US" altLang="zh-CN" sz="2000" b="1" dirty="0">
                <a:latin typeface="宋体" panose="02010600030101010101" pitchFamily="2" charset="-122"/>
                <a:ea typeface="宋体" panose="02010600030101010101" pitchFamily="2" charset="-122"/>
              </a:rPr>
              <a:t>(</a:t>
            </a:r>
            <a:r>
              <a:rPr kumimoji="0" lang="zh-CN" altLang="en-US" sz="2000" b="1" dirty="0">
                <a:latin typeface="宋体" panose="02010600030101010101" pitchFamily="2" charset="-122"/>
                <a:ea typeface="宋体" panose="02010600030101010101" pitchFamily="2" charset="-122"/>
              </a:rPr>
              <a:t>四）强调严格训练</a:t>
            </a:r>
            <a:endParaRPr lang="zh-CN" altLang="en-US" sz="2000" dirty="0">
              <a:latin typeface="宋体" panose="02010600030101010101" pitchFamily="2" charset="-122"/>
              <a:ea typeface="宋体" panose="02010600030101010101" pitchFamily="2" charset="-122"/>
            </a:endParaRPr>
          </a:p>
        </p:txBody>
      </p:sp>
      <p:sp>
        <p:nvSpPr>
          <p:cNvPr id="13" name="文本框 12"/>
          <p:cNvSpPr txBox="1"/>
          <p:nvPr/>
        </p:nvSpPr>
        <p:spPr>
          <a:xfrm>
            <a:off x="6441440" y="800576"/>
            <a:ext cx="5598158" cy="1631216"/>
          </a:xfrm>
          <a:prstGeom prst="rect">
            <a:avLst/>
          </a:prstGeom>
          <a:noFill/>
        </p:spPr>
        <p:txBody>
          <a:bodyPr wrap="square">
            <a:spAutoFit/>
          </a:bodyPr>
          <a:lstStyle/>
          <a:p>
            <a:pPr eaLnBrk="1" hangingPunct="1">
              <a:spcBef>
                <a:spcPct val="0"/>
              </a:spcBef>
              <a:buFontTx/>
              <a:buNone/>
            </a:pPr>
            <a:r>
              <a:rPr lang="zh-CN" altLang="en-US" sz="2000" b="1" dirty="0">
                <a:solidFill>
                  <a:srgbClr val="FF0000"/>
                </a:solidFill>
                <a:latin typeface="宋体" panose="02010600030101010101" pitchFamily="2" charset="-122"/>
                <a:ea typeface="宋体" panose="02010600030101010101" pitchFamily="2" charset="-122"/>
              </a:rPr>
              <a:t>将孰有能？士卒孰练？兵众孰强？吾以此知胜负矣。《计篇》</a:t>
            </a:r>
            <a:endParaRPr lang="en-US" altLang="zh-CN" sz="2000" b="1" dirty="0">
              <a:solidFill>
                <a:srgbClr val="FF0000"/>
              </a:solidFill>
              <a:latin typeface="宋体" panose="02010600030101010101" pitchFamily="2" charset="-122"/>
              <a:ea typeface="宋体" panose="02010600030101010101" pitchFamily="2" charset="-122"/>
            </a:endParaRPr>
          </a:p>
          <a:p>
            <a:pPr eaLnBrk="1" hangingPunct="1">
              <a:spcBef>
                <a:spcPct val="0"/>
              </a:spcBef>
              <a:buFontTx/>
              <a:buNone/>
            </a:pPr>
            <a:endParaRPr lang="zh-CN" altLang="en-US" sz="2000" b="1" dirty="0">
              <a:solidFill>
                <a:srgbClr val="FF0000"/>
              </a:solidFill>
              <a:latin typeface="宋体" panose="02010600030101010101" pitchFamily="2" charset="-122"/>
              <a:ea typeface="宋体" panose="02010600030101010101" pitchFamily="2" charset="-122"/>
            </a:endParaRPr>
          </a:p>
          <a:p>
            <a:pPr eaLnBrk="1" hangingPunct="1">
              <a:spcBef>
                <a:spcPct val="0"/>
              </a:spcBef>
              <a:buFontTx/>
              <a:buNone/>
            </a:pPr>
            <a:r>
              <a:rPr lang="zh-CN" altLang="en-US" sz="2000" b="1" dirty="0">
                <a:latin typeface="宋体" panose="02010600030101010101" pitchFamily="2" charset="-122"/>
                <a:ea typeface="宋体" panose="02010600030101010101" pitchFamily="2" charset="-122"/>
              </a:rPr>
              <a:t>哪一方将帅更有才能？哪一方兵卒训练有素？我根据这些就可以判断谁胜谁负了。</a:t>
            </a:r>
            <a:endParaRPr lang="zh-CN" altLang="en-US" sz="2000" dirty="0">
              <a:latin typeface="宋体" panose="02010600030101010101" pitchFamily="2" charset="-122"/>
              <a:ea typeface="宋体" panose="02010600030101010101" pitchFamily="2" charset="-122"/>
            </a:endParaRPr>
          </a:p>
        </p:txBody>
      </p:sp>
      <p:sp>
        <p:nvSpPr>
          <p:cNvPr id="15" name="文本框 14"/>
          <p:cNvSpPr txBox="1"/>
          <p:nvPr/>
        </p:nvSpPr>
        <p:spPr>
          <a:xfrm>
            <a:off x="6634480" y="2605146"/>
            <a:ext cx="4856480" cy="3170099"/>
          </a:xfrm>
          <a:prstGeom prst="rect">
            <a:avLst/>
          </a:prstGeom>
          <a:noFill/>
        </p:spPr>
        <p:txBody>
          <a:bodyPr wrap="square">
            <a:spAutoFit/>
          </a:bodyPr>
          <a:lstStyle/>
          <a:p>
            <a:pPr>
              <a:spcBef>
                <a:spcPct val="0"/>
              </a:spcBef>
              <a:buFontTx/>
              <a:buNone/>
            </a:pPr>
            <a:r>
              <a:rPr lang="zh-CN" altLang="en-US" sz="3200" b="1" i="1" dirty="0">
                <a:latin typeface="宋体" panose="02010600030101010101" pitchFamily="2" charset="-122"/>
                <a:ea typeface="宋体" panose="02010600030101010101" pitchFamily="2" charset="-122"/>
              </a:rPr>
              <a:t>视频：军人只有</a:t>
            </a:r>
            <a:r>
              <a:rPr lang="zh-CN" altLang="en-US" sz="3200" b="1" i="1" dirty="0">
                <a:solidFill>
                  <a:srgbClr val="FF0000"/>
                </a:solidFill>
                <a:latin typeface="宋体" panose="02010600030101010101" pitchFamily="2" charset="-122"/>
                <a:ea typeface="宋体" panose="02010600030101010101" pitchFamily="2" charset="-122"/>
              </a:rPr>
              <a:t>打仗</a:t>
            </a:r>
            <a:r>
              <a:rPr lang="zh-CN" altLang="en-US" sz="3200" b="1" i="1" dirty="0">
                <a:latin typeface="宋体" panose="02010600030101010101" pitchFamily="2" charset="-122"/>
                <a:ea typeface="宋体" panose="02010600030101010101" pitchFamily="2" charset="-122"/>
              </a:rPr>
              <a:t>和</a:t>
            </a:r>
            <a:r>
              <a:rPr lang="zh-CN" altLang="en-US" sz="3200" b="1" i="1" dirty="0">
                <a:solidFill>
                  <a:srgbClr val="FF0000"/>
                </a:solidFill>
                <a:latin typeface="宋体" panose="02010600030101010101" pitchFamily="2" charset="-122"/>
                <a:ea typeface="宋体" panose="02010600030101010101" pitchFamily="2" charset="-122"/>
              </a:rPr>
              <a:t>准备打仗</a:t>
            </a:r>
            <a:r>
              <a:rPr lang="zh-CN" altLang="en-US" sz="3200" b="1" i="1" dirty="0">
                <a:latin typeface="宋体" panose="02010600030101010101" pitchFamily="2" charset="-122"/>
                <a:ea typeface="宋体" panose="02010600030101010101" pitchFamily="2" charset="-122"/>
              </a:rPr>
              <a:t>两种状态：保卫边疆高原的战士接受训练和实战演练</a:t>
            </a:r>
            <a:endParaRPr lang="en-US" altLang="zh-CN" sz="3200" b="1" i="1" dirty="0">
              <a:latin typeface="宋体" panose="02010600030101010101" pitchFamily="2" charset="-122"/>
              <a:ea typeface="宋体" panose="02010600030101010101" pitchFamily="2" charset="-122"/>
            </a:endParaRPr>
          </a:p>
          <a:p>
            <a:pPr>
              <a:spcBef>
                <a:spcPct val="0"/>
              </a:spcBef>
              <a:buFontTx/>
              <a:buNone/>
            </a:pPr>
            <a:r>
              <a:rPr lang="zh-CN" altLang="en-US" sz="3200" b="1" i="1" dirty="0">
                <a:latin typeface="宋体" panose="02010600030101010101" pitchFamily="2" charset="-122"/>
                <a:ea typeface="宋体" panose="02010600030101010101" pitchFamily="2" charset="-122"/>
              </a:rPr>
              <a:t>国庆阅兵图</a:t>
            </a:r>
            <a:r>
              <a:rPr lang="en-US" altLang="zh-CN" sz="3200" b="1" i="1" dirty="0">
                <a:latin typeface="宋体" panose="02010600030101010101" pitchFamily="2" charset="-122"/>
                <a:ea typeface="宋体" panose="02010600030101010101" pitchFamily="2" charset="-122"/>
              </a:rPr>
              <a:t>and</a:t>
            </a:r>
            <a:r>
              <a:rPr lang="zh-CN" altLang="en-US" sz="3200" b="1" i="1" dirty="0">
                <a:latin typeface="宋体" panose="02010600030101010101" pitchFamily="2" charset="-122"/>
                <a:ea typeface="宋体" panose="02010600030101010101" pitchFamily="2" charset="-122"/>
              </a:rPr>
              <a:t>视频</a:t>
            </a:r>
            <a:endParaRPr lang="en-US" altLang="zh-CN" sz="3200" b="1" i="1" dirty="0">
              <a:latin typeface="宋体" panose="02010600030101010101" pitchFamily="2" charset="-122"/>
              <a:ea typeface="宋体" panose="02010600030101010101" pitchFamily="2" charset="-122"/>
            </a:endParaRPr>
          </a:p>
          <a:p>
            <a:pPr>
              <a:spcBef>
                <a:spcPct val="0"/>
              </a:spcBef>
              <a:buFontTx/>
              <a:buNone/>
            </a:pPr>
            <a:endParaRPr lang="en-US" altLang="zh-CN" sz="2000" b="1" dirty="0">
              <a:latin typeface="宋体" panose="02010600030101010101" pitchFamily="2" charset="-122"/>
              <a:ea typeface="宋体" panose="02010600030101010101" pitchFamily="2" charset="-122"/>
            </a:endParaRPr>
          </a:p>
          <a:p>
            <a:pPr>
              <a:spcBef>
                <a:spcPct val="0"/>
              </a:spcBef>
              <a:buFontTx/>
              <a:buNone/>
            </a:pPr>
            <a:endParaRPr lang="zh-CN" altLang="en-US" sz="2000" b="1" dirty="0">
              <a:latin typeface="宋体" panose="02010600030101010101" pitchFamily="2" charset="-122"/>
              <a:ea typeface="宋体" panose="0201060003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04800" y="247134"/>
            <a:ext cx="6096000" cy="369332"/>
          </a:xfrm>
          <a:prstGeom prst="rect">
            <a:avLst/>
          </a:prstGeom>
          <a:noFill/>
        </p:spPr>
        <p:txBody>
          <a:bodyPr wrap="square">
            <a:spAutoFit/>
          </a:bodyPr>
          <a:lstStyle/>
          <a:p>
            <a:pPr>
              <a:spcBef>
                <a:spcPct val="0"/>
              </a:spcBef>
              <a:buFontTx/>
              <a:buNone/>
            </a:pPr>
            <a:r>
              <a:rPr kumimoji="0" lang="en-US" altLang="zh-CN" sz="1800" b="1" dirty="0">
                <a:latin typeface="黑体" panose="02010609060101010101" pitchFamily="49" charset="-122"/>
                <a:ea typeface="黑体" panose="02010609060101010101" pitchFamily="49" charset="-122"/>
              </a:rPr>
              <a:t>(</a:t>
            </a:r>
            <a:r>
              <a:rPr kumimoji="0" lang="zh-CN" altLang="en-US" sz="1800" b="1" dirty="0">
                <a:latin typeface="黑体" panose="02010609060101010101" pitchFamily="49" charset="-122"/>
                <a:ea typeface="黑体" panose="02010609060101010101" pitchFamily="49" charset="-122"/>
              </a:rPr>
              <a:t>五）强调协调配合</a:t>
            </a:r>
            <a:endParaRPr lang="zh-CN" altLang="en-US" sz="1800" dirty="0">
              <a:ea typeface="隶书" panose="02010509060101010101" pitchFamily="49" charset="-122"/>
            </a:endParaRPr>
          </a:p>
        </p:txBody>
      </p:sp>
      <p:sp>
        <p:nvSpPr>
          <p:cNvPr id="5" name="文本框 4"/>
          <p:cNvSpPr txBox="1"/>
          <p:nvPr/>
        </p:nvSpPr>
        <p:spPr>
          <a:xfrm>
            <a:off x="218440" y="616466"/>
            <a:ext cx="6268720" cy="6709529"/>
          </a:xfrm>
          <a:prstGeom prst="rect">
            <a:avLst/>
          </a:prstGeom>
          <a:noFill/>
        </p:spPr>
        <p:txBody>
          <a:bodyPr wrap="square">
            <a:spAutoFit/>
          </a:bodyPr>
          <a:lstStyle/>
          <a:p>
            <a:pPr eaLnBrk="1" hangingPunct="1">
              <a:spcBef>
                <a:spcPct val="50000"/>
              </a:spcBef>
              <a:buFontTx/>
              <a:buNone/>
            </a:pPr>
            <a:r>
              <a:rPr kumimoji="0" lang="zh-CN" altLang="en-US" sz="2000" b="1" dirty="0">
                <a:solidFill>
                  <a:srgbClr val="FF0000"/>
                </a:solidFill>
                <a:latin typeface="宋体" panose="02010600030101010101" pitchFamily="2" charset="-122"/>
                <a:ea typeface="宋体" panose="02010600030101010101" pitchFamily="2" charset="-122"/>
              </a:rPr>
              <a:t>故善用兵者，譬如率然；率然者，常山之蛇也。击其首则尾至，击其尾则首至，击其中则首尾俱至。敢问：兵可使如率然乎？曰：可。         </a:t>
            </a:r>
            <a:r>
              <a:rPr kumimoji="0" lang="en-US" altLang="zh-CN" sz="2000" b="1" dirty="0">
                <a:solidFill>
                  <a:srgbClr val="FF0000"/>
                </a:solidFill>
                <a:latin typeface="宋体" panose="02010600030101010101" pitchFamily="2" charset="-122"/>
                <a:ea typeface="宋体" panose="02010600030101010101" pitchFamily="2" charset="-122"/>
              </a:rPr>
              <a:t>《</a:t>
            </a:r>
            <a:r>
              <a:rPr kumimoji="0" lang="zh-CN" altLang="en-US" sz="2000" b="1" dirty="0">
                <a:solidFill>
                  <a:srgbClr val="FF0000"/>
                </a:solidFill>
                <a:latin typeface="宋体" panose="02010600030101010101" pitchFamily="2" charset="-122"/>
                <a:ea typeface="宋体" panose="02010600030101010101" pitchFamily="2" charset="-122"/>
              </a:rPr>
              <a:t>九地篇</a:t>
            </a:r>
            <a:r>
              <a:rPr kumimoji="0" lang="en-US" altLang="zh-CN" sz="2000" b="1" dirty="0">
                <a:solidFill>
                  <a:srgbClr val="FF0000"/>
                </a:solidFill>
                <a:latin typeface="宋体" panose="02010600030101010101" pitchFamily="2" charset="-122"/>
                <a:ea typeface="宋体" panose="02010600030101010101" pitchFamily="2" charset="-122"/>
              </a:rPr>
              <a:t>》</a:t>
            </a:r>
            <a:br>
              <a:rPr kumimoji="0" lang="en-US" altLang="zh-CN" sz="2000" b="1" dirty="0">
                <a:solidFill>
                  <a:srgbClr val="FF0000"/>
                </a:solidFill>
                <a:latin typeface="宋体" panose="02010600030101010101" pitchFamily="2" charset="-122"/>
                <a:ea typeface="宋体" panose="02010600030101010101" pitchFamily="2" charset="-122"/>
              </a:rPr>
            </a:br>
            <a:r>
              <a:rPr kumimoji="0" lang="zh-CN" altLang="en-US" sz="2000" b="1" dirty="0">
                <a:solidFill>
                  <a:srgbClr val="000000"/>
                </a:solidFill>
                <a:latin typeface="宋体" panose="02010600030101010101" pitchFamily="2" charset="-122"/>
                <a:ea typeface="宋体" panose="02010600030101010101" pitchFamily="2" charset="-122"/>
              </a:rPr>
              <a:t>善于统率部队的人能使部队象“率然”一样，“率然”是常山的一种蛇。打它的头尾巴就来救应，打它的尾头就过来救应，打它的身子头尾都过来救应。试问：可以使军队如同率然一样吗？回答是：可以。</a:t>
            </a:r>
            <a:endParaRPr kumimoji="0" lang="en-US" altLang="zh-CN" sz="2000" b="1" dirty="0">
              <a:solidFill>
                <a:srgbClr val="000000"/>
              </a:solidFill>
              <a:latin typeface="宋体" panose="02010600030101010101" pitchFamily="2" charset="-122"/>
              <a:ea typeface="宋体" panose="02010600030101010101" pitchFamily="2" charset="-122"/>
            </a:endParaRPr>
          </a:p>
          <a:p>
            <a:pPr eaLnBrk="1" hangingPunct="1">
              <a:spcBef>
                <a:spcPct val="50000"/>
              </a:spcBef>
              <a:buFontTx/>
              <a:buNone/>
            </a:pPr>
            <a:endParaRPr lang="en-US" altLang="zh-CN" sz="2000" b="1" dirty="0">
              <a:solidFill>
                <a:srgbClr val="000000"/>
              </a:solidFill>
              <a:latin typeface="宋体" panose="02010600030101010101" pitchFamily="2" charset="-122"/>
              <a:ea typeface="宋体" panose="02010600030101010101" pitchFamily="2" charset="-122"/>
            </a:endParaRPr>
          </a:p>
          <a:p>
            <a:pPr eaLnBrk="1" hangingPunct="1">
              <a:spcBef>
                <a:spcPct val="50000"/>
              </a:spcBef>
              <a:buFontTx/>
              <a:buNone/>
            </a:pPr>
            <a:r>
              <a:rPr kumimoji="0" lang="zh-CN" altLang="en-US" sz="2000" b="1" dirty="0">
                <a:solidFill>
                  <a:srgbClr val="000000"/>
                </a:solidFill>
                <a:latin typeface="宋体" panose="02010600030101010101" pitchFamily="2" charset="-122"/>
                <a:ea typeface="宋体" panose="02010600030101010101" pitchFamily="2" charset="-122"/>
              </a:rPr>
              <a:t>实例：淮海战役</a:t>
            </a:r>
            <a:r>
              <a:rPr lang="zh-CN" altLang="en-US" sz="2000" b="1" dirty="0">
                <a:latin typeface="宋体" panose="02010600030101010101" pitchFamily="2" charset="-122"/>
                <a:ea typeface="宋体" panose="02010600030101010101" pitchFamily="2" charset="-122"/>
              </a:rPr>
              <a:t>我军参战６０万人，由于指挥协调，部队作战勇敢，以少胜多取得全胜。基本上解放长江以北的华东和中原广大地区，使国民党反动统治中心南京处于人民解放军的直接威胁之下。</a:t>
            </a:r>
            <a:endParaRPr lang="en-US" altLang="zh-CN" sz="2000" b="1" dirty="0">
              <a:latin typeface="宋体" panose="02010600030101010101" pitchFamily="2" charset="-122"/>
              <a:ea typeface="宋体" panose="02010600030101010101" pitchFamily="2" charset="-122"/>
            </a:endParaRPr>
          </a:p>
          <a:p>
            <a:pPr>
              <a:spcBef>
                <a:spcPct val="50000"/>
              </a:spcBef>
            </a:pPr>
            <a:r>
              <a:rPr lang="zh-CN" altLang="zh-CN" sz="2000" b="1" dirty="0">
                <a:solidFill>
                  <a:srgbClr val="FF0000"/>
                </a:solidFill>
                <a:latin typeface="宋体" panose="02010600030101010101" pitchFamily="2" charset="-122"/>
                <a:ea typeface="宋体" panose="02010600030101010101" pitchFamily="2" charset="-122"/>
              </a:rPr>
              <a:t>刘伯承称淮海战役为，</a:t>
            </a:r>
            <a:r>
              <a:rPr lang="zh-CN" altLang="zh-CN" sz="2000" b="1" dirty="0">
                <a:latin typeface="宋体" panose="02010600030101010101" pitchFamily="2" charset="-122"/>
                <a:ea typeface="宋体" panose="02010600030101010101" pitchFamily="2" charset="-122"/>
              </a:rPr>
              <a:t>“吃一个</a:t>
            </a:r>
            <a:r>
              <a:rPr lang="en-US" altLang="zh-CN" sz="2000" b="1" dirty="0">
                <a:latin typeface="宋体" panose="02010600030101010101" pitchFamily="2" charset="-122"/>
                <a:ea typeface="宋体" panose="02010600030101010101" pitchFamily="2" charset="-122"/>
              </a:rPr>
              <a:t>,</a:t>
            </a:r>
            <a:r>
              <a:rPr lang="zh-CN" altLang="zh-CN" sz="2000" b="1" dirty="0">
                <a:latin typeface="宋体" panose="02010600030101010101" pitchFamily="2" charset="-122"/>
                <a:ea typeface="宋体" panose="02010600030101010101" pitchFamily="2" charset="-122"/>
              </a:rPr>
              <a:t>夹一个，看一个”</a:t>
            </a:r>
            <a:r>
              <a:rPr lang="zh-CN" altLang="en-US" sz="2000" b="1" dirty="0">
                <a:latin typeface="宋体" panose="02010600030101010101" pitchFamily="2" charset="-122"/>
                <a:ea typeface="宋体" panose="02010600030101010101" pitchFamily="2" charset="-122"/>
              </a:rPr>
              <a:t>。</a:t>
            </a:r>
            <a:r>
              <a:rPr lang="zh-CN" altLang="zh-CN" sz="2000" b="1" dirty="0">
                <a:solidFill>
                  <a:srgbClr val="FF0000"/>
                </a:solidFill>
                <a:latin typeface="宋体" panose="02010600030101010101" pitchFamily="2" charset="-122"/>
                <a:ea typeface="宋体" panose="02010600030101010101" pitchFamily="2" charset="-122"/>
              </a:rPr>
              <a:t>第一阶段，吃的是黄百韬，夹的是黄维，看的是杜聿明集团；第二阶段，吃着黄维，夹着杜聿明，看着李延年</a:t>
            </a:r>
            <a:r>
              <a:rPr lang="zh-CN" altLang="en-US" sz="2000" b="1" dirty="0">
                <a:solidFill>
                  <a:srgbClr val="FF0000"/>
                </a:solidFill>
                <a:latin typeface="宋体" panose="02010600030101010101" pitchFamily="2" charset="-122"/>
                <a:ea typeface="宋体" panose="02010600030101010101" pitchFamily="2" charset="-122"/>
              </a:rPr>
              <a:t>。</a:t>
            </a:r>
          </a:p>
          <a:p>
            <a:pPr>
              <a:spcBef>
                <a:spcPct val="50000"/>
              </a:spcBef>
            </a:pPr>
            <a:r>
              <a:rPr kumimoji="0" lang="zh-CN" altLang="en-US" sz="2000" b="1" dirty="0">
                <a:solidFill>
                  <a:srgbClr val="000000"/>
                </a:solidFill>
                <a:latin typeface="宋体" panose="02010600030101010101" pitchFamily="2" charset="-122"/>
                <a:ea typeface="宋体" panose="02010600030101010101" pitchFamily="2" charset="-122"/>
              </a:rPr>
              <a:t>国民党军</a:t>
            </a:r>
            <a:r>
              <a:rPr lang="zh-CN" altLang="en-US" sz="2000" b="1" dirty="0">
                <a:solidFill>
                  <a:srgbClr val="000000"/>
                </a:solidFill>
                <a:latin typeface="宋体" panose="02010600030101010101" pitchFamily="2" charset="-122"/>
                <a:ea typeface="宋体" panose="02010600030101010101" pitchFamily="2" charset="-122"/>
              </a:rPr>
              <a:t>内部矛盾突出，指挥协调差：</a:t>
            </a:r>
            <a:r>
              <a:rPr lang="zh-CN" altLang="en-US" sz="2000" b="1" dirty="0">
                <a:solidFill>
                  <a:srgbClr val="FF0000"/>
                </a:solidFill>
                <a:latin typeface="宋体" panose="02010600030101010101" pitchFamily="2" charset="-122"/>
                <a:ea typeface="宋体" panose="02010600030101010101" pitchFamily="2" charset="-122"/>
              </a:rPr>
              <a:t>孙子的协调作战思想非常重要</a:t>
            </a:r>
            <a:endParaRPr lang="zh-CN" altLang="en-US" sz="2000" dirty="0">
              <a:solidFill>
                <a:srgbClr val="000000"/>
              </a:solidFill>
              <a:latin typeface="宋体" panose="02010600030101010101" pitchFamily="2" charset="-122"/>
              <a:ea typeface="宋体" panose="02010600030101010101" pitchFamily="2" charset="-122"/>
            </a:endParaRPr>
          </a:p>
          <a:p>
            <a:pPr eaLnBrk="1" hangingPunct="1">
              <a:spcBef>
                <a:spcPct val="50000"/>
              </a:spcBef>
              <a:buFontTx/>
              <a:buNone/>
            </a:pPr>
            <a:endParaRPr kumimoji="0" lang="zh-CN" altLang="en-US" sz="2000" b="1" dirty="0">
              <a:solidFill>
                <a:srgbClr val="000000"/>
              </a:solidFill>
              <a:latin typeface="宋体" panose="02010600030101010101" pitchFamily="2" charset="-122"/>
              <a:ea typeface="宋体"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文本框 2"/>
          <p:cNvSpPr txBox="1">
            <a:spLocks noChangeArrowheads="1"/>
          </p:cNvSpPr>
          <p:nvPr>
            <p:custDataLst>
              <p:tags r:id="rId2"/>
            </p:custDataLst>
          </p:nvPr>
        </p:nvSpPr>
        <p:spPr bwMode="auto">
          <a:xfrm>
            <a:off x="2279650" y="1662113"/>
            <a:ext cx="731520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照片上最右边的将领是谁？</a:t>
            </a:r>
          </a:p>
        </p:txBody>
      </p:sp>
      <p:sp>
        <p:nvSpPr>
          <p:cNvPr id="130051" name="文本框 3"/>
          <p:cNvSpPr txBox="1">
            <a:spLocks noChangeArrowheads="1"/>
          </p:cNvSpPr>
          <p:nvPr>
            <p:custDataLst>
              <p:tags r:id="rId3"/>
            </p:custDataLst>
          </p:nvPr>
        </p:nvSpPr>
        <p:spPr bwMode="auto">
          <a:xfrm>
            <a:off x="3352800" y="27860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刘伯承</a:t>
            </a:r>
          </a:p>
        </p:txBody>
      </p:sp>
      <p:sp>
        <p:nvSpPr>
          <p:cNvPr id="130052" name="文本框 4"/>
          <p:cNvSpPr txBox="1">
            <a:spLocks noChangeArrowheads="1"/>
          </p:cNvSpPr>
          <p:nvPr>
            <p:custDataLst>
              <p:tags r:id="rId4"/>
            </p:custDataLst>
          </p:nvPr>
        </p:nvSpPr>
        <p:spPr bwMode="auto">
          <a:xfrm>
            <a:off x="3352800" y="36433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粟裕</a:t>
            </a:r>
          </a:p>
        </p:txBody>
      </p:sp>
      <p:sp>
        <p:nvSpPr>
          <p:cNvPr id="130053" name="文本框 5"/>
          <p:cNvSpPr txBox="1">
            <a:spLocks noChangeArrowheads="1"/>
          </p:cNvSpPr>
          <p:nvPr>
            <p:custDataLst>
              <p:tags r:id="rId5"/>
            </p:custDataLst>
          </p:nvPr>
        </p:nvSpPr>
        <p:spPr bwMode="auto">
          <a:xfrm>
            <a:off x="3352800" y="45005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谭震林</a:t>
            </a:r>
          </a:p>
        </p:txBody>
      </p:sp>
      <p:sp>
        <p:nvSpPr>
          <p:cNvPr id="130054" name="文本框 6"/>
          <p:cNvSpPr txBox="1">
            <a:spLocks noChangeArrowheads="1"/>
          </p:cNvSpPr>
          <p:nvPr>
            <p:custDataLst>
              <p:tags r:id="rId6"/>
            </p:custDataLst>
          </p:nvPr>
        </p:nvSpPr>
        <p:spPr bwMode="auto">
          <a:xfrm>
            <a:off x="3352800" y="53578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陈毅</a:t>
            </a:r>
          </a:p>
        </p:txBody>
      </p:sp>
      <p:sp>
        <p:nvSpPr>
          <p:cNvPr id="130055" name="椭圆 7"/>
          <p:cNvSpPr>
            <a:spLocks noChangeAspect="1"/>
          </p:cNvSpPr>
          <p:nvPr>
            <p:custDataLst>
              <p:tags r:id="rId7"/>
            </p:custDataLst>
          </p:nvPr>
        </p:nvSpPr>
        <p:spPr bwMode="auto">
          <a:xfrm>
            <a:off x="2638425" y="2849563"/>
            <a:ext cx="514350" cy="514350"/>
          </a:xfrm>
          <a:prstGeom prst="ellipse">
            <a:avLst/>
          </a:prstGeom>
          <a:solidFill>
            <a:srgbClr val="808080"/>
          </a:solidFill>
          <a:ln w="12700" algn="ctr">
            <a:solidFill>
              <a:srgbClr val="000000"/>
            </a:solidFill>
            <a:round/>
          </a:ln>
        </p:spPr>
        <p:txBody>
          <a:bodyPr anchor="ctr" anchorCtr="1"/>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0056" name="椭圆 8"/>
          <p:cNvSpPr>
            <a:spLocks noChangeAspect="1"/>
          </p:cNvSpPr>
          <p:nvPr>
            <p:custDataLst>
              <p:tags r:id="rId8"/>
            </p:custDataLst>
          </p:nvPr>
        </p:nvSpPr>
        <p:spPr bwMode="auto">
          <a:xfrm>
            <a:off x="2638425" y="3706813"/>
            <a:ext cx="514350" cy="514350"/>
          </a:xfrm>
          <a:prstGeom prst="ellipse">
            <a:avLst/>
          </a:prstGeom>
          <a:solidFill>
            <a:srgbClr val="808080"/>
          </a:solidFill>
          <a:ln w="12700" algn="ctr">
            <a:solidFill>
              <a:srgbClr val="000000"/>
            </a:solidFill>
            <a:round/>
          </a:ln>
        </p:spPr>
        <p:txBody>
          <a:bodyPr anchor="ctr" anchorCtr="1"/>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0057" name="椭圆 9"/>
          <p:cNvSpPr>
            <a:spLocks noChangeAspect="1"/>
          </p:cNvSpPr>
          <p:nvPr>
            <p:custDataLst>
              <p:tags r:id="rId9"/>
            </p:custDataLst>
          </p:nvPr>
        </p:nvSpPr>
        <p:spPr bwMode="auto">
          <a:xfrm>
            <a:off x="2638425" y="4564063"/>
            <a:ext cx="514350" cy="514350"/>
          </a:xfrm>
          <a:prstGeom prst="ellipse">
            <a:avLst/>
          </a:prstGeom>
          <a:solidFill>
            <a:srgbClr val="00FF00"/>
          </a:solidFill>
          <a:ln w="25400" algn="ctr">
            <a:solidFill>
              <a:srgbClr val="000000"/>
            </a:solidFill>
            <a:round/>
          </a:ln>
        </p:spPr>
        <p:txBody>
          <a:bodyPr anchor="ctr" anchorCtr="1"/>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0058" name="椭圆 10"/>
          <p:cNvSpPr>
            <a:spLocks noChangeAspect="1"/>
          </p:cNvSpPr>
          <p:nvPr>
            <p:custDataLst>
              <p:tags r:id="rId10"/>
            </p:custDataLst>
          </p:nvPr>
        </p:nvSpPr>
        <p:spPr bwMode="auto">
          <a:xfrm>
            <a:off x="2638425" y="5421313"/>
            <a:ext cx="514350" cy="514350"/>
          </a:xfrm>
          <a:prstGeom prst="ellipse">
            <a:avLst/>
          </a:prstGeom>
          <a:solidFill>
            <a:srgbClr val="808080"/>
          </a:solidFill>
          <a:ln w="12700" algn="ctr">
            <a:solidFill>
              <a:srgbClr val="000000"/>
            </a:solidFill>
            <a:round/>
          </a:ln>
        </p:spPr>
        <p:txBody>
          <a:bodyPr anchor="ctr" anchorCtr="1"/>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0059" name="圆角矩形 11"/>
          <p:cNvSpPr>
            <a:spLocks noChangeArrowheads="1"/>
          </p:cNvSpPr>
          <p:nvPr>
            <p:custDataLst>
              <p:tags r:id="rId11"/>
            </p:custDataLst>
          </p:nvPr>
        </p:nvSpPr>
        <p:spPr bwMode="auto">
          <a:xfrm>
            <a:off x="7696200" y="6215063"/>
            <a:ext cx="1543050" cy="411162"/>
          </a:xfrm>
          <a:prstGeom prst="roundRect">
            <a:avLst>
              <a:gd name="adj" fmla="val 16667"/>
            </a:avLst>
          </a:prstGeom>
          <a:solidFill>
            <a:srgbClr val="808080"/>
          </a:solidFill>
          <a:ln w="38100" algn="ctr">
            <a:solidFill>
              <a:srgbClr val="000000"/>
            </a:solidFill>
            <a:round/>
          </a:ln>
        </p:spPr>
        <p:txBody>
          <a:bodyPr anchor="ctr" anchorCtr="1"/>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p>
        </p:txBody>
      </p:sp>
      <p:pic>
        <p:nvPicPr>
          <p:cNvPr id="130060" name="图片 5" descr="揭密：毛泽东在淮海战役中的天才决策（图）"/>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19738" y="2492375"/>
            <a:ext cx="5078412" cy="296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0061" name="组合 16"/>
          <p:cNvGrpSpPr/>
          <p:nvPr>
            <p:custDataLst>
              <p:tags r:id="rId12"/>
            </p:custDataLst>
          </p:nvPr>
        </p:nvGrpSpPr>
        <p:grpSpPr bwMode="auto">
          <a:xfrm>
            <a:off x="1524000" y="0"/>
            <a:ext cx="9144000" cy="635000"/>
            <a:chOff x="0" y="0"/>
            <a:chExt cx="9144000" cy="635000"/>
          </a:xfrm>
        </p:grpSpPr>
        <p:sp>
          <p:nvSpPr>
            <p:cNvPr id="130063" name="TitleBackground"/>
            <p:cNvSpPr>
              <a:spLocks noChangeArrowheads="1"/>
            </p:cNvSpPr>
            <p:nvPr>
              <p:custDataLst>
                <p:tags r:id="rId14"/>
              </p:custDataLst>
            </p:nvPr>
          </p:nvSpPr>
          <p:spPr bwMode="auto">
            <a:xfrm>
              <a:off x="0" y="0"/>
              <a:ext cx="9144000" cy="635000"/>
            </a:xfrm>
            <a:prstGeom prst="rect">
              <a:avLst/>
            </a:prstGeom>
            <a:solidFill>
              <a:srgbClr val="F6F7F8"/>
            </a:solidFill>
            <a:ln>
              <a:noFill/>
            </a:ln>
            <a:extLst>
              <a:ext uri="{91240B29-F687-4F45-9708-019B960494DF}">
                <a14:hiddenLine xmlns:a14="http://schemas.microsoft.com/office/drawing/2010/main" w="9525">
                  <a:solidFill>
                    <a:schemeClr val="tx1"/>
                  </a:solidFill>
                  <a:rou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隶书" panose="02010509060101010101" pitchFamily="49" charset="-122"/>
              </a:endParaRPr>
            </a:p>
          </p:txBody>
        </p:sp>
        <p:sp>
          <p:nvSpPr>
            <p:cNvPr id="130064" name="ColorBlock"/>
            <p:cNvSpPr>
              <a:spLocks noChangeArrowheads="1"/>
            </p:cNvSpPr>
            <p:nvPr>
              <p:custDataLst>
                <p:tags r:id="rId15"/>
              </p:custDataLst>
            </p:nvPr>
          </p:nvSpPr>
          <p:spPr bwMode="auto">
            <a:xfrm>
              <a:off x="0" y="0"/>
              <a:ext cx="190500" cy="635000"/>
            </a:xfrm>
            <a:prstGeom prst="rect">
              <a:avLst/>
            </a:prstGeom>
            <a:solidFill>
              <a:srgbClr val="639EF4"/>
            </a:solidFill>
            <a:ln>
              <a:noFill/>
            </a:ln>
            <a:extLst>
              <a:ext uri="{91240B29-F687-4F45-9708-019B960494DF}">
                <a14:hiddenLine xmlns:a14="http://schemas.microsoft.com/office/drawing/2010/main" w="9525">
                  <a:solidFill>
                    <a:schemeClr val="tx1"/>
                  </a:solidFill>
                  <a:rou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隶书" panose="02010509060101010101" pitchFamily="49" charset="-122"/>
              </a:endParaRPr>
            </a:p>
          </p:txBody>
        </p:sp>
        <p:sp>
          <p:nvSpPr>
            <p:cNvPr id="130065" name="TypeText"/>
            <p:cNvSpPr txBox="1">
              <a:spLocks noChangeArrowheads="1"/>
            </p:cNvSpPr>
            <p:nvPr>
              <p:custDataLst>
                <p:tags r:id="rId16"/>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p>
          </p:txBody>
        </p:sp>
        <p:sp>
          <p:nvSpPr>
            <p:cNvPr id="130066" name="TipText"/>
            <p:cNvSpPr txBox="1">
              <a:spLocks noChangeArrowheads="1"/>
            </p:cNvSpPr>
            <p:nvPr>
              <p:custDataLst>
                <p:tags r:id="rId17"/>
              </p:custDataLst>
            </p:nvPr>
          </p:nvSpPr>
          <p:spPr bwMode="auto">
            <a:xfrm>
              <a:off x="1525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130062" name="图片 1"/>
          <p:cNvPicPr/>
          <p:nvPr>
            <p:custDataLst>
              <p:tags r:id="rId13"/>
            </p:custDataLst>
          </p:nvPr>
        </p:nvPicPr>
        <p:blipFill>
          <a:blip r:embed="rId20">
            <a:extLst>
              <a:ext uri="{28A0092B-C50C-407E-A947-70E740481C1C}">
                <a14:useLocalDpi xmlns:a14="http://schemas.microsoft.com/office/drawing/2010/main" val="0"/>
              </a:ext>
            </a:extLst>
          </a:blip>
          <a:srcRect/>
          <a:stretch>
            <a:fillRect/>
          </a:stretch>
        </p:blipFill>
        <p:spPr bwMode="auto">
          <a:xfrm>
            <a:off x="9118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8759F5B8-3F7F-DE08-3EB2-0F5D84B3B3E7}"/>
              </a:ext>
            </a:extLst>
          </p:cNvPr>
          <p:cNvPicPr>
            <a:picLocks noChangeAspect="1"/>
          </p:cNvPicPr>
          <p:nvPr/>
        </p:nvPicPr>
        <p:blipFill>
          <a:blip r:embed="rId21"/>
          <a:stretch>
            <a:fillRect/>
          </a:stretch>
        </p:blipFill>
        <p:spPr>
          <a:xfrm>
            <a:off x="5494338" y="1240501"/>
            <a:ext cx="5287962" cy="394624"/>
          </a:xfrm>
          <a:prstGeom prst="rect">
            <a:avLst/>
          </a:prstGeom>
        </p:spPr>
      </p:pic>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36880" y="358894"/>
            <a:ext cx="6096000" cy="400110"/>
          </a:xfrm>
          <a:prstGeom prst="rect">
            <a:avLst/>
          </a:prstGeom>
          <a:noFill/>
        </p:spPr>
        <p:txBody>
          <a:bodyPr wrap="square">
            <a:spAutoFit/>
          </a:bodyPr>
          <a:lstStyle/>
          <a:p>
            <a:pPr>
              <a:spcBef>
                <a:spcPct val="0"/>
              </a:spcBef>
              <a:buFontTx/>
              <a:buNone/>
            </a:pPr>
            <a:r>
              <a:rPr kumimoji="0" lang="en-US" altLang="zh-CN" sz="2000" b="1" dirty="0">
                <a:latin typeface="宋体" panose="02010600030101010101" pitchFamily="2" charset="-122"/>
                <a:ea typeface="宋体" panose="02010600030101010101" pitchFamily="2" charset="-122"/>
              </a:rPr>
              <a:t>(</a:t>
            </a:r>
            <a:r>
              <a:rPr kumimoji="0" lang="zh-CN" altLang="en-US" sz="2000" b="1" dirty="0">
                <a:latin typeface="宋体" panose="02010600030101010101" pitchFamily="2" charset="-122"/>
                <a:ea typeface="宋体" panose="02010600030101010101" pitchFamily="2" charset="-122"/>
              </a:rPr>
              <a:t>六）适时投之于险</a:t>
            </a:r>
            <a:endParaRPr lang="zh-CN" altLang="en-US" sz="2000" dirty="0">
              <a:latin typeface="宋体" panose="02010600030101010101" pitchFamily="2" charset="-122"/>
              <a:ea typeface="宋体" panose="02010600030101010101" pitchFamily="2" charset="-122"/>
            </a:endParaRPr>
          </a:p>
        </p:txBody>
      </p:sp>
      <p:sp>
        <p:nvSpPr>
          <p:cNvPr id="5" name="文本框 4"/>
          <p:cNvSpPr txBox="1"/>
          <p:nvPr/>
        </p:nvSpPr>
        <p:spPr>
          <a:xfrm>
            <a:off x="436880" y="891208"/>
            <a:ext cx="6096000" cy="2400657"/>
          </a:xfrm>
          <a:prstGeom prst="rect">
            <a:avLst/>
          </a:prstGeom>
          <a:noFill/>
        </p:spPr>
        <p:txBody>
          <a:bodyPr wrap="square">
            <a:spAutoFit/>
          </a:bodyPr>
          <a:lstStyle/>
          <a:p>
            <a:pPr eaLnBrk="1" hangingPunct="1">
              <a:spcBef>
                <a:spcPct val="50000"/>
              </a:spcBef>
              <a:buFontTx/>
              <a:buNone/>
            </a:pPr>
            <a:r>
              <a:rPr lang="zh-CN" altLang="en-US" sz="2000" b="1" dirty="0">
                <a:solidFill>
                  <a:srgbClr val="FF0000"/>
                </a:solidFill>
                <a:latin typeface="宋体" panose="02010600030101010101" pitchFamily="2" charset="-122"/>
                <a:ea typeface="宋体" panose="02010600030101010101" pitchFamily="2" charset="-122"/>
              </a:rPr>
              <a:t>投之无所往，死且不北</a:t>
            </a:r>
            <a:r>
              <a:rPr lang="en-US" altLang="zh-CN" sz="2000" b="1" dirty="0">
                <a:solidFill>
                  <a:srgbClr val="FF0000"/>
                </a:solidFill>
                <a:latin typeface="宋体" panose="02010600030101010101" pitchFamily="2" charset="-122"/>
                <a:ea typeface="宋体" panose="02010600030101010101" pitchFamily="2" charset="-122"/>
              </a:rPr>
              <a:t>,</a:t>
            </a:r>
            <a:r>
              <a:rPr lang="zh-CN" altLang="en-US" sz="2000" b="1" dirty="0">
                <a:solidFill>
                  <a:srgbClr val="FF0000"/>
                </a:solidFill>
                <a:latin typeface="宋体" panose="02010600030101010101" pitchFamily="2" charset="-122"/>
                <a:ea typeface="宋体" panose="02010600030101010101" pitchFamily="2" charset="-122"/>
              </a:rPr>
              <a:t>死焉不得，士人尽力。兵士甚陷则不惧，无所往则固，深入则拘，不得已则斗。    《九地篇》</a:t>
            </a:r>
          </a:p>
          <a:p>
            <a:pPr eaLnBrk="1" hangingPunct="1">
              <a:spcBef>
                <a:spcPct val="50000"/>
              </a:spcBef>
              <a:buFontTx/>
              <a:buNone/>
            </a:pPr>
            <a:r>
              <a:rPr lang="zh-CN" altLang="en-US" sz="2000" b="1" dirty="0">
                <a:solidFill>
                  <a:srgbClr val="000000"/>
                </a:solidFill>
                <a:latin typeface="宋体" panose="02010600030101010101" pitchFamily="2" charset="-122"/>
                <a:ea typeface="宋体" panose="02010600030101010101" pitchFamily="2" charset="-122"/>
              </a:rPr>
              <a:t>置部队于无路可走的境地，虽死也不会败退，既然死都不怕，官兵就都能尽力而战了。士卒深陷危险的境地就不恐惧，无路可走军心就稳固，深入敌国军队就团结，迫不得已就坚决战斗。</a:t>
            </a:r>
          </a:p>
        </p:txBody>
      </p:sp>
      <p:sp>
        <p:nvSpPr>
          <p:cNvPr id="7" name="文本框 6"/>
          <p:cNvSpPr txBox="1"/>
          <p:nvPr/>
        </p:nvSpPr>
        <p:spPr>
          <a:xfrm>
            <a:off x="436880" y="3533616"/>
            <a:ext cx="8524240" cy="2400657"/>
          </a:xfrm>
          <a:prstGeom prst="rect">
            <a:avLst/>
          </a:prstGeom>
          <a:noFill/>
        </p:spPr>
        <p:txBody>
          <a:bodyPr wrap="square">
            <a:spAutoFit/>
          </a:bodyPr>
          <a:lstStyle/>
          <a:p>
            <a:pPr eaLnBrk="1" hangingPunct="1">
              <a:spcBef>
                <a:spcPct val="50000"/>
              </a:spcBef>
              <a:buFontTx/>
              <a:buNone/>
            </a:pPr>
            <a:r>
              <a:rPr lang="zh-CN" altLang="en-US" sz="2000" b="1" dirty="0">
                <a:solidFill>
                  <a:srgbClr val="FF0000"/>
                </a:solidFill>
                <a:latin typeface="宋体" panose="02010600030101010101" pitchFamily="2" charset="-122"/>
                <a:ea typeface="宋体" panose="02010600030101010101" pitchFamily="2" charset="-122"/>
              </a:rPr>
              <a:t>投之亡地然后存，陷之死地然后生 </a:t>
            </a:r>
            <a:r>
              <a:rPr lang="en-US" altLang="zh-CN" sz="2000" b="1" dirty="0">
                <a:solidFill>
                  <a:srgbClr val="FF0000"/>
                </a:solidFill>
                <a:latin typeface="宋体" panose="02010600030101010101" pitchFamily="2" charset="-122"/>
                <a:ea typeface="宋体" panose="02010600030101010101" pitchFamily="2" charset="-122"/>
              </a:rPr>
              <a:t>         </a:t>
            </a:r>
            <a:r>
              <a:rPr lang="zh-CN" altLang="en-US" sz="2000" b="1" dirty="0">
                <a:solidFill>
                  <a:srgbClr val="FF0000"/>
                </a:solidFill>
                <a:latin typeface="宋体" panose="02010600030101010101" pitchFamily="2" charset="-122"/>
                <a:ea typeface="宋体" panose="02010600030101010101" pitchFamily="2" charset="-122"/>
              </a:rPr>
              <a:t>《九地篇》</a:t>
            </a:r>
          </a:p>
          <a:p>
            <a:pPr eaLnBrk="1" hangingPunct="1">
              <a:spcBef>
                <a:spcPct val="50000"/>
              </a:spcBef>
              <a:buFontTx/>
              <a:buNone/>
            </a:pPr>
            <a:r>
              <a:rPr lang="zh-CN" altLang="en-US" sz="2000" b="1" dirty="0">
                <a:solidFill>
                  <a:srgbClr val="3333CC"/>
                </a:solidFill>
                <a:latin typeface="宋体" panose="02010600030101010101" pitchFamily="2" charset="-122"/>
                <a:ea typeface="宋体" panose="02010600030101010101" pitchFamily="2" charset="-122"/>
              </a:rPr>
              <a:t>把士兵投入危地，才能转危为存。使士兵陷之死地，才能转危为生。</a:t>
            </a:r>
            <a:endParaRPr lang="en-US" altLang="zh-CN" sz="2000" b="1" dirty="0">
              <a:solidFill>
                <a:srgbClr val="3333CC"/>
              </a:solidFill>
              <a:latin typeface="宋体" panose="02010600030101010101" pitchFamily="2" charset="-122"/>
              <a:ea typeface="宋体" panose="02010600030101010101" pitchFamily="2" charset="-122"/>
            </a:endParaRPr>
          </a:p>
          <a:p>
            <a:pPr eaLnBrk="1" hangingPunct="1">
              <a:spcBef>
                <a:spcPct val="50000"/>
              </a:spcBef>
              <a:buFontTx/>
              <a:buNone/>
            </a:pPr>
            <a:endParaRPr lang="en-US" altLang="zh-CN" sz="2000" b="1" dirty="0">
              <a:solidFill>
                <a:srgbClr val="3333CC"/>
              </a:solidFill>
              <a:latin typeface="宋体" panose="02010600030101010101" pitchFamily="2" charset="-122"/>
              <a:ea typeface="宋体" panose="02010600030101010101" pitchFamily="2" charset="-122"/>
            </a:endParaRPr>
          </a:p>
          <a:p>
            <a:pPr eaLnBrk="1" hangingPunct="1">
              <a:spcBef>
                <a:spcPct val="50000"/>
              </a:spcBef>
              <a:buFontTx/>
              <a:buNone/>
            </a:pPr>
            <a:r>
              <a:rPr lang="zh-CN" altLang="en-US" sz="2000" b="1" dirty="0">
                <a:solidFill>
                  <a:srgbClr val="3333CC"/>
                </a:solidFill>
                <a:latin typeface="宋体" panose="02010600030101010101" pitchFamily="2" charset="-122"/>
                <a:ea typeface="宋体" panose="02010600030101010101" pitchFamily="2" charset="-122"/>
              </a:rPr>
              <a:t>实例：巨鹿之战</a:t>
            </a:r>
            <a:r>
              <a:rPr lang="zh-CN" altLang="en-US" sz="2000" b="1" dirty="0">
                <a:solidFill>
                  <a:srgbClr val="000000"/>
                </a:solidFill>
                <a:latin typeface="宋体" panose="02010600030101010101" pitchFamily="2" charset="-122"/>
                <a:ea typeface="宋体" panose="02010600030101010101" pitchFamily="2" charset="-122"/>
              </a:rPr>
              <a:t>项羽率领全军渡过漳水，命令全军</a:t>
            </a:r>
            <a:r>
              <a:rPr lang="zh-CN" altLang="en-US" sz="2000" b="1" dirty="0">
                <a:solidFill>
                  <a:srgbClr val="FF0000"/>
                </a:solidFill>
                <a:latin typeface="宋体" panose="02010600030101010101" pitchFamily="2" charset="-122"/>
                <a:ea typeface="宋体" panose="02010600030101010101" pitchFamily="2" charset="-122"/>
              </a:rPr>
              <a:t>破釜沉舟，只带三日粮</a:t>
            </a:r>
            <a:r>
              <a:rPr lang="zh-CN" altLang="en-US" sz="2000" b="1" dirty="0">
                <a:solidFill>
                  <a:srgbClr val="000000"/>
                </a:solidFill>
                <a:latin typeface="宋体" panose="02010600030101010101" pitchFamily="2" charset="-122"/>
                <a:ea typeface="宋体" panose="02010600030101010101" pitchFamily="2" charset="-122"/>
              </a:rPr>
              <a:t>，以示不胜则死的决心，以迅雷不及掩耳之势直奔巨鹿，断绝秦军粮道，包围了王离军队。（决心和勇气对士兵起到鼓舞作用）</a:t>
            </a:r>
            <a:endParaRPr lang="en-US" altLang="zh-CN" sz="2000" dirty="0">
              <a:solidFill>
                <a:srgbClr val="FF0000"/>
              </a:solidFill>
              <a:latin typeface="宋体" panose="02010600030101010101" pitchFamily="2" charset="-122"/>
              <a:ea typeface="宋体" panose="02010600030101010101" pitchFamily="2" charset="-122"/>
            </a:endParaRPr>
          </a:p>
        </p:txBody>
      </p:sp>
      <p:sp>
        <p:nvSpPr>
          <p:cNvPr id="9" name="文本框 8"/>
          <p:cNvSpPr txBox="1"/>
          <p:nvPr/>
        </p:nvSpPr>
        <p:spPr>
          <a:xfrm>
            <a:off x="7874000" y="1583705"/>
            <a:ext cx="3698240" cy="1938992"/>
          </a:xfrm>
          <a:prstGeom prst="rect">
            <a:avLst/>
          </a:prstGeom>
          <a:noFill/>
        </p:spPr>
        <p:txBody>
          <a:bodyPr wrap="square">
            <a:spAutoFit/>
          </a:bodyPr>
          <a:lstStyle/>
          <a:p>
            <a:pPr eaLnBrk="1" hangingPunct="1">
              <a:spcBef>
                <a:spcPct val="50000"/>
              </a:spcBef>
              <a:buFontTx/>
              <a:buNone/>
            </a:pPr>
            <a:r>
              <a:rPr lang="zh-CN" altLang="en-US" sz="2000" b="1" dirty="0">
                <a:latin typeface="宋体" panose="02010600030101010101" pitchFamily="2" charset="-122"/>
                <a:ea typeface="宋体" panose="02010600030101010101" pitchFamily="2" charset="-122"/>
              </a:rPr>
              <a:t>小结：通过以上这些事例说明，孙子兵法中许多选将用将的标准和管理方法在历史上得到广泛运用，并取得成功。同时，时间虽已过去</a:t>
            </a:r>
            <a:r>
              <a:rPr lang="en-US" altLang="zh-CN" sz="2000" b="1" dirty="0">
                <a:latin typeface="宋体" panose="02010600030101010101" pitchFamily="2" charset="-122"/>
                <a:ea typeface="宋体" panose="02010600030101010101" pitchFamily="2" charset="-122"/>
              </a:rPr>
              <a:t>2500</a:t>
            </a:r>
            <a:r>
              <a:rPr lang="zh-CN" altLang="en-US" sz="2000" b="1" dirty="0">
                <a:latin typeface="宋体" panose="02010600030101010101" pitchFamily="2" charset="-122"/>
                <a:ea typeface="宋体" panose="02010600030101010101" pitchFamily="2" charset="-122"/>
              </a:rPr>
              <a:t>多年，但它还将产生积极的影响。</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1"/>
          <p:cNvSpPr>
            <a:spLocks noChangeArrowheads="1"/>
          </p:cNvSpPr>
          <p:nvPr/>
        </p:nvSpPr>
        <p:spPr bwMode="auto">
          <a:xfrm>
            <a:off x="1631950" y="196850"/>
            <a:ext cx="91440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FF0000"/>
                </a:solidFill>
                <a:latin typeface="微软雅黑" panose="020B0503020204020204" pitchFamily="34" charset="-122"/>
                <a:ea typeface="微软雅黑" panose="020B0503020204020204" pitchFamily="34" charset="-122"/>
              </a:rPr>
              <a:t>向往：</a:t>
            </a:r>
            <a:r>
              <a:rPr lang="zh-CN" altLang="en-US">
                <a:solidFill>
                  <a:srgbClr val="444444"/>
                </a:solidFill>
                <a:latin typeface="微软雅黑" panose="020B0503020204020204" pitchFamily="34" charset="-122"/>
                <a:ea typeface="微软雅黑" panose="020B0503020204020204" pitchFamily="34" charset="-122"/>
              </a:rPr>
              <a:t>五德之一的“信”使我想到了中国人民志愿军的</a:t>
            </a:r>
            <a:r>
              <a:rPr lang="zh-CN" altLang="en-US">
                <a:solidFill>
                  <a:srgbClr val="FF0000"/>
                </a:solidFill>
                <a:latin typeface="微软雅黑" panose="020B0503020204020204" pitchFamily="34" charset="-122"/>
                <a:ea typeface="微软雅黑" panose="020B0503020204020204" pitchFamily="34" charset="-122"/>
              </a:rPr>
              <a:t>军事民主</a:t>
            </a:r>
            <a:r>
              <a:rPr lang="zh-CN" altLang="en-US">
                <a:solidFill>
                  <a:srgbClr val="444444"/>
                </a:solidFill>
                <a:latin typeface="微软雅黑" panose="020B0503020204020204" pitchFamily="34" charset="-122"/>
                <a:ea typeface="微软雅黑" panose="020B0503020204020204" pitchFamily="34" charset="-122"/>
              </a:rPr>
              <a:t>。 志愿军的“信”体现在：事先使战士们知晓作战计划，并且向他们说明为什么他们要去作战。我认为这是比诚信忠信更加高等的“信”，因为这种“信”能使战士们建立更加积极主动的战斗意识，这表现在战场上士兵们往往能抓住机会迅速穿插，以及志愿军防守往往蒙受重大损失却仍能在敌军前进时阻止有效的反击。不过这一策略并不是所以军队都能应用，我认为这需要正义和理想。我在</a:t>
            </a:r>
            <a:r>
              <a:rPr lang="en-US" altLang="zh-CN">
                <a:solidFill>
                  <a:srgbClr val="444444"/>
                </a:solidFill>
                <a:latin typeface="微软雅黑" panose="020B0503020204020204" pitchFamily="34" charset="-122"/>
                <a:ea typeface="微软雅黑" panose="020B0503020204020204" pitchFamily="34" charset="-122"/>
              </a:rPr>
              <a:t>《</a:t>
            </a:r>
            <a:r>
              <a:rPr lang="zh-CN" altLang="en-US">
                <a:solidFill>
                  <a:srgbClr val="444444"/>
                </a:solidFill>
                <a:latin typeface="微软雅黑" panose="020B0503020204020204" pitchFamily="34" charset="-122"/>
                <a:ea typeface="微软雅黑" panose="020B0503020204020204" pitchFamily="34" charset="-122"/>
              </a:rPr>
              <a:t>红星照耀中国</a:t>
            </a:r>
            <a:r>
              <a:rPr lang="en-US" altLang="zh-CN">
                <a:solidFill>
                  <a:srgbClr val="444444"/>
                </a:solidFill>
                <a:latin typeface="微软雅黑" panose="020B0503020204020204" pitchFamily="34" charset="-122"/>
                <a:ea typeface="微软雅黑" panose="020B0503020204020204" pitchFamily="34" charset="-122"/>
              </a:rPr>
              <a:t>》</a:t>
            </a:r>
            <a:r>
              <a:rPr lang="zh-CN" altLang="en-US">
                <a:solidFill>
                  <a:srgbClr val="444444"/>
                </a:solidFill>
                <a:latin typeface="微软雅黑" panose="020B0503020204020204" pitchFamily="34" charset="-122"/>
                <a:ea typeface="微软雅黑" panose="020B0503020204020204" pitchFamily="34" charset="-122"/>
              </a:rPr>
              <a:t>中读到过一句话：“我们是人民刺向敌人的刀子”，我认为这样的阶级觉悟是这种“信”的根基。 五危之中，让我最有感触的是“必死，可杀也”。</a:t>
            </a:r>
            <a:r>
              <a:rPr lang="en-US" altLang="zh-CN">
                <a:solidFill>
                  <a:srgbClr val="444444"/>
                </a:solidFill>
                <a:latin typeface="微软雅黑" panose="020B0503020204020204" pitchFamily="34" charset="-122"/>
                <a:ea typeface="微软雅黑" panose="020B0503020204020204" pitchFamily="34" charset="-122"/>
              </a:rPr>
              <a:t>……</a:t>
            </a:r>
            <a:r>
              <a:rPr lang="zh-CN" altLang="en-US">
                <a:solidFill>
                  <a:srgbClr val="444444"/>
                </a:solidFill>
                <a:latin typeface="微软雅黑" panose="020B0503020204020204" pitchFamily="34" charset="-122"/>
                <a:ea typeface="微软雅黑" panose="020B0503020204020204" pitchFamily="34" charset="-122"/>
              </a:rPr>
              <a:t>将军应当明确自己的职责，不要受这种本该由士兵具备的品质拖累。 以上是我对五德五危的一些看法。</a:t>
            </a:r>
            <a:endParaRPr lang="zh-CN" altLang="en-US"/>
          </a:p>
        </p:txBody>
      </p:sp>
      <p:sp>
        <p:nvSpPr>
          <p:cNvPr id="14339" name="矩形 2"/>
          <p:cNvSpPr>
            <a:spLocks noChangeArrowheads="1"/>
          </p:cNvSpPr>
          <p:nvPr/>
        </p:nvSpPr>
        <p:spPr bwMode="auto">
          <a:xfrm>
            <a:off x="1631950" y="2782888"/>
            <a:ext cx="9144000"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FF0000"/>
                </a:solidFill>
                <a:latin typeface="微软雅黑" panose="020B0503020204020204" pitchFamily="34" charset="-122"/>
                <a:ea typeface="微软雅黑" panose="020B0503020204020204" pitchFamily="34" charset="-122"/>
              </a:rPr>
              <a:t>魏博：</a:t>
            </a:r>
            <a:r>
              <a:rPr lang="zh-CN" altLang="en-US">
                <a:solidFill>
                  <a:srgbClr val="444444"/>
                </a:solidFill>
                <a:latin typeface="微软雅黑" panose="020B0503020204020204" pitchFamily="34" charset="-122"/>
                <a:ea typeface="微软雅黑" panose="020B0503020204020204" pitchFamily="34" charset="-122"/>
              </a:rPr>
              <a:t>五德之中，</a:t>
            </a:r>
            <a:r>
              <a:rPr lang="zh-CN" altLang="en-US">
                <a:solidFill>
                  <a:srgbClr val="FF0000"/>
                </a:solidFill>
                <a:latin typeface="微软雅黑" panose="020B0503020204020204" pitchFamily="34" charset="-122"/>
                <a:ea typeface="微软雅黑" panose="020B0503020204020204" pitchFamily="34" charset="-122"/>
              </a:rPr>
              <a:t>仁与严乃治军之两面</a:t>
            </a:r>
            <a:r>
              <a:rPr lang="zh-CN" altLang="en-US">
                <a:solidFill>
                  <a:srgbClr val="444444"/>
                </a:solidFill>
                <a:latin typeface="微软雅黑" panose="020B0503020204020204" pitchFamily="34" charset="-122"/>
                <a:ea typeface="微软雅黑" panose="020B0503020204020204" pitchFamily="34" charset="-122"/>
              </a:rPr>
              <a:t>。为将者不仁，士卒不亲附不出死力；为将者不严，士卒不敬畏不能节制。治军不仁不严者，无以为将，无以接战。治军者仁而不严，则士卒如逆子。能满足他们的欲望时会为将帅出力，一旦满足不了就会军心变乱。这样的军队只靠利益维持，打不了大战久战。初期可以取得小胜，但是最后必定瓦解。治军者严而不仁，则士卒如仇雠。在忍耐限度之内不会生变，但逼迫太紧最后必然发生变乱。这样的军队对将帅没有认同感，不会在作战中用尽全力。表面上看服从命令，但是内心却想离军或生乱。唯有治军仁严兼备。方是百战之师。</a:t>
            </a:r>
            <a:endParaRPr lang="zh-CN" altLang="en-US"/>
          </a:p>
        </p:txBody>
      </p:sp>
      <p:sp>
        <p:nvSpPr>
          <p:cNvPr id="14340" name="矩形 3"/>
          <p:cNvSpPr>
            <a:spLocks noChangeArrowheads="1"/>
          </p:cNvSpPr>
          <p:nvPr/>
        </p:nvSpPr>
        <p:spPr bwMode="auto">
          <a:xfrm>
            <a:off x="1555750" y="4826000"/>
            <a:ext cx="903605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FF0000"/>
                </a:solidFill>
                <a:latin typeface="微软雅黑" panose="020B0503020204020204" pitchFamily="34" charset="-122"/>
                <a:ea typeface="微软雅黑" panose="020B0503020204020204" pitchFamily="34" charset="-122"/>
              </a:rPr>
              <a:t>周雨晴：</a:t>
            </a:r>
            <a:r>
              <a:rPr lang="en-US" altLang="zh-CN" b="1">
                <a:latin typeface="微软雅黑" panose="020B0503020204020204" pitchFamily="34" charset="-122"/>
                <a:ea typeface="微软雅黑" panose="020B0503020204020204" pitchFamily="34" charset="-122"/>
              </a:rPr>
              <a:t>……</a:t>
            </a:r>
            <a:r>
              <a:rPr lang="zh-CN" altLang="en-US">
                <a:solidFill>
                  <a:srgbClr val="444444"/>
                </a:solidFill>
                <a:latin typeface="微软雅黑" panose="020B0503020204020204" pitchFamily="34" charset="-122"/>
                <a:ea typeface="微软雅黑" panose="020B0503020204020204" pitchFamily="34" charset="-122"/>
              </a:rPr>
              <a:t>勇气固然是“破釜沉舟”“背水一战”“一鼓作气”等之中的重要制胜因素，但它无法独自发挥作用。“勇”应是锦上添花，而绝不应成为作战时唯一的筹码。适宜的“勇”是“德”的重要组分；然而，若单恃勇气死拼，则可能会陷入被敌利用的危难之中，付出巨大代价却无法换回胜利。因此，一军统帅应格外重视“勇”的合理利用，避免逞一己之勇、一时之勇，避免军中将士将“勇”错误理解为盲目、简单的血气之勇，要使军队的勇气得到智谋等的保障，从而避免陷入“必死，可杀”的境地，减少不必要的牺牲。</a:t>
            </a:r>
            <a:endParaRPr lang="zh-CN" altLang="en-US"/>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835C497-9CA4-4FB9-88C8-A909E5104E43}"/>
              </a:ext>
            </a:extLst>
          </p:cNvPr>
          <p:cNvSpPr txBox="1"/>
          <p:nvPr/>
        </p:nvSpPr>
        <p:spPr>
          <a:xfrm>
            <a:off x="1524000" y="476673"/>
            <a:ext cx="9144000" cy="3170099"/>
          </a:xfrm>
          <a:prstGeom prst="rect">
            <a:avLst/>
          </a:prstGeom>
          <a:noFill/>
        </p:spPr>
        <p:txBody>
          <a:bodyPr wrap="square">
            <a:spAutoFit/>
          </a:bodyPr>
          <a:lstStyle/>
          <a:p>
            <a:r>
              <a:rPr lang="zh-CN" altLang="en-US" sz="2000" b="1" dirty="0">
                <a:solidFill>
                  <a:srgbClr val="FF0000"/>
                </a:solidFill>
                <a:latin typeface="Microsoft YaHei" panose="020B0503020204020204" pitchFamily="34" charset="-122"/>
                <a:ea typeface="Microsoft YaHei" panose="020B0503020204020204" pitchFamily="34" charset="-122"/>
              </a:rPr>
              <a:t>田橄榄：</a:t>
            </a:r>
            <a:r>
              <a:rPr lang="zh-CN" altLang="en-US" sz="2000" dirty="0">
                <a:solidFill>
                  <a:srgbClr val="444444"/>
                </a:solidFill>
                <a:latin typeface="Microsoft YaHei" panose="020B0503020204020204" pitchFamily="34" charset="-122"/>
                <a:ea typeface="Microsoft YaHei" panose="020B0503020204020204" pitchFamily="34" charset="-122"/>
              </a:rPr>
              <a:t>“五危”中“爱民，可烦也”的理解： 第一层意思是，如果</a:t>
            </a:r>
            <a:r>
              <a:rPr lang="zh-CN" altLang="en-US" sz="2000" dirty="0">
                <a:solidFill>
                  <a:srgbClr val="FF0000"/>
                </a:solidFill>
                <a:latin typeface="Microsoft YaHei" panose="020B0503020204020204" pitchFamily="34" charset="-122"/>
                <a:ea typeface="Microsoft YaHei" panose="020B0503020204020204" pitchFamily="34" charset="-122"/>
              </a:rPr>
              <a:t>过分担忧部下或民众的性命</a:t>
            </a:r>
            <a:r>
              <a:rPr lang="zh-CN" altLang="en-US" sz="2000" dirty="0">
                <a:solidFill>
                  <a:srgbClr val="444444"/>
                </a:solidFill>
                <a:latin typeface="Microsoft YaHei" panose="020B0503020204020204" pitchFamily="34" charset="-122"/>
                <a:ea typeface="Microsoft YaHei" panose="020B0503020204020204" pitchFamily="34" charset="-122"/>
              </a:rPr>
              <a:t>，部下或民众陷入险境就心急如焚，那么敌方可以通过制造相关消息来</a:t>
            </a:r>
            <a:r>
              <a:rPr lang="zh-CN" altLang="en-US" sz="2000" dirty="0">
                <a:solidFill>
                  <a:srgbClr val="FF0000"/>
                </a:solidFill>
                <a:latin typeface="Microsoft YaHei" panose="020B0503020204020204" pitchFamily="34" charset="-122"/>
                <a:ea typeface="Microsoft YaHei" panose="020B0503020204020204" pitchFamily="34" charset="-122"/>
              </a:rPr>
              <a:t>扰乱心神</a:t>
            </a:r>
            <a:r>
              <a:rPr lang="zh-CN" altLang="en-US" sz="2000" dirty="0">
                <a:solidFill>
                  <a:srgbClr val="444444"/>
                </a:solidFill>
                <a:latin typeface="Microsoft YaHei" panose="020B0503020204020204" pitchFamily="34" charset="-122"/>
                <a:ea typeface="Microsoft YaHei" panose="020B0503020204020204" pitchFamily="34" charset="-122"/>
              </a:rPr>
              <a:t>，影响将帅的决策。因此，将帅要</a:t>
            </a:r>
            <a:r>
              <a:rPr lang="zh-CN" altLang="en-US" sz="2000" dirty="0">
                <a:solidFill>
                  <a:srgbClr val="FF0000"/>
                </a:solidFill>
                <a:latin typeface="Microsoft YaHei" panose="020B0503020204020204" pitchFamily="34" charset="-122"/>
                <a:ea typeface="Microsoft YaHei" panose="020B0503020204020204" pitchFamily="34" charset="-122"/>
              </a:rPr>
              <a:t>避免感情用事</a:t>
            </a:r>
            <a:r>
              <a:rPr lang="zh-CN" altLang="en-US" sz="2000" dirty="0">
                <a:solidFill>
                  <a:srgbClr val="444444"/>
                </a:solidFill>
                <a:latin typeface="Microsoft YaHei" panose="020B0503020204020204" pitchFamily="34" charset="-122"/>
                <a:ea typeface="Microsoft YaHei" panose="020B0503020204020204" pitchFamily="34" charset="-122"/>
              </a:rPr>
              <a:t>，多从大局考虑，防止中了敌方的圈套。 第二层意思是，对部下和民众的生活</a:t>
            </a:r>
            <a:r>
              <a:rPr lang="zh-CN" altLang="en-US" sz="2000" dirty="0">
                <a:solidFill>
                  <a:srgbClr val="FF0000"/>
                </a:solidFill>
                <a:latin typeface="Microsoft YaHei" panose="020B0503020204020204" pitchFamily="34" charset="-122"/>
                <a:ea typeface="Microsoft YaHei" panose="020B0503020204020204" pitchFamily="34" charset="-122"/>
              </a:rPr>
              <a:t>事无巨细地过问，没有适当放权</a:t>
            </a:r>
            <a:r>
              <a:rPr lang="zh-CN" altLang="en-US" sz="2000" dirty="0">
                <a:solidFill>
                  <a:srgbClr val="444444"/>
                </a:solidFill>
                <a:latin typeface="Microsoft YaHei" panose="020B0503020204020204" pitchFamily="34" charset="-122"/>
                <a:ea typeface="Microsoft YaHei" panose="020B0503020204020204" pitchFamily="34" charset="-122"/>
              </a:rPr>
              <a:t>；过分辛劳而不注重自己的身体健康。这就导致自己事情繁多，没有精力处理重要的战略决策，甚至因辛劳过度而减少寿命。例如诸葛亮“夙兴夜寐，罚二十已上，皆亲览焉；所啖食不至数升”，司马懿据此推断“诸葛孔明食少事烦，其能久乎”。 第三层意思是，对下属</a:t>
            </a:r>
            <a:r>
              <a:rPr lang="zh-CN" altLang="en-US" sz="2000" dirty="0">
                <a:solidFill>
                  <a:srgbClr val="FF0000"/>
                </a:solidFill>
                <a:latin typeface="Microsoft YaHei" panose="020B0503020204020204" pitchFamily="34" charset="-122"/>
                <a:ea typeface="Microsoft YaHei" panose="020B0503020204020204" pitchFamily="34" charset="-122"/>
              </a:rPr>
              <a:t>过分溺爱宽容，不够杀伐果断</a:t>
            </a:r>
            <a:r>
              <a:rPr lang="zh-CN" altLang="en-US" sz="2000" dirty="0">
                <a:solidFill>
                  <a:srgbClr val="444444"/>
                </a:solidFill>
                <a:latin typeface="Microsoft YaHei" panose="020B0503020204020204" pitchFamily="34" charset="-122"/>
                <a:ea typeface="Microsoft YaHei" panose="020B0503020204020204" pitchFamily="34" charset="-122"/>
              </a:rPr>
              <a:t>。这就导致部下不讲纪律，进而影响整体的行动。如果将帅注重“严”，用严格的纪律要求部队，就不会出现这种情况。</a:t>
            </a:r>
            <a:endParaRPr lang="zh-CN" altLang="en-US" sz="2000" dirty="0"/>
          </a:p>
        </p:txBody>
      </p:sp>
      <p:sp>
        <p:nvSpPr>
          <p:cNvPr id="5" name="文本框 4">
            <a:extLst>
              <a:ext uri="{FF2B5EF4-FFF2-40B4-BE49-F238E27FC236}">
                <a16:creationId xmlns:a16="http://schemas.microsoft.com/office/drawing/2014/main" id="{850D7863-8EA2-4F11-A9A7-31CB26975909}"/>
              </a:ext>
            </a:extLst>
          </p:cNvPr>
          <p:cNvSpPr txBox="1"/>
          <p:nvPr/>
        </p:nvSpPr>
        <p:spPr>
          <a:xfrm>
            <a:off x="1524000" y="3861048"/>
            <a:ext cx="9144000" cy="1938992"/>
          </a:xfrm>
          <a:prstGeom prst="rect">
            <a:avLst/>
          </a:prstGeom>
          <a:noFill/>
        </p:spPr>
        <p:txBody>
          <a:bodyPr wrap="square">
            <a:spAutoFit/>
          </a:bodyPr>
          <a:lstStyle/>
          <a:p>
            <a:r>
              <a:rPr lang="zh-CN" altLang="en-US" sz="2000" b="1" dirty="0">
                <a:solidFill>
                  <a:srgbClr val="FF0000"/>
                </a:solidFill>
                <a:latin typeface="Microsoft YaHei" panose="020B0503020204020204" pitchFamily="34" charset="-122"/>
                <a:ea typeface="Microsoft YaHei" panose="020B0503020204020204" pitchFamily="34" charset="-122"/>
              </a:rPr>
              <a:t>郑思齐：</a:t>
            </a:r>
            <a:r>
              <a:rPr lang="zh-CN" altLang="en-US" sz="2000" dirty="0">
                <a:solidFill>
                  <a:srgbClr val="444444"/>
                </a:solidFill>
                <a:latin typeface="Microsoft YaHei" panose="020B0503020204020204" pitchFamily="34" charset="-122"/>
                <a:ea typeface="Microsoft YaHei" panose="020B0503020204020204" pitchFamily="34" charset="-122"/>
              </a:rPr>
              <a:t>我想讨论“五危”中的“廉洁”。</a:t>
            </a:r>
            <a:r>
              <a:rPr lang="zh-CN" altLang="en-US" sz="2000" dirty="0">
                <a:solidFill>
                  <a:srgbClr val="FF0000"/>
                </a:solidFill>
                <a:latin typeface="Microsoft YaHei" panose="020B0503020204020204" pitchFamily="34" charset="-122"/>
                <a:ea typeface="Microsoft YaHei" panose="020B0503020204020204" pitchFamily="34" charset="-122"/>
              </a:rPr>
              <a:t>任何一种事物都是利中有害，害中有利的，有一利必有一弊，即使最好的品德也有它的弱点</a:t>
            </a:r>
            <a:r>
              <a:rPr lang="zh-CN" altLang="en-US" sz="2000" dirty="0">
                <a:solidFill>
                  <a:srgbClr val="444444"/>
                </a:solidFill>
                <a:latin typeface="Microsoft YaHei" panose="020B0503020204020204" pitchFamily="34" charset="-122"/>
                <a:ea typeface="Microsoft YaHei" panose="020B0503020204020204" pitchFamily="34" charset="-122"/>
              </a:rPr>
              <a:t>。廉洁之人当然是正派，但是也有一个人性当中很大的弱点，就是</a:t>
            </a:r>
            <a:r>
              <a:rPr lang="zh-CN" altLang="en-US" sz="2000" dirty="0">
                <a:solidFill>
                  <a:srgbClr val="FF0000"/>
                </a:solidFill>
                <a:latin typeface="Microsoft YaHei" panose="020B0503020204020204" pitchFamily="34" charset="-122"/>
                <a:ea typeface="Microsoft YaHei" panose="020B0503020204020204" pitchFamily="34" charset="-122"/>
              </a:rPr>
              <a:t>太在乎外界的评价</a:t>
            </a:r>
            <a:r>
              <a:rPr lang="zh-CN" altLang="en-US" sz="2000" dirty="0">
                <a:solidFill>
                  <a:srgbClr val="444444"/>
                </a:solidFill>
                <a:latin typeface="Microsoft YaHei" panose="020B0503020204020204" pitchFamily="34" charset="-122"/>
                <a:ea typeface="Microsoft YaHei" panose="020B0503020204020204" pitchFamily="34" charset="-122"/>
              </a:rPr>
              <a:t>，在乎自己的名声。只要被人往他身上泼点脏水，便会被激将。为了维护自己的名誉，而不顾巨大的风险做一些事情。所以当一个人太在意这些外在标签的时候，就会走向极端化的沽名钓誉，同样是一种很容易被人利用的性格弱点。</a:t>
            </a:r>
            <a:endParaRPr lang="zh-CN" altLang="en-US" sz="20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865120" y="297642"/>
            <a:ext cx="6096000" cy="2246769"/>
          </a:xfrm>
          <a:prstGeom prst="rect">
            <a:avLst/>
          </a:prstGeom>
          <a:noFill/>
        </p:spPr>
        <p:txBody>
          <a:bodyPr wrap="square">
            <a:spAutoFit/>
          </a:bodyPr>
          <a:lstStyle/>
          <a:p>
            <a:pPr algn="ctr" eaLnBrk="1" hangingPunct="1">
              <a:spcBef>
                <a:spcPct val="50000"/>
              </a:spcBef>
              <a:buFontTx/>
              <a:buNone/>
            </a:pPr>
            <a:r>
              <a:rPr lang="zh-CN" altLang="en-US" sz="2800" b="1" dirty="0">
                <a:solidFill>
                  <a:srgbClr val="FC0000"/>
                </a:solidFill>
                <a:latin typeface="宋体" panose="02010600030101010101" pitchFamily="2" charset="-122"/>
                <a:ea typeface="宋体" panose="02010600030101010101" pitchFamily="2" charset="-122"/>
              </a:rPr>
              <a:t>思考题</a:t>
            </a:r>
            <a:endParaRPr lang="en-US" altLang="zh-CN" sz="2800" b="1" dirty="0">
              <a:solidFill>
                <a:srgbClr val="FC0000"/>
              </a:solidFill>
              <a:latin typeface="宋体" panose="02010600030101010101" pitchFamily="2" charset="-122"/>
              <a:ea typeface="宋体" panose="02010600030101010101" pitchFamily="2" charset="-122"/>
            </a:endParaRPr>
          </a:p>
          <a:p>
            <a:pPr algn="ctr" eaLnBrk="1" hangingPunct="1">
              <a:spcBef>
                <a:spcPct val="50000"/>
              </a:spcBef>
              <a:buFontTx/>
              <a:buNone/>
            </a:pPr>
            <a:r>
              <a:rPr lang="zh-CN" altLang="en-US" sz="2800" b="1" dirty="0">
                <a:solidFill>
                  <a:srgbClr val="FC0000"/>
                </a:solidFill>
                <a:latin typeface="宋体" panose="02010600030101010101" pitchFamily="2" charset="-122"/>
                <a:ea typeface="宋体" panose="02010600030101010101" pitchFamily="2" charset="-122"/>
              </a:rPr>
              <a:t>用一个战例或者案例来阐述你理解的先胜论？</a:t>
            </a:r>
          </a:p>
          <a:p>
            <a:pPr algn="ctr" eaLnBrk="1" hangingPunct="1">
              <a:spcBef>
                <a:spcPct val="50000"/>
              </a:spcBef>
              <a:buFontTx/>
              <a:buNone/>
            </a:pPr>
            <a:r>
              <a:rPr lang="zh-CN" altLang="en-US" sz="2800" b="1" dirty="0">
                <a:solidFill>
                  <a:srgbClr val="FC0000"/>
                </a:solidFill>
                <a:latin typeface="宋体" panose="02010600030101010101" pitchFamily="2" charset="-122"/>
                <a:ea typeface="宋体" panose="02010600030101010101" pitchFamily="2" charset="-122"/>
              </a:rPr>
              <a:t> </a:t>
            </a:r>
          </a:p>
        </p:txBody>
      </p:sp>
      <p:sp>
        <p:nvSpPr>
          <p:cNvPr id="5" name="文本框 4"/>
          <p:cNvSpPr txBox="1"/>
          <p:nvPr/>
        </p:nvSpPr>
        <p:spPr>
          <a:xfrm>
            <a:off x="-365760" y="2239135"/>
            <a:ext cx="6278880" cy="523220"/>
          </a:xfrm>
          <a:prstGeom prst="rect">
            <a:avLst/>
          </a:prstGeom>
          <a:noFill/>
        </p:spPr>
        <p:txBody>
          <a:bodyPr wrap="square">
            <a:spAutoFit/>
          </a:bodyPr>
          <a:lstStyle/>
          <a:p>
            <a:pPr algn="ctr" eaLnBrk="1" hangingPunct="1">
              <a:spcBef>
                <a:spcPct val="0"/>
              </a:spcBef>
              <a:buFontTx/>
              <a:buNone/>
            </a:pPr>
            <a:r>
              <a:rPr lang="en-US" altLang="zh-CN" sz="2800" b="1" dirty="0">
                <a:solidFill>
                  <a:srgbClr val="FC0000"/>
                </a:solidFill>
                <a:latin typeface="宋体" panose="02010600030101010101" pitchFamily="2" charset="-122"/>
                <a:ea typeface="宋体" panose="02010600030101010101" pitchFamily="2" charset="-122"/>
              </a:rPr>
              <a:t>《</a:t>
            </a:r>
            <a:r>
              <a:rPr lang="zh-CN" altLang="en-US" sz="2800" b="1" dirty="0">
                <a:solidFill>
                  <a:srgbClr val="FC0000"/>
                </a:solidFill>
                <a:latin typeface="宋体" panose="02010600030101010101" pitchFamily="2" charset="-122"/>
                <a:ea typeface="宋体" panose="02010600030101010101" pitchFamily="2" charset="-122"/>
              </a:rPr>
              <a:t>孙子兵法</a:t>
            </a:r>
            <a:r>
              <a:rPr lang="en-US" altLang="zh-CN" sz="2800" b="1" dirty="0">
                <a:solidFill>
                  <a:srgbClr val="FC0000"/>
                </a:solidFill>
                <a:latin typeface="宋体" panose="02010600030101010101" pitchFamily="2" charset="-122"/>
                <a:ea typeface="宋体" panose="02010600030101010101" pitchFamily="2" charset="-122"/>
              </a:rPr>
              <a:t>》</a:t>
            </a:r>
            <a:r>
              <a:rPr lang="zh-CN" altLang="en-US" sz="2800" b="1" dirty="0">
                <a:solidFill>
                  <a:srgbClr val="FC0000"/>
                </a:solidFill>
                <a:latin typeface="宋体" panose="02010600030101010101" pitchFamily="2" charset="-122"/>
                <a:ea typeface="宋体" panose="02010600030101010101" pitchFamily="2" charset="-122"/>
              </a:rPr>
              <a:t>中的先胜论</a:t>
            </a:r>
          </a:p>
        </p:txBody>
      </p:sp>
      <p:sp>
        <p:nvSpPr>
          <p:cNvPr id="7" name="文本框 6"/>
          <p:cNvSpPr txBox="1"/>
          <p:nvPr/>
        </p:nvSpPr>
        <p:spPr>
          <a:xfrm>
            <a:off x="355600" y="2858254"/>
            <a:ext cx="6278880" cy="369332"/>
          </a:xfrm>
          <a:prstGeom prst="rect">
            <a:avLst/>
          </a:prstGeom>
          <a:noFill/>
        </p:spPr>
        <p:txBody>
          <a:bodyPr wrap="square">
            <a:spAutoFit/>
          </a:bodyPr>
          <a:lstStyle/>
          <a:p>
            <a:pPr eaLnBrk="1" hangingPunct="1">
              <a:spcBef>
                <a:spcPct val="0"/>
              </a:spcBef>
              <a:buFontTx/>
              <a:buNone/>
            </a:pPr>
            <a:r>
              <a:rPr kumimoji="1" lang="en-US" altLang="zh-CN" sz="1800" b="1" dirty="0">
                <a:latin typeface="宋体" panose="02010600030101010101" pitchFamily="2" charset="-122"/>
                <a:ea typeface="宋体" panose="02010600030101010101" pitchFamily="2" charset="-122"/>
              </a:rPr>
              <a:t>《</a:t>
            </a:r>
            <a:r>
              <a:rPr kumimoji="1" lang="zh-CN" altLang="en-US" sz="1800" b="1" dirty="0">
                <a:latin typeface="宋体" panose="02010600030101010101" pitchFamily="2" charset="-122"/>
                <a:ea typeface="宋体" panose="02010600030101010101" pitchFamily="2" charset="-122"/>
              </a:rPr>
              <a:t>形</a:t>
            </a:r>
            <a:r>
              <a:rPr kumimoji="1" lang="en-US" altLang="zh-CN" sz="1800" b="1" dirty="0">
                <a:latin typeface="宋体" panose="02010600030101010101" pitchFamily="2" charset="-122"/>
                <a:ea typeface="宋体" panose="02010600030101010101" pitchFamily="2" charset="-122"/>
              </a:rPr>
              <a:t>》</a:t>
            </a:r>
            <a:r>
              <a:rPr kumimoji="1" lang="zh-CN" altLang="en-US" sz="1800" b="1" dirty="0">
                <a:solidFill>
                  <a:srgbClr val="FF0000"/>
                </a:solidFill>
                <a:latin typeface="宋体" panose="02010600030101010101" pitchFamily="2" charset="-122"/>
                <a:ea typeface="宋体" panose="02010600030101010101" pitchFamily="2" charset="-122"/>
              </a:rPr>
              <a:t>“胜兵先胜而后求战，败兵先战而后求胜”</a:t>
            </a:r>
            <a:endParaRPr kumimoji="1" lang="en-US" altLang="zh-CN" sz="1800" b="1" dirty="0">
              <a:solidFill>
                <a:srgbClr val="FF0000"/>
              </a:solidFill>
              <a:latin typeface="宋体" panose="02010600030101010101" pitchFamily="2" charset="-122"/>
              <a:ea typeface="宋体" panose="02010600030101010101" pitchFamily="2" charset="-122"/>
            </a:endParaRPr>
          </a:p>
        </p:txBody>
      </p:sp>
      <p:sp>
        <p:nvSpPr>
          <p:cNvPr id="9" name="文本框 8"/>
          <p:cNvSpPr txBox="1"/>
          <p:nvPr/>
        </p:nvSpPr>
        <p:spPr>
          <a:xfrm>
            <a:off x="355600" y="3323485"/>
            <a:ext cx="6278880" cy="1477328"/>
          </a:xfrm>
          <a:prstGeom prst="rect">
            <a:avLst/>
          </a:prstGeom>
          <a:noFill/>
        </p:spPr>
        <p:txBody>
          <a:bodyPr wrap="square">
            <a:spAutoFit/>
          </a:bodyPr>
          <a:lstStyle/>
          <a:p>
            <a:pPr eaLnBrk="1" hangingPunct="1">
              <a:spcBef>
                <a:spcPct val="0"/>
              </a:spcBef>
              <a:buFontTx/>
              <a:buNone/>
            </a:pPr>
            <a:r>
              <a:rPr kumimoji="1" lang="zh-CN" altLang="en-US" sz="1800" b="1" dirty="0">
                <a:latin typeface="宋体" panose="02010600030101010101" pitchFamily="2" charset="-122"/>
                <a:ea typeface="宋体" panose="02010600030101010101" pitchFamily="2" charset="-122"/>
              </a:rPr>
              <a:t>打胜仗的军队都是创造、具备了胜利的条件再去交战，打败仗的军队则是先与敌人交战而后寻求胜利</a:t>
            </a:r>
            <a:endParaRPr kumimoji="1" lang="en-US" altLang="zh-CN" sz="1800" b="1" dirty="0">
              <a:latin typeface="宋体" panose="02010600030101010101" pitchFamily="2" charset="-122"/>
              <a:ea typeface="宋体" panose="02010600030101010101" pitchFamily="2" charset="-122"/>
            </a:endParaRPr>
          </a:p>
          <a:p>
            <a:pPr eaLnBrk="1" hangingPunct="1">
              <a:spcBef>
                <a:spcPct val="0"/>
              </a:spcBef>
              <a:buFontTx/>
              <a:buNone/>
            </a:pPr>
            <a:endParaRPr kumimoji="1" lang="en-US" altLang="zh-CN" sz="1800" b="1" dirty="0">
              <a:latin typeface="宋体" panose="02010600030101010101" pitchFamily="2" charset="-122"/>
              <a:ea typeface="宋体" panose="02010600030101010101" pitchFamily="2" charset="-122"/>
            </a:endParaRPr>
          </a:p>
          <a:p>
            <a:pPr eaLnBrk="1" hangingPunct="1">
              <a:spcBef>
                <a:spcPct val="0"/>
              </a:spcBef>
              <a:buFontTx/>
              <a:buNone/>
            </a:pPr>
            <a:r>
              <a:rPr kumimoji="1" lang="zh-CN" altLang="en-US" sz="1800" b="1" dirty="0">
                <a:latin typeface="宋体" panose="02010600030101010101" pitchFamily="2" charset="-122"/>
                <a:ea typeface="宋体" panose="02010600030101010101" pitchFamily="2" charset="-122"/>
              </a:rPr>
              <a:t>“先胜论”并非建立在一厢情愿的基础之上，而是强调主客观因素的结合，是道胜、称胜、知胜、算胜的综合集成</a:t>
            </a:r>
          </a:p>
        </p:txBody>
      </p:sp>
      <p:sp>
        <p:nvSpPr>
          <p:cNvPr id="11" name="文本框 10"/>
          <p:cNvSpPr txBox="1"/>
          <p:nvPr/>
        </p:nvSpPr>
        <p:spPr>
          <a:xfrm>
            <a:off x="5557520" y="2484008"/>
            <a:ext cx="6278880" cy="2873607"/>
          </a:xfrm>
          <a:prstGeom prst="rect">
            <a:avLst/>
          </a:prstGeom>
          <a:noFill/>
        </p:spPr>
        <p:txBody>
          <a:bodyPr wrap="square">
            <a:spAutoFit/>
          </a:bodyPr>
          <a:lstStyle/>
          <a:p>
            <a:pPr algn="ctr" eaLnBrk="1" hangingPunct="1">
              <a:spcBef>
                <a:spcPct val="50000"/>
              </a:spcBef>
              <a:buFontTx/>
              <a:buNone/>
            </a:pPr>
            <a:r>
              <a:rPr lang="en-US" altLang="zh-CN" sz="2400" b="1" dirty="0">
                <a:solidFill>
                  <a:srgbClr val="FC0000"/>
                </a:solidFill>
                <a:latin typeface="宋体" panose="02010600030101010101" pitchFamily="2" charset="-122"/>
                <a:ea typeface="宋体" panose="02010600030101010101" pitchFamily="2" charset="-122"/>
              </a:rPr>
              <a:t>《</a:t>
            </a:r>
            <a:r>
              <a:rPr lang="zh-CN" altLang="en-US" sz="2400" b="1" dirty="0">
                <a:solidFill>
                  <a:srgbClr val="FC0000"/>
                </a:solidFill>
                <a:latin typeface="宋体" panose="02010600030101010101" pitchFamily="2" charset="-122"/>
                <a:ea typeface="宋体" panose="02010600030101010101" pitchFamily="2" charset="-122"/>
              </a:rPr>
              <a:t>孙子兵法</a:t>
            </a:r>
            <a:r>
              <a:rPr lang="en-US" altLang="zh-CN" sz="2400" b="1" dirty="0">
                <a:solidFill>
                  <a:srgbClr val="FC0000"/>
                </a:solidFill>
                <a:latin typeface="宋体" panose="02010600030101010101" pitchFamily="2" charset="-122"/>
                <a:ea typeface="宋体" panose="02010600030101010101" pitchFamily="2" charset="-122"/>
              </a:rPr>
              <a:t>》</a:t>
            </a:r>
            <a:r>
              <a:rPr lang="zh-CN" altLang="en-US" sz="2400" b="1" dirty="0">
                <a:solidFill>
                  <a:srgbClr val="FC0000"/>
                </a:solidFill>
                <a:latin typeface="宋体" panose="02010600030101010101" pitchFamily="2" charset="-122"/>
                <a:ea typeface="宋体" panose="02010600030101010101" pitchFamily="2" charset="-122"/>
              </a:rPr>
              <a:t>中的先胜论</a:t>
            </a:r>
          </a:p>
          <a:p>
            <a:pPr algn="ctr" eaLnBrk="1" hangingPunct="1">
              <a:spcBef>
                <a:spcPct val="50000"/>
              </a:spcBef>
              <a:buFontTx/>
              <a:buNone/>
            </a:pPr>
            <a:r>
              <a:rPr lang="zh-CN" altLang="en-US" sz="2800" b="1" dirty="0">
                <a:solidFill>
                  <a:srgbClr val="FC0000"/>
                </a:solidFill>
                <a:latin typeface="宋体" panose="02010600030101010101" pitchFamily="2" charset="-122"/>
                <a:ea typeface="宋体" panose="02010600030101010101" pitchFamily="2" charset="-122"/>
              </a:rPr>
              <a:t>一、道胜论</a:t>
            </a:r>
          </a:p>
          <a:p>
            <a:pPr algn="ctr" eaLnBrk="1" hangingPunct="1">
              <a:lnSpc>
                <a:spcPct val="50000"/>
              </a:lnSpc>
              <a:spcBef>
                <a:spcPct val="50000"/>
              </a:spcBef>
              <a:buFontTx/>
              <a:buNone/>
            </a:pPr>
            <a:r>
              <a:rPr lang="zh-CN" altLang="en-US" sz="2800" b="1" dirty="0">
                <a:solidFill>
                  <a:srgbClr val="FC0000"/>
                </a:solidFill>
                <a:latin typeface="宋体" panose="02010600030101010101" pitchFamily="2" charset="-122"/>
                <a:ea typeface="宋体" panose="02010600030101010101" pitchFamily="2" charset="-122"/>
              </a:rPr>
              <a:t>二、称胜论</a:t>
            </a:r>
          </a:p>
          <a:p>
            <a:pPr algn="ctr" eaLnBrk="1" hangingPunct="1">
              <a:lnSpc>
                <a:spcPct val="50000"/>
              </a:lnSpc>
              <a:spcBef>
                <a:spcPct val="50000"/>
              </a:spcBef>
              <a:buFontTx/>
              <a:buNone/>
            </a:pPr>
            <a:r>
              <a:rPr lang="zh-CN" altLang="en-US" sz="2800" b="1" dirty="0">
                <a:solidFill>
                  <a:srgbClr val="FC0000"/>
                </a:solidFill>
                <a:latin typeface="宋体" panose="02010600030101010101" pitchFamily="2" charset="-122"/>
                <a:ea typeface="宋体" panose="02010600030101010101" pitchFamily="2" charset="-122"/>
              </a:rPr>
              <a:t>三、知胜论</a:t>
            </a:r>
          </a:p>
          <a:p>
            <a:pPr algn="ctr" eaLnBrk="1" hangingPunct="1">
              <a:lnSpc>
                <a:spcPct val="50000"/>
              </a:lnSpc>
              <a:spcBef>
                <a:spcPct val="50000"/>
              </a:spcBef>
              <a:buFontTx/>
              <a:buNone/>
            </a:pPr>
            <a:r>
              <a:rPr lang="zh-CN" altLang="en-US" sz="2800" b="1" dirty="0">
                <a:solidFill>
                  <a:srgbClr val="FC0000"/>
                </a:solidFill>
                <a:latin typeface="宋体" panose="02010600030101010101" pitchFamily="2" charset="-122"/>
                <a:ea typeface="宋体" panose="02010600030101010101" pitchFamily="2" charset="-122"/>
              </a:rPr>
              <a:t>四、算胜论</a:t>
            </a:r>
          </a:p>
          <a:p>
            <a:pPr algn="ctr" eaLnBrk="1" hangingPunct="1">
              <a:lnSpc>
                <a:spcPct val="50000"/>
              </a:lnSpc>
              <a:spcBef>
                <a:spcPct val="50000"/>
              </a:spcBef>
              <a:buFontTx/>
              <a:buNone/>
            </a:pPr>
            <a:r>
              <a:rPr lang="zh-CN" altLang="en-US" sz="2800" b="1" dirty="0">
                <a:solidFill>
                  <a:srgbClr val="FC0000"/>
                </a:solidFill>
                <a:latin typeface="宋体" panose="02010600030101010101" pitchFamily="2" charset="-122"/>
                <a:ea typeface="宋体" panose="02010600030101010101" pitchFamily="2" charset="-122"/>
              </a:rPr>
              <a:t>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1770" y="1556385"/>
            <a:ext cx="11769725" cy="4215765"/>
          </a:xfrm>
          <a:prstGeom prst="rect">
            <a:avLst/>
          </a:prstGeom>
          <a:solidFill>
            <a:schemeClr val="accent6">
              <a:lumMod val="20000"/>
              <a:lumOff val="80000"/>
            </a:schemeClr>
          </a:solidFill>
        </p:spPr>
        <p:txBody>
          <a:bodyPr wrap="square" rtlCol="0">
            <a:spAutoFit/>
          </a:bodyPr>
          <a:lstStyle/>
          <a:p>
            <a:pPr algn="just"/>
            <a:r>
              <a:rPr lang="zh-CN" altLang="en-US" sz="2800" b="1">
                <a:solidFill>
                  <a:srgbClr val="FF0000"/>
                </a:solidFill>
                <a:latin typeface="微软雅黑" panose="020B0503020204020204" charset="-122"/>
                <a:ea typeface="微软雅黑" panose="020B0503020204020204" charset="-122"/>
                <a:cs typeface="楷体" panose="02010609060101010101" pitchFamily="49" charset="-122"/>
              </a:rPr>
              <a:t>龚庆：</a:t>
            </a:r>
            <a:r>
              <a:rPr lang="zh-CN" altLang="en-US" sz="2400" spc="-100">
                <a:solidFill>
                  <a:schemeClr val="tx1"/>
                </a:solidFill>
                <a:uFillTx/>
                <a:latin typeface="楷体" panose="02010609060101010101" pitchFamily="49" charset="-122"/>
                <a:ea typeface="楷体" panose="02010609060101010101" pitchFamily="49" charset="-122"/>
                <a:cs typeface="楷体" panose="02010609060101010101" pitchFamily="49" charset="-122"/>
              </a:rPr>
              <a:t>我认为应该从</a:t>
            </a:r>
            <a:r>
              <a:rPr lang="zh-CN" altLang="en-US" sz="2400" b="1" spc="-100">
                <a:solidFill>
                  <a:srgbClr val="FF0000"/>
                </a:solidFill>
                <a:uFillTx/>
                <a:latin typeface="微软雅黑" panose="020B0503020204020204" charset="-122"/>
                <a:ea typeface="微软雅黑" panose="020B0503020204020204" charset="-122"/>
                <a:cs typeface="楷体" panose="02010609060101010101" pitchFamily="49" charset="-122"/>
              </a:rPr>
              <a:t>战略和战术</a:t>
            </a:r>
            <a:r>
              <a:rPr lang="zh-CN" altLang="en-US" sz="2400" spc="-100">
                <a:solidFill>
                  <a:schemeClr val="tx1"/>
                </a:solidFill>
                <a:uFillTx/>
                <a:latin typeface="楷体" panose="02010609060101010101" pitchFamily="49" charset="-122"/>
                <a:ea typeface="楷体" panose="02010609060101010101" pitchFamily="49" charset="-122"/>
                <a:cs typeface="楷体" panose="02010609060101010101" pitchFamily="49" charset="-122"/>
              </a:rPr>
              <a:t>两个方面理解先胜论：从</a:t>
            </a:r>
            <a:r>
              <a:rPr lang="zh-CN" altLang="en-US" sz="2400" b="1" spc="-100">
                <a:solidFill>
                  <a:srgbClr val="FF0000"/>
                </a:solidFill>
                <a:uFillTx/>
                <a:latin typeface="微软雅黑" panose="020B0503020204020204" charset="-122"/>
                <a:ea typeface="微软雅黑" panose="020B0503020204020204" charset="-122"/>
                <a:cs typeface="楷体" panose="02010609060101010101" pitchFamily="49" charset="-122"/>
              </a:rPr>
              <a:t>战略角度</a:t>
            </a:r>
            <a:r>
              <a:rPr lang="zh-CN" altLang="en-US" sz="2400" spc="-100">
                <a:solidFill>
                  <a:schemeClr val="tx1"/>
                </a:solidFill>
                <a:uFillTx/>
                <a:latin typeface="楷体" panose="02010609060101010101" pitchFamily="49" charset="-122"/>
                <a:ea typeface="楷体" panose="02010609060101010101" pitchFamily="49" charset="-122"/>
                <a:cs typeface="楷体" panose="02010609060101010101" pitchFamily="49" charset="-122"/>
              </a:rPr>
              <a:t>上看，先胜论就是要创造克敌制胜的先决条件，即有强大的实力支撑；从</a:t>
            </a:r>
            <a:r>
              <a:rPr lang="zh-CN" altLang="en-US" sz="2400" b="1" spc="-100">
                <a:solidFill>
                  <a:srgbClr val="FF0000"/>
                </a:solidFill>
                <a:uFillTx/>
                <a:latin typeface="微软雅黑" panose="020B0503020204020204" charset="-122"/>
                <a:ea typeface="微软雅黑" panose="020B0503020204020204" charset="-122"/>
                <a:cs typeface="楷体" panose="02010609060101010101" pitchFamily="49" charset="-122"/>
              </a:rPr>
              <a:t>战术角度</a:t>
            </a:r>
            <a:r>
              <a:rPr lang="zh-CN" altLang="en-US" sz="2400" spc="-100">
                <a:solidFill>
                  <a:schemeClr val="tx1"/>
                </a:solidFill>
                <a:uFillTx/>
                <a:latin typeface="楷体" panose="02010609060101010101" pitchFamily="49" charset="-122"/>
                <a:ea typeface="楷体" panose="02010609060101010101" pitchFamily="49" charset="-122"/>
                <a:cs typeface="楷体" panose="02010609060101010101" pitchFamily="49" charset="-122"/>
              </a:rPr>
              <a:t>上看，先胜论强调灵活机动，主动出击，使敌人进入自己的节奏。在</a:t>
            </a:r>
            <a:r>
              <a:rPr lang="zh-CN" altLang="en-US" sz="2400" b="1" spc="-100">
                <a:solidFill>
                  <a:srgbClr val="FF0000"/>
                </a:solidFill>
                <a:uFillTx/>
                <a:latin typeface="微软雅黑" panose="020B0503020204020204" charset="-122"/>
                <a:ea typeface="微软雅黑" panose="020B0503020204020204" charset="-122"/>
                <a:cs typeface="楷体" panose="02010609060101010101" pitchFamily="49" charset="-122"/>
              </a:rPr>
              <a:t>中途岛海战</a:t>
            </a:r>
            <a:r>
              <a:rPr lang="zh-CN" altLang="en-US" sz="2400" spc="-100">
                <a:solidFill>
                  <a:schemeClr val="tx1"/>
                </a:solidFill>
                <a:uFillTx/>
                <a:latin typeface="楷体" panose="02010609060101010101" pitchFamily="49" charset="-122"/>
                <a:ea typeface="楷体" panose="02010609060101010101" pitchFamily="49" charset="-122"/>
                <a:cs typeface="楷体" panose="02010609060101010101" pitchFamily="49" charset="-122"/>
              </a:rPr>
              <a:t>当中，美国战胜日本就符号先胜论的条件。从</a:t>
            </a:r>
            <a:r>
              <a:rPr lang="zh-CN" altLang="en-US" sz="2400" b="1" spc="-100">
                <a:solidFill>
                  <a:srgbClr val="FF0000"/>
                </a:solidFill>
                <a:uFillTx/>
                <a:latin typeface="微软雅黑" panose="020B0503020204020204" charset="-122"/>
                <a:ea typeface="微软雅黑" panose="020B0503020204020204" charset="-122"/>
                <a:cs typeface="楷体" panose="02010609060101010101" pitchFamily="49" charset="-122"/>
              </a:rPr>
              <a:t>战略</a:t>
            </a:r>
            <a:r>
              <a:rPr lang="zh-CN" altLang="en-US" sz="2400" spc="-100">
                <a:solidFill>
                  <a:schemeClr val="tx1"/>
                </a:solidFill>
                <a:uFillTx/>
                <a:latin typeface="楷体" panose="02010609060101010101" pitchFamily="49" charset="-122"/>
                <a:ea typeface="楷体" panose="02010609060101010101" pitchFamily="49" charset="-122"/>
                <a:cs typeface="楷体" panose="02010609060101010101" pitchFamily="49" charset="-122"/>
              </a:rPr>
              <a:t>上看，美国作为当时世界上最强大的国家之一，具有强大的经济、技术和工业实力，这是美国的硬实力；在整个战役中，美军始终保持了冷静和稳定，没有因为一时的胜利而放松警惕，这是美国的战略定力，没有被敌人牵着鼻子走。从</a:t>
            </a:r>
            <a:r>
              <a:rPr lang="zh-CN" altLang="en-US" sz="2400" b="1" spc="-100">
                <a:solidFill>
                  <a:srgbClr val="FF0000"/>
                </a:solidFill>
                <a:uFillTx/>
                <a:latin typeface="微软雅黑" panose="020B0503020204020204" charset="-122"/>
                <a:ea typeface="微软雅黑" panose="020B0503020204020204" charset="-122"/>
                <a:cs typeface="楷体" panose="02010609060101010101" pitchFamily="49" charset="-122"/>
              </a:rPr>
              <a:t>战术</a:t>
            </a:r>
            <a:r>
              <a:rPr lang="zh-CN" altLang="en-US" sz="2400" spc="-100">
                <a:solidFill>
                  <a:schemeClr val="tx1"/>
                </a:solidFill>
                <a:uFillTx/>
                <a:latin typeface="楷体" panose="02010609060101010101" pitchFamily="49" charset="-122"/>
                <a:ea typeface="楷体" panose="02010609060101010101" pitchFamily="49" charset="-122"/>
                <a:cs typeface="楷体" panose="02010609060101010101" pitchFamily="49" charset="-122"/>
              </a:rPr>
              <a:t>上看，一方面，美国通过情报收集和分析，了解了日本海军的实力、战术和动向，从而对中途岛海战有了充分的准备；另一方面，美军在战争中采取了灵活多变的战术，如通过电子干扰和欺骗手段，成功地迷惑了日本海军，使其对美军的行动产生了误判，并且在战争中采取了主动出击的策略，将日本海军引向了自己预先设好的陷阱。在实力条件与战术水平都碾压对手的情况下，美军在这场战役当中取得了胜利。</a:t>
            </a:r>
          </a:p>
        </p:txBody>
      </p:sp>
      <p:sp>
        <p:nvSpPr>
          <p:cNvPr id="3" name="文本框 2"/>
          <p:cNvSpPr txBox="1"/>
          <p:nvPr/>
        </p:nvSpPr>
        <p:spPr>
          <a:xfrm>
            <a:off x="191770" y="836295"/>
            <a:ext cx="6397625" cy="460375"/>
          </a:xfrm>
          <a:prstGeom prst="rect">
            <a:avLst/>
          </a:prstGeom>
          <a:solidFill>
            <a:schemeClr val="accent6">
              <a:lumMod val="20000"/>
              <a:lumOff val="80000"/>
            </a:schemeClr>
          </a:solidFill>
        </p:spPr>
        <p:txBody>
          <a:bodyPr wrap="square" rtlCol="0">
            <a:spAutoFit/>
          </a:bodyPr>
          <a:lstStyle/>
          <a:p>
            <a:r>
              <a:rPr lang="zh-CN" altLang="en-US" sz="2400" b="1">
                <a:latin typeface="微软雅黑" panose="020B0503020204020204" charset="-122"/>
                <a:ea typeface="微软雅黑" panose="020B0503020204020204" charset="-122"/>
              </a:rPr>
              <a:t>用一个战例或者案例来阐述你理解的先胜论？</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35990" y="380223"/>
            <a:ext cx="6094428" cy="1477328"/>
          </a:xfrm>
          <a:prstGeom prst="rect">
            <a:avLst/>
          </a:prstGeom>
          <a:noFill/>
        </p:spPr>
        <p:txBody>
          <a:bodyPr wrap="square">
            <a:spAutoFit/>
          </a:bodyPr>
          <a:lstStyle/>
          <a:p>
            <a:pPr eaLnBrk="1" hangingPunct="1">
              <a:spcBef>
                <a:spcPct val="0"/>
              </a:spcBef>
              <a:buFontTx/>
              <a:buNone/>
            </a:pPr>
            <a:r>
              <a:rPr lang="en-US" altLang="zh-CN" sz="1800" dirty="0">
                <a:solidFill>
                  <a:srgbClr val="000000"/>
                </a:solidFill>
                <a:latin typeface="宋体" panose="02010600030101010101" pitchFamily="2" charset="-122"/>
                <a:ea typeface="宋体" panose="02010600030101010101" pitchFamily="2" charset="-122"/>
              </a:rPr>
              <a:t>《</a:t>
            </a:r>
            <a:r>
              <a:rPr lang="zh-CN" altLang="en-US" sz="1800" dirty="0">
                <a:solidFill>
                  <a:srgbClr val="000000"/>
                </a:solidFill>
                <a:latin typeface="宋体" panose="02010600030101010101" pitchFamily="2" charset="-122"/>
                <a:ea typeface="宋体" panose="02010600030101010101" pitchFamily="2" charset="-122"/>
              </a:rPr>
              <a:t>作战</a:t>
            </a:r>
            <a:r>
              <a:rPr lang="en-US" altLang="zh-CN" sz="1800" dirty="0">
                <a:solidFill>
                  <a:srgbClr val="000000"/>
                </a:solidFill>
                <a:latin typeface="宋体" panose="02010600030101010101" pitchFamily="2" charset="-122"/>
                <a:ea typeface="宋体" panose="02010600030101010101" pitchFamily="2" charset="-122"/>
              </a:rPr>
              <a:t>》</a:t>
            </a:r>
            <a:r>
              <a:rPr lang="zh-CN" altLang="en-US" sz="1800" dirty="0">
                <a:solidFill>
                  <a:srgbClr val="000000"/>
                </a:solidFill>
                <a:latin typeface="宋体" panose="02010600030101010101" pitchFamily="2" charset="-122"/>
                <a:ea typeface="宋体" panose="02010600030101010101" pitchFamily="2" charset="-122"/>
              </a:rPr>
              <a:t>：本篇主要从战略角度讲述在作战时，合理运用后勤的诸种问题。战争要消耗大量的人力、物力、财力，故从我方来说要速战速决，争取用最小的代价取得最大的战果，同时要取之于敌方，为我所用，这样就能够“胜敌而益强”。</a:t>
            </a:r>
          </a:p>
        </p:txBody>
      </p:sp>
      <p:sp>
        <p:nvSpPr>
          <p:cNvPr id="10" name="文本框 9"/>
          <p:cNvSpPr txBox="1"/>
          <p:nvPr/>
        </p:nvSpPr>
        <p:spPr>
          <a:xfrm>
            <a:off x="313442" y="1857551"/>
            <a:ext cx="6094428" cy="1673215"/>
          </a:xfrm>
          <a:prstGeom prst="rect">
            <a:avLst/>
          </a:prstGeom>
          <a:noFill/>
        </p:spPr>
        <p:txBody>
          <a:bodyPr wrap="square">
            <a:spAutoFit/>
          </a:bodyPr>
          <a:lstStyle/>
          <a:p>
            <a:pPr algn="ctr" eaLnBrk="1" hangingPunct="1">
              <a:lnSpc>
                <a:spcPct val="120000"/>
              </a:lnSpc>
              <a:spcBef>
                <a:spcPct val="0"/>
              </a:spcBef>
              <a:buFontTx/>
              <a:buNone/>
            </a:pPr>
            <a:r>
              <a:rPr lang="en-US" altLang="zh-CN" sz="1800" b="1" dirty="0">
                <a:solidFill>
                  <a:srgbClr val="FF3300"/>
                </a:solidFill>
                <a:latin typeface="宋体" panose="02010600030101010101" pitchFamily="2" charset="-122"/>
                <a:ea typeface="宋体" panose="02010600030101010101" pitchFamily="2" charset="-122"/>
              </a:rPr>
              <a:t>1.</a:t>
            </a:r>
            <a:r>
              <a:rPr lang="zh-CN" altLang="en-US" sz="1800" b="1" dirty="0">
                <a:solidFill>
                  <a:srgbClr val="FF3300"/>
                </a:solidFill>
                <a:latin typeface="宋体" panose="02010600030101010101" pitchFamily="2" charset="-122"/>
                <a:ea typeface="宋体" panose="02010600030101010101" pitchFamily="2" charset="-122"/>
              </a:rPr>
              <a:t>用兵宜速胜</a:t>
            </a:r>
            <a:endParaRPr lang="en-US" altLang="zh-CN" sz="1800" b="1" dirty="0">
              <a:solidFill>
                <a:srgbClr val="FF3300"/>
              </a:solidFill>
              <a:latin typeface="宋体" panose="02010600030101010101" pitchFamily="2" charset="-122"/>
              <a:ea typeface="宋体" panose="02010600030101010101" pitchFamily="2" charset="-122"/>
            </a:endParaRPr>
          </a:p>
          <a:p>
            <a:pPr eaLnBrk="1" hangingPunct="1">
              <a:lnSpc>
                <a:spcPct val="120000"/>
              </a:lnSpc>
              <a:spcBef>
                <a:spcPct val="0"/>
              </a:spcBef>
              <a:buFontTx/>
              <a:buNone/>
            </a:pPr>
            <a:r>
              <a:rPr lang="zh-CN" altLang="en-US" sz="1800" dirty="0">
                <a:solidFill>
                  <a:srgbClr val="000000"/>
                </a:solidFill>
                <a:latin typeface="宋体" panose="02010600030101010101" pitchFamily="2" charset="-122"/>
                <a:ea typeface="宋体" panose="02010600030101010101" pitchFamily="2" charset="-122"/>
              </a:rPr>
              <a:t>夫兵久而国利者，未之有也。</a:t>
            </a:r>
            <a:endParaRPr lang="en-US" altLang="zh-CN" sz="1800" dirty="0">
              <a:solidFill>
                <a:srgbClr val="000000"/>
              </a:solidFill>
              <a:latin typeface="宋体" panose="02010600030101010101" pitchFamily="2" charset="-122"/>
              <a:ea typeface="宋体" panose="02010600030101010101" pitchFamily="2" charset="-122"/>
            </a:endParaRPr>
          </a:p>
          <a:p>
            <a:pPr eaLnBrk="1" hangingPunct="1">
              <a:lnSpc>
                <a:spcPct val="120000"/>
              </a:lnSpc>
              <a:spcBef>
                <a:spcPct val="0"/>
              </a:spcBef>
              <a:buNone/>
            </a:pPr>
            <a:r>
              <a:rPr lang="zh-CN" altLang="en-US" sz="1800" b="1" dirty="0">
                <a:solidFill>
                  <a:srgbClr val="FF0000"/>
                </a:solidFill>
                <a:latin typeface="宋体" panose="02010600030101010101" pitchFamily="2" charset="-122"/>
                <a:ea typeface="宋体" panose="02010600030101010101" pitchFamily="2" charset="-122"/>
              </a:rPr>
              <a:t>战争久拖不决而对国家有利的情形是没有的。</a:t>
            </a:r>
            <a:endParaRPr lang="zh-CN" altLang="en-US" sz="1800" dirty="0">
              <a:solidFill>
                <a:srgbClr val="000000"/>
              </a:solidFill>
              <a:latin typeface="宋体" panose="02010600030101010101" pitchFamily="2" charset="-122"/>
              <a:ea typeface="宋体" panose="02010600030101010101" pitchFamily="2" charset="-122"/>
            </a:endParaRPr>
          </a:p>
          <a:p>
            <a:pPr eaLnBrk="1" hangingPunct="1">
              <a:lnSpc>
                <a:spcPct val="120000"/>
              </a:lnSpc>
              <a:spcBef>
                <a:spcPct val="0"/>
              </a:spcBef>
              <a:buFontTx/>
              <a:buNone/>
            </a:pPr>
            <a:r>
              <a:rPr lang="zh-CN" altLang="en-US" sz="1600" dirty="0">
                <a:solidFill>
                  <a:srgbClr val="000000"/>
                </a:solidFill>
                <a:latin typeface="宋体" panose="02010600030101010101" pitchFamily="2" charset="-122"/>
                <a:ea typeface="宋体" panose="02010600030101010101" pitchFamily="2" charset="-122"/>
              </a:rPr>
              <a:t>兵贵胜，不贵久。</a:t>
            </a:r>
            <a:br>
              <a:rPr lang="zh-CN" altLang="en-US" sz="1600" dirty="0">
                <a:solidFill>
                  <a:srgbClr val="000000"/>
                </a:solidFill>
                <a:latin typeface="宋体" panose="02010600030101010101" pitchFamily="2" charset="-122"/>
                <a:ea typeface="宋体" panose="02010600030101010101" pitchFamily="2" charset="-122"/>
              </a:rPr>
            </a:br>
            <a:r>
              <a:rPr lang="zh-CN" altLang="en-US" sz="1800" b="1" dirty="0">
                <a:solidFill>
                  <a:srgbClr val="FF0000"/>
                </a:solidFill>
                <a:latin typeface="宋体" panose="02010600030101010101" pitchFamily="2" charset="-122"/>
                <a:ea typeface="宋体" panose="02010600030101010101" pitchFamily="2" charset="-122"/>
              </a:rPr>
              <a:t>所以用兵贵在速胜，而不应旷日持久。</a:t>
            </a:r>
            <a:endParaRPr lang="zh-CN" altLang="en-US" dirty="0">
              <a:solidFill>
                <a:srgbClr val="000000"/>
              </a:solidFill>
              <a:latin typeface="宋体" panose="02010600030101010101" pitchFamily="2" charset="-122"/>
              <a:ea typeface="宋体" panose="02010600030101010101" pitchFamily="2" charset="-122"/>
            </a:endParaRPr>
          </a:p>
        </p:txBody>
      </p:sp>
      <p:sp>
        <p:nvSpPr>
          <p:cNvPr id="12" name="文本框 11"/>
          <p:cNvSpPr txBox="1"/>
          <p:nvPr/>
        </p:nvSpPr>
        <p:spPr>
          <a:xfrm>
            <a:off x="313442" y="3831152"/>
            <a:ext cx="6094428" cy="369332"/>
          </a:xfrm>
          <a:prstGeom prst="rect">
            <a:avLst/>
          </a:prstGeom>
          <a:noFill/>
        </p:spPr>
        <p:txBody>
          <a:bodyPr wrap="square">
            <a:spAutoFit/>
          </a:bodyPr>
          <a:lstStyle/>
          <a:p>
            <a:pPr algn="ctr"/>
            <a:r>
              <a:rPr lang="en-US" altLang="zh-CN" sz="1800" b="1" dirty="0">
                <a:solidFill>
                  <a:srgbClr val="FF3300"/>
                </a:solidFill>
                <a:latin typeface="宋体" panose="02010600030101010101" pitchFamily="2" charset="-122"/>
                <a:ea typeface="宋体" panose="02010600030101010101" pitchFamily="2" charset="-122"/>
              </a:rPr>
              <a:t>2.</a:t>
            </a:r>
            <a:r>
              <a:rPr lang="zh-CN" altLang="en-US" sz="1800" b="1" dirty="0">
                <a:solidFill>
                  <a:srgbClr val="FF3300"/>
                </a:solidFill>
                <a:latin typeface="宋体" panose="02010600030101010101" pitchFamily="2" charset="-122"/>
                <a:ea typeface="宋体" panose="02010600030101010101" pitchFamily="2" charset="-122"/>
              </a:rPr>
              <a:t>举兵十万，日费千金</a:t>
            </a:r>
            <a:endParaRPr lang="zh-CN" altLang="en-US" sz="1800" dirty="0">
              <a:latin typeface="宋体" panose="02010600030101010101" pitchFamily="2" charset="-122"/>
              <a:ea typeface="宋体" panose="02010600030101010101" pitchFamily="2" charset="-122"/>
            </a:endParaRPr>
          </a:p>
        </p:txBody>
      </p:sp>
      <p:sp>
        <p:nvSpPr>
          <p:cNvPr id="14" name="文本框 13"/>
          <p:cNvSpPr txBox="1"/>
          <p:nvPr/>
        </p:nvSpPr>
        <p:spPr>
          <a:xfrm>
            <a:off x="313442" y="4200484"/>
            <a:ext cx="6094428" cy="761427"/>
          </a:xfrm>
          <a:prstGeom prst="rect">
            <a:avLst/>
          </a:prstGeom>
          <a:noFill/>
        </p:spPr>
        <p:txBody>
          <a:bodyPr wrap="square">
            <a:spAutoFit/>
          </a:bodyPr>
          <a:lstStyle/>
          <a:p>
            <a:pPr eaLnBrk="1" hangingPunct="1">
              <a:lnSpc>
                <a:spcPct val="130000"/>
              </a:lnSpc>
              <a:spcBef>
                <a:spcPct val="0"/>
              </a:spcBef>
              <a:buFontTx/>
              <a:buNone/>
            </a:pPr>
            <a:r>
              <a:rPr lang="zh-CN" altLang="en-US" sz="1800" b="1" dirty="0">
                <a:solidFill>
                  <a:srgbClr val="000000"/>
                </a:solidFill>
                <a:latin typeface="宋体" panose="02010600030101010101" pitchFamily="2" charset="-122"/>
                <a:ea typeface="宋体" panose="02010600030101010101" pitchFamily="2" charset="-122"/>
              </a:rPr>
              <a:t>日费千金，然后十万之师举矣。</a:t>
            </a:r>
            <a:br>
              <a:rPr lang="zh-CN" altLang="en-US" sz="1800" b="1" dirty="0">
                <a:solidFill>
                  <a:srgbClr val="000000"/>
                </a:solidFill>
                <a:latin typeface="宋体" panose="02010600030101010101" pitchFamily="2" charset="-122"/>
                <a:ea typeface="宋体" panose="02010600030101010101" pitchFamily="2" charset="-122"/>
              </a:rPr>
            </a:br>
            <a:r>
              <a:rPr lang="zh-CN" altLang="en-US" sz="1800" b="1" dirty="0">
                <a:solidFill>
                  <a:srgbClr val="3333CC"/>
                </a:solidFill>
                <a:latin typeface="宋体" panose="02010600030101010101" pitchFamily="2" charset="-122"/>
                <a:ea typeface="宋体" panose="02010600030101010101" pitchFamily="2" charset="-122"/>
              </a:rPr>
              <a:t>每天要耗费千金，然后这支十万人的军队才能出动。</a:t>
            </a:r>
            <a:endParaRPr lang="en-US" altLang="zh-CN" sz="1800" b="1" dirty="0">
              <a:solidFill>
                <a:srgbClr val="3333CC"/>
              </a:solidFill>
              <a:latin typeface="宋体" panose="02010600030101010101" pitchFamily="2" charset="-122"/>
              <a:ea typeface="宋体" panose="02010600030101010101" pitchFamily="2" charset="-122"/>
            </a:endParaRPr>
          </a:p>
        </p:txBody>
      </p:sp>
      <p:sp>
        <p:nvSpPr>
          <p:cNvPr id="16" name="文本框 15"/>
          <p:cNvSpPr txBox="1"/>
          <p:nvPr/>
        </p:nvSpPr>
        <p:spPr>
          <a:xfrm>
            <a:off x="2255364" y="5101290"/>
            <a:ext cx="6094428" cy="369332"/>
          </a:xfrm>
          <a:prstGeom prst="rect">
            <a:avLst/>
          </a:prstGeom>
          <a:noFill/>
        </p:spPr>
        <p:txBody>
          <a:bodyPr wrap="square">
            <a:spAutoFit/>
          </a:bodyPr>
          <a:lstStyle/>
          <a:p>
            <a:r>
              <a:rPr lang="en-US" altLang="zh-CN" sz="1800" b="1" dirty="0">
                <a:solidFill>
                  <a:srgbClr val="FF3300"/>
                </a:solidFill>
                <a:latin typeface="宋体" panose="02010600030101010101" pitchFamily="2" charset="-122"/>
                <a:ea typeface="宋体" panose="02010600030101010101" pitchFamily="2" charset="-122"/>
              </a:rPr>
              <a:t>3.</a:t>
            </a:r>
            <a:r>
              <a:rPr lang="zh-CN" altLang="en-US" sz="1800" b="1" dirty="0">
                <a:solidFill>
                  <a:srgbClr val="FF3300"/>
                </a:solidFill>
                <a:latin typeface="宋体" panose="02010600030101010101" pitchFamily="2" charset="-122"/>
                <a:ea typeface="宋体" panose="02010600030101010101" pitchFamily="2" charset="-122"/>
              </a:rPr>
              <a:t>因粮于敌</a:t>
            </a:r>
            <a:endParaRPr lang="zh-CN" altLang="en-US" sz="1800" dirty="0">
              <a:latin typeface="宋体" panose="02010600030101010101" pitchFamily="2" charset="-122"/>
              <a:ea typeface="宋体" panose="02010600030101010101" pitchFamily="2" charset="-122"/>
            </a:endParaRPr>
          </a:p>
        </p:txBody>
      </p:sp>
      <p:sp>
        <p:nvSpPr>
          <p:cNvPr id="18" name="文本框 17"/>
          <p:cNvSpPr txBox="1"/>
          <p:nvPr/>
        </p:nvSpPr>
        <p:spPr>
          <a:xfrm>
            <a:off x="313442" y="5470622"/>
            <a:ext cx="6094428" cy="1200329"/>
          </a:xfrm>
          <a:prstGeom prst="rect">
            <a:avLst/>
          </a:prstGeom>
          <a:noFill/>
        </p:spPr>
        <p:txBody>
          <a:bodyPr wrap="square">
            <a:spAutoFit/>
          </a:bodyPr>
          <a:lstStyle/>
          <a:p>
            <a:pPr eaLnBrk="1" hangingPunct="1">
              <a:spcBef>
                <a:spcPct val="0"/>
              </a:spcBef>
              <a:buFontTx/>
              <a:buNone/>
            </a:pPr>
            <a:r>
              <a:rPr lang="zh-CN" altLang="en-US" sz="1800" b="1" dirty="0">
                <a:solidFill>
                  <a:srgbClr val="000000"/>
                </a:solidFill>
                <a:latin typeface="宋体" panose="02010600030101010101" pitchFamily="2" charset="-122"/>
                <a:ea typeface="宋体" panose="02010600030101010101" pitchFamily="2" charset="-122"/>
              </a:rPr>
              <a:t>取用于国，因粮于敌，故军食可足也。</a:t>
            </a:r>
            <a:endParaRPr lang="en-US" altLang="zh-CN" sz="1800" b="1" dirty="0">
              <a:solidFill>
                <a:srgbClr val="000000"/>
              </a:solidFill>
              <a:latin typeface="宋体" panose="02010600030101010101" pitchFamily="2" charset="-122"/>
              <a:ea typeface="宋体" panose="02010600030101010101" pitchFamily="2" charset="-122"/>
            </a:endParaRPr>
          </a:p>
          <a:p>
            <a:pPr eaLnBrk="1" hangingPunct="1">
              <a:spcBef>
                <a:spcPct val="0"/>
              </a:spcBef>
              <a:buFontTx/>
              <a:buNone/>
            </a:pPr>
            <a:endParaRPr lang="en-US" altLang="zh-CN" sz="1800" b="1" dirty="0">
              <a:solidFill>
                <a:srgbClr val="0066FF"/>
              </a:solidFill>
              <a:latin typeface="宋体" panose="02010600030101010101" pitchFamily="2" charset="-122"/>
              <a:ea typeface="宋体" panose="02010600030101010101" pitchFamily="2" charset="-122"/>
            </a:endParaRPr>
          </a:p>
          <a:p>
            <a:pPr eaLnBrk="1" hangingPunct="1">
              <a:spcBef>
                <a:spcPct val="0"/>
              </a:spcBef>
              <a:buFontTx/>
              <a:buNone/>
            </a:pPr>
            <a:r>
              <a:rPr lang="zh-CN" altLang="en-US" sz="1800" b="1" dirty="0">
                <a:solidFill>
                  <a:srgbClr val="3333CC"/>
                </a:solidFill>
                <a:latin typeface="宋体" panose="02010600030101010101" pitchFamily="2" charset="-122"/>
                <a:ea typeface="宋体" panose="02010600030101010101" pitchFamily="2" charset="-122"/>
              </a:rPr>
              <a:t>武器装备自国内取用，粮食饲料在敌国补充，这样，军队的粮秣供应就充足了。</a:t>
            </a:r>
          </a:p>
        </p:txBody>
      </p:sp>
      <p:sp>
        <p:nvSpPr>
          <p:cNvPr id="20" name="文本框 19"/>
          <p:cNvSpPr txBox="1"/>
          <p:nvPr/>
        </p:nvSpPr>
        <p:spPr>
          <a:xfrm>
            <a:off x="5856403" y="1793772"/>
            <a:ext cx="6094428" cy="2923877"/>
          </a:xfrm>
          <a:prstGeom prst="rect">
            <a:avLst/>
          </a:prstGeom>
          <a:noFill/>
        </p:spPr>
        <p:txBody>
          <a:bodyPr wrap="square">
            <a:spAutoFit/>
          </a:bodyPr>
          <a:lstStyle/>
          <a:p>
            <a:pPr eaLnBrk="1" hangingPunct="1">
              <a:defRPr/>
            </a:pPr>
            <a:r>
              <a:rPr lang="zh-CN" altLang="en-US" sz="2000" b="1" dirty="0">
                <a:solidFill>
                  <a:srgbClr val="FF3300"/>
                </a:solidFill>
                <a:latin typeface="宋体" panose="02010600030101010101" pitchFamily="2" charset="-122"/>
                <a:ea typeface="宋体" panose="02010600030101010101" pitchFamily="2" charset="-122"/>
              </a:rPr>
              <a:t>因粮于敌</a:t>
            </a:r>
            <a:r>
              <a:rPr lang="zh-CN" altLang="en-US" sz="2000" b="1" dirty="0">
                <a:solidFill>
                  <a:srgbClr val="000000"/>
                </a:solidFill>
                <a:latin typeface="宋体" panose="02010600030101010101" pitchFamily="2" charset="-122"/>
                <a:ea typeface="宋体" panose="02010600030101010101" pitchFamily="2" charset="-122"/>
              </a:rPr>
              <a:t>具体实例：</a:t>
            </a:r>
            <a:endParaRPr lang="en-US" altLang="zh-CN" sz="2000" b="1" dirty="0">
              <a:solidFill>
                <a:srgbClr val="000000"/>
              </a:solidFill>
              <a:latin typeface="宋体" panose="02010600030101010101" pitchFamily="2" charset="-122"/>
              <a:ea typeface="宋体" panose="02010600030101010101" pitchFamily="2" charset="-122"/>
            </a:endParaRPr>
          </a:p>
          <a:p>
            <a:pPr eaLnBrk="1" hangingPunct="1">
              <a:defRPr/>
            </a:pPr>
            <a:r>
              <a:rPr lang="zh-CN" altLang="en-US" sz="2000" b="1" dirty="0">
                <a:solidFill>
                  <a:srgbClr val="000000"/>
                </a:solidFill>
                <a:latin typeface="宋体" panose="02010600030101010101" pitchFamily="2" charset="-122"/>
                <a:ea typeface="宋体" panose="02010600030101010101" pitchFamily="2" charset="-122"/>
              </a:rPr>
              <a:t>蟠龙歼灭战</a:t>
            </a:r>
          </a:p>
          <a:p>
            <a:pPr eaLnBrk="1" hangingPunct="1">
              <a:spcAft>
                <a:spcPts val="0"/>
              </a:spcAft>
              <a:defRPr/>
            </a:pPr>
            <a:r>
              <a:rPr lang="zh-CN" altLang="en-US" b="1" kern="0" dirty="0">
                <a:solidFill>
                  <a:srgbClr val="FF0000"/>
                </a:solidFill>
                <a:latin typeface="宋体" panose="02010600030101010101" pitchFamily="2" charset="-122"/>
                <a:ea typeface="宋体" panose="02010600030101010101" pitchFamily="2" charset="-122"/>
              </a:rPr>
              <a:t>蟠龙是国民党军在陕北的重要补给基地</a:t>
            </a:r>
            <a:r>
              <a:rPr lang="en-US" altLang="zh-CN" b="1" kern="0" dirty="0">
                <a:solidFill>
                  <a:srgbClr val="FF0000"/>
                </a:solidFill>
                <a:latin typeface="宋体" panose="02010600030101010101" pitchFamily="2" charset="-122"/>
                <a:ea typeface="宋体" panose="02010600030101010101" pitchFamily="2" charset="-122"/>
              </a:rPr>
              <a:t>,</a:t>
            </a:r>
            <a:r>
              <a:rPr lang="zh-CN" altLang="en-US" b="1" kern="0" dirty="0">
                <a:solidFill>
                  <a:srgbClr val="FF0000"/>
                </a:solidFill>
                <a:latin typeface="宋体" panose="02010600030101010101" pitchFamily="2" charset="-122"/>
                <a:ea typeface="宋体" panose="02010600030101010101" pitchFamily="2" charset="-122"/>
              </a:rPr>
              <a:t>工事坚固</a:t>
            </a:r>
            <a:r>
              <a:rPr lang="en-US" altLang="zh-CN" b="1" kern="0" dirty="0">
                <a:solidFill>
                  <a:srgbClr val="FF0000"/>
                </a:solidFill>
                <a:latin typeface="宋体" panose="02010600030101010101" pitchFamily="2" charset="-122"/>
                <a:ea typeface="宋体" panose="02010600030101010101" pitchFamily="2" charset="-122"/>
              </a:rPr>
              <a:t>,</a:t>
            </a:r>
            <a:r>
              <a:rPr lang="zh-CN" altLang="en-US" b="1" kern="0" dirty="0">
                <a:solidFill>
                  <a:srgbClr val="FF0000"/>
                </a:solidFill>
                <a:latin typeface="宋体" panose="02010600030101010101" pitchFamily="2" charset="-122"/>
                <a:ea typeface="宋体" panose="02010600030101010101" pitchFamily="2" charset="-122"/>
              </a:rPr>
              <a:t>防守严密。</a:t>
            </a:r>
            <a:r>
              <a:rPr lang="en-US" altLang="zh-CN" b="1" dirty="0">
                <a:solidFill>
                  <a:srgbClr val="FF0000"/>
                </a:solidFill>
                <a:latin typeface="宋体" panose="02010600030101010101" pitchFamily="2" charset="-122"/>
                <a:ea typeface="宋体" panose="02010600030101010101" pitchFamily="2" charset="-122"/>
              </a:rPr>
              <a:t>1947</a:t>
            </a:r>
            <a:r>
              <a:rPr lang="zh-CN" altLang="zh-CN" b="1" dirty="0">
                <a:solidFill>
                  <a:srgbClr val="FF0000"/>
                </a:solidFill>
                <a:latin typeface="宋体" panose="02010600030101010101" pitchFamily="2" charset="-122"/>
                <a:ea typeface="宋体" panose="02010600030101010101" pitchFamily="2" charset="-122"/>
              </a:rPr>
              <a:t>年</a:t>
            </a:r>
            <a:r>
              <a:rPr lang="en-US" altLang="zh-CN" b="1" dirty="0">
                <a:solidFill>
                  <a:srgbClr val="FF0000"/>
                </a:solidFill>
                <a:latin typeface="宋体" panose="02010600030101010101" pitchFamily="2" charset="-122"/>
                <a:ea typeface="宋体" panose="02010600030101010101" pitchFamily="2" charset="-122"/>
              </a:rPr>
              <a:t>3</a:t>
            </a:r>
            <a:r>
              <a:rPr lang="zh-CN" altLang="en-US" b="1" dirty="0">
                <a:solidFill>
                  <a:srgbClr val="FF0000"/>
                </a:solidFill>
                <a:latin typeface="宋体" panose="02010600030101010101" pitchFamily="2" charset="-122"/>
                <a:ea typeface="宋体" panose="02010600030101010101" pitchFamily="2" charset="-122"/>
              </a:rPr>
              <a:t>月起，在国民党军对陕甘宁边区发动重点进攻期间，西北野战兵团按照中央军委的部署，在彭德怀、习仲勋等指挥下，以不足敌人十分之一的悬殊兵力，</a:t>
            </a:r>
            <a:r>
              <a:rPr lang="zh-CN" altLang="en-US" b="1" kern="0" dirty="0">
                <a:solidFill>
                  <a:srgbClr val="FF0000"/>
                </a:solidFill>
                <a:latin typeface="宋体" panose="02010600030101010101" pitchFamily="2" charset="-122"/>
                <a:ea typeface="宋体" panose="02010600030101010101" pitchFamily="2" charset="-122"/>
                <a:cs typeface="+mj-cs"/>
              </a:rPr>
              <a:t>于</a:t>
            </a:r>
            <a:r>
              <a:rPr lang="en-US" altLang="zh-CN" b="1" kern="0" dirty="0">
                <a:solidFill>
                  <a:srgbClr val="FF0000"/>
                </a:solidFill>
                <a:latin typeface="宋体" panose="02010600030101010101" pitchFamily="2" charset="-122"/>
                <a:ea typeface="宋体" panose="02010600030101010101" pitchFamily="2" charset="-122"/>
                <a:cs typeface="+mj-cs"/>
              </a:rPr>
              <a:t>5</a:t>
            </a:r>
            <a:r>
              <a:rPr lang="zh-CN" altLang="en-US" b="1" kern="0" dirty="0">
                <a:solidFill>
                  <a:srgbClr val="FF0000"/>
                </a:solidFill>
                <a:latin typeface="宋体" panose="02010600030101010101" pitchFamily="2" charset="-122"/>
                <a:ea typeface="宋体" panose="02010600030101010101" pitchFamily="2" charset="-122"/>
                <a:cs typeface="+mj-cs"/>
              </a:rPr>
              <a:t>月</a:t>
            </a:r>
            <a:r>
              <a:rPr lang="en-US" altLang="zh-CN" b="1" kern="0" dirty="0">
                <a:solidFill>
                  <a:srgbClr val="FF0000"/>
                </a:solidFill>
                <a:latin typeface="宋体" panose="02010600030101010101" pitchFamily="2" charset="-122"/>
                <a:ea typeface="宋体" panose="02010600030101010101" pitchFamily="2" charset="-122"/>
                <a:cs typeface="+mj-cs"/>
              </a:rPr>
              <a:t>3</a:t>
            </a:r>
            <a:r>
              <a:rPr lang="zh-CN" altLang="en-US" b="1" kern="0" dirty="0">
                <a:solidFill>
                  <a:srgbClr val="FF0000"/>
                </a:solidFill>
                <a:latin typeface="宋体" panose="02010600030101010101" pitchFamily="2" charset="-122"/>
                <a:ea typeface="宋体" panose="02010600030101010101" pitchFamily="2" charset="-122"/>
                <a:cs typeface="+mj-cs"/>
              </a:rPr>
              <a:t>日凌晨向守敌发起突然攻击</a:t>
            </a:r>
            <a:r>
              <a:rPr lang="en-US" altLang="zh-CN" b="1" kern="0" dirty="0">
                <a:solidFill>
                  <a:srgbClr val="FF0000"/>
                </a:solidFill>
                <a:latin typeface="宋体" panose="02010600030101010101" pitchFamily="2" charset="-122"/>
                <a:ea typeface="宋体" panose="02010600030101010101" pitchFamily="2" charset="-122"/>
                <a:cs typeface="+mj-cs"/>
              </a:rPr>
              <a:t>,4</a:t>
            </a:r>
            <a:r>
              <a:rPr lang="zh-CN" altLang="en-US" b="1" kern="0" dirty="0">
                <a:solidFill>
                  <a:srgbClr val="FF0000"/>
                </a:solidFill>
                <a:latin typeface="宋体" panose="02010600030101010101" pitchFamily="2" charset="-122"/>
                <a:ea typeface="宋体" panose="02010600030101010101" pitchFamily="2" charset="-122"/>
                <a:cs typeface="+mj-cs"/>
              </a:rPr>
              <a:t>日攻克了蟠龙以东、以北之主阵地及蟠龙外围制高点</a:t>
            </a:r>
            <a:r>
              <a:rPr lang="en-US" altLang="zh-CN" b="1" kern="0" dirty="0">
                <a:solidFill>
                  <a:srgbClr val="FF0000"/>
                </a:solidFill>
                <a:latin typeface="宋体" panose="02010600030101010101" pitchFamily="2" charset="-122"/>
                <a:ea typeface="宋体" panose="02010600030101010101" pitchFamily="2" charset="-122"/>
                <a:cs typeface="+mj-cs"/>
              </a:rPr>
              <a:t>,</a:t>
            </a:r>
            <a:r>
              <a:rPr lang="zh-CN" altLang="en-US" b="1" kern="0" dirty="0">
                <a:solidFill>
                  <a:srgbClr val="FF0000"/>
                </a:solidFill>
                <a:latin typeface="宋体" panose="02010600030101010101" pitchFamily="2" charset="-122"/>
                <a:ea typeface="宋体" panose="02010600030101010101" pitchFamily="2" charset="-122"/>
                <a:cs typeface="+mj-cs"/>
              </a:rPr>
              <a:t>当日黄昏结束战斗</a:t>
            </a:r>
            <a:r>
              <a:rPr lang="en-US" altLang="zh-CN" b="1" kern="0" dirty="0">
                <a:solidFill>
                  <a:srgbClr val="FF0000"/>
                </a:solidFill>
                <a:latin typeface="宋体" panose="02010600030101010101" pitchFamily="2" charset="-122"/>
                <a:ea typeface="宋体" panose="02010600030101010101" pitchFamily="2" charset="-122"/>
                <a:cs typeface="+mj-cs"/>
              </a:rPr>
              <a:t>,</a:t>
            </a:r>
            <a:r>
              <a:rPr lang="zh-CN" altLang="en-US" b="1" kern="0" dirty="0">
                <a:solidFill>
                  <a:srgbClr val="FF0000"/>
                </a:solidFill>
                <a:latin typeface="宋体" panose="02010600030101010101" pitchFamily="2" charset="-122"/>
                <a:ea typeface="宋体" panose="02010600030101010101" pitchFamily="2" charset="-122"/>
                <a:cs typeface="+mj-cs"/>
              </a:rPr>
              <a:t>全歼守敌整编第一六七旅等部</a:t>
            </a:r>
            <a:r>
              <a:rPr lang="en-US" altLang="zh-CN" b="1" kern="0" dirty="0">
                <a:solidFill>
                  <a:srgbClr val="FF0000"/>
                </a:solidFill>
                <a:latin typeface="宋体" panose="02010600030101010101" pitchFamily="2" charset="-122"/>
                <a:ea typeface="宋体" panose="02010600030101010101" pitchFamily="2" charset="-122"/>
                <a:cs typeface="+mj-cs"/>
              </a:rPr>
              <a:t>6700</a:t>
            </a:r>
            <a:r>
              <a:rPr lang="zh-CN" altLang="en-US" b="1" kern="0" dirty="0">
                <a:solidFill>
                  <a:srgbClr val="FF0000"/>
                </a:solidFill>
                <a:latin typeface="宋体" panose="02010600030101010101" pitchFamily="2" charset="-122"/>
                <a:ea typeface="宋体" panose="02010600030101010101" pitchFamily="2" charset="-122"/>
                <a:cs typeface="+mj-cs"/>
              </a:rPr>
              <a:t>人</a:t>
            </a:r>
            <a:r>
              <a:rPr lang="en-US" altLang="zh-CN" b="1" kern="0" dirty="0">
                <a:solidFill>
                  <a:srgbClr val="FF0000"/>
                </a:solidFill>
                <a:latin typeface="宋体" panose="02010600030101010101" pitchFamily="2" charset="-122"/>
                <a:ea typeface="宋体" panose="02010600030101010101" pitchFamily="2" charset="-122"/>
                <a:cs typeface="+mj-cs"/>
              </a:rPr>
              <a:t>,</a:t>
            </a:r>
            <a:r>
              <a:rPr lang="zh-CN" altLang="en-US" b="1" kern="0" dirty="0">
                <a:solidFill>
                  <a:srgbClr val="FF0000"/>
                </a:solidFill>
                <a:latin typeface="宋体" panose="02010600030101010101" pitchFamily="2" charset="-122"/>
                <a:ea typeface="宋体" panose="02010600030101010101" pitchFamily="2" charset="-122"/>
                <a:cs typeface="+mj-cs"/>
              </a:rPr>
              <a:t>俘敌旅长等三名少将</a:t>
            </a:r>
            <a:r>
              <a:rPr lang="en-US" altLang="zh-CN" b="1" kern="0" dirty="0">
                <a:solidFill>
                  <a:srgbClr val="FF0000"/>
                </a:solidFill>
                <a:latin typeface="宋体" panose="02010600030101010101" pitchFamily="2" charset="-122"/>
                <a:ea typeface="宋体" panose="02010600030101010101" pitchFamily="2" charset="-122"/>
                <a:cs typeface="+mj-cs"/>
              </a:rPr>
              <a:t>,</a:t>
            </a:r>
            <a:r>
              <a:rPr lang="zh-CN" altLang="en-US" b="1" kern="0" dirty="0">
                <a:solidFill>
                  <a:srgbClr val="FF0000"/>
                </a:solidFill>
                <a:latin typeface="宋体" panose="02010600030101010101" pitchFamily="2" charset="-122"/>
                <a:ea typeface="宋体" panose="02010600030101010101" pitchFamily="2" charset="-122"/>
                <a:cs typeface="+mj-cs"/>
              </a:rPr>
              <a:t> </a:t>
            </a:r>
            <a:r>
              <a:rPr lang="zh-CN" altLang="zh-CN" b="1" dirty="0">
                <a:latin typeface="宋体" panose="02010600030101010101" pitchFamily="2" charset="-122"/>
                <a:ea typeface="宋体" panose="02010600030101010101" pitchFamily="2" charset="-122"/>
                <a:cs typeface="Arial" panose="020B0604020202020204"/>
              </a:rPr>
              <a:t>缴获面粉</a:t>
            </a:r>
            <a:r>
              <a:rPr lang="en-US" altLang="zh-CN" b="1" dirty="0">
                <a:latin typeface="宋体" panose="02010600030101010101" pitchFamily="2" charset="-122"/>
                <a:ea typeface="宋体" panose="02010600030101010101" pitchFamily="2" charset="-122"/>
              </a:rPr>
              <a:t>1.2</a:t>
            </a:r>
            <a:r>
              <a:rPr lang="zh-CN" altLang="zh-CN" b="1" dirty="0">
                <a:latin typeface="宋体" panose="02010600030101010101" pitchFamily="2" charset="-122"/>
                <a:ea typeface="宋体" panose="02010600030101010101" pitchFamily="2" charset="-122"/>
                <a:cs typeface="Arial" panose="020B0604020202020204"/>
              </a:rPr>
              <a:t>万余袋、服装</a:t>
            </a:r>
            <a:r>
              <a:rPr lang="en-US" altLang="zh-CN" b="1" dirty="0">
                <a:latin typeface="宋体" panose="02010600030101010101" pitchFamily="2" charset="-122"/>
                <a:ea typeface="宋体" panose="02010600030101010101" pitchFamily="2" charset="-122"/>
              </a:rPr>
              <a:t>4</a:t>
            </a:r>
            <a:r>
              <a:rPr lang="zh-CN" altLang="zh-CN" b="1" dirty="0">
                <a:latin typeface="宋体" panose="02010600030101010101" pitchFamily="2" charset="-122"/>
                <a:ea typeface="宋体" panose="02010600030101010101" pitchFamily="2" charset="-122"/>
                <a:cs typeface="Arial" panose="020B0604020202020204"/>
              </a:rPr>
              <a:t>万余套及大批武器</a:t>
            </a:r>
            <a:r>
              <a:rPr lang="zh-CN" altLang="zh-CN" dirty="0">
                <a:latin typeface="宋体" panose="02010600030101010101" pitchFamily="2" charset="-122"/>
                <a:ea typeface="宋体" panose="02010600030101010101" pitchFamily="2" charset="-122"/>
                <a:cs typeface="Arial" panose="020B0604020202020204"/>
              </a:rPr>
              <a:t>、</a:t>
            </a:r>
            <a:r>
              <a:rPr lang="zh-CN" altLang="zh-CN" b="1" dirty="0">
                <a:latin typeface="宋体" panose="02010600030101010101" pitchFamily="2" charset="-122"/>
                <a:ea typeface="宋体" panose="02010600030101010101" pitchFamily="2" charset="-122"/>
                <a:cs typeface="Arial" panose="020B0604020202020204"/>
              </a:rPr>
              <a:t>弹药。</a:t>
            </a:r>
            <a:endParaRPr lang="zh-CN" altLang="en-US" b="1" dirty="0">
              <a:latin typeface="宋体" panose="02010600030101010101" pitchFamily="2" charset="-122"/>
              <a:ea typeface="宋体" panose="02010600030101010101"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1455" y="404495"/>
            <a:ext cx="11769725" cy="6062345"/>
          </a:xfrm>
          <a:prstGeom prst="rect">
            <a:avLst/>
          </a:prstGeom>
          <a:solidFill>
            <a:schemeClr val="accent6">
              <a:lumMod val="20000"/>
              <a:lumOff val="80000"/>
            </a:schemeClr>
          </a:solidFill>
        </p:spPr>
        <p:txBody>
          <a:bodyPr wrap="square" rtlCol="0">
            <a:spAutoFit/>
          </a:bodyPr>
          <a:lstStyle/>
          <a:p>
            <a:pPr algn="just">
              <a:lnSpc>
                <a:spcPct val="100000"/>
              </a:lnSpc>
            </a:pPr>
            <a:r>
              <a:rPr lang="zh-CN" altLang="en-US" sz="2800" b="1">
                <a:solidFill>
                  <a:srgbClr val="FF0000"/>
                </a:solidFill>
                <a:latin typeface="微软雅黑" panose="020B0503020204020204" charset="-122"/>
                <a:ea typeface="微软雅黑" panose="020B0503020204020204" charset="-122"/>
                <a:cs typeface="楷体" panose="02010609060101010101" pitchFamily="49" charset="-122"/>
              </a:rPr>
              <a:t>张家铭：</a:t>
            </a:r>
            <a:r>
              <a:rPr lang="zh-CN" altLang="en-US" sz="2400">
                <a:latin typeface="楷体" panose="02010609060101010101" pitchFamily="49" charset="-122"/>
                <a:ea typeface="楷体" panose="02010609060101010101" pitchFamily="49" charset="-122"/>
                <a:cs typeface="楷体" panose="02010609060101010101" pitchFamily="49" charset="-122"/>
              </a:rPr>
              <a:t>《孙子兵法》中的“先胜论”是道胜、称胜、知胜、算胜的综合集成。下面将以淮海战役为例，阐释我的理解。</a:t>
            </a:r>
            <a:r>
              <a:rPr lang="zh-CN" altLang="en-US" sz="2400" b="1">
                <a:solidFill>
                  <a:srgbClr val="FF0000"/>
                </a:solidFill>
                <a:latin typeface="微软雅黑" panose="020B0503020204020204" charset="-122"/>
                <a:ea typeface="微软雅黑" panose="020B0503020204020204" charset="-122"/>
                <a:cs typeface="楷体" panose="02010609060101010101" pitchFamily="49" charset="-122"/>
              </a:rPr>
              <a:t>道胜的关键是争取民心</a:t>
            </a:r>
            <a:r>
              <a:rPr lang="zh-CN" altLang="en-US" sz="2400">
                <a:latin typeface="楷体" panose="02010609060101010101" pitchFamily="49" charset="-122"/>
                <a:ea typeface="楷体" panose="02010609060101010101" pitchFamily="49" charset="-122"/>
                <a:cs typeface="楷体" panose="02010609060101010101" pitchFamily="49" charset="-122"/>
              </a:rPr>
              <a:t>，其实早在红军长征时期，三大纪律八项注意就让红军收获了很多民心，与国民党的强取豪夺，横征暴敛大不相同，而且党中央领导人也非常体恤民情，将亲民体现得淋漓尽致。而且陈毅元帅曾说过：“淮海战役的胜利是独轮小车推出来的。”体现了共产党是民心所向。</a:t>
            </a:r>
            <a:r>
              <a:rPr lang="zh-CN" altLang="en-US" sz="2400" b="1">
                <a:solidFill>
                  <a:srgbClr val="FF0000"/>
                </a:solidFill>
                <a:latin typeface="微软雅黑" panose="020B0503020204020204" charset="-122"/>
                <a:ea typeface="微软雅黑" panose="020B0503020204020204" charset="-122"/>
                <a:cs typeface="楷体" panose="02010609060101010101" pitchFamily="49" charset="-122"/>
              </a:rPr>
              <a:t>称胜的关键在于军事实力强弱</a:t>
            </a:r>
            <a:r>
              <a:rPr lang="zh-CN" altLang="en-US" sz="2400">
                <a:latin typeface="楷体" panose="02010609060101010101" pitchFamily="49" charset="-122"/>
                <a:ea typeface="楷体" panose="02010609060101010101" pitchFamily="49" charset="-122"/>
                <a:cs typeface="楷体" panose="02010609060101010101" pitchFamily="49" charset="-122"/>
              </a:rPr>
              <a:t>，而前提是</a:t>
            </a:r>
            <a:r>
              <a:rPr lang="zh-CN" altLang="en-US" sz="2400" b="1">
                <a:latin typeface="楷体" panose="02010609060101010101" pitchFamily="49" charset="-122"/>
                <a:ea typeface="楷体" panose="02010609060101010101" pitchFamily="49" charset="-122"/>
                <a:cs typeface="楷体" panose="02010609060101010101" pitchFamily="49" charset="-122"/>
              </a:rPr>
              <a:t>物资数量</a:t>
            </a:r>
            <a:r>
              <a:rPr lang="zh-CN" altLang="en-US" sz="2400">
                <a:latin typeface="楷体" panose="02010609060101010101" pitchFamily="49" charset="-122"/>
                <a:ea typeface="楷体" panose="02010609060101010101" pitchFamily="49" charset="-122"/>
                <a:cs typeface="楷体" panose="02010609060101010101" pitchFamily="49" charset="-122"/>
              </a:rPr>
              <a:t>和可调动人口的多少，这在道胜中便已经体现，543万民工用小推车为解放军运送物资，全民皆兵，已经符合称胜的标准了。</a:t>
            </a:r>
            <a:r>
              <a:rPr lang="zh-CN" altLang="en-US" sz="2400" b="1">
                <a:solidFill>
                  <a:srgbClr val="FF0000"/>
                </a:solidFill>
                <a:latin typeface="微软雅黑" panose="020B0503020204020204" charset="-122"/>
                <a:ea typeface="微软雅黑" panose="020B0503020204020204" charset="-122"/>
                <a:cs typeface="楷体" panose="02010609060101010101" pitchFamily="49" charset="-122"/>
              </a:rPr>
              <a:t>知胜</a:t>
            </a:r>
            <a:r>
              <a:rPr lang="zh-CN" altLang="en-US" sz="2400">
                <a:latin typeface="楷体" panose="02010609060101010101" pitchFamily="49" charset="-122"/>
                <a:ea typeface="楷体" panose="02010609060101010101" pitchFamily="49" charset="-122"/>
                <a:cs typeface="楷体" panose="02010609060101010101" pitchFamily="49" charset="-122"/>
              </a:rPr>
              <a:t>中，毛主席早已把国民党钻研的非常透彻，达到了</a:t>
            </a:r>
            <a:r>
              <a:rPr lang="zh-CN" altLang="en-US" sz="2400" b="1">
                <a:solidFill>
                  <a:srgbClr val="FF0000"/>
                </a:solidFill>
                <a:latin typeface="微软雅黑" panose="020B0503020204020204" charset="-122"/>
                <a:ea typeface="微软雅黑" panose="020B0503020204020204" charset="-122"/>
                <a:cs typeface="楷体" panose="02010609060101010101" pitchFamily="49" charset="-122"/>
              </a:rPr>
              <a:t>知己知彼</a:t>
            </a:r>
            <a:r>
              <a:rPr lang="zh-CN" altLang="en-US" sz="2400">
                <a:latin typeface="楷体" panose="02010609060101010101" pitchFamily="49" charset="-122"/>
                <a:ea typeface="楷体" panose="02010609060101010101" pitchFamily="49" charset="-122"/>
                <a:cs typeface="楷体" panose="02010609060101010101" pitchFamily="49" charset="-122"/>
              </a:rPr>
              <a:t>，而且提出集中优势打歼灭战，符合知胜中的“识众寡之用者胜”，而且《大决战》电影中邓小平有这样一句台词：“就算把中原野战军拼光了，其他部队照样过长江解放全中国！”，反观国民党内部，各大军官勾心斗角，各怀鬼胎，都想着保存自己的实力。邱清泉距离被围困的黄百韬仅有三四</a:t>
            </a:r>
            <a:r>
              <a:rPr lang="zh-CN" altLang="en-US" sz="2400" spc="-100">
                <a:solidFill>
                  <a:schemeClr val="tx1"/>
                </a:solidFill>
                <a:uFillTx/>
                <a:latin typeface="楷体" panose="02010609060101010101" pitchFamily="49" charset="-122"/>
                <a:ea typeface="楷体" panose="02010609060101010101" pitchFamily="49" charset="-122"/>
                <a:cs typeface="楷体" panose="02010609060101010101" pitchFamily="49" charset="-122"/>
              </a:rPr>
              <a:t>十里，一直不来解围，目的就在于削弱他人势力，完全不符合“上下同欲者胜”的要求。最后在</a:t>
            </a:r>
            <a:r>
              <a:rPr lang="zh-CN" altLang="en-US" sz="2400" b="1">
                <a:solidFill>
                  <a:srgbClr val="FF0000"/>
                </a:solidFill>
                <a:latin typeface="微软雅黑" panose="020B0503020204020204" charset="-122"/>
                <a:ea typeface="微软雅黑" panose="020B0503020204020204" charset="-122"/>
                <a:cs typeface="楷体" panose="02010609060101010101" pitchFamily="49" charset="-122"/>
              </a:rPr>
              <a:t>算胜</a:t>
            </a:r>
            <a:r>
              <a:rPr lang="zh-CN" altLang="en-US" sz="2400" spc="-100">
                <a:solidFill>
                  <a:schemeClr val="tx1"/>
                </a:solidFill>
                <a:uFillTx/>
                <a:latin typeface="楷体" panose="02010609060101010101" pitchFamily="49" charset="-122"/>
                <a:ea typeface="楷体" panose="02010609060101010101" pitchFamily="49" charset="-122"/>
                <a:cs typeface="楷体" panose="02010609060101010101" pitchFamily="49" charset="-122"/>
              </a:rPr>
              <a:t>中，毛主席和前线的粟裕等人</a:t>
            </a:r>
            <a:r>
              <a:rPr lang="zh-CN" altLang="en-US" sz="2400" b="1">
                <a:solidFill>
                  <a:srgbClr val="FF0000"/>
                </a:solidFill>
                <a:latin typeface="微软雅黑" panose="020B0503020204020204" charset="-122"/>
                <a:ea typeface="微软雅黑" panose="020B0503020204020204" charset="-122"/>
                <a:cs typeface="楷体" panose="02010609060101010101" pitchFamily="49" charset="-122"/>
              </a:rPr>
              <a:t>制定了周密的作战计划</a:t>
            </a:r>
            <a:r>
              <a:rPr lang="zh-CN" altLang="en-US" sz="2400" spc="-100">
                <a:solidFill>
                  <a:schemeClr val="tx1"/>
                </a:solidFill>
                <a:uFillTx/>
                <a:latin typeface="楷体" panose="02010609060101010101" pitchFamily="49" charset="-122"/>
                <a:ea typeface="楷体" panose="02010609060101010101" pitchFamily="49" charset="-122"/>
                <a:cs typeface="楷体" panose="02010609060101010101" pitchFamily="49" charset="-122"/>
              </a:rPr>
              <a:t>，淮海战役第二阶段，粟裕预测杜聿明从徐州南撤的路线时，即便已经有情报显示杜聿明会从两淮撤离，但粟裕仍斩钉截铁地说杜一定不会走两淮，而是沿津浦路西侧南下，后果然将国军死死围住，使其走向灭亡。淮海战役一仗，道胜、称胜、知胜、算胜全部满足，自然是一场先胜战。</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3525" y="1628775"/>
            <a:ext cx="11769725" cy="3476625"/>
          </a:xfrm>
          <a:prstGeom prst="rect">
            <a:avLst/>
          </a:prstGeom>
          <a:solidFill>
            <a:schemeClr val="accent6">
              <a:lumMod val="20000"/>
              <a:lumOff val="80000"/>
            </a:schemeClr>
          </a:solidFill>
        </p:spPr>
        <p:txBody>
          <a:bodyPr wrap="square" rtlCol="0">
            <a:spAutoFit/>
          </a:bodyPr>
          <a:lstStyle/>
          <a:p>
            <a:pPr algn="just"/>
            <a:r>
              <a:rPr lang="zh-CN" altLang="en-US" sz="2800" b="1">
                <a:solidFill>
                  <a:srgbClr val="FF0000"/>
                </a:solidFill>
                <a:latin typeface="微软雅黑" panose="020B0503020204020204" charset="-122"/>
                <a:ea typeface="微软雅黑" panose="020B0503020204020204" charset="-122"/>
                <a:cs typeface="楷体" panose="02010609060101010101" pitchFamily="49" charset="-122"/>
              </a:rPr>
              <a:t>田橄榄：</a:t>
            </a:r>
            <a:r>
              <a:rPr lang="zh-CN" altLang="en-US" sz="2400">
                <a:latin typeface="楷体" panose="02010609060101010101" pitchFamily="49" charset="-122"/>
                <a:ea typeface="楷体" panose="02010609060101010101" pitchFamily="49" charset="-122"/>
                <a:cs typeface="楷体" panose="02010609060101010101" pitchFamily="49" charset="-122"/>
              </a:rPr>
              <a:t>用评奖学金来举例。</a:t>
            </a:r>
          </a:p>
          <a:p>
            <a:pPr algn="just"/>
            <a:r>
              <a:rPr lang="zh-CN" altLang="en-US" sz="2400">
                <a:latin typeface="楷体" panose="02010609060101010101" pitchFamily="49" charset="-122"/>
                <a:ea typeface="楷体" panose="02010609060101010101" pitchFamily="49" charset="-122"/>
                <a:cs typeface="楷体" panose="02010609060101010101" pitchFamily="49" charset="-122"/>
              </a:rPr>
              <a:t>“道胜论”：在与周围人关系上，不说争取民心，至少要不惹人讨厌；此外评奖学金的理由、奖金的用途要正当。</a:t>
            </a:r>
          </a:p>
          <a:p>
            <a:pPr algn="just"/>
            <a:r>
              <a:rPr lang="zh-CN" altLang="en-US" sz="2400">
                <a:latin typeface="楷体" panose="02010609060101010101" pitchFamily="49" charset="-122"/>
                <a:ea typeface="楷体" panose="02010609060101010101" pitchFamily="49" charset="-122"/>
                <a:cs typeface="楷体" panose="02010609060101010101" pitchFamily="49" charset="-122"/>
              </a:rPr>
              <a:t>“称胜论”：即一些能够体现自身硬实力的数据，例如绩点、排名、社工职务、志愿工时、比赛奖项等。这些对评奖影响巨大。</a:t>
            </a:r>
          </a:p>
          <a:p>
            <a:pPr algn="just"/>
            <a:r>
              <a:rPr lang="zh-CN" altLang="en-US" sz="2400">
                <a:latin typeface="楷体" panose="02010609060101010101" pitchFamily="49" charset="-122"/>
                <a:ea typeface="楷体" panose="02010609060101010101" pitchFamily="49" charset="-122"/>
                <a:cs typeface="楷体" panose="02010609060101010101" pitchFamily="49" charset="-122"/>
              </a:rPr>
              <a:t>“知胜论”：要知彼知己，做好准备。明确评奖的规则和要求，充分展示自己优点，避开雷区。知道自己跟竞争者的情况，设法展示自己的独特之处。</a:t>
            </a:r>
          </a:p>
          <a:p>
            <a:pPr algn="just"/>
            <a:r>
              <a:rPr lang="zh-CN" altLang="en-US" sz="2400">
                <a:latin typeface="楷体" panose="02010609060101010101" pitchFamily="49" charset="-122"/>
                <a:ea typeface="楷体" panose="02010609060101010101" pitchFamily="49" charset="-122"/>
                <a:cs typeface="楷体" panose="02010609060101010101" pitchFamily="49" charset="-122"/>
              </a:rPr>
              <a:t>“算胜论”：综合各条件，预想各种结果，做好最坏打算。若结果未能达到预期，应有备选方案和应对措施。</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331787" y="802253"/>
            <a:ext cx="8785225"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0"/>
              </a:spcBef>
              <a:buFontTx/>
              <a:buNone/>
            </a:pPr>
            <a:r>
              <a:rPr kumimoji="1" lang="zh-CN" altLang="en-US" sz="2000" b="1" dirty="0">
                <a:solidFill>
                  <a:srgbClr val="FF0000"/>
                </a:solidFill>
                <a:latin typeface="宋体" panose="02010600030101010101" pitchFamily="2" charset="-122"/>
              </a:rPr>
              <a:t>争取民心</a:t>
            </a:r>
            <a:r>
              <a:rPr kumimoji="1" lang="zh-CN" altLang="en-US" sz="2000" b="1" dirty="0">
                <a:latin typeface="宋体" panose="02010600030101010101" pitchFamily="2" charset="-122"/>
              </a:rPr>
              <a:t>是道胜论的主要内容：</a:t>
            </a:r>
          </a:p>
          <a:p>
            <a:pPr eaLnBrk="1" hangingPunct="1">
              <a:spcBef>
                <a:spcPct val="0"/>
              </a:spcBef>
              <a:buFontTx/>
              <a:buNone/>
            </a:pPr>
            <a:r>
              <a:rPr kumimoji="1" lang="zh-CN" altLang="en-US" sz="2000" b="1" dirty="0">
                <a:latin typeface="宋体" panose="02010600030101010101" pitchFamily="2" charset="-122"/>
              </a:rPr>
              <a:t>在中国传统的政治思想里，民本思想是一个重要内容，所谓“民本”就是国以民为本、君以民为本。民本思想有着悠久的历史，</a:t>
            </a:r>
            <a:r>
              <a:rPr kumimoji="1" lang="en-US" altLang="zh-CN" sz="2000" b="1" dirty="0">
                <a:latin typeface="宋体" panose="02010600030101010101" pitchFamily="2" charset="-122"/>
              </a:rPr>
              <a:t>《</a:t>
            </a:r>
            <a:r>
              <a:rPr kumimoji="1" lang="zh-CN" altLang="en-US" sz="2000" b="1" dirty="0">
                <a:latin typeface="宋体" panose="02010600030101010101" pitchFamily="2" charset="-122"/>
              </a:rPr>
              <a:t>尚书</a:t>
            </a:r>
            <a:r>
              <a:rPr kumimoji="1" lang="en-US" altLang="zh-CN" sz="2000" b="1" dirty="0">
                <a:latin typeface="宋体" panose="02010600030101010101" pitchFamily="2" charset="-122"/>
              </a:rPr>
              <a:t>·</a:t>
            </a:r>
            <a:r>
              <a:rPr kumimoji="1" lang="zh-CN" altLang="en-US" sz="2000" b="1" dirty="0">
                <a:latin typeface="宋体" panose="02010600030101010101" pitchFamily="2" charset="-122"/>
              </a:rPr>
              <a:t>五子之歌</a:t>
            </a:r>
            <a:r>
              <a:rPr kumimoji="1" lang="en-US" altLang="zh-CN" sz="2000" b="1" dirty="0">
                <a:latin typeface="宋体" panose="02010600030101010101" pitchFamily="2" charset="-122"/>
              </a:rPr>
              <a:t>》</a:t>
            </a:r>
            <a:r>
              <a:rPr kumimoji="1" lang="zh-CN" altLang="en-US" sz="2000" b="1" dirty="0">
                <a:latin typeface="宋体" panose="02010600030101010101" pitchFamily="2" charset="-122"/>
              </a:rPr>
              <a:t>说：“民惟邦本，本固邦宁”，只有百姓才是国家的根本，根本稳固了，国家才能安宁。反映春秋中期思想的</a:t>
            </a:r>
            <a:r>
              <a:rPr kumimoji="1" lang="en-US" altLang="zh-CN" sz="2000" b="1" dirty="0">
                <a:latin typeface="宋体" panose="02010600030101010101" pitchFamily="2" charset="-122"/>
              </a:rPr>
              <a:t>《</a:t>
            </a:r>
            <a:r>
              <a:rPr kumimoji="1" lang="zh-CN" altLang="en-US" sz="2000" b="1" dirty="0">
                <a:latin typeface="宋体" panose="02010600030101010101" pitchFamily="2" charset="-122"/>
              </a:rPr>
              <a:t>管子</a:t>
            </a:r>
            <a:r>
              <a:rPr kumimoji="1" lang="en-US" altLang="zh-CN" sz="2000" b="1" dirty="0">
                <a:latin typeface="宋体" panose="02010600030101010101" pitchFamily="2" charset="-122"/>
              </a:rPr>
              <a:t>·</a:t>
            </a:r>
            <a:r>
              <a:rPr kumimoji="1" lang="zh-CN" altLang="en-US" sz="2000" b="1" dirty="0">
                <a:latin typeface="宋体" panose="02010600030101010101" pitchFamily="2" charset="-122"/>
              </a:rPr>
              <a:t>牧民</a:t>
            </a:r>
            <a:r>
              <a:rPr kumimoji="1" lang="en-US" altLang="zh-CN" sz="2000" b="1" dirty="0">
                <a:latin typeface="宋体" panose="02010600030101010101" pitchFamily="2" charset="-122"/>
              </a:rPr>
              <a:t>》</a:t>
            </a:r>
            <a:r>
              <a:rPr kumimoji="1" lang="zh-CN" altLang="en-US" sz="2000" b="1" dirty="0">
                <a:latin typeface="宋体" panose="02010600030101010101" pitchFamily="2" charset="-122"/>
              </a:rPr>
              <a:t>说：“政之所兴，在顺民心；政之所废，在逆民心。”既然民众在国家政治生活里的作用如此之大，统治者要想有一番作为，就必须争取民心，取得民众的支持。</a:t>
            </a:r>
          </a:p>
        </p:txBody>
      </p:sp>
      <p:sp>
        <p:nvSpPr>
          <p:cNvPr id="3" name="Text Box 6"/>
          <p:cNvSpPr txBox="1">
            <a:spLocks noChangeArrowheads="1"/>
          </p:cNvSpPr>
          <p:nvPr/>
        </p:nvSpPr>
        <p:spPr bwMode="auto">
          <a:xfrm>
            <a:off x="-2681288" y="165576"/>
            <a:ext cx="8001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spcBef>
                <a:spcPct val="50000"/>
              </a:spcBef>
              <a:buFontTx/>
              <a:buNone/>
            </a:pPr>
            <a:r>
              <a:rPr kumimoji="1" lang="zh-CN" altLang="en-US" sz="2000" b="1" dirty="0">
                <a:solidFill>
                  <a:srgbClr val="FF0000"/>
                </a:solidFill>
                <a:latin typeface="宋体" panose="02010600030101010101" pitchFamily="2" charset="-122"/>
              </a:rPr>
              <a:t>一、道胜论</a:t>
            </a:r>
          </a:p>
        </p:txBody>
      </p:sp>
      <p:sp>
        <p:nvSpPr>
          <p:cNvPr id="5" name="文本框 4"/>
          <p:cNvSpPr txBox="1"/>
          <p:nvPr/>
        </p:nvSpPr>
        <p:spPr>
          <a:xfrm>
            <a:off x="331787" y="3429000"/>
            <a:ext cx="7437120" cy="923330"/>
          </a:xfrm>
          <a:prstGeom prst="rect">
            <a:avLst/>
          </a:prstGeom>
          <a:noFill/>
        </p:spPr>
        <p:txBody>
          <a:bodyPr wrap="square">
            <a:spAutoFit/>
          </a:bodyPr>
          <a:lstStyle/>
          <a:p>
            <a:pPr eaLnBrk="1" hangingPunct="1">
              <a:buFontTx/>
              <a:buNone/>
            </a:pPr>
            <a:r>
              <a:rPr lang="en-US" altLang="zh-CN" sz="1800" b="1" dirty="0">
                <a:solidFill>
                  <a:srgbClr val="FF0000"/>
                </a:solidFill>
                <a:latin typeface="宋体" panose="02010600030101010101" pitchFamily="2" charset="-122"/>
                <a:ea typeface="宋体" panose="02010600030101010101" pitchFamily="2" charset="-122"/>
              </a:rPr>
              <a:t> </a:t>
            </a:r>
            <a:r>
              <a:rPr lang="zh-CN" altLang="en-US" sz="1800" b="1" dirty="0">
                <a:solidFill>
                  <a:srgbClr val="FF0000"/>
                </a:solidFill>
                <a:latin typeface="宋体" panose="02010600030101010101" pitchFamily="2" charset="-122"/>
                <a:ea typeface="宋体" panose="02010600030101010101" pitchFamily="2" charset="-122"/>
              </a:rPr>
              <a:t>道者，令民与上同意也，故可与之死，可与之生，而不畏危。</a:t>
            </a:r>
            <a:r>
              <a:rPr kumimoji="1" lang="zh-CN" altLang="en-US" b="1" dirty="0">
                <a:solidFill>
                  <a:srgbClr val="FF0000"/>
                </a:solidFill>
                <a:latin typeface="宋体" panose="02010600030101010101" pitchFamily="2" charset="-122"/>
                <a:ea typeface="宋体" panose="02010600030101010101" pitchFamily="2" charset="-122"/>
              </a:rPr>
              <a:t>《计篇》</a:t>
            </a:r>
            <a:endParaRPr lang="zh-CN" altLang="en-US" b="1" dirty="0">
              <a:solidFill>
                <a:srgbClr val="FF0000"/>
              </a:solidFill>
              <a:latin typeface="宋体" panose="02010600030101010101" pitchFamily="2" charset="-122"/>
              <a:ea typeface="宋体" panose="02010600030101010101" pitchFamily="2" charset="-122"/>
            </a:endParaRPr>
          </a:p>
          <a:p>
            <a:pPr eaLnBrk="1" hangingPunct="1">
              <a:buFontTx/>
              <a:buNone/>
            </a:pPr>
            <a:r>
              <a:rPr lang="zh-CN" altLang="en-US" sz="1800" b="1" dirty="0">
                <a:solidFill>
                  <a:srgbClr val="FF0000"/>
                </a:solidFill>
                <a:latin typeface="宋体" panose="02010600030101010101" pitchFamily="2" charset="-122"/>
                <a:ea typeface="宋体" panose="02010600030101010101" pitchFamily="2" charset="-122"/>
              </a:rPr>
              <a:t>    </a:t>
            </a:r>
            <a:r>
              <a:rPr lang="zh-CN" altLang="en-US" sz="1800" b="1" dirty="0">
                <a:solidFill>
                  <a:srgbClr val="3333CC"/>
                </a:solidFill>
                <a:latin typeface="宋体" panose="02010600030101010101" pitchFamily="2" charset="-122"/>
                <a:ea typeface="宋体" panose="02010600030101010101" pitchFamily="2" charset="-122"/>
              </a:rPr>
              <a:t>所谓“道”，就是让民众与君主的意愿一致，这样，他们就可以为君主死，为君主生，而不畏惧险难。</a:t>
            </a:r>
            <a:endParaRPr lang="zh-CN" altLang="en-US" dirty="0">
              <a:latin typeface="宋体" panose="02010600030101010101" pitchFamily="2" charset="-122"/>
              <a:ea typeface="宋体" panose="02010600030101010101" pitchFamily="2" charset="-122"/>
            </a:endParaRPr>
          </a:p>
        </p:txBody>
      </p:sp>
      <p:sp>
        <p:nvSpPr>
          <p:cNvPr id="7" name="文本框 6"/>
          <p:cNvSpPr txBox="1"/>
          <p:nvPr/>
        </p:nvSpPr>
        <p:spPr>
          <a:xfrm>
            <a:off x="579120" y="4545578"/>
            <a:ext cx="7437120" cy="2245360"/>
          </a:xfrm>
          <a:prstGeom prst="rect">
            <a:avLst/>
          </a:prstGeom>
          <a:noFill/>
        </p:spPr>
        <p:txBody>
          <a:bodyPr wrap="square">
            <a:spAutoFit/>
          </a:bodyPr>
          <a:lstStyle/>
          <a:p>
            <a:pPr eaLnBrk="1" hangingPunct="1">
              <a:spcBef>
                <a:spcPct val="0"/>
              </a:spcBef>
              <a:buFontTx/>
              <a:buNone/>
            </a:pPr>
            <a:r>
              <a:rPr lang="zh-CN" altLang="en-US" sz="2000" b="1" dirty="0">
                <a:solidFill>
                  <a:srgbClr val="FF0000"/>
                </a:solidFill>
                <a:latin typeface="宋体" panose="02010600030101010101" pitchFamily="2" charset="-122"/>
                <a:ea typeface="宋体" panose="02010600030101010101" pitchFamily="2" charset="-122"/>
              </a:rPr>
              <a:t>实例：牧野之战。</a:t>
            </a:r>
            <a:r>
              <a:rPr lang="zh-CN" altLang="en-US" sz="2000" b="1" dirty="0">
                <a:latin typeface="宋体" panose="02010600030101010101" pitchFamily="2" charset="-122"/>
                <a:ea typeface="宋体" panose="02010600030101010101" pitchFamily="2" charset="-122"/>
              </a:rPr>
              <a:t>商纣无道，败师牧野。</a:t>
            </a:r>
            <a:endParaRPr lang="en-US" altLang="zh-CN" sz="2000" b="1" dirty="0">
              <a:latin typeface="宋体" panose="02010600030101010101" pitchFamily="2" charset="-122"/>
              <a:ea typeface="宋体" panose="02010600030101010101" pitchFamily="2" charset="-122"/>
            </a:endParaRPr>
          </a:p>
          <a:p>
            <a:pPr eaLnBrk="1" hangingPunct="1">
              <a:spcBef>
                <a:spcPct val="0"/>
              </a:spcBef>
              <a:buFontTx/>
              <a:buNone/>
            </a:pPr>
            <a:r>
              <a:rPr lang="zh-CN" altLang="en-US" sz="2000" b="1" dirty="0">
                <a:latin typeface="宋体" panose="02010600030101010101" pitchFamily="2" charset="-122"/>
                <a:ea typeface="宋体" panose="02010600030101010101" pitchFamily="2" charset="-122"/>
              </a:rPr>
              <a:t>商朝和周朝交替时，周武王率军直捣商都朝歌（今河南淇县），在牧野（今淇县以南卫河以北地区）大破商军。</a:t>
            </a:r>
          </a:p>
          <a:p>
            <a:pPr eaLnBrk="1" hangingPunct="1">
              <a:spcBef>
                <a:spcPct val="0"/>
              </a:spcBef>
              <a:buFontTx/>
              <a:buNone/>
            </a:pPr>
            <a:r>
              <a:rPr lang="zh-CN" altLang="en-US" sz="2000" dirty="0">
                <a:latin typeface="宋体" panose="02010600030101010101" pitchFamily="2" charset="-122"/>
                <a:ea typeface="宋体" panose="02010600030101010101" pitchFamily="2" charset="-122"/>
              </a:rPr>
              <a:t>商纣的罪恶：</a:t>
            </a:r>
          </a:p>
          <a:p>
            <a:pPr eaLnBrk="1" hangingPunct="1">
              <a:spcBef>
                <a:spcPct val="0"/>
              </a:spcBef>
              <a:buFontTx/>
              <a:buNone/>
            </a:pPr>
            <a:r>
              <a:rPr lang="en-US" altLang="zh-CN" sz="2000" dirty="0">
                <a:solidFill>
                  <a:schemeClr val="tx1"/>
                </a:solidFill>
                <a:latin typeface="宋体" panose="02010600030101010101" pitchFamily="2" charset="-122"/>
                <a:ea typeface="宋体" panose="02010600030101010101" pitchFamily="2" charset="-122"/>
              </a:rPr>
              <a:t>·</a:t>
            </a:r>
            <a:r>
              <a:rPr lang="zh-CN" altLang="en-US" sz="2000" b="1" dirty="0">
                <a:solidFill>
                  <a:schemeClr val="tx1"/>
                </a:solidFill>
                <a:latin typeface="隶书" panose="02010509060101010101" pitchFamily="49" charset="-122"/>
                <a:ea typeface="隶书" panose="02010509060101010101" pitchFamily="49" charset="-122"/>
                <a:sym typeface="+mn-ea"/>
              </a:rPr>
              <a:t>“纣乃重刑法，有炮烙之法”，</a:t>
            </a:r>
          </a:p>
          <a:p>
            <a:pPr eaLnBrk="1" hangingPunct="1">
              <a:spcBef>
                <a:spcPct val="0"/>
              </a:spcBef>
              <a:buFontTx/>
              <a:buNone/>
            </a:pPr>
            <a:r>
              <a:rPr lang="zh-CN" altLang="en-US" sz="2000" b="1" dirty="0">
                <a:solidFill>
                  <a:schemeClr val="tx1"/>
                </a:solidFill>
                <a:latin typeface="隶书" panose="02010509060101010101" pitchFamily="49" charset="-122"/>
                <a:ea typeface="隶书" panose="02010509060101010101" pitchFamily="49" charset="-122"/>
                <a:sym typeface="+mn-ea"/>
              </a:rPr>
              <a:t>甚至“罪人以族”</a:t>
            </a:r>
            <a:r>
              <a:rPr lang="en-US" altLang="zh-CN" sz="2000" b="1" dirty="0">
                <a:solidFill>
                  <a:schemeClr val="tx1"/>
                </a:solidFill>
                <a:latin typeface="隶书" panose="02010509060101010101" pitchFamily="49" charset="-122"/>
                <a:ea typeface="隶书" panose="02010509060101010101" pitchFamily="49" charset="-122"/>
                <a:sym typeface="+mn-ea"/>
              </a:rPr>
              <a:t>//</a:t>
            </a:r>
            <a:r>
              <a:rPr lang="zh-CN" altLang="en-US" sz="2000" b="1" dirty="0">
                <a:solidFill>
                  <a:schemeClr val="tx1"/>
                </a:solidFill>
                <a:latin typeface="隶书" panose="02010509060101010101" pitchFamily="49" charset="-122"/>
                <a:ea typeface="隶书" panose="02010509060101010101" pitchFamily="49" charset="-122"/>
                <a:sym typeface="+mn-ea"/>
              </a:rPr>
              <a:t>酒池肉林</a:t>
            </a:r>
            <a:r>
              <a:rPr lang="en-US" altLang="zh-CN" sz="2000" b="1" dirty="0">
                <a:solidFill>
                  <a:schemeClr val="tx1"/>
                </a:solidFill>
                <a:latin typeface="隶书" panose="02010509060101010101" pitchFamily="49" charset="-122"/>
                <a:ea typeface="隶书" panose="02010509060101010101" pitchFamily="49" charset="-122"/>
                <a:sym typeface="+mn-ea"/>
              </a:rPr>
              <a:t>//</a:t>
            </a:r>
          </a:p>
          <a:p>
            <a:pPr eaLnBrk="1" hangingPunct="1">
              <a:spcBef>
                <a:spcPct val="0"/>
              </a:spcBef>
              <a:buFontTx/>
              <a:buNone/>
            </a:pPr>
            <a:r>
              <a:rPr lang="zh-CN" altLang="zh-CN" sz="2000" b="1" dirty="0">
                <a:solidFill>
                  <a:schemeClr val="tx1"/>
                </a:solidFill>
                <a:latin typeface="隶书" panose="02010509060101010101" pitchFamily="49" charset="-122"/>
                <a:ea typeface="隶书" panose="02010509060101010101" pitchFamily="49" charset="-122"/>
                <a:sym typeface="+mn-ea"/>
              </a:rPr>
              <a:t>大兴土木，建造了宏伟的鹿台</a:t>
            </a:r>
          </a:p>
        </p:txBody>
      </p:sp>
      <p:sp>
        <p:nvSpPr>
          <p:cNvPr id="8" name="文本框 7"/>
          <p:cNvSpPr txBox="1"/>
          <p:nvPr/>
        </p:nvSpPr>
        <p:spPr>
          <a:xfrm>
            <a:off x="8473440" y="3567499"/>
            <a:ext cx="3200400" cy="830997"/>
          </a:xfrm>
          <a:prstGeom prst="rect">
            <a:avLst/>
          </a:prstGeom>
          <a:noFill/>
        </p:spPr>
        <p:txBody>
          <a:bodyPr wrap="square" rtlCol="0">
            <a:spAutoFit/>
          </a:bodyPr>
          <a:lstStyle/>
          <a:p>
            <a:r>
              <a:rPr lang="zh-CN" altLang="en-US" sz="2400" dirty="0"/>
              <a:t>视频：淮海战役的胜利是由小车推出来的</a:t>
            </a:r>
          </a:p>
        </p:txBody>
      </p:sp>
      <p:sp>
        <p:nvSpPr>
          <p:cNvPr id="10" name="文本框 9"/>
          <p:cNvSpPr txBox="1"/>
          <p:nvPr/>
        </p:nvSpPr>
        <p:spPr>
          <a:xfrm>
            <a:off x="8473440" y="4545578"/>
            <a:ext cx="2082800" cy="646331"/>
          </a:xfrm>
          <a:prstGeom prst="rect">
            <a:avLst/>
          </a:prstGeom>
          <a:noFill/>
        </p:spPr>
        <p:txBody>
          <a:bodyPr wrap="square">
            <a:spAutoFit/>
          </a:bodyPr>
          <a:lstStyle/>
          <a:p>
            <a:pPr>
              <a:spcBef>
                <a:spcPct val="0"/>
              </a:spcBef>
              <a:buFontTx/>
              <a:buNone/>
            </a:pPr>
            <a:r>
              <a:rPr lang="zh-CN" altLang="en-US" sz="1800" dirty="0">
                <a:solidFill>
                  <a:srgbClr val="FF0000"/>
                </a:solidFill>
                <a:latin typeface="微软雅黑" panose="020B0503020204020204" pitchFamily="34" charset="-122"/>
                <a:ea typeface="微软雅黑" panose="020B0503020204020204" pitchFamily="34" charset="-122"/>
              </a:rPr>
              <a:t>八子参军的故事（瑞金）</a:t>
            </a:r>
          </a:p>
        </p:txBody>
      </p:sp>
      <p:sp>
        <p:nvSpPr>
          <p:cNvPr id="12" name="文本框 11"/>
          <p:cNvSpPr txBox="1"/>
          <p:nvPr/>
        </p:nvSpPr>
        <p:spPr>
          <a:xfrm>
            <a:off x="5923280" y="5799108"/>
            <a:ext cx="5933440" cy="646331"/>
          </a:xfrm>
          <a:prstGeom prst="rect">
            <a:avLst/>
          </a:prstGeom>
          <a:noFill/>
        </p:spPr>
        <p:txBody>
          <a:bodyPr wrap="square">
            <a:spAutoFit/>
          </a:bodyPr>
          <a:lstStyle/>
          <a:p>
            <a:pPr>
              <a:spcBef>
                <a:spcPct val="0"/>
              </a:spcBef>
              <a:buFontTx/>
              <a:buNone/>
            </a:pPr>
            <a:r>
              <a:rPr lang="zh-CN" altLang="en-US" sz="1800" dirty="0">
                <a:solidFill>
                  <a:srgbClr val="C00000"/>
                </a:solidFill>
                <a:latin typeface="宋体" panose="02010600030101010101" pitchFamily="2" charset="-122"/>
                <a:ea typeface="宋体" panose="02010600030101010101" pitchFamily="2" charset="-122"/>
              </a:rPr>
              <a:t>得民心者得天下。人民群众是党的力量之源、战争胜负的决定因素、推动历史前进的根本动力。</a:t>
            </a:r>
          </a:p>
        </p:txBody>
      </p:sp>
      <p:sp>
        <p:nvSpPr>
          <p:cNvPr id="4" name="文本框 3"/>
          <p:cNvSpPr txBox="1"/>
          <p:nvPr/>
        </p:nvSpPr>
        <p:spPr>
          <a:xfrm>
            <a:off x="9152890" y="217805"/>
            <a:ext cx="3039110" cy="3415030"/>
          </a:xfrm>
          <a:prstGeom prst="rect">
            <a:avLst/>
          </a:prstGeom>
          <a:noFill/>
        </p:spPr>
        <p:txBody>
          <a:bodyPr wrap="square" rtlCol="0">
            <a:spAutoFit/>
          </a:bodyPr>
          <a:lstStyle/>
          <a:p>
            <a:pPr marL="0" lvl="0" indent="0" eaLnBrk="1" hangingPunct="1">
              <a:spcBef>
                <a:spcPct val="0"/>
              </a:spcBef>
              <a:buNone/>
            </a:pPr>
            <a:r>
              <a:rPr kumimoji="1" lang="zh-CN" altLang="en-US" b="1" dirty="0">
                <a:latin typeface="宋体" panose="02010600030101010101" pitchFamily="2" charset="-122"/>
                <a:ea typeface="宋体" panose="02010600030101010101" pitchFamily="2" charset="-122"/>
                <a:sym typeface="+mn-ea"/>
              </a:rPr>
              <a:t>《左传》所载蒲骚（今湖北应城县西北）之战中，楚国的斗廉就说过：“</a:t>
            </a:r>
            <a:r>
              <a:rPr kumimoji="1" lang="zh-CN" altLang="en-US" b="1" u="sng" dirty="0">
                <a:latin typeface="宋体" panose="02010600030101010101" pitchFamily="2" charset="-122"/>
                <a:ea typeface="宋体" panose="02010600030101010101" pitchFamily="2" charset="-122"/>
                <a:sym typeface="+mn-ea"/>
              </a:rPr>
              <a:t>师克在和，不在众。</a:t>
            </a:r>
            <a:r>
              <a:rPr kumimoji="1" lang="zh-CN" altLang="en-US" b="1" dirty="0">
                <a:latin typeface="宋体" panose="02010600030101010101" pitchFamily="2" charset="-122"/>
                <a:ea typeface="宋体" panose="02010600030101010101" pitchFamily="2" charset="-122"/>
                <a:sym typeface="+mn-ea"/>
              </a:rPr>
              <a:t>”并且以牧野（今河南淇县南）之战为例证，认为周军以少胜多的原因之一就是“和”。“和”就是官兵的团结、内部的巩固。</a:t>
            </a:r>
            <a:endParaRPr kumimoji="1" lang="zh-CN" altLang="en-US" b="1" dirty="0">
              <a:latin typeface="宋体" panose="02010600030101010101" pitchFamily="2" charset="-122"/>
              <a:ea typeface="宋体" panose="02010600030101010101" pitchFamily="2" charset="-122"/>
            </a:endParaRPr>
          </a:p>
          <a:p>
            <a:pPr marL="0" lvl="0" indent="0" eaLnBrk="1" hangingPunct="1">
              <a:spcBef>
                <a:spcPct val="0"/>
              </a:spcBef>
              <a:buNone/>
            </a:pPr>
            <a:r>
              <a:rPr kumimoji="1" lang="zh-CN" altLang="en-US" b="1" dirty="0">
                <a:latin typeface="宋体" panose="02010600030101010101" pitchFamily="2" charset="-122"/>
                <a:ea typeface="宋体" panose="02010600030101010101" pitchFamily="2" charset="-122"/>
                <a:sym typeface="+mn-ea"/>
              </a:rPr>
              <a:t>《管子·形势》说：</a:t>
            </a:r>
            <a:r>
              <a:rPr kumimoji="1" lang="zh-CN" altLang="en-US" b="1" u="sng" dirty="0">
                <a:latin typeface="宋体" panose="02010600030101010101" pitchFamily="2" charset="-122"/>
                <a:ea typeface="宋体" panose="02010600030101010101" pitchFamily="2" charset="-122"/>
                <a:sym typeface="+mn-ea"/>
              </a:rPr>
              <a:t>“上下不和，虽安必危。</a:t>
            </a:r>
            <a:r>
              <a:rPr kumimoji="1" lang="zh-CN" altLang="en-US" b="1" dirty="0">
                <a:latin typeface="宋体" panose="02010600030101010101" pitchFamily="2" charset="-122"/>
                <a:ea typeface="宋体" panose="02010600030101010101" pitchFamily="2" charset="-122"/>
                <a:sym typeface="+mn-ea"/>
              </a:rPr>
              <a:t>”也是这样的意思。</a:t>
            </a:r>
            <a:endParaRPr kumimoji="1" lang="zh-CN" altLang="en-US" b="1" dirty="0">
              <a:latin typeface="宋体" panose="02010600030101010101" pitchFamily="2" charset="-122"/>
              <a:ea typeface="宋体" panose="02010600030101010101" pitchFamily="2" charset="-122"/>
            </a:endParaRPr>
          </a:p>
          <a:p>
            <a:endParaRPr kumimoji="1" lang="zh-CN" altLang="en-US" b="1" dirty="0">
              <a:latin typeface="宋体" panose="02010600030101010101" pitchFamily="2" charset="-122"/>
              <a:ea typeface="宋体" panose="02010600030101010101" pitchFamily="2"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5120" y="240665"/>
            <a:ext cx="6096000" cy="3262432"/>
          </a:xfrm>
          <a:prstGeom prst="rect">
            <a:avLst/>
          </a:prstGeom>
          <a:noFill/>
        </p:spPr>
        <p:txBody>
          <a:bodyPr wrap="square">
            <a:spAutoFit/>
          </a:bodyPr>
          <a:lstStyle/>
          <a:p>
            <a:pPr algn="ctr" eaLnBrk="1" hangingPunct="1">
              <a:lnSpc>
                <a:spcPct val="80000"/>
              </a:lnSpc>
              <a:buFontTx/>
              <a:buNone/>
            </a:pPr>
            <a:r>
              <a:rPr lang="zh-CN" altLang="en-US" sz="2000" b="1" dirty="0">
                <a:latin typeface="宋体" panose="02010600030101010101" pitchFamily="2" charset="-122"/>
                <a:ea typeface="宋体" panose="02010600030101010101" pitchFamily="2" charset="-122"/>
              </a:rPr>
              <a:t>二、称胜论</a:t>
            </a:r>
          </a:p>
          <a:p>
            <a:pPr eaLnBrk="1" hangingPunct="1">
              <a:lnSpc>
                <a:spcPct val="95000"/>
              </a:lnSpc>
              <a:buFontTx/>
              <a:buNone/>
            </a:pPr>
            <a:r>
              <a:rPr lang="zh-CN" altLang="en-US" sz="2000" b="1" dirty="0">
                <a:latin typeface="宋体" panose="02010600030101010101" pitchFamily="2" charset="-122"/>
                <a:ea typeface="宋体" panose="02010600030101010101" pitchFamily="2" charset="-122"/>
              </a:rPr>
              <a:t>   </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形篇</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：一曰度，二曰量，三曰数，四曰称，五曰胜。地生度，度生量，量生数，数生称，称生胜。</a:t>
            </a:r>
            <a:endParaRPr lang="en-US" altLang="zh-CN" sz="2000" b="1" dirty="0">
              <a:latin typeface="宋体" panose="02010600030101010101" pitchFamily="2" charset="-122"/>
              <a:ea typeface="宋体" panose="02010600030101010101" pitchFamily="2" charset="-122"/>
            </a:endParaRPr>
          </a:p>
          <a:p>
            <a:pPr eaLnBrk="1" hangingPunct="1">
              <a:lnSpc>
                <a:spcPct val="95000"/>
              </a:lnSpc>
              <a:buFontTx/>
              <a:buNone/>
            </a:pPr>
            <a:endParaRPr lang="zh-CN" altLang="en-US" sz="2000" b="1" dirty="0">
              <a:latin typeface="宋体" panose="02010600030101010101" pitchFamily="2" charset="-122"/>
              <a:ea typeface="宋体" panose="02010600030101010101" pitchFamily="2" charset="-122"/>
            </a:endParaRPr>
          </a:p>
          <a:p>
            <a:pPr eaLnBrk="1" hangingPunct="1">
              <a:lnSpc>
                <a:spcPct val="95000"/>
              </a:lnSpc>
              <a:buFontTx/>
              <a:buNone/>
            </a:pPr>
            <a:r>
              <a:rPr lang="zh-CN" altLang="en-US" sz="2000" b="1" dirty="0">
                <a:solidFill>
                  <a:srgbClr val="FF0000"/>
                </a:solidFill>
                <a:latin typeface="宋体" panose="02010600030101010101" pitchFamily="2" charset="-122"/>
                <a:ea typeface="宋体" panose="02010600030101010101" pitchFamily="2" charset="-122"/>
              </a:rPr>
              <a:t>预测战争胜负所需掌握的原则有“度、量、数、称、胜”五条，“度”是指计算双方国土面积的大小，“度”的不同产生双方物产资源多少不同的“量”；敌我物产资源多少的“量”的不同，产生双方可动员和供养兵力多寡不同的“数”；敌我兵力多寡不同的“数”，产生双方军事实力强弱不同的“称”；而“称”产生“胜”，最终决定着战争的胜负。</a:t>
            </a:r>
          </a:p>
        </p:txBody>
      </p:sp>
      <p:sp>
        <p:nvSpPr>
          <p:cNvPr id="5" name="文本框 4"/>
          <p:cNvSpPr txBox="1"/>
          <p:nvPr/>
        </p:nvSpPr>
        <p:spPr>
          <a:xfrm>
            <a:off x="325120" y="4048036"/>
            <a:ext cx="6096000" cy="2030095"/>
          </a:xfrm>
          <a:prstGeom prst="rect">
            <a:avLst/>
          </a:prstGeom>
          <a:noFill/>
        </p:spPr>
        <p:txBody>
          <a:bodyPr wrap="square">
            <a:spAutoFit/>
          </a:bodyPr>
          <a:lstStyle/>
          <a:p>
            <a:r>
              <a:rPr lang="zh-CN" altLang="en-US" sz="1800" b="1" dirty="0">
                <a:latin typeface="宋体" panose="02010600030101010101" pitchFamily="2" charset="-122"/>
                <a:ea typeface="宋体" panose="02010600030101010101" pitchFamily="2" charset="-122"/>
              </a:rPr>
              <a:t>战争对经济的依赖就表现得更为明显。孙子算了一笔账，</a:t>
            </a:r>
            <a:r>
              <a:rPr lang="zh-CN" altLang="en-US" sz="1800" b="1" dirty="0">
                <a:solidFill>
                  <a:srgbClr val="FC0000"/>
                </a:solidFill>
                <a:latin typeface="宋体" panose="02010600030101010101" pitchFamily="2" charset="-122"/>
                <a:ea typeface="宋体" panose="02010600030101010101" pitchFamily="2" charset="-122"/>
              </a:rPr>
              <a:t>他说：“驰车千驷，革车千乘，带甲十万，千里馈粮；则内外之费，宾客之用，胶漆之材，车甲之奉，日费千金，然后十万之师举矣。”</a:t>
            </a:r>
            <a:endParaRPr lang="en-US" altLang="zh-CN" sz="1800" b="1" dirty="0">
              <a:solidFill>
                <a:srgbClr val="FC0000"/>
              </a:solidFill>
              <a:latin typeface="宋体" panose="02010600030101010101" pitchFamily="2" charset="-122"/>
              <a:ea typeface="宋体" panose="02010600030101010101" pitchFamily="2" charset="-122"/>
            </a:endParaRPr>
          </a:p>
          <a:p>
            <a:endParaRPr lang="en-US" altLang="zh-CN" sz="1800" b="1" dirty="0">
              <a:solidFill>
                <a:srgbClr val="FC0000"/>
              </a:solidFill>
              <a:latin typeface="宋体" panose="02010600030101010101" pitchFamily="2" charset="-122"/>
              <a:ea typeface="宋体" panose="02010600030101010101" pitchFamily="2" charset="-122"/>
            </a:endParaRPr>
          </a:p>
          <a:p>
            <a:r>
              <a:rPr lang="zh-CN" altLang="en-US" sz="1800" b="1" dirty="0">
                <a:solidFill>
                  <a:srgbClr val="FC0000"/>
                </a:solidFill>
                <a:latin typeface="宋体" panose="02010600030101010101" pitchFamily="2" charset="-122"/>
                <a:ea typeface="宋体" panose="02010600030101010101" pitchFamily="2" charset="-122"/>
              </a:rPr>
              <a:t>“凡兴师十万，出征千里，百姓之费，公家之奉，日费千金。”《用间》</a:t>
            </a:r>
            <a:endParaRPr lang="en-US" altLang="zh-CN" sz="1800" b="1" dirty="0">
              <a:solidFill>
                <a:srgbClr val="FC0000"/>
              </a:solidFill>
              <a:latin typeface="宋体" panose="02010600030101010101" pitchFamily="2" charset="-122"/>
              <a:ea typeface="宋体" panose="02010600030101010101" pitchFamily="2" charset="-122"/>
            </a:endParaRPr>
          </a:p>
        </p:txBody>
      </p:sp>
      <p:sp>
        <p:nvSpPr>
          <p:cNvPr id="7" name="文本框 6"/>
          <p:cNvSpPr txBox="1"/>
          <p:nvPr/>
        </p:nvSpPr>
        <p:spPr>
          <a:xfrm>
            <a:off x="7101840" y="686307"/>
            <a:ext cx="4267200" cy="2308324"/>
          </a:xfrm>
          <a:prstGeom prst="rect">
            <a:avLst/>
          </a:prstGeom>
          <a:noFill/>
        </p:spPr>
        <p:txBody>
          <a:bodyPr wrap="square">
            <a:spAutoFit/>
          </a:bodyPr>
          <a:lstStyle/>
          <a:p>
            <a:r>
              <a:rPr kumimoji="1" lang="zh-CN" altLang="en-US" sz="1800" b="1" dirty="0">
                <a:latin typeface="宋体" panose="02010600030101010101" pitchFamily="2" charset="-122"/>
                <a:ea typeface="宋体" panose="02010600030101010101" pitchFamily="2" charset="-122"/>
              </a:rPr>
              <a:t>孙子在</a:t>
            </a:r>
            <a:r>
              <a:rPr kumimoji="1" lang="en-US" altLang="zh-CN" sz="1800" b="1" dirty="0">
                <a:latin typeface="宋体" panose="02010600030101010101" pitchFamily="2" charset="-122"/>
                <a:ea typeface="宋体" panose="02010600030101010101" pitchFamily="2" charset="-122"/>
              </a:rPr>
              <a:t>《</a:t>
            </a:r>
            <a:r>
              <a:rPr kumimoji="1" lang="zh-CN" altLang="en-US" sz="1800" b="1" dirty="0">
                <a:latin typeface="宋体" panose="02010600030101010101" pitchFamily="2" charset="-122"/>
                <a:ea typeface="宋体" panose="02010600030101010101" pitchFamily="2" charset="-122"/>
              </a:rPr>
              <a:t>军争</a:t>
            </a:r>
            <a:r>
              <a:rPr kumimoji="1" lang="en-US" altLang="zh-CN" sz="1800" b="1" dirty="0">
                <a:latin typeface="宋体" panose="02010600030101010101" pitchFamily="2" charset="-122"/>
                <a:ea typeface="宋体" panose="02010600030101010101" pitchFamily="2" charset="-122"/>
              </a:rPr>
              <a:t>》</a:t>
            </a:r>
            <a:r>
              <a:rPr kumimoji="1" lang="zh-CN" altLang="en-US" sz="1800" b="1" dirty="0">
                <a:latin typeface="宋体" panose="02010600030101010101" pitchFamily="2" charset="-122"/>
                <a:ea typeface="宋体" panose="02010600030101010101" pitchFamily="2" charset="-122"/>
              </a:rPr>
              <a:t>中指出：</a:t>
            </a:r>
            <a:r>
              <a:rPr kumimoji="1" lang="zh-CN" altLang="en-US" sz="1800" b="1" dirty="0">
                <a:solidFill>
                  <a:srgbClr val="FC0000"/>
                </a:solidFill>
                <a:latin typeface="宋体" panose="02010600030101010101" pitchFamily="2" charset="-122"/>
                <a:ea typeface="宋体" panose="02010600030101010101" pitchFamily="2" charset="-122"/>
              </a:rPr>
              <a:t>“是故军无辎重则亡，无粮食则亡，无委积则亡”。</a:t>
            </a:r>
            <a:r>
              <a:rPr kumimoji="1" lang="zh-CN" altLang="en-US" sz="1800" b="1" dirty="0">
                <a:latin typeface="宋体" panose="02010600030101010101" pitchFamily="2" charset="-122"/>
                <a:ea typeface="宋体" panose="02010600030101010101" pitchFamily="2" charset="-122"/>
              </a:rPr>
              <a:t>“辎重”泛指各种军用器材装备，“粮食”泛指粮食和草料，“委积”泛指军用物资储备。解决后勤保障可以使用</a:t>
            </a:r>
            <a:r>
              <a:rPr kumimoji="1" lang="en-US" altLang="zh-CN" sz="1800" b="1" dirty="0">
                <a:latin typeface="宋体" panose="02010600030101010101" pitchFamily="2" charset="-122"/>
                <a:ea typeface="宋体" panose="02010600030101010101" pitchFamily="2" charset="-122"/>
              </a:rPr>
              <a:t>《</a:t>
            </a:r>
            <a:r>
              <a:rPr kumimoji="1" lang="zh-CN" altLang="en-US" sz="1800" b="1" dirty="0">
                <a:latin typeface="宋体" panose="02010600030101010101" pitchFamily="2" charset="-122"/>
                <a:ea typeface="宋体" panose="02010600030101010101" pitchFamily="2" charset="-122"/>
              </a:rPr>
              <a:t>作战</a:t>
            </a:r>
            <a:r>
              <a:rPr kumimoji="1" lang="en-US" altLang="zh-CN" sz="1800" b="1" dirty="0">
                <a:latin typeface="宋体" panose="02010600030101010101" pitchFamily="2" charset="-122"/>
                <a:ea typeface="宋体" panose="02010600030101010101" pitchFamily="2" charset="-122"/>
              </a:rPr>
              <a:t>》</a:t>
            </a:r>
            <a:r>
              <a:rPr kumimoji="1" lang="zh-CN" altLang="en-US" sz="1800" b="1" dirty="0">
                <a:latin typeface="宋体" panose="02010600030101010101" pitchFamily="2" charset="-122"/>
                <a:ea typeface="宋体" panose="02010600030101010101" pitchFamily="2" charset="-122"/>
              </a:rPr>
              <a:t>篇的“因粮于敌”</a:t>
            </a:r>
            <a:r>
              <a:rPr lang="zh-CN" altLang="en-US" sz="1800" dirty="0">
                <a:latin typeface="宋体" panose="02010600030101010101" pitchFamily="2" charset="-122"/>
                <a:ea typeface="宋体" panose="02010600030101010101" pitchFamily="2" charset="-122"/>
              </a:rPr>
              <a:t> “</a:t>
            </a:r>
            <a:r>
              <a:rPr lang="zh-CN" altLang="zh-CN" sz="1800" dirty="0">
                <a:solidFill>
                  <a:srgbClr val="FF0000"/>
                </a:solidFill>
                <a:latin typeface="宋体" panose="02010600030101010101" pitchFamily="2" charset="-122"/>
                <a:ea typeface="宋体" panose="02010600030101010101" pitchFamily="2" charset="-122"/>
              </a:rPr>
              <a:t>故智将务食于敌。食敌一钟，当吾二十钟；芑</a:t>
            </a:r>
            <a:r>
              <a:rPr lang="en-US" altLang="zh-CN" sz="1800" dirty="0">
                <a:solidFill>
                  <a:srgbClr val="FF0000"/>
                </a:solidFill>
                <a:latin typeface="宋体" panose="02010600030101010101" pitchFamily="2" charset="-122"/>
                <a:ea typeface="宋体" panose="02010600030101010101" pitchFamily="2" charset="-122"/>
              </a:rPr>
              <a:t>(qi)</a:t>
            </a:r>
            <a:r>
              <a:rPr lang="zh-CN" altLang="zh-CN" sz="1800" dirty="0">
                <a:solidFill>
                  <a:srgbClr val="FF0000"/>
                </a:solidFill>
                <a:latin typeface="宋体" panose="02010600030101010101" pitchFamily="2" charset="-122"/>
                <a:ea typeface="宋体" panose="02010600030101010101" pitchFamily="2" charset="-122"/>
              </a:rPr>
              <a:t>杆一石，当吾二十石。</a:t>
            </a:r>
            <a:r>
              <a:rPr lang="zh-CN" altLang="en-US" sz="1800"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9" name="文本框 8"/>
          <p:cNvSpPr txBox="1"/>
          <p:nvPr/>
        </p:nvSpPr>
        <p:spPr>
          <a:xfrm>
            <a:off x="7000240" y="3503097"/>
            <a:ext cx="4470400" cy="2862322"/>
          </a:xfrm>
          <a:prstGeom prst="rect">
            <a:avLst/>
          </a:prstGeom>
          <a:noFill/>
        </p:spPr>
        <p:txBody>
          <a:bodyPr wrap="square">
            <a:spAutoFit/>
          </a:bodyPr>
          <a:lstStyle/>
          <a:p>
            <a:pPr eaLnBrk="1" hangingPunct="1">
              <a:spcBef>
                <a:spcPct val="0"/>
              </a:spcBef>
              <a:buFontTx/>
              <a:buNone/>
            </a:pPr>
            <a:r>
              <a:rPr kumimoji="1" lang="zh-CN" altLang="en-US" sz="1800" b="1" dirty="0">
                <a:solidFill>
                  <a:srgbClr val="FC0000"/>
                </a:solidFill>
                <a:latin typeface="宋体" panose="02010600030101010101" pitchFamily="2" charset="-122"/>
                <a:ea typeface="宋体" panose="02010600030101010101" pitchFamily="2" charset="-122"/>
              </a:rPr>
              <a:t>“因粮于敌”必须与“千里馈粮”相结合。</a:t>
            </a:r>
            <a:endParaRPr kumimoji="1" lang="en-US" altLang="zh-CN" sz="1800" b="1" dirty="0">
              <a:solidFill>
                <a:srgbClr val="FC0000"/>
              </a:solidFill>
              <a:latin typeface="宋体" panose="02010600030101010101" pitchFamily="2" charset="-122"/>
              <a:ea typeface="宋体" panose="02010600030101010101" pitchFamily="2" charset="-122"/>
            </a:endParaRPr>
          </a:p>
          <a:p>
            <a:pPr eaLnBrk="1" hangingPunct="1">
              <a:spcBef>
                <a:spcPct val="0"/>
              </a:spcBef>
              <a:buFontTx/>
              <a:buNone/>
            </a:pPr>
            <a:r>
              <a:rPr kumimoji="1" lang="zh-CN" altLang="en-US" sz="1800" b="1" dirty="0">
                <a:latin typeface="宋体" panose="02010600030101010101" pitchFamily="2" charset="-122"/>
                <a:ea typeface="宋体" panose="02010600030101010101" pitchFamily="2" charset="-122"/>
              </a:rPr>
              <a:t>如</a:t>
            </a:r>
            <a:r>
              <a:rPr kumimoji="1" lang="en-US" altLang="zh-CN" sz="1800" b="1" dirty="0">
                <a:latin typeface="宋体" panose="02010600030101010101" pitchFamily="2" charset="-122"/>
                <a:ea typeface="宋体" panose="02010600030101010101" pitchFamily="2" charset="-122"/>
              </a:rPr>
              <a:t>《</a:t>
            </a:r>
            <a:r>
              <a:rPr kumimoji="1" lang="zh-CN" altLang="en-US" sz="1800" b="1" dirty="0">
                <a:latin typeface="宋体" panose="02010600030101010101" pitchFamily="2" charset="-122"/>
                <a:ea typeface="宋体" panose="02010600030101010101" pitchFamily="2" charset="-122"/>
              </a:rPr>
              <a:t>作战</a:t>
            </a:r>
            <a:r>
              <a:rPr kumimoji="1" lang="en-US" altLang="zh-CN" sz="1800" b="1" dirty="0">
                <a:latin typeface="宋体" panose="02010600030101010101" pitchFamily="2" charset="-122"/>
                <a:ea typeface="宋体" panose="02010600030101010101" pitchFamily="2" charset="-122"/>
              </a:rPr>
              <a:t>》</a:t>
            </a:r>
            <a:r>
              <a:rPr kumimoji="1" lang="zh-CN" altLang="en-US" sz="1800" b="1" dirty="0">
                <a:latin typeface="宋体" panose="02010600030101010101" pitchFamily="2" charset="-122"/>
                <a:ea typeface="宋体" panose="02010600030101010101" pitchFamily="2" charset="-122"/>
              </a:rPr>
              <a:t>中说：</a:t>
            </a:r>
            <a:r>
              <a:rPr kumimoji="1" lang="zh-CN" altLang="en-US" sz="1800" b="1" dirty="0">
                <a:solidFill>
                  <a:srgbClr val="FC0000"/>
                </a:solidFill>
                <a:latin typeface="宋体" panose="02010600030101010101" pitchFamily="2" charset="-122"/>
                <a:ea typeface="宋体" panose="02010600030101010101" pitchFamily="2" charset="-122"/>
              </a:rPr>
              <a:t>“故善用兵者，役不再籍，粮不三载”</a:t>
            </a:r>
            <a:r>
              <a:rPr kumimoji="1" lang="zh-CN" altLang="en-US" sz="1800" b="1" dirty="0">
                <a:latin typeface="宋体" panose="02010600030101010101" pitchFamily="2" charset="-122"/>
                <a:ea typeface="宋体" panose="02010600030101010101" pitchFamily="2" charset="-122"/>
              </a:rPr>
              <a:t>，就是说善于用兵的人，兵员不再次征集，粮秣不多次运输。</a:t>
            </a:r>
            <a:endParaRPr kumimoji="1" lang="en-US" altLang="zh-CN" sz="1800" b="1" dirty="0">
              <a:latin typeface="宋体" panose="02010600030101010101" pitchFamily="2" charset="-122"/>
              <a:ea typeface="宋体" panose="02010600030101010101" pitchFamily="2" charset="-122"/>
            </a:endParaRPr>
          </a:p>
          <a:p>
            <a:pPr eaLnBrk="1" hangingPunct="1">
              <a:spcBef>
                <a:spcPct val="0"/>
              </a:spcBef>
              <a:buFontTx/>
              <a:buNone/>
            </a:pPr>
            <a:endParaRPr kumimoji="1" lang="en-US" altLang="zh-CN" sz="1800" b="1" dirty="0">
              <a:latin typeface="宋体" panose="02010600030101010101" pitchFamily="2" charset="-122"/>
              <a:ea typeface="宋体" panose="02010600030101010101" pitchFamily="2" charset="-122"/>
            </a:endParaRPr>
          </a:p>
          <a:p>
            <a:pPr eaLnBrk="1" hangingPunct="1">
              <a:spcBef>
                <a:spcPct val="0"/>
              </a:spcBef>
              <a:buFontTx/>
              <a:buNone/>
            </a:pPr>
            <a:r>
              <a:rPr kumimoji="1" lang="zh-CN" altLang="en-US" b="1" dirty="0">
                <a:solidFill>
                  <a:srgbClr val="FC0000"/>
                </a:solidFill>
                <a:latin typeface="宋体" panose="02010600030101010101" pitchFamily="2" charset="-122"/>
                <a:ea typeface="宋体" panose="02010600030101010101" pitchFamily="2" charset="-122"/>
              </a:rPr>
              <a:t>实例：官渡之战</a:t>
            </a:r>
            <a:r>
              <a:rPr kumimoji="1" lang="en-US" altLang="zh-CN" b="1" dirty="0">
                <a:solidFill>
                  <a:srgbClr val="FC0000"/>
                </a:solidFill>
                <a:latin typeface="宋体" panose="02010600030101010101" pitchFamily="2" charset="-122"/>
                <a:ea typeface="宋体" panose="02010600030101010101" pitchFamily="2" charset="-122"/>
              </a:rPr>
              <a:t>——</a:t>
            </a:r>
            <a:r>
              <a:rPr lang="zh-CN" altLang="en-US" sz="1800" b="1" dirty="0">
                <a:latin typeface="宋体" panose="02010600030101010101" pitchFamily="2" charset="-122"/>
                <a:ea typeface="宋体" panose="02010600030101010101" pitchFamily="2" charset="-122"/>
                <a:cs typeface="Times New Roman" panose="02020603050405020304" pitchFamily="18" charset="0"/>
              </a:rPr>
              <a:t>中国历史上著名的以弱胜强的战役之一，曹操奇袭袁军在乌巢的粮仓。</a:t>
            </a:r>
            <a:endParaRPr lang="en-US" altLang="zh-CN" sz="1800" b="1" dirty="0">
              <a:latin typeface="宋体" panose="02010600030101010101" pitchFamily="2" charset="-122"/>
              <a:ea typeface="宋体" panose="02010600030101010101" pitchFamily="2" charset="-122"/>
              <a:cs typeface="Times New Roman" panose="02020603050405020304" pitchFamily="18" charset="0"/>
            </a:endParaRPr>
          </a:p>
          <a:p>
            <a:pPr eaLnBrk="1" hangingPunct="1">
              <a:spcBef>
                <a:spcPct val="0"/>
              </a:spcBef>
              <a:buFontTx/>
              <a:buNone/>
            </a:pPr>
            <a:endParaRPr kumimoji="1" lang="en-US" altLang="zh-CN" b="1" dirty="0">
              <a:solidFill>
                <a:srgbClr val="FC0000"/>
              </a:solidFill>
              <a:latin typeface="宋体" panose="02010600030101010101" pitchFamily="2" charset="-122"/>
              <a:ea typeface="宋体" panose="02010600030101010101" pitchFamily="2" charset="-122"/>
              <a:cs typeface="Times New Roman" panose="02020603050405020304" pitchFamily="18" charset="0"/>
            </a:endParaRPr>
          </a:p>
          <a:p>
            <a:pPr eaLnBrk="1" hangingPunct="1">
              <a:spcBef>
                <a:spcPct val="0"/>
              </a:spcBef>
              <a:buFontTx/>
              <a:buNone/>
            </a:pPr>
            <a:r>
              <a:rPr kumimoji="1" lang="zh-CN" altLang="en-US" sz="1800" b="1" dirty="0">
                <a:solidFill>
                  <a:srgbClr val="FC0000"/>
                </a:solidFill>
                <a:latin typeface="宋体" panose="02010600030101010101" pitchFamily="2" charset="-122"/>
                <a:ea typeface="宋体" panose="02010600030101010101" pitchFamily="2" charset="-122"/>
                <a:cs typeface="Times New Roman" panose="02020603050405020304" pitchFamily="18" charset="0"/>
              </a:rPr>
              <a:t>视频：美国对日本的饥饿战役封锁</a:t>
            </a:r>
            <a:endParaRPr kumimoji="1" lang="zh-CN" altLang="en-US" sz="1800" b="1" dirty="0">
              <a:solidFill>
                <a:srgbClr val="FC0000"/>
              </a:solidFill>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C7E3D110-E459-8F31-1DA8-FD64BBF32DD5}"/>
              </a:ext>
            </a:extLst>
          </p:cNvPr>
          <p:cNvSpPr txBox="1"/>
          <p:nvPr/>
        </p:nvSpPr>
        <p:spPr>
          <a:xfrm>
            <a:off x="2273300" y="6365419"/>
            <a:ext cx="6096000" cy="369332"/>
          </a:xfrm>
          <a:prstGeom prst="rect">
            <a:avLst/>
          </a:prstGeom>
          <a:noFill/>
        </p:spPr>
        <p:txBody>
          <a:bodyPr wrap="square">
            <a:spAutoFit/>
          </a:bodyPr>
          <a:lstStyle/>
          <a:p>
            <a:r>
              <a:rPr lang="zh-CN" altLang="en-US" dirty="0"/>
              <a:t>歼</a:t>
            </a:r>
            <a:r>
              <a:rPr lang="en-US" altLang="zh-CN" dirty="0"/>
              <a:t>10C</a:t>
            </a:r>
            <a:r>
              <a:rPr lang="zh-CN" altLang="en-US" dirty="0"/>
              <a:t>、歼轰</a:t>
            </a:r>
            <a:r>
              <a:rPr lang="en-US" altLang="zh-CN" dirty="0"/>
              <a:t>7A</a:t>
            </a:r>
            <a:r>
              <a:rPr lang="zh-CN" altLang="en-US" dirty="0"/>
              <a:t>、歼</a:t>
            </a:r>
            <a:r>
              <a:rPr lang="en-US" altLang="zh-CN" dirty="0"/>
              <a:t>16D</a:t>
            </a:r>
            <a:r>
              <a:rPr lang="zh-CN" altLang="en-US" dirty="0"/>
              <a:t>、空警</a:t>
            </a:r>
            <a:r>
              <a:rPr lang="en-US" altLang="zh-CN" dirty="0"/>
              <a:t>500</a:t>
            </a:r>
            <a:r>
              <a:rPr lang="zh-CN" altLang="en-US" dirty="0"/>
              <a:t>、轰</a:t>
            </a:r>
            <a:r>
              <a:rPr lang="en-US" altLang="zh-CN" dirty="0"/>
              <a:t>6K</a:t>
            </a:r>
            <a:r>
              <a:rPr lang="zh-CN" altLang="en-US" dirty="0"/>
              <a:t>、运</a:t>
            </a:r>
            <a:r>
              <a:rPr lang="en-US" altLang="zh-CN" dirty="0"/>
              <a:t>20</a:t>
            </a:r>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5120" y="240665"/>
            <a:ext cx="6096000" cy="3846195"/>
          </a:xfrm>
          <a:prstGeom prst="rect">
            <a:avLst/>
          </a:prstGeom>
          <a:noFill/>
        </p:spPr>
        <p:txBody>
          <a:bodyPr wrap="square">
            <a:spAutoFit/>
          </a:bodyPr>
          <a:lstStyle/>
          <a:p>
            <a:pPr algn="ctr" eaLnBrk="1" hangingPunct="1">
              <a:lnSpc>
                <a:spcPct val="80000"/>
              </a:lnSpc>
              <a:buFontTx/>
              <a:buNone/>
            </a:pPr>
            <a:r>
              <a:rPr lang="zh-CN" altLang="en-US" sz="2000" b="1" dirty="0">
                <a:latin typeface="宋体" panose="02010600030101010101" pitchFamily="2" charset="-122"/>
                <a:ea typeface="宋体" panose="02010600030101010101" pitchFamily="2" charset="-122"/>
              </a:rPr>
              <a:t>二、称胜论</a:t>
            </a:r>
            <a:endParaRPr lang="en-US" altLang="zh-CN" sz="2000" b="1" dirty="0">
              <a:latin typeface="宋体" panose="02010600030101010101" pitchFamily="2" charset="-122"/>
              <a:ea typeface="宋体" panose="02010600030101010101" pitchFamily="2" charset="-122"/>
            </a:endParaRPr>
          </a:p>
          <a:p>
            <a:pPr algn="ctr" eaLnBrk="1" hangingPunct="1">
              <a:lnSpc>
                <a:spcPct val="80000"/>
              </a:lnSpc>
              <a:buFontTx/>
              <a:buNone/>
            </a:pPr>
            <a:endParaRPr lang="en-US" altLang="zh-CN" sz="2000" b="1" dirty="0">
              <a:latin typeface="宋体" panose="02010600030101010101" pitchFamily="2" charset="-122"/>
              <a:ea typeface="宋体" panose="02010600030101010101" pitchFamily="2" charset="-122"/>
            </a:endParaRPr>
          </a:p>
          <a:p>
            <a:pPr eaLnBrk="1" hangingPunct="1">
              <a:lnSpc>
                <a:spcPct val="80000"/>
              </a:lnSpc>
              <a:buFontTx/>
              <a:buNone/>
            </a:pPr>
            <a:r>
              <a:rPr lang="zh-CN" altLang="en-US" sz="2000" b="1" dirty="0">
                <a:latin typeface="宋体" panose="02010600030101010101" pitchFamily="2" charset="-122"/>
                <a:ea typeface="宋体" panose="02010600030101010101" pitchFamily="2" charset="-122"/>
              </a:rPr>
              <a:t>毛泽东称蒋介石运输大队长，</a:t>
            </a:r>
          </a:p>
          <a:p>
            <a:pPr eaLnBrk="1" hangingPunct="1">
              <a:lnSpc>
                <a:spcPct val="80000"/>
              </a:lnSpc>
              <a:buFontTx/>
              <a:buNone/>
            </a:pPr>
            <a:r>
              <a:rPr lang="zh-CN" altLang="en-US" sz="2000" b="1" dirty="0">
                <a:latin typeface="宋体" panose="02010600030101010101" pitchFamily="2" charset="-122"/>
                <a:ea typeface="宋体" panose="02010600030101010101" pitchFamily="2" charset="-122"/>
              </a:rPr>
              <a:t>朝鲜战争中我国做好了充分的准备工作并加修铁路，</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把两个月以上的作战物资提前运往朝鲜战地。彭总与洪学智狠狠抓着战场兵站联结的运输线建设这个关键，使这个前运后转的大动脉</a:t>
            </a:r>
            <a:r>
              <a:rPr lang="zh-CN" altLang="en-US" sz="20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“打不烂、炸不断”。</a:t>
            </a:r>
            <a:r>
              <a:rPr lang="zh-CN" altLang="en-US" sz="2000" b="1" dirty="0">
                <a:solidFill>
                  <a:srgbClr val="FC0000"/>
                </a:solidFill>
                <a:latin typeface="宋体" panose="02010600030101010101" pitchFamily="2" charset="-122"/>
                <a:ea typeface="宋体" panose="02010600030101010101" pitchFamily="2" charset="-122"/>
                <a:cs typeface="Times New Roman" panose="02020603050405020304" pitchFamily="18" charset="0"/>
              </a:rPr>
              <a:t>彭德怀曾经多次说过：“抗美援朝战争的胜利，百分之六十至百分之七十应归功于后勤。”</a:t>
            </a:r>
          </a:p>
          <a:p>
            <a:pPr marL="0" lvl="0" indent="0" fontAlgn="auto">
              <a:lnSpc>
                <a:spcPct val="100000"/>
              </a:lnSpc>
              <a:spcBef>
                <a:spcPct val="0"/>
              </a:spcBef>
              <a:buNone/>
            </a:pPr>
            <a:r>
              <a:rPr lang="zh-CN" altLang="en-US" sz="2000" b="1" dirty="0">
                <a:latin typeface="宋体" panose="02010600030101010101" pitchFamily="2" charset="-122"/>
                <a:ea typeface="宋体" panose="02010600030101010101" pitchFamily="2" charset="-122"/>
                <a:sym typeface="+mn-ea"/>
              </a:rPr>
              <a:t>现代战争如果没有后方充分的物质保证，是不能进行战争的；如果没有强有力的后勤组织和工作，以保证第一线的充分供应，是不能取得战争胜利的。</a:t>
            </a:r>
            <a:endParaRPr lang="zh-CN" altLang="en-US" sz="2000" b="1" dirty="0">
              <a:latin typeface="宋体" panose="02010600030101010101" pitchFamily="2" charset="-122"/>
              <a:ea typeface="宋体" panose="02010600030101010101" pitchFamily="2" charset="-122"/>
            </a:endParaRPr>
          </a:p>
          <a:p>
            <a:pPr marL="0" lvl="0" indent="0" fontAlgn="auto">
              <a:lnSpc>
                <a:spcPct val="100000"/>
              </a:lnSpc>
              <a:spcBef>
                <a:spcPct val="0"/>
              </a:spcBef>
              <a:buNone/>
            </a:pPr>
            <a:r>
              <a:rPr lang="zh-CN" altLang="en-US" sz="2000" b="1" dirty="0">
                <a:latin typeface="宋体" panose="02010600030101010101" pitchFamily="2" charset="-122"/>
                <a:ea typeface="宋体" panose="02010600030101010101" pitchFamily="2" charset="-122"/>
                <a:sym typeface="+mn-ea"/>
              </a:rPr>
              <a:t>	-----彭德怀元帅</a:t>
            </a:r>
            <a:endParaRPr lang="zh-CN" altLang="en-US" sz="2000" b="1" dirty="0">
              <a:latin typeface="宋体" panose="02010600030101010101" pitchFamily="2" charset="-122"/>
              <a:ea typeface="宋体" panose="02010600030101010101" pitchFamily="2" charset="-122"/>
            </a:endParaRPr>
          </a:p>
          <a:p>
            <a:pPr fontAlgn="auto">
              <a:lnSpc>
                <a:spcPct val="100000"/>
              </a:lnSpc>
              <a:buFontTx/>
              <a:buNone/>
            </a:pPr>
            <a:endParaRPr lang="en-US" altLang="zh-CN" sz="2000" b="1" dirty="0">
              <a:latin typeface="宋体" panose="02010600030101010101" pitchFamily="2" charset="-122"/>
              <a:ea typeface="宋体" panose="02010600030101010101" pitchFamily="2" charset="-122"/>
            </a:endParaRPr>
          </a:p>
        </p:txBody>
      </p:sp>
      <p:sp>
        <p:nvSpPr>
          <p:cNvPr id="8" name="文本框 7"/>
          <p:cNvSpPr txBox="1"/>
          <p:nvPr/>
        </p:nvSpPr>
        <p:spPr>
          <a:xfrm>
            <a:off x="1823720" y="3816281"/>
            <a:ext cx="6096000" cy="434478"/>
          </a:xfrm>
          <a:prstGeom prst="rect">
            <a:avLst/>
          </a:prstGeom>
          <a:noFill/>
        </p:spPr>
        <p:txBody>
          <a:bodyPr wrap="square">
            <a:spAutoFit/>
          </a:bodyPr>
          <a:lstStyle/>
          <a:p>
            <a:pPr eaLnBrk="1" hangingPunct="1">
              <a:lnSpc>
                <a:spcPct val="140000"/>
              </a:lnSpc>
              <a:spcBef>
                <a:spcPct val="0"/>
              </a:spcBef>
              <a:buFontTx/>
              <a:buNone/>
            </a:pPr>
            <a:r>
              <a:rPr kumimoji="1" lang="zh-CN" altLang="en-US" sz="1800" b="1" dirty="0">
                <a:latin typeface="宋体" panose="02010600030101010101" pitchFamily="2" charset="-122"/>
                <a:ea typeface="宋体" panose="02010600030101010101" pitchFamily="2" charset="-122"/>
              </a:rPr>
              <a:t>三、知胜论</a:t>
            </a:r>
          </a:p>
        </p:txBody>
      </p:sp>
      <p:sp>
        <p:nvSpPr>
          <p:cNvPr id="10" name="文本框 9"/>
          <p:cNvSpPr txBox="1"/>
          <p:nvPr/>
        </p:nvSpPr>
        <p:spPr>
          <a:xfrm>
            <a:off x="325120" y="4351556"/>
            <a:ext cx="6096000" cy="2187971"/>
          </a:xfrm>
          <a:prstGeom prst="rect">
            <a:avLst/>
          </a:prstGeom>
          <a:noFill/>
        </p:spPr>
        <p:txBody>
          <a:bodyPr wrap="square">
            <a:spAutoFit/>
          </a:bodyPr>
          <a:lstStyle/>
          <a:p>
            <a:pPr eaLnBrk="1" hangingPunct="1">
              <a:lnSpc>
                <a:spcPct val="110000"/>
              </a:lnSpc>
              <a:spcBef>
                <a:spcPct val="0"/>
              </a:spcBef>
              <a:buFontTx/>
              <a:buNone/>
            </a:pPr>
            <a:r>
              <a:rPr kumimoji="1" lang="zh-CN" altLang="en-US" b="1" dirty="0">
                <a:latin typeface="宋体" panose="02010600030101010101" pitchFamily="2" charset="-122"/>
                <a:ea typeface="宋体" panose="02010600030101010101" pitchFamily="2" charset="-122"/>
              </a:rPr>
              <a:t>	</a:t>
            </a:r>
            <a:r>
              <a:rPr kumimoji="1" lang="zh-CN" altLang="en-US" sz="1800" b="1" dirty="0">
                <a:latin typeface="宋体" panose="02010600030101010101" pitchFamily="2" charset="-122"/>
                <a:ea typeface="宋体" panose="02010600030101010101" pitchFamily="2" charset="-122"/>
              </a:rPr>
              <a:t>据统计，</a:t>
            </a:r>
            <a:r>
              <a:rPr kumimoji="1" lang="en-US" altLang="zh-CN" sz="1800" b="1" dirty="0">
                <a:latin typeface="宋体" panose="02010600030101010101" pitchFamily="2" charset="-122"/>
                <a:ea typeface="宋体" panose="02010600030101010101" pitchFamily="2" charset="-122"/>
              </a:rPr>
              <a:t>《</a:t>
            </a:r>
            <a:r>
              <a:rPr kumimoji="1" lang="zh-CN" altLang="en-US" sz="1800" b="1" dirty="0">
                <a:latin typeface="宋体" panose="02010600030101010101" pitchFamily="2" charset="-122"/>
                <a:ea typeface="宋体" panose="02010600030101010101" pitchFamily="2" charset="-122"/>
              </a:rPr>
              <a:t>孙子兵法</a:t>
            </a:r>
            <a:r>
              <a:rPr kumimoji="1" lang="en-US" altLang="zh-CN" sz="1800" b="1" dirty="0">
                <a:latin typeface="宋体" panose="02010600030101010101" pitchFamily="2" charset="-122"/>
                <a:ea typeface="宋体" panose="02010600030101010101" pitchFamily="2" charset="-122"/>
              </a:rPr>
              <a:t>》</a:t>
            </a:r>
            <a:r>
              <a:rPr kumimoji="1" lang="zh-CN" altLang="en-US" sz="1800" b="1" dirty="0">
                <a:latin typeface="宋体" panose="02010600030101010101" pitchFamily="2" charset="-122"/>
                <a:ea typeface="宋体" panose="02010600030101010101" pitchFamily="2" charset="-122"/>
              </a:rPr>
              <a:t>中共用了</a:t>
            </a:r>
            <a:r>
              <a:rPr kumimoji="1" lang="en-US" altLang="zh-CN" sz="1800" b="1" dirty="0">
                <a:latin typeface="宋体" panose="02010600030101010101" pitchFamily="2" charset="-122"/>
                <a:ea typeface="宋体" panose="02010600030101010101" pitchFamily="2" charset="-122"/>
              </a:rPr>
              <a:t>79</a:t>
            </a:r>
            <a:r>
              <a:rPr kumimoji="1" lang="zh-CN" altLang="en-US" sz="1800" b="1" dirty="0">
                <a:latin typeface="宋体" panose="02010600030101010101" pitchFamily="2" charset="-122"/>
                <a:ea typeface="宋体" panose="02010600030101010101" pitchFamily="2" charset="-122"/>
              </a:rPr>
              <a:t>个“知”字。这</a:t>
            </a:r>
            <a:r>
              <a:rPr kumimoji="1" lang="en-US" altLang="zh-CN" sz="1800" b="1" dirty="0">
                <a:latin typeface="宋体" panose="02010600030101010101" pitchFamily="2" charset="-122"/>
                <a:ea typeface="宋体" panose="02010600030101010101" pitchFamily="2" charset="-122"/>
              </a:rPr>
              <a:t>79</a:t>
            </a:r>
            <a:r>
              <a:rPr kumimoji="1" lang="zh-CN" altLang="en-US" sz="1800" b="1" dirty="0">
                <a:latin typeface="宋体" panose="02010600030101010101" pitchFamily="2" charset="-122"/>
                <a:ea typeface="宋体" panose="02010600030101010101" pitchFamily="2" charset="-122"/>
              </a:rPr>
              <a:t>个“知”字可以概括和归纳为两方面的含义：一是</a:t>
            </a:r>
            <a:r>
              <a:rPr kumimoji="1" lang="zh-CN" altLang="en-US" sz="1800" b="1" dirty="0">
                <a:solidFill>
                  <a:srgbClr val="C00000"/>
                </a:solidFill>
                <a:latin typeface="宋体" panose="02010600030101010101" pitchFamily="2" charset="-122"/>
                <a:ea typeface="宋体" panose="02010600030101010101" pitchFamily="2" charset="-122"/>
              </a:rPr>
              <a:t>掌握战争规律</a:t>
            </a:r>
            <a:r>
              <a:rPr kumimoji="1" lang="zh-CN" altLang="en-US" sz="1800" b="1" dirty="0">
                <a:latin typeface="宋体" panose="02010600030101010101" pitchFamily="2" charset="-122"/>
                <a:ea typeface="宋体" panose="02010600030101010101" pitchFamily="2" charset="-122"/>
              </a:rPr>
              <a:t>，如孙子提到的“知兵者”、“知兵之将”中的“知”，意思就是掌握战争规律的将帅；二是</a:t>
            </a:r>
            <a:r>
              <a:rPr kumimoji="1" lang="zh-CN" altLang="en-US" sz="1800" b="1" dirty="0">
                <a:solidFill>
                  <a:srgbClr val="C00000"/>
                </a:solidFill>
                <a:latin typeface="宋体" panose="02010600030101010101" pitchFamily="2" charset="-122"/>
                <a:ea typeface="宋体" panose="02010600030101010101" pitchFamily="2" charset="-122"/>
              </a:rPr>
              <a:t>了解现实情况</a:t>
            </a:r>
            <a:r>
              <a:rPr kumimoji="1" lang="zh-CN" altLang="en-US" sz="1800" b="1" dirty="0">
                <a:latin typeface="宋体" panose="02010600030101010101" pitchFamily="2" charset="-122"/>
                <a:ea typeface="宋体" panose="02010600030101010101" pitchFamily="2" charset="-122"/>
              </a:rPr>
              <a:t>，如“知战之地”、“知吾卒之可以击”中的“知”。孙子的“知胜论”主张：只有全面掌握战争规律，了解各种现实情况，才能争取战争胜利。</a:t>
            </a:r>
          </a:p>
        </p:txBody>
      </p:sp>
      <p:sp>
        <p:nvSpPr>
          <p:cNvPr id="11" name="文本框 10"/>
          <p:cNvSpPr txBox="1"/>
          <p:nvPr/>
        </p:nvSpPr>
        <p:spPr>
          <a:xfrm>
            <a:off x="5760085" y="4351396"/>
            <a:ext cx="6096000" cy="923330"/>
          </a:xfrm>
          <a:prstGeom prst="rect">
            <a:avLst/>
          </a:prstGeom>
          <a:noFill/>
        </p:spPr>
        <p:txBody>
          <a:bodyPr wrap="square">
            <a:spAutoFit/>
          </a:bodyPr>
          <a:lstStyle/>
          <a:p>
            <a:pPr algn="ctr" eaLnBrk="1" hangingPunct="1">
              <a:spcBef>
                <a:spcPct val="50000"/>
              </a:spcBef>
              <a:buFontTx/>
              <a:buNone/>
            </a:pPr>
            <a:r>
              <a:rPr kumimoji="1" lang="zh-CN" altLang="en-US" sz="1800" b="1" dirty="0">
                <a:solidFill>
                  <a:srgbClr val="FF0000"/>
                </a:solidFill>
                <a:latin typeface="宋体" panose="02010600030101010101" pitchFamily="2" charset="-122"/>
                <a:ea typeface="宋体" panose="02010600030101010101" pitchFamily="2" charset="-122"/>
              </a:rPr>
              <a:t>知 胜 论</a:t>
            </a:r>
            <a:br>
              <a:rPr kumimoji="1" lang="zh-CN" altLang="en-US" sz="1800" b="1" dirty="0">
                <a:solidFill>
                  <a:schemeClr val="tx2"/>
                </a:solidFill>
                <a:latin typeface="宋体" panose="02010600030101010101" pitchFamily="2" charset="-122"/>
                <a:ea typeface="宋体" panose="02010600030101010101" pitchFamily="2" charset="-122"/>
              </a:rPr>
            </a:br>
            <a:r>
              <a:rPr kumimoji="1" lang="en-US" altLang="zh-CN" sz="1800" b="1" dirty="0">
                <a:solidFill>
                  <a:schemeClr val="tx2"/>
                </a:solidFill>
                <a:latin typeface="宋体" panose="02010600030101010101" pitchFamily="2" charset="-122"/>
                <a:ea typeface="宋体" panose="02010600030101010101" pitchFamily="2" charset="-122"/>
              </a:rPr>
              <a:t>1</a:t>
            </a:r>
            <a:r>
              <a:rPr kumimoji="1" lang="zh-CN" altLang="en-US" sz="1800" b="1" dirty="0">
                <a:solidFill>
                  <a:schemeClr val="tx2"/>
                </a:solidFill>
                <a:latin typeface="宋体" panose="02010600030101010101" pitchFamily="2" charset="-122"/>
                <a:ea typeface="宋体" panose="02010600030101010101" pitchFamily="2" charset="-122"/>
              </a:rPr>
              <a:t>、战前要知彼知己</a:t>
            </a:r>
            <a:br>
              <a:rPr kumimoji="1" lang="zh-CN" altLang="en-US" sz="1800" b="1" dirty="0">
                <a:solidFill>
                  <a:schemeClr val="tx2"/>
                </a:solidFill>
                <a:latin typeface="宋体" panose="02010600030101010101" pitchFamily="2" charset="-122"/>
                <a:ea typeface="宋体" panose="02010600030101010101" pitchFamily="2" charset="-122"/>
              </a:rPr>
            </a:br>
            <a:r>
              <a:rPr kumimoji="1" lang="en-US" altLang="zh-CN" sz="1800" b="1" dirty="0">
                <a:solidFill>
                  <a:schemeClr val="tx2"/>
                </a:solidFill>
                <a:latin typeface="宋体" panose="02010600030101010101" pitchFamily="2" charset="-122"/>
                <a:ea typeface="宋体" panose="02010600030101010101" pitchFamily="2" charset="-122"/>
              </a:rPr>
              <a:t>2</a:t>
            </a:r>
            <a:r>
              <a:rPr kumimoji="1" lang="zh-CN" altLang="en-US" sz="1800" b="1" dirty="0">
                <a:solidFill>
                  <a:schemeClr val="tx2"/>
                </a:solidFill>
                <a:latin typeface="宋体" panose="02010600030101010101" pitchFamily="2" charset="-122"/>
                <a:ea typeface="宋体" panose="02010600030101010101" pitchFamily="2" charset="-122"/>
              </a:rPr>
              <a:t>、战前要搞好预测</a:t>
            </a:r>
            <a:endParaRPr kumimoji="1" lang="en-US" altLang="zh-CN" sz="1800" b="1" dirty="0">
              <a:solidFill>
                <a:schemeClr val="tx2"/>
              </a:solidFill>
              <a:latin typeface="宋体" panose="02010600030101010101" pitchFamily="2" charset="-122"/>
              <a:ea typeface="宋体" panose="02010600030101010101" pitchFamily="2" charset="-122"/>
            </a:endParaRPr>
          </a:p>
        </p:txBody>
      </p:sp>
      <p:sp>
        <p:nvSpPr>
          <p:cNvPr id="2" name="文本框 1"/>
          <p:cNvSpPr txBox="1"/>
          <p:nvPr/>
        </p:nvSpPr>
        <p:spPr>
          <a:xfrm>
            <a:off x="7362190" y="386715"/>
            <a:ext cx="4213225" cy="230695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中国空军参加抗美援朝曾造就</a:t>
            </a:r>
            <a:r>
              <a:rPr lang="en-US" altLang="zh-CN"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6</a:t>
            </a:r>
            <a:r>
              <a:rPr lang="zh-CN" altLang="en-US"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位一级战斗英雄。他们是：</a:t>
            </a:r>
            <a:r>
              <a:rPr lang="zh-CN" altLang="en-US" b="1" noProof="0" dirty="0">
                <a:ln>
                  <a:noFill/>
                </a:ln>
                <a:solidFill>
                  <a:srgbClr val="C00000"/>
                </a:solidFill>
                <a:effectLst/>
                <a:uLnTx/>
                <a:uFillTx/>
                <a:latin typeface="宋体" panose="02010600030101010101" pitchFamily="2" charset="-122"/>
                <a:ea typeface="宋体" panose="02010600030101010101" pitchFamily="2" charset="-122"/>
                <a:cs typeface="宋体" panose="02010600030101010101" pitchFamily="2" charset="-122"/>
                <a:sym typeface="+mn-ea"/>
              </a:rPr>
              <a:t>王海、刘玉堤、赵宝桐、张积慧、孙生禄、鲁珉</a:t>
            </a:r>
            <a:r>
              <a:rPr lang="zh-CN" altLang="en-US"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，还有若干二级战斗英雄。取得战绩最高的是赵宝桐和王海，击落击伤敌机</a:t>
            </a:r>
            <a:r>
              <a:rPr lang="en-US" altLang="zh-CN"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9</a:t>
            </a:r>
            <a:r>
              <a:rPr lang="zh-CN" altLang="en-US"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架。王海大队更是赫赫有名，空战</a:t>
            </a:r>
            <a:r>
              <a:rPr lang="en-US" altLang="zh-CN"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80</a:t>
            </a:r>
            <a:r>
              <a:rPr lang="zh-CN" altLang="en-US"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多次，击落敌机</a:t>
            </a:r>
            <a:r>
              <a:rPr lang="en-US" altLang="zh-CN"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29</a:t>
            </a:r>
            <a:r>
              <a:rPr lang="zh-CN" altLang="en-US"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架，击伤</a:t>
            </a:r>
            <a:r>
              <a:rPr lang="en-US" altLang="zh-CN"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11</a:t>
            </a:r>
            <a:r>
              <a:rPr lang="zh-CN" altLang="en-US"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架，荣立集体一等功。王海后来成为新中国第五任空军司令员。</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16560" y="339636"/>
            <a:ext cx="6096000" cy="1415772"/>
          </a:xfrm>
          <a:prstGeom prst="rect">
            <a:avLst/>
          </a:prstGeom>
          <a:noFill/>
        </p:spPr>
        <p:txBody>
          <a:bodyPr wrap="square">
            <a:spAutoFit/>
          </a:bodyPr>
          <a:lstStyle/>
          <a:p>
            <a:r>
              <a:rPr kumimoji="1" lang="zh-CN" altLang="en-US" sz="1400" b="1" dirty="0">
                <a:solidFill>
                  <a:schemeClr val="tx2"/>
                </a:solidFill>
                <a:latin typeface="宋体" panose="02010600030101010101" pitchFamily="2" charset="-122"/>
                <a:ea typeface="宋体" panose="02010600030101010101" pitchFamily="2" charset="-122"/>
              </a:rPr>
              <a:t>知胜论：</a:t>
            </a:r>
            <a:r>
              <a:rPr kumimoji="1" lang="en-US" altLang="zh-CN" sz="1400" b="1" dirty="0">
                <a:solidFill>
                  <a:schemeClr val="tx2"/>
                </a:solidFill>
                <a:latin typeface="宋体" panose="02010600030101010101" pitchFamily="2" charset="-122"/>
                <a:ea typeface="宋体" panose="02010600030101010101" pitchFamily="2" charset="-122"/>
              </a:rPr>
              <a:t> </a:t>
            </a:r>
          </a:p>
          <a:p>
            <a:r>
              <a:rPr kumimoji="1" lang="en-US" altLang="zh-CN" sz="1400" b="1" dirty="0">
                <a:solidFill>
                  <a:srgbClr val="000000"/>
                </a:solidFill>
                <a:latin typeface="宋体" panose="02010600030101010101" pitchFamily="2" charset="-122"/>
                <a:ea typeface="宋体" panose="02010600030101010101" pitchFamily="2" charset="-122"/>
              </a:rPr>
              <a:t>1</a:t>
            </a:r>
            <a:r>
              <a:rPr kumimoji="1" lang="zh-CN" altLang="en-US" sz="1400" b="1" dirty="0">
                <a:solidFill>
                  <a:srgbClr val="000000"/>
                </a:solidFill>
                <a:latin typeface="宋体" panose="02010600030101010101" pitchFamily="2" charset="-122"/>
                <a:ea typeface="宋体" panose="02010600030101010101" pitchFamily="2" charset="-122"/>
              </a:rPr>
              <a:t>、</a:t>
            </a:r>
            <a:r>
              <a:rPr kumimoji="1" lang="zh-CN" altLang="en-US" sz="1800" b="1" dirty="0">
                <a:solidFill>
                  <a:srgbClr val="000000"/>
                </a:solidFill>
                <a:latin typeface="宋体" panose="02010600030101010101" pitchFamily="2" charset="-122"/>
                <a:ea typeface="宋体" panose="02010600030101010101" pitchFamily="2" charset="-122"/>
              </a:rPr>
              <a:t>战前要知彼知己</a:t>
            </a:r>
            <a:br>
              <a:rPr kumimoji="1" lang="zh-CN" altLang="en-US" sz="1400" b="1" dirty="0">
                <a:solidFill>
                  <a:srgbClr val="000000"/>
                </a:solidFill>
                <a:latin typeface="宋体" panose="02010600030101010101" pitchFamily="2" charset="-122"/>
                <a:ea typeface="宋体" panose="02010600030101010101" pitchFamily="2" charset="-122"/>
              </a:rPr>
            </a:br>
            <a:r>
              <a:rPr kumimoji="1" lang="zh-CN" altLang="en-US" sz="1800" b="1" dirty="0">
                <a:solidFill>
                  <a:srgbClr val="FF0000"/>
                </a:solidFill>
                <a:latin typeface="宋体" panose="02010600030101010101" pitchFamily="2" charset="-122"/>
                <a:ea typeface="宋体" panose="02010600030101010101" pitchFamily="2" charset="-122"/>
              </a:rPr>
              <a:t>知彼知己</a:t>
            </a:r>
            <a:r>
              <a:rPr kumimoji="1" lang="en-US" altLang="zh-CN" sz="1800" b="1" dirty="0">
                <a:solidFill>
                  <a:srgbClr val="FF0000"/>
                </a:solidFill>
                <a:latin typeface="宋体" panose="02010600030101010101" pitchFamily="2" charset="-122"/>
                <a:ea typeface="宋体" panose="02010600030101010101" pitchFamily="2" charset="-122"/>
              </a:rPr>
              <a:t>,</a:t>
            </a:r>
            <a:r>
              <a:rPr kumimoji="1" lang="zh-CN" altLang="en-US" sz="1800" b="1" dirty="0">
                <a:solidFill>
                  <a:srgbClr val="FF0000"/>
                </a:solidFill>
                <a:latin typeface="宋体" panose="02010600030101010101" pitchFamily="2" charset="-122"/>
                <a:ea typeface="宋体" panose="02010600030101010101" pitchFamily="2" charset="-122"/>
              </a:rPr>
              <a:t>百战不殆；不知彼而知己，一胜一负；不知彼，不知己，每战必殆。       		</a:t>
            </a:r>
            <a:r>
              <a:rPr kumimoji="1" lang="en-US" altLang="zh-CN" sz="1800" b="1" dirty="0">
                <a:solidFill>
                  <a:srgbClr val="FF0000"/>
                </a:solidFill>
                <a:latin typeface="宋体" panose="02010600030101010101" pitchFamily="2" charset="-122"/>
                <a:ea typeface="宋体" panose="02010600030101010101" pitchFamily="2" charset="-122"/>
              </a:rPr>
              <a:t> 《</a:t>
            </a:r>
            <a:r>
              <a:rPr kumimoji="1" lang="zh-CN" altLang="en-US" sz="1800" b="1" dirty="0">
                <a:solidFill>
                  <a:srgbClr val="FF0000"/>
                </a:solidFill>
                <a:latin typeface="宋体" panose="02010600030101010101" pitchFamily="2" charset="-122"/>
                <a:ea typeface="宋体" panose="02010600030101010101" pitchFamily="2" charset="-122"/>
              </a:rPr>
              <a:t>谋攻篇</a:t>
            </a:r>
            <a:r>
              <a:rPr kumimoji="1" lang="en-US" altLang="zh-CN" sz="1800" b="1" dirty="0">
                <a:solidFill>
                  <a:srgbClr val="FF0000"/>
                </a:solidFill>
                <a:latin typeface="宋体" panose="02010600030101010101" pitchFamily="2" charset="-122"/>
                <a:ea typeface="宋体" panose="02010600030101010101" pitchFamily="2" charset="-122"/>
              </a:rPr>
              <a:t>》</a:t>
            </a:r>
            <a:br>
              <a:rPr kumimoji="1" lang="en-US" altLang="zh-CN" sz="1800" b="1" dirty="0">
                <a:latin typeface="宋体" panose="02010600030101010101" pitchFamily="2" charset="-122"/>
                <a:ea typeface="宋体" panose="02010600030101010101" pitchFamily="2" charset="-122"/>
              </a:rPr>
            </a:br>
            <a:endParaRPr lang="zh-CN" altLang="en-US" dirty="0">
              <a:latin typeface="宋体" panose="02010600030101010101" pitchFamily="2" charset="-122"/>
              <a:ea typeface="宋体" panose="02010600030101010101" pitchFamily="2" charset="-122"/>
            </a:endParaRPr>
          </a:p>
        </p:txBody>
      </p:sp>
      <p:sp>
        <p:nvSpPr>
          <p:cNvPr id="5" name="文本框 4"/>
          <p:cNvSpPr txBox="1"/>
          <p:nvPr/>
        </p:nvSpPr>
        <p:spPr>
          <a:xfrm>
            <a:off x="416560" y="1791692"/>
            <a:ext cx="6096000" cy="1477328"/>
          </a:xfrm>
          <a:prstGeom prst="rect">
            <a:avLst/>
          </a:prstGeom>
          <a:noFill/>
        </p:spPr>
        <p:txBody>
          <a:bodyPr wrap="square">
            <a:spAutoFit/>
          </a:bodyPr>
          <a:lstStyle/>
          <a:p>
            <a:r>
              <a:rPr kumimoji="1" lang="zh-CN" altLang="en-US" sz="1800" b="1" dirty="0">
                <a:solidFill>
                  <a:srgbClr val="FF0000"/>
                </a:solidFill>
                <a:latin typeface="宋体" panose="02010600030101010101" pitchFamily="2" charset="-122"/>
                <a:ea typeface="宋体" panose="02010600030101010101" pitchFamily="2" charset="-122"/>
              </a:rPr>
              <a:t> 知吾卒之可以击，而不知敌之不可击，胜之半也；知敌之可击吾卒之可以击，而不知地形之不可以战，胜之半也</a:t>
            </a:r>
            <a:r>
              <a:rPr kumimoji="1" lang="en-US" altLang="zh-CN" sz="1800" b="1" dirty="0">
                <a:solidFill>
                  <a:srgbClr val="FF0000"/>
                </a:solidFill>
                <a:latin typeface="宋体" panose="02010600030101010101" pitchFamily="2" charset="-122"/>
                <a:ea typeface="宋体" panose="02010600030101010101" pitchFamily="2" charset="-122"/>
              </a:rPr>
              <a:t>……</a:t>
            </a:r>
            <a:r>
              <a:rPr kumimoji="1" lang="zh-CN" altLang="en-US" sz="1800" b="1" dirty="0">
                <a:solidFill>
                  <a:srgbClr val="FF0000"/>
                </a:solidFill>
                <a:latin typeface="宋体" panose="02010600030101010101" pitchFamily="2" charset="-122"/>
                <a:ea typeface="宋体" panose="02010600030101010101" pitchFamily="2" charset="-122"/>
              </a:rPr>
              <a:t>故曰，知彼知己，胜乃不殆；知天知地，胜乃不穷。     	        		</a:t>
            </a:r>
            <a:r>
              <a:rPr kumimoji="1" lang="en-US" altLang="zh-CN" sz="1800" b="1" dirty="0">
                <a:solidFill>
                  <a:srgbClr val="FF0000"/>
                </a:solidFill>
                <a:latin typeface="宋体" panose="02010600030101010101" pitchFamily="2" charset="-122"/>
                <a:ea typeface="宋体" panose="02010600030101010101" pitchFamily="2" charset="-122"/>
              </a:rPr>
              <a:t>《</a:t>
            </a:r>
            <a:r>
              <a:rPr kumimoji="1" lang="zh-CN" altLang="en-US" sz="1800" b="1" dirty="0">
                <a:solidFill>
                  <a:srgbClr val="FF0000"/>
                </a:solidFill>
                <a:latin typeface="宋体" panose="02010600030101010101" pitchFamily="2" charset="-122"/>
                <a:ea typeface="宋体" panose="02010600030101010101" pitchFamily="2" charset="-122"/>
              </a:rPr>
              <a:t>地形篇</a:t>
            </a:r>
            <a:r>
              <a:rPr kumimoji="1" lang="en-US" altLang="zh-CN" sz="1800" b="1" dirty="0">
                <a:solidFill>
                  <a:srgbClr val="FF0000"/>
                </a:solidFill>
                <a:latin typeface="宋体" panose="02010600030101010101" pitchFamily="2" charset="-122"/>
                <a:ea typeface="宋体" panose="02010600030101010101" pitchFamily="2" charset="-122"/>
              </a:rPr>
              <a:t>》</a:t>
            </a:r>
            <a:br>
              <a:rPr kumimoji="1" lang="en-US" altLang="zh-CN" sz="1800" b="1" dirty="0">
                <a:solidFill>
                  <a:srgbClr val="FF0000"/>
                </a:solidFill>
                <a:latin typeface="宋体" panose="02010600030101010101" pitchFamily="2" charset="-122"/>
                <a:ea typeface="宋体" panose="02010600030101010101" pitchFamily="2" charset="-122"/>
              </a:rPr>
            </a:br>
            <a:endParaRPr lang="zh-CN" altLang="en-US" dirty="0">
              <a:latin typeface="宋体" panose="02010600030101010101" pitchFamily="2" charset="-122"/>
              <a:ea typeface="宋体" panose="02010600030101010101" pitchFamily="2" charset="-122"/>
            </a:endParaRPr>
          </a:p>
        </p:txBody>
      </p:sp>
      <p:sp>
        <p:nvSpPr>
          <p:cNvPr id="7" name="文本框 6"/>
          <p:cNvSpPr txBox="1"/>
          <p:nvPr/>
        </p:nvSpPr>
        <p:spPr>
          <a:xfrm>
            <a:off x="234315" y="2937510"/>
            <a:ext cx="6278245" cy="3230245"/>
          </a:xfrm>
          <a:prstGeom prst="rect">
            <a:avLst/>
          </a:prstGeom>
          <a:noFill/>
        </p:spPr>
        <p:txBody>
          <a:bodyPr wrap="square">
            <a:spAutoFit/>
          </a:bodyPr>
          <a:lstStyle/>
          <a:p>
            <a:pPr eaLnBrk="1" hangingPunct="1">
              <a:spcBef>
                <a:spcPct val="0"/>
              </a:spcBef>
              <a:buFontTx/>
              <a:buNone/>
            </a:pPr>
            <a:r>
              <a:rPr lang="zh-CN" altLang="en-US" sz="1800" dirty="0">
                <a:solidFill>
                  <a:srgbClr val="FF0000"/>
                </a:solidFill>
                <a:latin typeface="宋体" panose="02010600030101010101" pitchFamily="2" charset="-122"/>
                <a:ea typeface="宋体" panose="02010600030101010101" pitchFamily="2" charset="-122"/>
              </a:rPr>
              <a:t>故明君贤将，所以动而胜人，成功出于众者，先知也</a:t>
            </a:r>
            <a:r>
              <a:rPr lang="en-US" altLang="zh-CN" dirty="0">
                <a:solidFill>
                  <a:srgbClr val="FF0000"/>
                </a:solidFill>
                <a:latin typeface="宋体" panose="02010600030101010101" pitchFamily="2" charset="-122"/>
                <a:ea typeface="宋体" panose="02010600030101010101" pitchFamily="2" charset="-122"/>
                <a:sym typeface="+mn-ea"/>
              </a:rPr>
              <a:t>《</a:t>
            </a:r>
            <a:r>
              <a:rPr lang="zh-CN" altLang="en-US" dirty="0">
                <a:solidFill>
                  <a:srgbClr val="FF0000"/>
                </a:solidFill>
                <a:latin typeface="宋体" panose="02010600030101010101" pitchFamily="2" charset="-122"/>
                <a:ea typeface="宋体" panose="02010600030101010101" pitchFamily="2" charset="-122"/>
                <a:sym typeface="+mn-ea"/>
              </a:rPr>
              <a:t>用间</a:t>
            </a:r>
            <a:r>
              <a:rPr lang="en-US" altLang="zh-CN" dirty="0">
                <a:solidFill>
                  <a:srgbClr val="FF0000"/>
                </a:solidFill>
                <a:latin typeface="宋体" panose="02010600030101010101" pitchFamily="2" charset="-122"/>
                <a:ea typeface="宋体" panose="02010600030101010101" pitchFamily="2" charset="-122"/>
                <a:sym typeface="+mn-ea"/>
              </a:rPr>
              <a:t>》</a:t>
            </a:r>
            <a:br>
              <a:rPr lang="en-US" altLang="zh-CN" dirty="0">
                <a:latin typeface="宋体" panose="02010600030101010101" pitchFamily="2" charset="-122"/>
                <a:ea typeface="宋体" panose="02010600030101010101" pitchFamily="2" charset="-122"/>
                <a:sym typeface="+mn-ea"/>
              </a:rPr>
            </a:br>
            <a:endParaRPr lang="zh-CN" altLang="en-US" sz="1800" dirty="0">
              <a:solidFill>
                <a:srgbClr val="FF0000"/>
              </a:solidFill>
              <a:latin typeface="宋体" panose="02010600030101010101" pitchFamily="2" charset="-122"/>
              <a:ea typeface="宋体" panose="02010600030101010101" pitchFamily="2" charset="-122"/>
            </a:endParaRPr>
          </a:p>
          <a:p>
            <a:pPr eaLnBrk="1" hangingPunct="1">
              <a:spcBef>
                <a:spcPct val="0"/>
              </a:spcBef>
              <a:buFontTx/>
              <a:buNone/>
            </a:pPr>
            <a:r>
              <a:rPr lang="zh-CN" altLang="en-US" sz="1800" dirty="0">
                <a:latin typeface="宋体" panose="02010600030101010101" pitchFamily="2" charset="-122"/>
                <a:ea typeface="宋体" panose="02010600030101010101" pitchFamily="2" charset="-122"/>
              </a:rPr>
              <a:t>                    </a:t>
            </a:r>
            <a:endParaRPr lang="en-US" altLang="zh-CN" dirty="0">
              <a:latin typeface="宋体" panose="02010600030101010101" pitchFamily="2" charset="-122"/>
              <a:ea typeface="宋体" panose="02010600030101010101" pitchFamily="2" charset="-122"/>
            </a:endParaRPr>
          </a:p>
          <a:p>
            <a:pPr eaLnBrk="1" hangingPunct="1">
              <a:spcBef>
                <a:spcPct val="0"/>
              </a:spcBef>
              <a:buFontTx/>
              <a:buNone/>
            </a:pPr>
            <a:r>
              <a:rPr lang="zh-CN" altLang="en-US" sz="1600" dirty="0">
                <a:solidFill>
                  <a:srgbClr val="002060"/>
                </a:solidFill>
                <a:latin typeface="宋体" panose="02010600030101010101" pitchFamily="2" charset="-122"/>
                <a:ea typeface="宋体" panose="02010600030101010101" pitchFamily="2" charset="-122"/>
              </a:rPr>
              <a:t>贤明的君主和优秀的将军之所以一出动就能战胜敌人，成功超出众人之上，就在于事先了解敌情。</a:t>
            </a:r>
            <a:endParaRPr lang="en-US" altLang="zh-CN" sz="1600" dirty="0">
              <a:solidFill>
                <a:srgbClr val="002060"/>
              </a:solidFill>
              <a:latin typeface="宋体" panose="02010600030101010101" pitchFamily="2" charset="-122"/>
              <a:ea typeface="宋体" panose="02010600030101010101" pitchFamily="2" charset="-122"/>
            </a:endParaRPr>
          </a:p>
          <a:p>
            <a:pPr eaLnBrk="1" hangingPunct="1">
              <a:spcBef>
                <a:spcPct val="0"/>
              </a:spcBef>
              <a:buFontTx/>
              <a:buNone/>
            </a:pPr>
            <a:endParaRPr lang="en-US" altLang="zh-CN" sz="1600" dirty="0">
              <a:solidFill>
                <a:srgbClr val="002060"/>
              </a:solidFill>
              <a:latin typeface="宋体" panose="02010600030101010101" pitchFamily="2" charset="-122"/>
              <a:ea typeface="宋体" panose="02010600030101010101" pitchFamily="2" charset="-122"/>
            </a:endParaRPr>
          </a:p>
          <a:p>
            <a:pPr eaLnBrk="1" hangingPunct="1">
              <a:spcBef>
                <a:spcPct val="0"/>
              </a:spcBef>
              <a:buFontTx/>
              <a:buNone/>
            </a:pPr>
            <a:r>
              <a:rPr lang="zh-CN" altLang="en-US" sz="1600" dirty="0">
                <a:solidFill>
                  <a:srgbClr val="002060"/>
                </a:solidFill>
                <a:latin typeface="宋体" panose="02010600030101010101" pitchFamily="2" charset="-122"/>
                <a:ea typeface="宋体" panose="02010600030101010101" pitchFamily="2" charset="-122"/>
              </a:rPr>
              <a:t>实例：小波斯猫导致指挥基地被炸毁</a:t>
            </a:r>
            <a:endParaRPr lang="en-US" altLang="zh-CN" sz="1600" dirty="0">
              <a:solidFill>
                <a:srgbClr val="002060"/>
              </a:solidFill>
              <a:latin typeface="宋体" panose="02010600030101010101" pitchFamily="2" charset="-122"/>
              <a:ea typeface="宋体" panose="02010600030101010101" pitchFamily="2" charset="-122"/>
            </a:endParaRPr>
          </a:p>
          <a:p>
            <a:pPr eaLnBrk="1" hangingPunct="1">
              <a:spcBef>
                <a:spcPct val="0"/>
              </a:spcBef>
              <a:buFontTx/>
              <a:buNone/>
            </a:pPr>
            <a:r>
              <a:rPr lang="zh-CN" altLang="en-US" sz="1600" dirty="0">
                <a:solidFill>
                  <a:srgbClr val="002060"/>
                </a:solidFill>
                <a:latin typeface="宋体" panose="02010600030101010101" pitchFamily="2" charset="-122"/>
                <a:ea typeface="宋体" panose="02010600030101010101" pitchFamily="2" charset="-122"/>
              </a:rPr>
              <a:t>萨达姆四个没想到，是高科技战胜传统武器的战争</a:t>
            </a:r>
          </a:p>
          <a:p>
            <a:pPr eaLnBrk="1" hangingPunct="1">
              <a:spcBef>
                <a:spcPct val="0"/>
              </a:spcBef>
              <a:buFontTx/>
              <a:buNone/>
            </a:pPr>
            <a:r>
              <a:rPr lang="zh-CN" altLang="en-US" sz="14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一是没想到美国会以大规模长时间的空袭作为首要打击手段；二是没想到美国在首次空袭中的第一目标竟是巴格达而不是前线某些目标；三是没想到多国部队会以夜间战作为主要进攻方式；四是没想到多国部队的地面进攻选在远离科威特的西部边界。</a:t>
            </a:r>
            <a:endParaRPr lang="zh-CN" altLang="en-US" sz="1400" dirty="0">
              <a:solidFill>
                <a:srgbClr val="000000"/>
              </a:solidFill>
              <a:latin typeface="楷体" panose="02010609060101010101" pitchFamily="49" charset="-122"/>
              <a:ea typeface="楷体" panose="02010609060101010101" pitchFamily="49" charset="-122"/>
              <a:cs typeface="楷体" panose="02010609060101010101" pitchFamily="49" charset="-122"/>
            </a:endParaRPr>
          </a:p>
          <a:p>
            <a:pPr eaLnBrk="1" hangingPunct="1">
              <a:spcBef>
                <a:spcPct val="0"/>
              </a:spcBef>
              <a:buFontTx/>
              <a:buNone/>
            </a:pPr>
            <a:r>
              <a:rPr lang="zh-CN" altLang="en-US" sz="1400" b="1" dirty="0">
                <a:solidFill>
                  <a:srgbClr val="002060"/>
                </a:solidFill>
                <a:latin typeface="楷体" panose="02010609060101010101" pitchFamily="49" charset="-122"/>
                <a:ea typeface="楷体" panose="02010609060101010101" pitchFamily="49" charset="-122"/>
                <a:cs typeface="楷体" panose="02010609060101010101" pitchFamily="49" charset="-122"/>
              </a:rPr>
              <a:t>中国破译日本山本五十六出行的密电，美军成功将其击毙</a:t>
            </a:r>
          </a:p>
        </p:txBody>
      </p:sp>
      <p:sp>
        <p:nvSpPr>
          <p:cNvPr id="9" name="文本框 8"/>
          <p:cNvSpPr txBox="1"/>
          <p:nvPr/>
        </p:nvSpPr>
        <p:spPr>
          <a:xfrm>
            <a:off x="234315" y="6157079"/>
            <a:ext cx="6096000" cy="629920"/>
          </a:xfrm>
          <a:prstGeom prst="rect">
            <a:avLst/>
          </a:prstGeom>
          <a:noFill/>
        </p:spPr>
        <p:txBody>
          <a:bodyPr wrap="square">
            <a:spAutoFit/>
          </a:bodyPr>
          <a:lstStyle/>
          <a:p>
            <a:pPr eaLnBrk="1" hangingPunct="1">
              <a:spcBef>
                <a:spcPct val="50000"/>
              </a:spcBef>
              <a:buFontTx/>
              <a:buNone/>
            </a:pPr>
            <a:r>
              <a:rPr kumimoji="1" lang="zh-CN" altLang="en-US" sz="1400" b="1" dirty="0">
                <a:latin typeface="宋体" panose="02010600030101010101" pitchFamily="2" charset="-122"/>
                <a:ea typeface="宋体" panose="02010600030101010101" pitchFamily="2" charset="-122"/>
              </a:rPr>
              <a:t>知人者智，自知者明。　　　  	</a:t>
            </a:r>
            <a:r>
              <a:rPr kumimoji="1" lang="en-US" altLang="zh-CN" sz="1400" b="1" dirty="0">
                <a:latin typeface="宋体" panose="02010600030101010101" pitchFamily="2" charset="-122"/>
                <a:ea typeface="宋体" panose="02010600030101010101" pitchFamily="2" charset="-122"/>
              </a:rPr>
              <a:t>---   </a:t>
            </a:r>
            <a:r>
              <a:rPr kumimoji="1" lang="zh-CN" altLang="en-US" sz="1400" b="1" dirty="0">
                <a:latin typeface="宋体" panose="02010600030101010101" pitchFamily="2" charset="-122"/>
                <a:ea typeface="宋体" panose="02010600030101010101" pitchFamily="2" charset="-122"/>
              </a:rPr>
              <a:t>老  子</a:t>
            </a:r>
          </a:p>
          <a:p>
            <a:pPr eaLnBrk="1" hangingPunct="1">
              <a:spcBef>
                <a:spcPct val="50000"/>
              </a:spcBef>
              <a:buFontTx/>
              <a:buNone/>
            </a:pPr>
            <a:r>
              <a:rPr kumimoji="1" lang="zh-CN" altLang="en-US" sz="1400" b="1" dirty="0">
                <a:latin typeface="宋体" panose="02010600030101010101" pitchFamily="2" charset="-122"/>
                <a:ea typeface="宋体" panose="02010600030101010101" pitchFamily="2" charset="-122"/>
              </a:rPr>
              <a:t>知彼知己，百战百胜。　 		</a:t>
            </a:r>
            <a:r>
              <a:rPr kumimoji="1" lang="en-US" altLang="zh-CN" sz="1400" b="1" dirty="0">
                <a:latin typeface="宋体" panose="02010600030101010101" pitchFamily="2" charset="-122"/>
                <a:ea typeface="宋体" panose="02010600030101010101" pitchFamily="2" charset="-122"/>
              </a:rPr>
              <a:t>----  </a:t>
            </a:r>
            <a:r>
              <a:rPr kumimoji="1" lang="zh-CN" altLang="en-US" sz="1400" b="1" dirty="0">
                <a:latin typeface="宋体" panose="02010600030101010101" pitchFamily="2" charset="-122"/>
                <a:ea typeface="宋体" panose="02010600030101010101" pitchFamily="2" charset="-122"/>
              </a:rPr>
              <a:t>毛泽东</a:t>
            </a:r>
          </a:p>
        </p:txBody>
      </p:sp>
      <p:sp>
        <p:nvSpPr>
          <p:cNvPr id="11" name="文本框 10"/>
          <p:cNvSpPr txBox="1"/>
          <p:nvPr/>
        </p:nvSpPr>
        <p:spPr>
          <a:xfrm>
            <a:off x="6614160" y="580162"/>
            <a:ext cx="5232400" cy="6708775"/>
          </a:xfrm>
          <a:prstGeom prst="rect">
            <a:avLst/>
          </a:prstGeom>
          <a:noFill/>
        </p:spPr>
        <p:txBody>
          <a:bodyPr wrap="square">
            <a:spAutoFit/>
          </a:bodyPr>
          <a:lstStyle/>
          <a:p>
            <a:pPr eaLnBrk="1" hangingPunct="1">
              <a:spcBef>
                <a:spcPct val="50000"/>
              </a:spcBef>
              <a:buFontTx/>
              <a:buNone/>
            </a:pPr>
            <a:r>
              <a:rPr kumimoji="1" lang="en-US" altLang="zh-CN" sz="2000" dirty="0">
                <a:solidFill>
                  <a:srgbClr val="FF0000"/>
                </a:solidFill>
                <a:latin typeface="宋体" panose="02010600030101010101" pitchFamily="2" charset="-122"/>
                <a:ea typeface="宋体" panose="02010600030101010101" pitchFamily="2" charset="-122"/>
              </a:rPr>
              <a:t> </a:t>
            </a:r>
            <a:r>
              <a:rPr kumimoji="1" lang="en-US" altLang="zh-CN" sz="2000" b="1" dirty="0">
                <a:solidFill>
                  <a:srgbClr val="000000"/>
                </a:solidFill>
                <a:latin typeface="宋体" panose="02010600030101010101" pitchFamily="2" charset="-122"/>
                <a:ea typeface="宋体" panose="02010600030101010101" pitchFamily="2" charset="-122"/>
              </a:rPr>
              <a:t>2</a:t>
            </a:r>
            <a:r>
              <a:rPr kumimoji="1" lang="zh-CN" altLang="en-US" sz="2000" b="1" dirty="0">
                <a:solidFill>
                  <a:srgbClr val="000000"/>
                </a:solidFill>
                <a:latin typeface="宋体" panose="02010600030101010101" pitchFamily="2" charset="-122"/>
                <a:ea typeface="宋体" panose="02010600030101010101" pitchFamily="2" charset="-122"/>
              </a:rPr>
              <a:t>、战前要搞好预测</a:t>
            </a:r>
            <a:endParaRPr kumimoji="1" lang="en-US" altLang="zh-CN" sz="2000" b="1" dirty="0">
              <a:solidFill>
                <a:srgbClr val="000000"/>
              </a:solidFill>
              <a:latin typeface="宋体" panose="02010600030101010101" pitchFamily="2" charset="-122"/>
              <a:ea typeface="宋体" panose="02010600030101010101" pitchFamily="2" charset="-122"/>
            </a:endParaRPr>
          </a:p>
          <a:p>
            <a:pPr eaLnBrk="1" hangingPunct="1">
              <a:spcBef>
                <a:spcPct val="50000"/>
              </a:spcBef>
              <a:buFontTx/>
              <a:buNone/>
            </a:pPr>
            <a:r>
              <a:rPr kumimoji="1" lang="zh-CN" altLang="en-US" sz="2000" b="1" dirty="0">
                <a:solidFill>
                  <a:srgbClr val="FF0000"/>
                </a:solidFill>
                <a:latin typeface="宋体" panose="02010600030101010101" pitchFamily="2" charset="-122"/>
                <a:ea typeface="宋体" panose="02010600030101010101" pitchFamily="2" charset="-122"/>
              </a:rPr>
              <a:t>       故知胜有五：知可以战与不可以战者胜，识众寡之用者胜，上下同欲者胜，以虞待不虞者胜，将能而君不御者胜。此五者，知胜之道也。</a:t>
            </a:r>
            <a:r>
              <a:rPr kumimoji="1" lang="en-US" altLang="zh-CN" sz="2000" b="1" dirty="0">
                <a:solidFill>
                  <a:srgbClr val="FF0000"/>
                </a:solidFill>
                <a:latin typeface="宋体" panose="02010600030101010101" pitchFamily="2" charset="-122"/>
                <a:ea typeface="宋体" panose="02010600030101010101" pitchFamily="2" charset="-122"/>
              </a:rPr>
              <a:t>		          《</a:t>
            </a:r>
            <a:r>
              <a:rPr kumimoji="1" lang="zh-CN" altLang="en-US" sz="2000" b="1" dirty="0">
                <a:solidFill>
                  <a:srgbClr val="FF0000"/>
                </a:solidFill>
                <a:latin typeface="宋体" panose="02010600030101010101" pitchFamily="2" charset="-122"/>
                <a:ea typeface="宋体" panose="02010600030101010101" pitchFamily="2" charset="-122"/>
              </a:rPr>
              <a:t>谋攻</a:t>
            </a:r>
            <a:r>
              <a:rPr kumimoji="1" lang="en-US" altLang="zh-CN" sz="2000" b="1" dirty="0">
                <a:solidFill>
                  <a:srgbClr val="FF0000"/>
                </a:solidFill>
                <a:latin typeface="宋体" panose="02010600030101010101" pitchFamily="2" charset="-122"/>
                <a:ea typeface="宋体" panose="02010600030101010101" pitchFamily="2" charset="-122"/>
              </a:rPr>
              <a:t>》</a:t>
            </a:r>
            <a:br>
              <a:rPr kumimoji="1" lang="en-US" altLang="zh-CN" sz="2000" b="1" dirty="0">
                <a:solidFill>
                  <a:schemeClr val="tx2"/>
                </a:solidFill>
                <a:latin typeface="宋体" panose="02010600030101010101" pitchFamily="2" charset="-122"/>
                <a:ea typeface="宋体" panose="02010600030101010101" pitchFamily="2" charset="-122"/>
              </a:rPr>
            </a:br>
            <a:r>
              <a:rPr kumimoji="1" lang="en-US" altLang="zh-CN" sz="2000" b="1" dirty="0">
                <a:solidFill>
                  <a:schemeClr val="tx2"/>
                </a:solidFill>
                <a:latin typeface="宋体" panose="02010600030101010101" pitchFamily="2" charset="-122"/>
                <a:ea typeface="宋体" panose="02010600030101010101" pitchFamily="2" charset="-122"/>
              </a:rPr>
              <a:t>	</a:t>
            </a:r>
            <a:r>
              <a:rPr kumimoji="1" lang="zh-CN" altLang="en-US" sz="2000" b="1" dirty="0">
                <a:latin typeface="宋体" panose="02010600030101010101" pitchFamily="2" charset="-122"/>
                <a:ea typeface="宋体" panose="02010600030101010101" pitchFamily="2" charset="-122"/>
              </a:rPr>
              <a:t>预知胜利有五个方面：知道可以打或不可以打的能胜利；懂得多兵与少兵不同用法的能胜利；军队上下意愿一致的能胜利；以有准备对待无准备的能胜利；将帅有指挥能力而国君不加牵制的能胜利。</a:t>
            </a:r>
            <a:endParaRPr kumimoji="1" lang="en-US" altLang="zh-CN" sz="2000" b="1" dirty="0">
              <a:latin typeface="宋体" panose="02010600030101010101" pitchFamily="2" charset="-122"/>
              <a:ea typeface="宋体" panose="02010600030101010101" pitchFamily="2" charset="-122"/>
            </a:endParaRPr>
          </a:p>
          <a:p>
            <a:pPr eaLnBrk="1" hangingPunct="1">
              <a:spcBef>
                <a:spcPct val="50000"/>
              </a:spcBef>
              <a:buFontTx/>
              <a:buNone/>
            </a:pPr>
            <a:r>
              <a:rPr kumimoji="1" lang="zh-CN" altLang="en-US" sz="2000" b="1" dirty="0">
                <a:latin typeface="宋体" panose="02010600030101010101" pitchFamily="2" charset="-122"/>
                <a:ea typeface="宋体" panose="02010600030101010101" pitchFamily="2" charset="-122"/>
              </a:rPr>
              <a:t>“预测性思维”</a:t>
            </a:r>
            <a:endParaRPr kumimoji="1" lang="en-US" altLang="zh-CN" sz="2000" b="1" dirty="0">
              <a:latin typeface="宋体" panose="02010600030101010101" pitchFamily="2" charset="-122"/>
              <a:ea typeface="宋体" panose="02010600030101010101" pitchFamily="2" charset="-122"/>
            </a:endParaRPr>
          </a:p>
          <a:p>
            <a:pPr>
              <a:spcBef>
                <a:spcPct val="50000"/>
              </a:spcBef>
            </a:pPr>
            <a:r>
              <a:rPr kumimoji="1" lang="zh-CN" altLang="en-US" sz="2000" b="1" dirty="0">
                <a:latin typeface="宋体" panose="02010600030101010101" pitchFamily="2" charset="-122"/>
                <a:ea typeface="宋体" panose="02010600030101010101" pitchFamily="2" charset="-122"/>
              </a:rPr>
              <a:t>实例：</a:t>
            </a:r>
            <a:r>
              <a:rPr lang="zh-CN" altLang="en-US" sz="2000" b="1" dirty="0">
                <a:solidFill>
                  <a:srgbClr val="FF0000"/>
                </a:solidFill>
                <a:latin typeface="宋体" panose="02010600030101010101" pitchFamily="2" charset="-122"/>
                <a:ea typeface="宋体" panose="02010600030101010101" pitchFamily="2" charset="-122"/>
              </a:rPr>
              <a:t>知可以战与不可以战者胜</a:t>
            </a:r>
          </a:p>
          <a:p>
            <a:pPr eaLnBrk="1" hangingPunct="1">
              <a:spcBef>
                <a:spcPct val="50000"/>
              </a:spcBef>
              <a:buFontTx/>
              <a:buNone/>
            </a:pPr>
            <a:r>
              <a:rPr lang="zh-CN" altLang="en-US" sz="2000" dirty="0">
                <a:latin typeface="宋体" panose="02010600030101010101" pitchFamily="2" charset="-122"/>
                <a:ea typeface="宋体" panose="02010600030101010101" pitchFamily="2" charset="-122"/>
              </a:rPr>
              <a:t>朝鲜战争美国不出钱买情报，</a:t>
            </a:r>
            <a:r>
              <a:rPr lang="zh-CN" altLang="en-US" sz="2000" b="1" dirty="0">
                <a:latin typeface="宋体" panose="02010600030101010101" pitchFamily="2" charset="-122"/>
                <a:ea typeface="宋体" panose="02010600030101010101" pitchFamily="2" charset="-122"/>
              </a:rPr>
              <a:t>付出了几百亿的损失，和几万人的伤亡，麦克阿瑟</a:t>
            </a:r>
            <a:endParaRPr lang="en-US" altLang="zh-CN" sz="2000" b="1" dirty="0">
              <a:latin typeface="宋体" panose="02010600030101010101" pitchFamily="2" charset="-122"/>
              <a:ea typeface="宋体" panose="02010600030101010101" pitchFamily="2" charset="-122"/>
            </a:endParaRPr>
          </a:p>
          <a:p>
            <a:pPr>
              <a:spcBef>
                <a:spcPct val="50000"/>
              </a:spcBef>
            </a:pPr>
            <a:r>
              <a:rPr lang="zh-CN" altLang="en-US" sz="2000" b="1" dirty="0">
                <a:latin typeface="宋体" panose="02010600030101010101" pitchFamily="2" charset="-122"/>
                <a:ea typeface="宋体" panose="02010600030101010101" pitchFamily="2" charset="-122"/>
              </a:rPr>
              <a:t>实例：秦国伐楚，</a:t>
            </a:r>
            <a:r>
              <a:rPr kumimoji="1" lang="zh-CN" altLang="en-US" sz="2000" b="1" dirty="0">
                <a:solidFill>
                  <a:srgbClr val="FF0000"/>
                </a:solidFill>
                <a:latin typeface="宋体" panose="02010600030101010101" pitchFamily="2" charset="-122"/>
                <a:ea typeface="宋体" panose="02010600030101010101" pitchFamily="2" charset="-122"/>
              </a:rPr>
              <a:t>识众寡之用者胜</a:t>
            </a:r>
            <a:endParaRPr lang="zh-CN" altLang="en-US" sz="2000" dirty="0">
              <a:solidFill>
                <a:srgbClr val="000000"/>
              </a:solidFill>
              <a:latin typeface="宋体" panose="02010600030101010101" pitchFamily="2" charset="-122"/>
              <a:ea typeface="宋体" panose="02010600030101010101" pitchFamily="2" charset="-122"/>
            </a:endParaRPr>
          </a:p>
          <a:p>
            <a:pPr>
              <a:spcBef>
                <a:spcPct val="50000"/>
              </a:spcBef>
            </a:pPr>
            <a:r>
              <a:rPr lang="zh-CN" altLang="en-US" sz="2000" dirty="0">
                <a:latin typeface="宋体" panose="02010600030101010101" pitchFamily="2" charset="-122"/>
                <a:ea typeface="宋体" panose="02010600030101010101" pitchFamily="2" charset="-122"/>
              </a:rPr>
              <a:t>李信王翦要兵数不同，</a:t>
            </a:r>
            <a:r>
              <a:rPr lang="zh-CN" altLang="en-US" sz="2000" b="1" dirty="0">
                <a:solidFill>
                  <a:srgbClr val="FF0000"/>
                </a:solidFill>
                <a:latin typeface="宋体" panose="02010600030101010101" pitchFamily="2" charset="-122"/>
                <a:ea typeface="宋体" panose="02010600030101010101" pitchFamily="2" charset="-122"/>
              </a:rPr>
              <a:t>战略上以一当十，战术上以十当一</a:t>
            </a:r>
          </a:p>
          <a:p>
            <a:pPr eaLnBrk="1" hangingPunct="1">
              <a:spcBef>
                <a:spcPct val="50000"/>
              </a:spcBef>
              <a:buFontTx/>
              <a:buNone/>
            </a:pPr>
            <a:endParaRPr lang="zh-CN" altLang="en-US" sz="2000" dirty="0">
              <a:latin typeface="宋体" panose="02010600030101010101" pitchFamily="2" charset="-122"/>
              <a:ea typeface="宋体" panose="02010600030101010101" pitchFamily="2" charset="-122"/>
            </a:endParaRPr>
          </a:p>
        </p:txBody>
      </p:sp>
      <p:cxnSp>
        <p:nvCxnSpPr>
          <p:cNvPr id="13" name="直接连接符 12"/>
          <p:cNvCxnSpPr/>
          <p:nvPr/>
        </p:nvCxnSpPr>
        <p:spPr>
          <a:xfrm flipH="1">
            <a:off x="6585585" y="-30480"/>
            <a:ext cx="635" cy="6909435"/>
          </a:xfrm>
          <a:prstGeom prst="line">
            <a:avLst/>
          </a:prstGeom>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325755" y="3305760"/>
            <a:ext cx="6096000" cy="369332"/>
          </a:xfrm>
          <a:prstGeom prst="rect">
            <a:avLst/>
          </a:prstGeom>
          <a:noFill/>
        </p:spPr>
        <p:txBody>
          <a:bodyPr wrap="square">
            <a:spAutoFit/>
          </a:bodyPr>
          <a:lstStyle/>
          <a:p>
            <a:pPr eaLnBrk="1" hangingPunct="1">
              <a:spcBef>
                <a:spcPct val="0"/>
              </a:spcBef>
              <a:buFontTx/>
              <a:buNone/>
            </a:pPr>
            <a:r>
              <a:rPr lang="zh-CN" altLang="en-US" sz="1800" b="1" dirty="0">
                <a:solidFill>
                  <a:srgbClr val="FF0000"/>
                </a:solidFill>
                <a:latin typeface="隶书" panose="02010509060101010101" pitchFamily="49" charset="-122"/>
                <a:ea typeface="隶书" panose="02010509060101010101" pitchFamily="49" charset="-122"/>
              </a:rPr>
              <a:t>知可以战与不可以战者胜</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3840" y="148471"/>
            <a:ext cx="6024880" cy="7017306"/>
          </a:xfrm>
          <a:prstGeom prst="rect">
            <a:avLst/>
          </a:prstGeom>
          <a:noFill/>
        </p:spPr>
        <p:txBody>
          <a:bodyPr wrap="square">
            <a:spAutoFit/>
          </a:bodyPr>
          <a:lstStyle/>
          <a:p>
            <a:pPr eaLnBrk="1" hangingPunct="1">
              <a:spcBef>
                <a:spcPct val="50000"/>
              </a:spcBef>
              <a:buFontTx/>
              <a:buNone/>
            </a:pPr>
            <a:r>
              <a:rPr kumimoji="1" lang="en-US" altLang="zh-CN" sz="2000" dirty="0">
                <a:solidFill>
                  <a:srgbClr val="FF0000"/>
                </a:solidFill>
                <a:latin typeface="宋体" panose="02010600030101010101" pitchFamily="2" charset="-122"/>
                <a:ea typeface="宋体" panose="02010600030101010101" pitchFamily="2" charset="-122"/>
              </a:rPr>
              <a:t> </a:t>
            </a:r>
            <a:r>
              <a:rPr kumimoji="1" lang="en-US" altLang="zh-CN" sz="2000" b="1" dirty="0">
                <a:solidFill>
                  <a:srgbClr val="000000"/>
                </a:solidFill>
                <a:latin typeface="宋体" panose="02010600030101010101" pitchFamily="2" charset="-122"/>
                <a:ea typeface="宋体" panose="02010600030101010101" pitchFamily="2" charset="-122"/>
              </a:rPr>
              <a:t>2</a:t>
            </a:r>
            <a:r>
              <a:rPr kumimoji="1" lang="zh-CN" altLang="en-US" sz="2000" b="1" dirty="0">
                <a:solidFill>
                  <a:srgbClr val="000000"/>
                </a:solidFill>
                <a:latin typeface="宋体" panose="02010600030101010101" pitchFamily="2" charset="-122"/>
                <a:ea typeface="宋体" panose="02010600030101010101" pitchFamily="2" charset="-122"/>
              </a:rPr>
              <a:t>、战前要搞好预测</a:t>
            </a:r>
            <a:endParaRPr kumimoji="1" lang="en-US" altLang="zh-CN" sz="2000" b="1" dirty="0">
              <a:solidFill>
                <a:srgbClr val="000000"/>
              </a:solidFill>
              <a:latin typeface="宋体" panose="02010600030101010101" pitchFamily="2" charset="-122"/>
              <a:ea typeface="宋体" panose="02010600030101010101" pitchFamily="2" charset="-122"/>
            </a:endParaRPr>
          </a:p>
          <a:p>
            <a:pPr eaLnBrk="1" hangingPunct="1">
              <a:spcBef>
                <a:spcPct val="50000"/>
              </a:spcBef>
              <a:buFontTx/>
              <a:buNone/>
            </a:pPr>
            <a:r>
              <a:rPr kumimoji="1" lang="zh-CN" altLang="en-US" sz="2000" b="1" dirty="0">
                <a:solidFill>
                  <a:srgbClr val="FF0000"/>
                </a:solidFill>
                <a:latin typeface="宋体" panose="02010600030101010101" pitchFamily="2" charset="-122"/>
                <a:ea typeface="宋体" panose="02010600030101010101" pitchFamily="2" charset="-122"/>
              </a:rPr>
              <a:t>       故知胜有五：知可以战与不可以战者胜，识众寡之用者胜，上下同欲者胜，以虞待不虞者胜，将能而君不御者胜。此五者，知胜之道也。</a:t>
            </a:r>
            <a:r>
              <a:rPr kumimoji="1" lang="en-US" altLang="zh-CN" sz="2000" b="1" dirty="0">
                <a:solidFill>
                  <a:srgbClr val="FF0000"/>
                </a:solidFill>
                <a:latin typeface="宋体" panose="02010600030101010101" pitchFamily="2" charset="-122"/>
                <a:ea typeface="宋体" panose="02010600030101010101" pitchFamily="2" charset="-122"/>
              </a:rPr>
              <a:t>	 ——《</a:t>
            </a:r>
            <a:r>
              <a:rPr kumimoji="1" lang="zh-CN" altLang="en-US" sz="2000" b="1" dirty="0">
                <a:solidFill>
                  <a:srgbClr val="FF0000"/>
                </a:solidFill>
                <a:latin typeface="宋体" panose="02010600030101010101" pitchFamily="2" charset="-122"/>
                <a:ea typeface="宋体" panose="02010600030101010101" pitchFamily="2" charset="-122"/>
              </a:rPr>
              <a:t>谋攻</a:t>
            </a:r>
            <a:r>
              <a:rPr kumimoji="1" lang="en-US" altLang="zh-CN" sz="2000" b="1" dirty="0">
                <a:solidFill>
                  <a:srgbClr val="FF0000"/>
                </a:solidFill>
                <a:latin typeface="宋体" panose="02010600030101010101" pitchFamily="2" charset="-122"/>
                <a:ea typeface="宋体" panose="02010600030101010101" pitchFamily="2" charset="-122"/>
              </a:rPr>
              <a:t>》</a:t>
            </a:r>
            <a:br>
              <a:rPr kumimoji="1" lang="en-US" altLang="zh-CN" sz="2000" b="1" dirty="0">
                <a:solidFill>
                  <a:schemeClr val="tx2"/>
                </a:solidFill>
                <a:latin typeface="宋体" panose="02010600030101010101" pitchFamily="2" charset="-122"/>
                <a:ea typeface="宋体" panose="02010600030101010101" pitchFamily="2" charset="-122"/>
              </a:rPr>
            </a:br>
            <a:r>
              <a:rPr kumimoji="1" lang="zh-CN" altLang="en-US" sz="2000" b="1" dirty="0">
                <a:latin typeface="宋体" panose="02010600030101010101" pitchFamily="2" charset="-122"/>
                <a:ea typeface="宋体" panose="02010600030101010101" pitchFamily="2" charset="-122"/>
              </a:rPr>
              <a:t>预知胜利有五个方面：知道可以打或不可以打的能胜利；懂得多兵与少兵不同用法的能胜利；军队上下意愿一致的能胜利；以有准备对待无准备的能胜利；将帅有指挥能力而国君不加牵制的能胜利。</a:t>
            </a:r>
            <a:endParaRPr kumimoji="1" lang="en-US" altLang="zh-CN" sz="2000" b="1" dirty="0">
              <a:latin typeface="宋体" panose="02010600030101010101" pitchFamily="2" charset="-122"/>
              <a:ea typeface="宋体" panose="02010600030101010101" pitchFamily="2" charset="-122"/>
            </a:endParaRPr>
          </a:p>
          <a:p>
            <a:pPr eaLnBrk="1" hangingPunct="1">
              <a:spcBef>
                <a:spcPct val="50000"/>
              </a:spcBef>
              <a:buFontTx/>
              <a:buNone/>
            </a:pPr>
            <a:r>
              <a:rPr kumimoji="1" lang="zh-CN" altLang="en-US" sz="2000" b="1" dirty="0">
                <a:latin typeface="宋体" panose="02010600030101010101" pitchFamily="2" charset="-122"/>
                <a:ea typeface="宋体" panose="02010600030101010101" pitchFamily="2" charset="-122"/>
              </a:rPr>
              <a:t>“预测性思维”</a:t>
            </a:r>
            <a:endParaRPr kumimoji="1" lang="en-US" altLang="zh-CN" sz="2000" b="1" dirty="0">
              <a:latin typeface="宋体" panose="02010600030101010101" pitchFamily="2" charset="-122"/>
              <a:ea typeface="宋体" panose="02010600030101010101" pitchFamily="2" charset="-122"/>
            </a:endParaRPr>
          </a:p>
          <a:p>
            <a:pPr>
              <a:spcBef>
                <a:spcPct val="50000"/>
              </a:spcBef>
            </a:pPr>
            <a:r>
              <a:rPr kumimoji="1" lang="zh-CN" altLang="en-US" sz="2000" b="1" dirty="0">
                <a:latin typeface="宋体" panose="02010600030101010101" pitchFamily="2" charset="-122"/>
                <a:ea typeface="宋体" panose="02010600030101010101" pitchFamily="2" charset="-122"/>
              </a:rPr>
              <a:t>实例：</a:t>
            </a:r>
            <a:r>
              <a:rPr lang="zh-CN" altLang="en-US" sz="2000" b="1" dirty="0">
                <a:solidFill>
                  <a:srgbClr val="FF0000"/>
                </a:solidFill>
                <a:latin typeface="宋体" panose="02010600030101010101" pitchFamily="2" charset="-122"/>
                <a:ea typeface="宋体" panose="02010600030101010101" pitchFamily="2" charset="-122"/>
              </a:rPr>
              <a:t>知可以战与不可以战者胜</a:t>
            </a:r>
          </a:p>
          <a:p>
            <a:pPr eaLnBrk="1" hangingPunct="1">
              <a:spcBef>
                <a:spcPct val="50000"/>
              </a:spcBef>
              <a:buFontTx/>
              <a:buNone/>
            </a:pPr>
            <a:r>
              <a:rPr lang="zh-CN" altLang="en-US" sz="2000" dirty="0">
                <a:latin typeface="宋体" panose="02010600030101010101" pitchFamily="2" charset="-122"/>
                <a:ea typeface="宋体" panose="02010600030101010101" pitchFamily="2" charset="-122"/>
              </a:rPr>
              <a:t>朝鲜战争美国不出钱买情报，</a:t>
            </a:r>
            <a:r>
              <a:rPr lang="zh-CN" altLang="en-US" sz="2000" b="1" dirty="0">
                <a:latin typeface="宋体" panose="02010600030101010101" pitchFamily="2" charset="-122"/>
                <a:ea typeface="宋体" panose="02010600030101010101" pitchFamily="2" charset="-122"/>
              </a:rPr>
              <a:t>付出了几百亿的损失，和几万人的伤亡</a:t>
            </a:r>
            <a:endParaRPr lang="en-US" altLang="zh-CN" sz="2000" b="1" dirty="0">
              <a:latin typeface="宋体" panose="02010600030101010101" pitchFamily="2" charset="-122"/>
              <a:ea typeface="宋体" panose="02010600030101010101" pitchFamily="2" charset="-122"/>
            </a:endParaRPr>
          </a:p>
          <a:p>
            <a:pPr>
              <a:spcBef>
                <a:spcPct val="50000"/>
              </a:spcBef>
            </a:pPr>
            <a:r>
              <a:rPr lang="zh-CN" altLang="en-US" sz="2000" b="1" dirty="0">
                <a:latin typeface="宋体" panose="02010600030101010101" pitchFamily="2" charset="-122"/>
                <a:ea typeface="宋体" panose="02010600030101010101" pitchFamily="2" charset="-122"/>
              </a:rPr>
              <a:t>实例：</a:t>
            </a:r>
            <a:r>
              <a:rPr kumimoji="1" lang="zh-CN" altLang="en-US" sz="2000" b="1" dirty="0">
                <a:solidFill>
                  <a:srgbClr val="FF0000"/>
                </a:solidFill>
                <a:latin typeface="宋体" panose="02010600030101010101" pitchFamily="2" charset="-122"/>
                <a:ea typeface="宋体" panose="02010600030101010101" pitchFamily="2" charset="-122"/>
              </a:rPr>
              <a:t>识众寡之用者胜</a:t>
            </a:r>
            <a:endParaRPr lang="zh-CN" altLang="en-US" sz="2000" dirty="0">
              <a:solidFill>
                <a:srgbClr val="000000"/>
              </a:solidFill>
              <a:latin typeface="宋体" panose="02010600030101010101" pitchFamily="2" charset="-122"/>
              <a:ea typeface="宋体" panose="02010600030101010101" pitchFamily="2" charset="-122"/>
            </a:endParaRPr>
          </a:p>
          <a:p>
            <a:pPr>
              <a:spcBef>
                <a:spcPct val="50000"/>
              </a:spcBef>
            </a:pPr>
            <a:r>
              <a:rPr lang="zh-CN" altLang="en-US" sz="2000" dirty="0">
                <a:latin typeface="宋体" panose="02010600030101010101" pitchFamily="2" charset="-122"/>
                <a:ea typeface="宋体" panose="02010600030101010101" pitchFamily="2" charset="-122"/>
              </a:rPr>
              <a:t>李信王翦要兵数不同，</a:t>
            </a:r>
            <a:r>
              <a:rPr lang="zh-CN" altLang="en-US" sz="2000" b="1" dirty="0">
                <a:solidFill>
                  <a:srgbClr val="FF0000"/>
                </a:solidFill>
                <a:latin typeface="宋体" panose="02010600030101010101" pitchFamily="2" charset="-122"/>
                <a:ea typeface="宋体" panose="02010600030101010101" pitchFamily="2" charset="-122"/>
              </a:rPr>
              <a:t>战略上以一当十，战术上以十当一</a:t>
            </a:r>
          </a:p>
          <a:p>
            <a:pPr eaLnBrk="1" hangingPunct="1">
              <a:spcBef>
                <a:spcPct val="0"/>
              </a:spcBef>
              <a:buFontTx/>
              <a:buNone/>
            </a:pPr>
            <a:r>
              <a:rPr lang="zh-CN" altLang="en-US" sz="2000" b="1" dirty="0">
                <a:latin typeface="宋体" panose="02010600030101010101" pitchFamily="2" charset="-122"/>
                <a:ea typeface="宋体" panose="02010600030101010101" pitchFamily="2" charset="-122"/>
              </a:rPr>
              <a:t>毛泽东十大军事原则第四条：集中优势兵力打歼灭战 </a:t>
            </a:r>
          </a:p>
          <a:p>
            <a:pPr eaLnBrk="1" hangingPunct="1">
              <a:spcBef>
                <a:spcPct val="50000"/>
              </a:spcBef>
              <a:buFontTx/>
              <a:buNone/>
            </a:pPr>
            <a:endParaRPr lang="zh-CN" altLang="en-US" sz="2000" dirty="0">
              <a:latin typeface="宋体" panose="02010600030101010101" pitchFamily="2" charset="-122"/>
              <a:ea typeface="宋体" panose="02010600030101010101" pitchFamily="2" charset="-122"/>
            </a:endParaRPr>
          </a:p>
        </p:txBody>
      </p:sp>
      <p:sp>
        <p:nvSpPr>
          <p:cNvPr id="4" name="文本框 3"/>
          <p:cNvSpPr txBox="1"/>
          <p:nvPr/>
        </p:nvSpPr>
        <p:spPr>
          <a:xfrm>
            <a:off x="6451600" y="490974"/>
            <a:ext cx="5740400" cy="6678751"/>
          </a:xfrm>
          <a:prstGeom prst="rect">
            <a:avLst/>
          </a:prstGeom>
          <a:noFill/>
        </p:spPr>
        <p:txBody>
          <a:bodyPr wrap="square">
            <a:spAutoFit/>
          </a:bodyPr>
          <a:lstStyle/>
          <a:p>
            <a:pPr eaLnBrk="1" hangingPunct="1">
              <a:spcBef>
                <a:spcPct val="0"/>
              </a:spcBef>
              <a:buFontTx/>
              <a:buNone/>
            </a:pPr>
            <a:r>
              <a:rPr lang="zh-CN" altLang="en-US" sz="2000" b="1" dirty="0">
                <a:solidFill>
                  <a:srgbClr val="FF0000"/>
                </a:solidFill>
                <a:latin typeface="宋体" panose="02010600030101010101" pitchFamily="2" charset="-122"/>
                <a:ea typeface="宋体" panose="02010600030101010101" pitchFamily="2" charset="-122"/>
              </a:rPr>
              <a:t>实例</a:t>
            </a:r>
            <a:r>
              <a:rPr lang="en-US" altLang="zh-CN" sz="2000" b="1" dirty="0">
                <a:solidFill>
                  <a:srgbClr val="FF0000"/>
                </a:solidFill>
                <a:latin typeface="宋体" panose="02010600030101010101" pitchFamily="2" charset="-122"/>
                <a:ea typeface="宋体" panose="02010600030101010101" pitchFamily="2" charset="-122"/>
              </a:rPr>
              <a:t>:</a:t>
            </a:r>
            <a:r>
              <a:rPr lang="zh-CN" altLang="en-US" sz="2000" b="1" dirty="0">
                <a:solidFill>
                  <a:srgbClr val="FF0000"/>
                </a:solidFill>
                <a:latin typeface="宋体" panose="02010600030101010101" pitchFamily="2" charset="-122"/>
                <a:ea typeface="宋体" panose="02010600030101010101" pitchFamily="2" charset="-122"/>
              </a:rPr>
              <a:t>上下同欲者胜</a:t>
            </a:r>
            <a:endParaRPr lang="en-US" altLang="zh-CN" sz="2000" b="1" dirty="0">
              <a:solidFill>
                <a:srgbClr val="FF0000"/>
              </a:solidFill>
              <a:latin typeface="宋体" panose="02010600030101010101" pitchFamily="2" charset="-122"/>
              <a:ea typeface="宋体" panose="02010600030101010101" pitchFamily="2" charset="-122"/>
            </a:endParaRPr>
          </a:p>
          <a:p>
            <a:pPr eaLnBrk="1" hangingPunct="1">
              <a:spcBef>
                <a:spcPct val="0"/>
              </a:spcBef>
              <a:buFontTx/>
              <a:buNone/>
            </a:pPr>
            <a:endParaRPr lang="en-US" altLang="zh-CN" sz="2000" b="1" dirty="0">
              <a:solidFill>
                <a:srgbClr val="FF0000"/>
              </a:solidFill>
              <a:latin typeface="宋体" panose="02010600030101010101" pitchFamily="2" charset="-122"/>
              <a:ea typeface="宋体" panose="02010600030101010101" pitchFamily="2" charset="-122"/>
            </a:endParaRPr>
          </a:p>
          <a:p>
            <a:pPr eaLnBrk="1" hangingPunct="1">
              <a:spcBef>
                <a:spcPct val="0"/>
              </a:spcBef>
              <a:buFontTx/>
              <a:buNone/>
            </a:pPr>
            <a:r>
              <a:rPr lang="zh-CN" altLang="en-US" sz="2000" b="1" dirty="0">
                <a:latin typeface="宋体" panose="02010600030101010101" pitchFamily="2" charset="-122"/>
                <a:ea typeface="宋体" panose="02010600030101010101" pitchFamily="2" charset="-122"/>
              </a:rPr>
              <a:t>蒋介石和手下多个军阀的利益产生冲突，彼此猜疑和顾忌（视频）</a:t>
            </a:r>
            <a:endParaRPr lang="en-US" altLang="zh-CN" sz="2000" b="1" dirty="0">
              <a:latin typeface="宋体" panose="02010600030101010101" pitchFamily="2" charset="-122"/>
              <a:ea typeface="宋体" panose="02010600030101010101" pitchFamily="2" charset="-122"/>
            </a:endParaRPr>
          </a:p>
          <a:p>
            <a:pPr eaLnBrk="1" hangingPunct="1">
              <a:spcBef>
                <a:spcPct val="0"/>
              </a:spcBef>
              <a:buFontTx/>
              <a:buNone/>
            </a:pPr>
            <a:endParaRPr lang="en-US" altLang="zh-CN" sz="2000" b="1" dirty="0">
              <a:latin typeface="宋体" panose="02010600030101010101" pitchFamily="2" charset="-122"/>
              <a:ea typeface="宋体" panose="02010600030101010101" pitchFamily="2" charset="-122"/>
            </a:endParaRPr>
          </a:p>
          <a:p>
            <a:pPr eaLnBrk="1" hangingPunct="1">
              <a:spcBef>
                <a:spcPct val="0"/>
              </a:spcBef>
              <a:buFontTx/>
              <a:buNone/>
            </a:pPr>
            <a:r>
              <a:rPr lang="zh-CN" altLang="en-US" sz="2800" b="1" dirty="0">
                <a:latin typeface="宋体" panose="02010600030101010101" pitchFamily="2" charset="-122"/>
                <a:ea typeface="宋体" panose="02010600030101010101" pitchFamily="2" charset="-122"/>
              </a:rPr>
              <a:t>以色列巴比伦行动（视频）👇</a:t>
            </a:r>
            <a:endParaRPr lang="en-US" altLang="zh-CN" sz="2800" b="1" dirty="0">
              <a:latin typeface="宋体" panose="02010600030101010101" pitchFamily="2" charset="-122"/>
              <a:ea typeface="宋体" panose="02010600030101010101" pitchFamily="2" charset="-122"/>
            </a:endParaRPr>
          </a:p>
          <a:p>
            <a:pPr eaLnBrk="1" hangingPunct="1">
              <a:spcBef>
                <a:spcPct val="0"/>
              </a:spcBef>
              <a:buFontTx/>
              <a:buNone/>
            </a:pPr>
            <a:endParaRPr lang="en-US" altLang="zh-CN" sz="2000" b="1" dirty="0">
              <a:latin typeface="宋体" panose="02010600030101010101" pitchFamily="2" charset="-122"/>
              <a:ea typeface="宋体" panose="02010600030101010101" pitchFamily="2" charset="-122"/>
            </a:endParaRPr>
          </a:p>
          <a:p>
            <a:pPr eaLnBrk="1" hangingPunct="1">
              <a:spcBef>
                <a:spcPct val="50000"/>
              </a:spcBef>
              <a:buFontTx/>
              <a:buNone/>
            </a:pPr>
            <a:r>
              <a:rPr lang="zh-CN" altLang="en-US" sz="2000" b="1" dirty="0">
                <a:latin typeface="宋体" panose="02010600030101010101" pitchFamily="2" charset="-122"/>
                <a:ea typeface="宋体" panose="02010600030101010101" pitchFamily="2" charset="-122"/>
              </a:rPr>
              <a:t>实例：</a:t>
            </a:r>
            <a:r>
              <a:rPr kumimoji="1" lang="zh-CN" altLang="en-US" sz="2000" b="1" dirty="0">
                <a:solidFill>
                  <a:srgbClr val="FF0000"/>
                </a:solidFill>
                <a:latin typeface="宋体" panose="02010600030101010101" pitchFamily="2" charset="-122"/>
                <a:ea typeface="宋体" panose="02010600030101010101" pitchFamily="2" charset="-122"/>
              </a:rPr>
              <a:t>以虞待不虞者胜</a:t>
            </a:r>
            <a:r>
              <a:rPr kumimoji="1" lang="zh-CN" altLang="en-US" sz="2000" b="1" dirty="0">
                <a:solidFill>
                  <a:srgbClr val="000000"/>
                </a:solidFill>
                <a:latin typeface="宋体" panose="02010600030101010101" pitchFamily="2" charset="-122"/>
                <a:ea typeface="宋体" panose="02010600030101010101" pitchFamily="2" charset="-122"/>
              </a:rPr>
              <a:t>以有准备对待无准备的能胜利</a:t>
            </a:r>
            <a:endParaRPr kumimoji="1" lang="en-US" altLang="zh-CN" sz="2000" b="1" dirty="0">
              <a:solidFill>
                <a:srgbClr val="000000"/>
              </a:solidFill>
              <a:latin typeface="宋体" panose="02010600030101010101" pitchFamily="2" charset="-122"/>
              <a:ea typeface="宋体" panose="02010600030101010101" pitchFamily="2" charset="-122"/>
            </a:endParaRPr>
          </a:p>
          <a:p>
            <a:pPr eaLnBrk="1" hangingPunct="1">
              <a:spcBef>
                <a:spcPct val="50000"/>
              </a:spcBef>
              <a:buFontTx/>
              <a:buNone/>
            </a:pPr>
            <a:r>
              <a:rPr kumimoji="1" lang="zh-CN" altLang="en-US" sz="2000" b="1" dirty="0">
                <a:solidFill>
                  <a:srgbClr val="000000"/>
                </a:solidFill>
                <a:latin typeface="宋体" panose="02010600030101010101" pitchFamily="2" charset="-122"/>
                <a:ea typeface="宋体" panose="02010600030101010101" pitchFamily="2" charset="-122"/>
              </a:rPr>
              <a:t>为什么希特勒不打瑞士：</a:t>
            </a:r>
          </a:p>
          <a:p>
            <a:pPr eaLnBrk="1" hangingPunct="1">
              <a:spcBef>
                <a:spcPct val="0"/>
              </a:spcBef>
              <a:buFontTx/>
              <a:buNone/>
            </a:pPr>
            <a:r>
              <a:rPr lang="zh-CN" altLang="en-US" sz="2000" dirty="0">
                <a:latin typeface="宋体" panose="02010600030101010101" pitchFamily="2" charset="-122"/>
                <a:ea typeface="宋体" panose="02010600030101010101" pitchFamily="2" charset="-122"/>
              </a:rPr>
              <a:t>瑞士公民迈出右脚是一介平民，迈出左脚就是一名战士；要问我们为什么</a:t>
            </a:r>
            <a:r>
              <a:rPr lang="en-US" altLang="zh-CN" sz="2000" dirty="0">
                <a:latin typeface="宋体" panose="02010600030101010101" pitchFamily="2" charset="-122"/>
                <a:ea typeface="宋体" panose="02010600030101010101" pitchFamily="2" charset="-122"/>
              </a:rPr>
              <a:t>600</a:t>
            </a:r>
            <a:r>
              <a:rPr lang="zh-CN" altLang="en-US" sz="2000" dirty="0">
                <a:latin typeface="宋体" panose="02010600030101010101" pitchFamily="2" charset="-122"/>
                <a:ea typeface="宋体" panose="02010600030101010101" pitchFamily="2" charset="-122"/>
              </a:rPr>
              <a:t>年没有打仗</a:t>
            </a:r>
            <a:r>
              <a:rPr lang="zh-CN" altLang="fr-FR" sz="2000" dirty="0">
                <a:latin typeface="宋体" panose="02010600030101010101" pitchFamily="2" charset="-122"/>
                <a:ea typeface="宋体" panose="02010600030101010101" pitchFamily="2" charset="-122"/>
              </a:rPr>
              <a:t>，主要原因是我们随时都在准备打仗。</a:t>
            </a:r>
            <a:endParaRPr lang="en-US" altLang="zh-CN" sz="2000" dirty="0">
              <a:latin typeface="宋体" panose="02010600030101010101" pitchFamily="2" charset="-122"/>
              <a:ea typeface="宋体" panose="02010600030101010101" pitchFamily="2" charset="-122"/>
            </a:endParaRPr>
          </a:p>
          <a:p>
            <a:pPr eaLnBrk="1" hangingPunct="1">
              <a:spcBef>
                <a:spcPct val="0"/>
              </a:spcBef>
              <a:buFontTx/>
              <a:buNone/>
            </a:pPr>
            <a:endParaRPr lang="en-US" altLang="zh-CN" sz="2000" b="1" dirty="0">
              <a:latin typeface="宋体" panose="02010600030101010101" pitchFamily="2" charset="-122"/>
              <a:ea typeface="宋体" panose="02010600030101010101" pitchFamily="2" charset="-122"/>
            </a:endParaRPr>
          </a:p>
          <a:p>
            <a:pPr eaLnBrk="1" hangingPunct="1">
              <a:spcBef>
                <a:spcPct val="0"/>
              </a:spcBef>
              <a:buFontTx/>
              <a:buNone/>
            </a:pPr>
            <a:r>
              <a:rPr lang="zh-CN" altLang="en-US" sz="2000" b="1" dirty="0">
                <a:latin typeface="宋体" panose="02010600030101010101" pitchFamily="2" charset="-122"/>
                <a:ea typeface="宋体" panose="02010600030101010101" pitchFamily="2" charset="-122"/>
              </a:rPr>
              <a:t>实例：</a:t>
            </a:r>
            <a:r>
              <a:rPr kumimoji="1" lang="zh-CN" altLang="en-US" sz="2000" b="1" dirty="0">
                <a:solidFill>
                  <a:srgbClr val="FF0000"/>
                </a:solidFill>
                <a:latin typeface="宋体" panose="02010600030101010101" pitchFamily="2" charset="-122"/>
                <a:ea typeface="宋体" panose="02010600030101010101" pitchFamily="2" charset="-122"/>
              </a:rPr>
              <a:t>将能而君不御胜</a:t>
            </a:r>
            <a:endParaRPr kumimoji="1" lang="en-US" altLang="zh-CN" sz="2000" b="1" dirty="0">
              <a:solidFill>
                <a:srgbClr val="FF0000"/>
              </a:solidFill>
              <a:latin typeface="宋体" panose="02010600030101010101" pitchFamily="2" charset="-122"/>
              <a:ea typeface="宋体" panose="02010600030101010101" pitchFamily="2" charset="-122"/>
            </a:endParaRPr>
          </a:p>
          <a:p>
            <a:pPr eaLnBrk="1" hangingPunct="1">
              <a:spcBef>
                <a:spcPct val="0"/>
              </a:spcBef>
              <a:buFontTx/>
              <a:buNone/>
            </a:pPr>
            <a:r>
              <a:rPr lang="zh-CN" altLang="en-US" sz="2000" b="1" dirty="0">
                <a:latin typeface="宋体" panose="02010600030101010101" pitchFamily="2" charset="-122"/>
                <a:ea typeface="宋体" panose="02010600030101010101" pitchFamily="2" charset="-122"/>
              </a:rPr>
              <a:t>敦刻尔克大撤退奇迹：希特勒“放走”</a:t>
            </a:r>
            <a:r>
              <a:rPr lang="en-US" altLang="zh-CN" sz="2000" b="1" dirty="0">
                <a:latin typeface="宋体" panose="02010600030101010101" pitchFamily="2" charset="-122"/>
                <a:ea typeface="宋体" panose="02010600030101010101" pitchFamily="2" charset="-122"/>
              </a:rPr>
              <a:t>33.5</a:t>
            </a:r>
            <a:r>
              <a:rPr lang="zh-CN" altLang="en-US" sz="2000" b="1" dirty="0">
                <a:latin typeface="宋体" panose="02010600030101010101" pitchFamily="2" charset="-122"/>
                <a:ea typeface="宋体" panose="02010600030101010101" pitchFamily="2" charset="-122"/>
              </a:rPr>
              <a:t>万盟军</a:t>
            </a:r>
            <a:r>
              <a:rPr lang="en-US" altLang="zh-CN" sz="2000" b="1" dirty="0">
                <a:latin typeface="宋体" panose="02010600030101010101" pitchFamily="2" charset="-122"/>
                <a:ea typeface="宋体" panose="02010600030101010101" pitchFamily="2" charset="-122"/>
              </a:rPr>
              <a:t>——</a:t>
            </a:r>
            <a:r>
              <a:rPr lang="zh-CN" altLang="en-US" sz="2000" b="1" dirty="0">
                <a:solidFill>
                  <a:srgbClr val="FF0000"/>
                </a:solidFill>
                <a:latin typeface="宋体" panose="02010600030101010101" pitchFamily="2" charset="-122"/>
                <a:ea typeface="宋体" panose="02010600030101010101" pitchFamily="2" charset="-122"/>
              </a:rPr>
              <a:t>是希特勒独断专行干涉军事指挥的一个愚蠢的命令</a:t>
            </a:r>
            <a:r>
              <a:rPr lang="zh-CN" altLang="en-US" sz="2000" b="1" dirty="0">
                <a:latin typeface="宋体" panose="02010600030101010101" pitchFamily="2" charset="-122"/>
                <a:ea typeface="宋体" panose="02010600030101010101" pitchFamily="2" charset="-122"/>
              </a:rPr>
              <a:t>。</a:t>
            </a:r>
            <a:endParaRPr lang="en-US" altLang="zh-CN" sz="2000" b="1" dirty="0">
              <a:latin typeface="宋体" panose="02010600030101010101" pitchFamily="2" charset="-122"/>
              <a:ea typeface="宋体" panose="02010600030101010101" pitchFamily="2" charset="-122"/>
            </a:endParaRPr>
          </a:p>
          <a:p>
            <a:pPr eaLnBrk="1" hangingPunct="1">
              <a:spcBef>
                <a:spcPct val="0"/>
              </a:spcBef>
              <a:buFontTx/>
              <a:buNone/>
            </a:pPr>
            <a:r>
              <a:rPr lang="zh-CN" altLang="en-US" sz="2000" b="1" dirty="0">
                <a:latin typeface="宋体" panose="02010600030101010101" pitchFamily="2" charset="-122"/>
                <a:ea typeface="宋体" panose="02010600030101010101" pitchFamily="2" charset="-122"/>
              </a:rPr>
              <a:t>结论：战前要搞好预测</a:t>
            </a:r>
          </a:p>
          <a:p>
            <a:pPr eaLnBrk="1" hangingPunct="1">
              <a:spcBef>
                <a:spcPct val="0"/>
              </a:spcBef>
              <a:buFontTx/>
              <a:buNone/>
            </a:pPr>
            <a:endParaRPr lang="en-US" altLang="zh-CN" sz="2000" b="1" dirty="0">
              <a:latin typeface="宋体" panose="02010600030101010101" pitchFamily="2" charset="-122"/>
              <a:ea typeface="宋体" panose="02010600030101010101" pitchFamily="2"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文本框 4"/>
          <p:cNvSpPr txBox="1">
            <a:spLocks noChangeArrowheads="1"/>
          </p:cNvSpPr>
          <p:nvPr>
            <p:custDataLst>
              <p:tags r:id="rId2"/>
            </p:custDataLst>
          </p:nvPr>
        </p:nvSpPr>
        <p:spPr bwMode="auto">
          <a:xfrm>
            <a:off x="2438400" y="635001"/>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淮海战役歼灭了国民党军哪些集团？</a:t>
            </a:r>
          </a:p>
        </p:txBody>
      </p:sp>
      <p:sp>
        <p:nvSpPr>
          <p:cNvPr id="86019" name="文本框 5"/>
          <p:cNvSpPr txBox="1">
            <a:spLocks noChangeArrowheads="1"/>
          </p:cNvSpPr>
          <p:nvPr>
            <p:custDataLst>
              <p:tags r:id="rId3"/>
            </p:custDataLst>
          </p:nvPr>
        </p:nvSpPr>
        <p:spPr bwMode="auto">
          <a:xfrm>
            <a:off x="3352800" y="27860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郑洞国集团</a:t>
            </a:r>
          </a:p>
        </p:txBody>
      </p:sp>
      <p:sp>
        <p:nvSpPr>
          <p:cNvPr id="86020" name="文本框 6"/>
          <p:cNvSpPr txBox="1">
            <a:spLocks noChangeArrowheads="1"/>
          </p:cNvSpPr>
          <p:nvPr>
            <p:custDataLst>
              <p:tags r:id="rId4"/>
            </p:custDataLst>
          </p:nvPr>
        </p:nvSpPr>
        <p:spPr bwMode="auto">
          <a:xfrm>
            <a:off x="3352800" y="36433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刘汝明集团</a:t>
            </a:r>
          </a:p>
        </p:txBody>
      </p:sp>
      <p:sp>
        <p:nvSpPr>
          <p:cNvPr id="86021" name="文本框 7"/>
          <p:cNvSpPr txBox="1">
            <a:spLocks noChangeArrowheads="1"/>
          </p:cNvSpPr>
          <p:nvPr>
            <p:custDataLst>
              <p:tags r:id="rId5"/>
            </p:custDataLst>
          </p:nvPr>
        </p:nvSpPr>
        <p:spPr bwMode="auto">
          <a:xfrm>
            <a:off x="3352800" y="45005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杜聿明集团</a:t>
            </a:r>
          </a:p>
        </p:txBody>
      </p:sp>
      <p:sp>
        <p:nvSpPr>
          <p:cNvPr id="86022" name="文本框 8"/>
          <p:cNvSpPr txBox="1">
            <a:spLocks noChangeArrowheads="1"/>
          </p:cNvSpPr>
          <p:nvPr>
            <p:custDataLst>
              <p:tags r:id="rId6"/>
            </p:custDataLst>
          </p:nvPr>
        </p:nvSpPr>
        <p:spPr bwMode="auto">
          <a:xfrm>
            <a:off x="3352800" y="53578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黄维集团</a:t>
            </a:r>
          </a:p>
        </p:txBody>
      </p:sp>
      <p:sp>
        <p:nvSpPr>
          <p:cNvPr id="10" name="矩形 9"/>
          <p:cNvSpPr>
            <a:spLocks noChangeAspect="1"/>
          </p:cNvSpPr>
          <p:nvPr>
            <p:custDataLst>
              <p:tags r:id="rId7"/>
            </p:custDataLst>
          </p:nvPr>
        </p:nvSpPr>
        <p:spPr>
          <a:xfrm>
            <a:off x="2638425" y="2849563"/>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p:cNvSpPr>
            <a:spLocks noChangeAspect="1"/>
          </p:cNvSpPr>
          <p:nvPr>
            <p:custDataLst>
              <p:tags r:id="rId8"/>
            </p:custDataLst>
          </p:nvPr>
        </p:nvSpPr>
        <p:spPr>
          <a:xfrm>
            <a:off x="2638425" y="3706813"/>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p:cNvSpPr>
            <a:spLocks noChangeAspect="1"/>
          </p:cNvSpPr>
          <p:nvPr>
            <p:custDataLst>
              <p:tags r:id="rId9"/>
            </p:custDataLst>
          </p:nvPr>
        </p:nvSpPr>
        <p:spPr>
          <a:xfrm>
            <a:off x="2638425" y="4564063"/>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12"/>
          <p:cNvSpPr>
            <a:spLocks noChangeAspect="1"/>
          </p:cNvSpPr>
          <p:nvPr>
            <p:custDataLst>
              <p:tags r:id="rId10"/>
            </p:custDataLst>
          </p:nvPr>
        </p:nvSpPr>
        <p:spPr>
          <a:xfrm>
            <a:off x="2638425" y="5421313"/>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圆角矩形 13"/>
          <p:cNvSpPr/>
          <p:nvPr>
            <p:custDataLst>
              <p:tags r:id="rId11"/>
            </p:custDataLst>
          </p:nvPr>
        </p:nvSpPr>
        <p:spPr>
          <a:xfrm>
            <a:off x="7696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p>
        </p:txBody>
      </p:sp>
      <p:grpSp>
        <p:nvGrpSpPr>
          <p:cNvPr id="86028" name="组合 18"/>
          <p:cNvGrpSpPr/>
          <p:nvPr>
            <p:custDataLst>
              <p:tags r:id="rId12"/>
            </p:custDataLst>
          </p:nvPr>
        </p:nvGrpSpPr>
        <p:grpSpPr bwMode="auto">
          <a:xfrm>
            <a:off x="1524000" y="0"/>
            <a:ext cx="9144000" cy="635000"/>
            <a:chOff x="0" y="0"/>
            <a:chExt cx="9144000" cy="635000"/>
          </a:xfrm>
        </p:grpSpPr>
        <p:sp>
          <p:nvSpPr>
            <p:cNvPr id="15"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6032" name="TypeText"/>
            <p:cNvSpPr txBox="1">
              <a:spLocks noChangeArrowheads="1"/>
            </p:cNvSpPr>
            <p:nvPr>
              <p:custDataLst>
                <p:tags r:id="rId16"/>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多选题</a:t>
              </a:r>
            </a:p>
          </p:txBody>
        </p:sp>
        <p:sp>
          <p:nvSpPr>
            <p:cNvPr id="86033" name="TipText"/>
            <p:cNvSpPr txBox="1">
              <a:spLocks noChangeArrowheads="1"/>
            </p:cNvSpPr>
            <p:nvPr>
              <p:custDataLst>
                <p:tags r:id="rId17"/>
              </p:custDataLst>
            </p:nvPr>
          </p:nvSpPr>
          <p:spPr bwMode="auto">
            <a:xfrm>
              <a:off x="1525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86029" name="图片 3"/>
          <p:cNvPicPr/>
          <p:nvPr>
            <p:custDataLst>
              <p:tags r:id="rId13"/>
            </p:custDataLst>
          </p:nvPr>
        </p:nvPicPr>
        <p:blipFill>
          <a:blip r:embed="rId19">
            <a:extLst>
              <a:ext uri="{28A0092B-C50C-407E-A947-70E740481C1C}">
                <a14:useLocalDpi xmlns:a14="http://schemas.microsoft.com/office/drawing/2010/main" val="0"/>
              </a:ext>
            </a:extLst>
          </a:blip>
          <a:srcRect/>
          <a:stretch>
            <a:fillRect/>
          </a:stretch>
        </p:blipFill>
        <p:spPr bwMode="auto">
          <a:xfrm>
            <a:off x="9118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59280" y="186174"/>
            <a:ext cx="6096000" cy="369332"/>
          </a:xfrm>
          <a:prstGeom prst="rect">
            <a:avLst/>
          </a:prstGeom>
          <a:noFill/>
        </p:spPr>
        <p:txBody>
          <a:bodyPr wrap="square">
            <a:spAutoFit/>
          </a:bodyPr>
          <a:lstStyle/>
          <a:p>
            <a:pPr algn="ctr" eaLnBrk="1" hangingPunct="1">
              <a:spcBef>
                <a:spcPct val="50000"/>
              </a:spcBef>
              <a:buFontTx/>
              <a:buNone/>
            </a:pPr>
            <a:r>
              <a:rPr kumimoji="1" lang="zh-CN" altLang="en-US" sz="1800" b="1" dirty="0">
                <a:solidFill>
                  <a:srgbClr val="FC0000"/>
                </a:solidFill>
                <a:latin typeface="宋体" panose="02010600030101010101" pitchFamily="2" charset="-122"/>
                <a:ea typeface="宋体" panose="02010600030101010101" pitchFamily="2" charset="-122"/>
              </a:rPr>
              <a:t>四、算胜论</a:t>
            </a:r>
          </a:p>
        </p:txBody>
      </p:sp>
      <p:sp>
        <p:nvSpPr>
          <p:cNvPr id="5" name="文本框 4"/>
          <p:cNvSpPr txBox="1"/>
          <p:nvPr/>
        </p:nvSpPr>
        <p:spPr>
          <a:xfrm>
            <a:off x="88900" y="675978"/>
            <a:ext cx="5397500" cy="2585323"/>
          </a:xfrm>
          <a:prstGeom prst="rect">
            <a:avLst/>
          </a:prstGeom>
          <a:noFill/>
        </p:spPr>
        <p:txBody>
          <a:bodyPr wrap="square">
            <a:spAutoFit/>
          </a:bodyPr>
          <a:lstStyle/>
          <a:p>
            <a:pPr eaLnBrk="1" hangingPunct="1">
              <a:spcBef>
                <a:spcPct val="0"/>
              </a:spcBef>
              <a:buFontTx/>
              <a:buNone/>
            </a:pPr>
            <a:r>
              <a:rPr kumimoji="1" lang="en-US" altLang="zh-CN" dirty="0">
                <a:latin typeface="宋体" panose="02010600030101010101" pitchFamily="2" charset="-122"/>
                <a:ea typeface="宋体" panose="02010600030101010101" pitchFamily="2" charset="-122"/>
              </a:rPr>
              <a:t>	</a:t>
            </a:r>
            <a:r>
              <a:rPr kumimoji="1" lang="zh-CN" altLang="en-US" sz="1800" b="1" dirty="0">
                <a:latin typeface="宋体" panose="02010600030101010101" pitchFamily="2" charset="-122"/>
                <a:ea typeface="宋体" panose="02010600030101010101" pitchFamily="2" charset="-122"/>
              </a:rPr>
              <a:t>只有未战先算，充分考虑和比较敌我双方的战争条件，全面估计可能出现的情况并在思想上物质上做好应对最坏情况的准备，才能尽量减少战争进程中的意外，即使出现意外也会因预有准备而不至于惊慌失措，从而最大限度地避免失败。正如孔子所说：“虑不先定，临时而谋，不亦晚乎。”相传为周代邓析所著的</a:t>
            </a:r>
            <a:r>
              <a:rPr kumimoji="1" lang="en-US" altLang="zh-CN" sz="1800" b="1" dirty="0">
                <a:latin typeface="宋体" panose="02010600030101010101" pitchFamily="2" charset="-122"/>
                <a:ea typeface="宋体" panose="02010600030101010101" pitchFamily="2" charset="-122"/>
              </a:rPr>
              <a:t>《</a:t>
            </a:r>
            <a:r>
              <a:rPr kumimoji="1" lang="zh-CN" altLang="en-US" sz="1800" b="1" dirty="0">
                <a:latin typeface="宋体" panose="02010600030101010101" pitchFamily="2" charset="-122"/>
                <a:ea typeface="宋体" panose="02010600030101010101" pitchFamily="2" charset="-122"/>
              </a:rPr>
              <a:t>邓析子</a:t>
            </a:r>
            <a:r>
              <a:rPr kumimoji="1" lang="en-US" altLang="zh-CN" sz="1800" b="1" dirty="0">
                <a:latin typeface="宋体" panose="02010600030101010101" pitchFamily="2" charset="-122"/>
                <a:ea typeface="宋体" panose="02010600030101010101" pitchFamily="2" charset="-122"/>
              </a:rPr>
              <a:t>·</a:t>
            </a:r>
            <a:r>
              <a:rPr kumimoji="1" lang="zh-CN" altLang="en-US" sz="1800" b="1" dirty="0">
                <a:latin typeface="宋体" panose="02010600030101010101" pitchFamily="2" charset="-122"/>
                <a:ea typeface="宋体" panose="02010600030101010101" pitchFamily="2" charset="-122"/>
              </a:rPr>
              <a:t>无厚</a:t>
            </a:r>
            <a:r>
              <a:rPr kumimoji="1" lang="en-US" altLang="zh-CN" sz="1800" b="1" dirty="0">
                <a:latin typeface="宋体" panose="02010600030101010101" pitchFamily="2" charset="-122"/>
                <a:ea typeface="宋体" panose="02010600030101010101" pitchFamily="2" charset="-122"/>
              </a:rPr>
              <a:t>》</a:t>
            </a:r>
            <a:r>
              <a:rPr kumimoji="1" lang="zh-CN" altLang="en-US" sz="1800" b="1" dirty="0">
                <a:latin typeface="宋体" panose="02010600030101010101" pitchFamily="2" charset="-122"/>
                <a:ea typeface="宋体" panose="02010600030101010101" pitchFamily="2" charset="-122"/>
              </a:rPr>
              <a:t>中有言：“虑不先定，不可以应猝”，意思是不事先考虑周详，则不能应对突发情况。</a:t>
            </a:r>
            <a:endParaRPr kumimoji="1" lang="en-US" altLang="zh-CN" sz="1800" b="1" dirty="0">
              <a:latin typeface="宋体" panose="02010600030101010101" pitchFamily="2" charset="-122"/>
              <a:ea typeface="宋体" panose="02010600030101010101" pitchFamily="2" charset="-122"/>
            </a:endParaRPr>
          </a:p>
        </p:txBody>
      </p:sp>
      <p:sp>
        <p:nvSpPr>
          <p:cNvPr id="7" name="文本框 6"/>
          <p:cNvSpPr txBox="1"/>
          <p:nvPr/>
        </p:nvSpPr>
        <p:spPr>
          <a:xfrm>
            <a:off x="88900" y="3429000"/>
            <a:ext cx="5570220" cy="2769989"/>
          </a:xfrm>
          <a:prstGeom prst="rect">
            <a:avLst/>
          </a:prstGeom>
          <a:noFill/>
        </p:spPr>
        <p:txBody>
          <a:bodyPr wrap="square">
            <a:spAutoFit/>
          </a:bodyPr>
          <a:lstStyle/>
          <a:p>
            <a:pPr eaLnBrk="1" hangingPunct="1">
              <a:spcBef>
                <a:spcPct val="50000"/>
              </a:spcBef>
              <a:buFontTx/>
              <a:buNone/>
            </a:pPr>
            <a:r>
              <a:rPr kumimoji="1" lang="en-US" altLang="zh-CN" sz="3200" b="1" dirty="0">
                <a:solidFill>
                  <a:schemeClr val="tx2"/>
                </a:solidFill>
                <a:latin typeface="宋体" panose="02010600030101010101" pitchFamily="2" charset="-122"/>
                <a:ea typeface="宋体" panose="02010600030101010101" pitchFamily="2" charset="-122"/>
              </a:rPr>
              <a:t>	 </a:t>
            </a:r>
            <a:r>
              <a:rPr kumimoji="1" lang="zh-CN" altLang="en-US" sz="2000" b="1" dirty="0">
                <a:solidFill>
                  <a:srgbClr val="FF0000"/>
                </a:solidFill>
                <a:latin typeface="宋体" panose="02010600030101010101" pitchFamily="2" charset="-122"/>
                <a:ea typeface="宋体" panose="02010600030101010101" pitchFamily="2" charset="-122"/>
              </a:rPr>
              <a:t>夫未战而庙算胜者，得算多也，未战而庙算不胜者，得算少也。多算胜，少算不胜，而况无算乎</a:t>
            </a:r>
            <a:r>
              <a:rPr kumimoji="1" lang="en-US" altLang="zh-CN" sz="2000" b="1" dirty="0">
                <a:solidFill>
                  <a:srgbClr val="FF0000"/>
                </a:solidFill>
                <a:latin typeface="宋体" panose="02010600030101010101" pitchFamily="2" charset="-122"/>
                <a:ea typeface="宋体" panose="02010600030101010101" pitchFamily="2" charset="-122"/>
              </a:rPr>
              <a:t>!</a:t>
            </a:r>
            <a:r>
              <a:rPr kumimoji="1" lang="zh-CN" altLang="en-US" sz="2000" b="1" dirty="0">
                <a:solidFill>
                  <a:srgbClr val="FF0000"/>
                </a:solidFill>
                <a:latin typeface="宋体" panose="02010600030101010101" pitchFamily="2" charset="-122"/>
                <a:ea typeface="宋体" panose="02010600030101010101" pitchFamily="2" charset="-122"/>
              </a:rPr>
              <a:t>吾以此观知，胜负见矣。  </a:t>
            </a:r>
            <a:r>
              <a:rPr kumimoji="1" lang="en-US" altLang="zh-CN" sz="2000" b="1" dirty="0">
                <a:solidFill>
                  <a:srgbClr val="FF0000"/>
                </a:solidFill>
                <a:latin typeface="宋体" panose="02010600030101010101" pitchFamily="2" charset="-122"/>
                <a:ea typeface="宋体" panose="02010600030101010101" pitchFamily="2" charset="-122"/>
              </a:rPr>
              <a:t>《</a:t>
            </a:r>
            <a:r>
              <a:rPr kumimoji="1" lang="zh-CN" altLang="en-US" sz="2000" b="1" dirty="0">
                <a:solidFill>
                  <a:srgbClr val="FF0000"/>
                </a:solidFill>
                <a:latin typeface="宋体" panose="02010600030101010101" pitchFamily="2" charset="-122"/>
                <a:ea typeface="宋体" panose="02010600030101010101" pitchFamily="2" charset="-122"/>
              </a:rPr>
              <a:t>计</a:t>
            </a:r>
            <a:r>
              <a:rPr kumimoji="1" lang="en-US" altLang="zh-CN" sz="2000" b="1" dirty="0">
                <a:solidFill>
                  <a:srgbClr val="FF0000"/>
                </a:solidFill>
                <a:latin typeface="宋体" panose="02010600030101010101" pitchFamily="2" charset="-122"/>
                <a:ea typeface="宋体" panose="02010600030101010101" pitchFamily="2" charset="-122"/>
              </a:rPr>
              <a:t>》</a:t>
            </a:r>
          </a:p>
          <a:p>
            <a:pPr eaLnBrk="1" hangingPunct="1">
              <a:spcBef>
                <a:spcPct val="50000"/>
              </a:spcBef>
              <a:buFontTx/>
              <a:buNone/>
            </a:pPr>
            <a:br>
              <a:rPr kumimoji="1" lang="en-US" altLang="zh-CN" sz="2000" b="1" dirty="0">
                <a:solidFill>
                  <a:srgbClr val="FF0000"/>
                </a:solidFill>
                <a:latin typeface="宋体" panose="02010600030101010101" pitchFamily="2" charset="-122"/>
                <a:ea typeface="宋体" panose="02010600030101010101" pitchFamily="2" charset="-122"/>
              </a:rPr>
            </a:br>
            <a:r>
              <a:rPr lang="en-US" altLang="zh-CN" sz="1800" dirty="0">
                <a:latin typeface="宋体" panose="02010600030101010101" pitchFamily="2" charset="-122"/>
                <a:ea typeface="宋体" panose="02010600030101010101" pitchFamily="2" charset="-122"/>
              </a:rPr>
              <a:t>       </a:t>
            </a:r>
            <a:r>
              <a:rPr lang="zh-CN" altLang="en-US" sz="1800" dirty="0">
                <a:latin typeface="宋体" panose="02010600030101010101" pitchFamily="2" charset="-122"/>
                <a:ea typeface="宋体" panose="02010600030101010101" pitchFamily="2" charset="-122"/>
              </a:rPr>
              <a:t>古代君主兴师命将时，必先在宗庙里举行仪式，祈求祖先神灵保佑打胜仗，并召开军事会议，策定用兵方略，讨论作战计划，称为“庙算”。显然，“庙”只是地点，“算”才是重点。</a:t>
            </a:r>
          </a:p>
        </p:txBody>
      </p:sp>
      <p:sp>
        <p:nvSpPr>
          <p:cNvPr id="9" name="文本框 8"/>
          <p:cNvSpPr txBox="1"/>
          <p:nvPr/>
        </p:nvSpPr>
        <p:spPr>
          <a:xfrm>
            <a:off x="6170930" y="4242127"/>
            <a:ext cx="5570220" cy="2308324"/>
          </a:xfrm>
          <a:prstGeom prst="rect">
            <a:avLst/>
          </a:prstGeom>
          <a:noFill/>
        </p:spPr>
        <p:txBody>
          <a:bodyPr wrap="square">
            <a:spAutoFit/>
          </a:bodyPr>
          <a:lstStyle/>
          <a:p>
            <a:r>
              <a:rPr lang="en-US" altLang="zh-CN" dirty="0">
                <a:latin typeface="宋体" panose="02010600030101010101" pitchFamily="2" charset="-122"/>
                <a:ea typeface="宋体" panose="02010600030101010101" pitchFamily="2" charset="-122"/>
              </a:rPr>
              <a:t> </a:t>
            </a:r>
            <a:r>
              <a:rPr lang="en-US" altLang="zh-CN" sz="1800" b="1" dirty="0">
                <a:solidFill>
                  <a:srgbClr val="FC0000"/>
                </a:solidFill>
                <a:latin typeface="宋体" panose="02010600030101010101" pitchFamily="2" charset="-122"/>
                <a:ea typeface="宋体" panose="02010600030101010101" pitchFamily="2" charset="-122"/>
              </a:rPr>
              <a:t>“</a:t>
            </a:r>
            <a:r>
              <a:rPr lang="zh-CN" altLang="en-US" sz="1800" b="1" dirty="0">
                <a:solidFill>
                  <a:srgbClr val="FC0000"/>
                </a:solidFill>
                <a:latin typeface="宋体" panose="02010600030101010101" pitchFamily="2" charset="-122"/>
                <a:ea typeface="宋体" panose="02010600030101010101" pitchFamily="2" charset="-122"/>
              </a:rPr>
              <a:t>夫未战而庙算胜者，得算多也；未战而庙算不胜者，得算少也。”</a:t>
            </a:r>
            <a:r>
              <a:rPr lang="zh-CN" altLang="en-US" sz="1800" b="1" dirty="0">
                <a:latin typeface="宋体" panose="02010600030101010101" pitchFamily="2" charset="-122"/>
                <a:ea typeface="宋体" panose="02010600030101010101" pitchFamily="2" charset="-122"/>
              </a:rPr>
              <a:t>意思是未战以前要就双方的战争条件进行比较，条件占优的一方预计可以取胜，居于劣势一方则会失败。接着，孙子又重点强调道</a:t>
            </a:r>
            <a:r>
              <a:rPr lang="en-US" altLang="zh-CN" sz="1800" b="1" dirty="0">
                <a:solidFill>
                  <a:srgbClr val="FC0000"/>
                </a:solidFill>
                <a:latin typeface="宋体" panose="02010600030101010101" pitchFamily="2" charset="-122"/>
                <a:ea typeface="宋体" panose="02010600030101010101" pitchFamily="2" charset="-122"/>
              </a:rPr>
              <a:t>:“</a:t>
            </a:r>
            <a:r>
              <a:rPr lang="zh-CN" altLang="en-US" sz="1800" b="1" dirty="0">
                <a:solidFill>
                  <a:srgbClr val="FC0000"/>
                </a:solidFill>
                <a:latin typeface="宋体" panose="02010600030101010101" pitchFamily="2" charset="-122"/>
                <a:ea typeface="宋体" panose="02010600030101010101" pitchFamily="2" charset="-122"/>
              </a:rPr>
              <a:t>多算胜，少算不胜，而况于无算乎？”</a:t>
            </a:r>
            <a:r>
              <a:rPr lang="zh-CN" altLang="en-US" sz="1800" b="1" dirty="0">
                <a:latin typeface="宋体" panose="02010600030101010101" pitchFamily="2" charset="-122"/>
                <a:ea typeface="宋体" panose="02010600030101010101" pitchFamily="2" charset="-122"/>
              </a:rPr>
              <a:t>分析这两句话，我们可以体会到孙子的算胜论就是通过战前相对全面的战略比较、相对合理的战略预测和相对科学的战略决策谋求战争胜利的观点。</a:t>
            </a:r>
            <a:endParaRPr lang="zh-CN" altLang="en-US" dirty="0">
              <a:latin typeface="宋体" panose="02010600030101010101" pitchFamily="2" charset="-122"/>
              <a:ea typeface="宋体" panose="02010600030101010101" pitchFamily="2" charset="-122"/>
            </a:endParaRPr>
          </a:p>
        </p:txBody>
      </p:sp>
      <p:pic>
        <p:nvPicPr>
          <p:cNvPr id="97283" name="Picture 2" descr="21-810-jpg_6-1080-0-0-1080"/>
          <p:cNvPicPr>
            <a:picLocks noChangeAspect="1"/>
          </p:cNvPicPr>
          <p:nvPr/>
        </p:nvPicPr>
        <p:blipFill>
          <a:blip r:embed="rId2"/>
          <a:stretch>
            <a:fillRect/>
          </a:stretch>
        </p:blipFill>
        <p:spPr>
          <a:xfrm>
            <a:off x="6282690" y="186055"/>
            <a:ext cx="5027930" cy="3641090"/>
          </a:xfrm>
          <a:prstGeom prst="rect">
            <a:avLst/>
          </a:prstGeom>
          <a:noFill/>
          <a:ln w="9525">
            <a:noFill/>
          </a:ln>
        </p:spPr>
      </p:pic>
      <p:sp>
        <p:nvSpPr>
          <p:cNvPr id="2" name="文本框 1"/>
          <p:cNvSpPr txBox="1"/>
          <p:nvPr/>
        </p:nvSpPr>
        <p:spPr>
          <a:xfrm>
            <a:off x="7298690" y="3827145"/>
            <a:ext cx="3503295" cy="337185"/>
          </a:xfrm>
          <a:prstGeom prst="rect">
            <a:avLst/>
          </a:prstGeom>
          <a:noFill/>
        </p:spPr>
        <p:txBody>
          <a:bodyPr wrap="square" rtlCol="0">
            <a:spAutoFit/>
          </a:bodyPr>
          <a:lstStyle/>
          <a:p>
            <a:r>
              <a:rPr lang="zh-CN" altLang="en-US" sz="1600"/>
              <a:t>下一页《隆中对》的图</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2720" y="991449"/>
            <a:ext cx="6096000" cy="1338828"/>
          </a:xfrm>
          <a:prstGeom prst="rect">
            <a:avLst/>
          </a:prstGeom>
          <a:noFill/>
        </p:spPr>
        <p:txBody>
          <a:bodyPr wrap="square">
            <a:spAutoFit/>
          </a:bodyPr>
          <a:lstStyle/>
          <a:p>
            <a:pPr eaLnBrk="1" hangingPunct="1">
              <a:spcBef>
                <a:spcPct val="50000"/>
              </a:spcBef>
              <a:buFontTx/>
              <a:buNone/>
            </a:pPr>
            <a:r>
              <a:rPr kumimoji="1" lang="en-US" altLang="zh-CN" b="1" dirty="0">
                <a:solidFill>
                  <a:srgbClr val="FF3300"/>
                </a:solidFill>
                <a:latin typeface="宋体" panose="02010600030101010101" pitchFamily="2" charset="-122"/>
                <a:ea typeface="宋体" panose="02010600030101010101" pitchFamily="2" charset="-122"/>
              </a:rPr>
              <a:t> </a:t>
            </a:r>
            <a:r>
              <a:rPr kumimoji="1" lang="zh-CN" altLang="en-US" b="1" dirty="0">
                <a:solidFill>
                  <a:srgbClr val="FF0000"/>
                </a:solidFill>
                <a:latin typeface="宋体" panose="02010600030101010101" pitchFamily="2" charset="-122"/>
                <a:ea typeface="宋体" panose="02010600030101010101" pitchFamily="2" charset="-122"/>
              </a:rPr>
              <a:t>故经之以五事，校之以计而索其情：一曰道，二曰天，三曰地，四曰将，五曰法。</a:t>
            </a:r>
            <a:r>
              <a:rPr kumimoji="1" lang="en-US" altLang="zh-CN" b="1" dirty="0">
                <a:solidFill>
                  <a:srgbClr val="FF0000"/>
                </a:solidFill>
                <a:latin typeface="宋体" panose="02010600030101010101" pitchFamily="2" charset="-122"/>
                <a:ea typeface="宋体" panose="02010600030101010101" pitchFamily="2" charset="-122"/>
              </a:rPr>
              <a:t>《</a:t>
            </a:r>
            <a:r>
              <a:rPr kumimoji="1" lang="zh-CN" altLang="en-US" b="1" dirty="0">
                <a:solidFill>
                  <a:srgbClr val="FF0000"/>
                </a:solidFill>
                <a:latin typeface="宋体" panose="02010600030101010101" pitchFamily="2" charset="-122"/>
                <a:ea typeface="宋体" panose="02010600030101010101" pitchFamily="2" charset="-122"/>
              </a:rPr>
              <a:t>计</a:t>
            </a:r>
            <a:r>
              <a:rPr kumimoji="1" lang="en-US" altLang="zh-CN" b="1" dirty="0">
                <a:solidFill>
                  <a:srgbClr val="FF0000"/>
                </a:solidFill>
                <a:latin typeface="宋体" panose="02010600030101010101" pitchFamily="2" charset="-122"/>
                <a:ea typeface="宋体" panose="02010600030101010101" pitchFamily="2" charset="-122"/>
              </a:rPr>
              <a:t>》</a:t>
            </a:r>
          </a:p>
          <a:p>
            <a:pPr eaLnBrk="1" hangingPunct="1">
              <a:spcBef>
                <a:spcPct val="50000"/>
              </a:spcBef>
              <a:buFontTx/>
              <a:buNone/>
            </a:pPr>
            <a:r>
              <a:rPr kumimoji="1" lang="en-US" altLang="zh-CN" b="1" dirty="0">
                <a:latin typeface="宋体" panose="02010600030101010101" pitchFamily="2" charset="-122"/>
                <a:ea typeface="宋体" panose="02010600030101010101" pitchFamily="2" charset="-122"/>
              </a:rPr>
              <a:t>       </a:t>
            </a:r>
            <a:r>
              <a:rPr kumimoji="1" lang="zh-CN" altLang="en-US" b="1" dirty="0">
                <a:latin typeface="宋体" panose="02010600030101010101" pitchFamily="2" charset="-122"/>
                <a:ea typeface="宋体" panose="02010600030101010101" pitchFamily="2" charset="-122"/>
              </a:rPr>
              <a:t>所以，要从以下五个方面来谋划它，以探索战争的情势。一是道，二是天，三是地，四是将，五是法。</a:t>
            </a:r>
            <a:endParaRPr lang="zh-CN" altLang="en-US" dirty="0">
              <a:latin typeface="宋体" panose="02010600030101010101" pitchFamily="2" charset="-122"/>
              <a:ea typeface="宋体" panose="02010600030101010101" pitchFamily="2" charset="-122"/>
            </a:endParaRPr>
          </a:p>
        </p:txBody>
      </p:sp>
      <p:sp>
        <p:nvSpPr>
          <p:cNvPr id="5" name="文本框 4"/>
          <p:cNvSpPr txBox="1"/>
          <p:nvPr/>
        </p:nvSpPr>
        <p:spPr>
          <a:xfrm>
            <a:off x="1930400" y="419854"/>
            <a:ext cx="6096000" cy="369332"/>
          </a:xfrm>
          <a:prstGeom prst="rect">
            <a:avLst/>
          </a:prstGeom>
          <a:noFill/>
        </p:spPr>
        <p:txBody>
          <a:bodyPr wrap="square">
            <a:spAutoFit/>
          </a:bodyPr>
          <a:lstStyle/>
          <a:p>
            <a:pPr>
              <a:spcBef>
                <a:spcPct val="0"/>
              </a:spcBef>
              <a:buFontTx/>
              <a:buNone/>
            </a:pPr>
            <a:r>
              <a:rPr lang="zh-CN" altLang="en-US" b="1" dirty="0">
                <a:latin typeface="宋体" panose="02010600030101010101" pitchFamily="2" charset="-122"/>
                <a:ea typeface="宋体" panose="02010600030101010101" pitchFamily="2" charset="-122"/>
              </a:rPr>
              <a:t>算“五事”</a:t>
            </a:r>
          </a:p>
        </p:txBody>
      </p:sp>
      <p:sp>
        <p:nvSpPr>
          <p:cNvPr id="7" name="文本框 6"/>
          <p:cNvSpPr txBox="1"/>
          <p:nvPr/>
        </p:nvSpPr>
        <p:spPr>
          <a:xfrm>
            <a:off x="172720" y="3558227"/>
            <a:ext cx="6096000" cy="2306955"/>
          </a:xfrm>
          <a:prstGeom prst="rect">
            <a:avLst/>
          </a:prstGeom>
          <a:noFill/>
        </p:spPr>
        <p:txBody>
          <a:bodyPr wrap="square">
            <a:spAutoFit/>
          </a:bodyPr>
          <a:lstStyle/>
          <a:p>
            <a:pPr>
              <a:spcBef>
                <a:spcPct val="0"/>
              </a:spcBef>
              <a:buFontTx/>
              <a:buNone/>
            </a:pPr>
            <a:r>
              <a:rPr lang="zh-CN" altLang="en-US" dirty="0">
                <a:latin typeface="宋体" panose="02010600030101010101" pitchFamily="2" charset="-122"/>
                <a:ea typeface="宋体" panose="02010600030101010101" pitchFamily="2" charset="-122"/>
              </a:rPr>
              <a:t>　　</a:t>
            </a:r>
            <a:r>
              <a:rPr lang="zh-CN" altLang="en-US" b="1" dirty="0">
                <a:solidFill>
                  <a:srgbClr val="FF0000"/>
                </a:solidFill>
                <a:latin typeface="宋体" panose="02010600030101010101" pitchFamily="2" charset="-122"/>
                <a:ea typeface="宋体" panose="02010600030101010101" pitchFamily="2" charset="-122"/>
              </a:rPr>
              <a:t>主孰有道？将孰有能？天地孰得？法令孰行？兵众孰强？士卒孰练？赏罚孰明？吾以此知胜负矣。《计》</a:t>
            </a:r>
          </a:p>
          <a:p>
            <a:pPr>
              <a:spcBef>
                <a:spcPct val="0"/>
              </a:spcBef>
              <a:buFontTx/>
              <a:buNone/>
            </a:pPr>
            <a:r>
              <a:rPr lang="zh-CN" altLang="en-US" dirty="0">
                <a:latin typeface="宋体" panose="02010600030101010101" pitchFamily="2" charset="-122"/>
                <a:ea typeface="宋体" panose="02010600030101010101" pitchFamily="2" charset="-122"/>
              </a:rPr>
              <a:t>　 哪一方君主的政治开明？哪一方的将帅更有才能？哪一方天时地理有利？哪一方的法令能贯彻执行？哪一方的兵卒训练有素？哪一方赏罚严明？我根据这些就可以判断谁胜谁负了。 </a:t>
            </a:r>
            <a:endParaRPr lang="en-US" altLang="zh-CN" dirty="0">
              <a:latin typeface="宋体" panose="02010600030101010101" pitchFamily="2" charset="-122"/>
              <a:ea typeface="宋体" panose="02010600030101010101" pitchFamily="2" charset="-122"/>
            </a:endParaRPr>
          </a:p>
          <a:p>
            <a:pPr>
              <a:spcBef>
                <a:spcPct val="0"/>
              </a:spcBef>
              <a:buFontTx/>
              <a:buNone/>
            </a:pPr>
            <a:endParaRPr lang="en-US" altLang="zh-CN" dirty="0">
              <a:latin typeface="宋体" panose="02010600030101010101" pitchFamily="2" charset="-122"/>
              <a:ea typeface="宋体" panose="02010600030101010101" pitchFamily="2" charset="-122"/>
            </a:endParaRPr>
          </a:p>
          <a:p>
            <a:pPr>
              <a:spcBef>
                <a:spcPct val="0"/>
              </a:spcBef>
              <a:buFontTx/>
              <a:buNone/>
            </a:pPr>
            <a:r>
              <a:rPr lang="zh-CN" altLang="en-US" dirty="0">
                <a:latin typeface="宋体" panose="02010600030101010101" pitchFamily="2" charset="-122"/>
                <a:ea typeface="宋体" panose="02010600030101010101" pitchFamily="2" charset="-122"/>
              </a:rPr>
              <a:t>实例：《隆中对》</a:t>
            </a:r>
          </a:p>
        </p:txBody>
      </p:sp>
      <p:sp>
        <p:nvSpPr>
          <p:cNvPr id="9" name="文本框 8"/>
          <p:cNvSpPr txBox="1"/>
          <p:nvPr/>
        </p:nvSpPr>
        <p:spPr>
          <a:xfrm>
            <a:off x="-426720" y="3059668"/>
            <a:ext cx="6096000" cy="369332"/>
          </a:xfrm>
          <a:prstGeom prst="rect">
            <a:avLst/>
          </a:prstGeom>
          <a:noFill/>
        </p:spPr>
        <p:txBody>
          <a:bodyPr wrap="square">
            <a:spAutoFit/>
          </a:bodyPr>
          <a:lstStyle/>
          <a:p>
            <a:pPr algn="ctr">
              <a:spcBef>
                <a:spcPct val="0"/>
              </a:spcBef>
              <a:buFontTx/>
              <a:buNone/>
            </a:pPr>
            <a:r>
              <a:rPr lang="zh-CN" altLang="en-US" b="1" dirty="0">
                <a:latin typeface="宋体" panose="02010600030101010101" pitchFamily="2" charset="-122"/>
                <a:ea typeface="宋体" panose="02010600030101010101" pitchFamily="2" charset="-122"/>
              </a:rPr>
              <a:t>算“七计”</a:t>
            </a:r>
            <a:endParaRPr lang="en-US" altLang="zh-CN" b="1" dirty="0">
              <a:latin typeface="宋体" panose="02010600030101010101" pitchFamily="2" charset="-122"/>
              <a:ea typeface="宋体" panose="02010600030101010101" pitchFamily="2" charset="-122"/>
            </a:endParaRPr>
          </a:p>
        </p:txBody>
      </p:sp>
      <p:sp>
        <p:nvSpPr>
          <p:cNvPr id="11" name="文本框 10"/>
          <p:cNvSpPr txBox="1"/>
          <p:nvPr/>
        </p:nvSpPr>
        <p:spPr>
          <a:xfrm>
            <a:off x="6705600" y="622117"/>
            <a:ext cx="5313680" cy="4955203"/>
          </a:xfrm>
          <a:prstGeom prst="rect">
            <a:avLst/>
          </a:prstGeom>
          <a:noFill/>
        </p:spPr>
        <p:txBody>
          <a:bodyPr wrap="square">
            <a:spAutoFit/>
          </a:bodyPr>
          <a:lstStyle/>
          <a:p>
            <a:pPr algn="ctr">
              <a:spcBef>
                <a:spcPct val="0"/>
              </a:spcBef>
              <a:buFontTx/>
              <a:buNone/>
            </a:pPr>
            <a:r>
              <a:rPr lang="zh-CN" altLang="en-US" b="1" dirty="0">
                <a:latin typeface="宋体" panose="02010600030101010101" pitchFamily="2" charset="-122"/>
                <a:ea typeface="宋体" panose="02010600030101010101" pitchFamily="2" charset="-122"/>
              </a:rPr>
              <a:t>提问：现代战争如何进行“庙算”</a:t>
            </a:r>
            <a:endParaRPr lang="en-US" altLang="zh-CN" b="1" dirty="0">
              <a:latin typeface="宋体" panose="02010600030101010101" pitchFamily="2" charset="-122"/>
              <a:ea typeface="宋体" panose="02010600030101010101" pitchFamily="2" charset="-122"/>
            </a:endParaRPr>
          </a:p>
          <a:p>
            <a:pPr>
              <a:spcBef>
                <a:spcPct val="0"/>
              </a:spcBef>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军事建模</a:t>
            </a:r>
            <a:r>
              <a:rPr lang="en-US" altLang="zh-CN" b="1" dirty="0">
                <a:latin typeface="宋体" panose="02010600030101010101" pitchFamily="2" charset="-122"/>
                <a:ea typeface="宋体" panose="02010600030101010101" pitchFamily="2" charset="-122"/>
                <a:sym typeface="Wingdings" panose="05000000000000000000" pitchFamily="2" charset="2"/>
              </a:rPr>
              <a:t>(</a:t>
            </a:r>
            <a:r>
              <a:rPr lang="zh-CN" altLang="en-US" sz="2800" b="1" dirty="0">
                <a:latin typeface="宋体" panose="02010600030101010101" pitchFamily="2" charset="-122"/>
                <a:ea typeface="宋体" panose="02010600030101010101" pitchFamily="2" charset="-122"/>
                <a:sym typeface="Wingdings" panose="05000000000000000000" pitchFamily="2" charset="2"/>
              </a:rPr>
              <a:t>视频</a:t>
            </a:r>
            <a:r>
              <a:rPr lang="zh-CN" altLang="en-US" b="1"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a:p>
            <a:pPr>
              <a:spcBef>
                <a:spcPct val="0"/>
              </a:spcBef>
            </a:pPr>
            <a:r>
              <a:rPr lang="zh-CN" altLang="en-US" b="1" dirty="0">
                <a:latin typeface="宋体" panose="02010600030101010101" pitchFamily="2" charset="-122"/>
                <a:ea typeface="宋体" panose="02010600030101010101" pitchFamily="2" charset="-122"/>
              </a:rPr>
              <a:t>一战前后</a:t>
            </a:r>
            <a:r>
              <a:rPr lang="zh-CN" altLang="en-US" dirty="0">
                <a:latin typeface="宋体" panose="02010600030101010101" pitchFamily="2" charset="-122"/>
                <a:ea typeface="宋体" panose="02010600030101010101" pitchFamily="2" charset="-122"/>
              </a:rPr>
              <a:t>用常微分方程组描述作战双方的兵力消耗过程</a:t>
            </a:r>
            <a:endParaRPr lang="en-US" altLang="zh-CN" dirty="0">
              <a:latin typeface="宋体" panose="02010600030101010101" pitchFamily="2" charset="-122"/>
              <a:ea typeface="宋体" panose="02010600030101010101" pitchFamily="2" charset="-122"/>
            </a:endParaRPr>
          </a:p>
          <a:p>
            <a:pPr>
              <a:spcBef>
                <a:spcPct val="0"/>
              </a:spcBef>
            </a:pPr>
            <a:br>
              <a:rPr lang="en-US" altLang="zh-CN" b="1"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第二次世界大战期间，盟国军队运用数学方法解决了雷达探测飞机及与火炮的协调、商船安装防空炮、深水炸弹攻击潜艇深度、护航运输船队的规模、飞机搜索潜艇的策略、舰船防空转向规则、飞机布雷方式、航空队的轰炸瞄准和弹串长度等一系列作战难题，取得了显著的战果。</a:t>
            </a:r>
          </a:p>
          <a:p>
            <a:pPr>
              <a:spcBef>
                <a:spcPct val="0"/>
              </a:spcBef>
              <a:buFontTx/>
              <a:buNone/>
            </a:pPr>
            <a:endParaRPr lang="en-US" altLang="zh-CN" b="1" dirty="0">
              <a:latin typeface="宋体" panose="02010600030101010101" pitchFamily="2" charset="-122"/>
              <a:ea typeface="宋体" panose="02010600030101010101" pitchFamily="2" charset="-122"/>
            </a:endParaRPr>
          </a:p>
          <a:p>
            <a:pPr>
              <a:spcBef>
                <a:spcPct val="0"/>
              </a:spcBef>
              <a:buFontTx/>
              <a:buNone/>
            </a:pPr>
            <a:r>
              <a:rPr lang="en-US" altLang="zh-CN" b="1" dirty="0">
                <a:latin typeface="宋体" panose="02010600030101010101" pitchFamily="2" charset="-122"/>
                <a:ea typeface="宋体" panose="02010600030101010101" pitchFamily="2" charset="-122"/>
              </a:rPr>
              <a:t>1991</a:t>
            </a:r>
            <a:r>
              <a:rPr lang="zh-CN" altLang="en-US" b="1" dirty="0">
                <a:latin typeface="宋体" panose="02010600030101010101" pitchFamily="2" charset="-122"/>
                <a:ea typeface="宋体" panose="02010600030101010101" pitchFamily="2" charset="-122"/>
              </a:rPr>
              <a:t>海湾战争前针对</a:t>
            </a:r>
            <a:r>
              <a:rPr lang="zh-CN" altLang="en-US" dirty="0">
                <a:latin typeface="宋体" panose="02010600030101010101" pitchFamily="2" charset="-122"/>
                <a:ea typeface="宋体" panose="02010600030101010101" pitchFamily="2" charset="-122"/>
              </a:rPr>
              <a:t>伊拉克把科威特的油井全部烧掉的可能，五角大楼利用流体力学基本方程以及热量传递方程建立起数学模型，经过仿真模拟得出结论，认为点燃所有油井后果是严重的，但是不至于产生全球性的后果。</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8282" y="222232"/>
            <a:ext cx="7120118" cy="1108958"/>
          </a:xfrm>
          <a:prstGeom prst="rect">
            <a:avLst/>
          </a:prstGeom>
          <a:noFill/>
        </p:spPr>
        <p:txBody>
          <a:bodyPr wrap="square">
            <a:spAutoFit/>
          </a:bodyPr>
          <a:lstStyle/>
          <a:p>
            <a:pPr eaLnBrk="1" hangingPunct="1">
              <a:lnSpc>
                <a:spcPct val="115000"/>
              </a:lnSpc>
              <a:spcBef>
                <a:spcPct val="0"/>
              </a:spcBef>
              <a:buFontTx/>
              <a:buNone/>
            </a:pP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谋攻</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谋攻篇</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是孙子关于军事谋攻策略的理论。</a:t>
            </a:r>
            <a:endParaRPr lang="en-US" altLang="zh-CN" sz="2000" b="1" dirty="0">
              <a:solidFill>
                <a:srgbClr val="000000"/>
              </a:solidFill>
              <a:latin typeface="宋体" panose="02010600030101010101" pitchFamily="2" charset="-122"/>
              <a:ea typeface="宋体" panose="02010600030101010101" pitchFamily="2" charset="-122"/>
            </a:endParaRPr>
          </a:p>
          <a:p>
            <a:pPr eaLnBrk="1" hangingPunct="1">
              <a:lnSpc>
                <a:spcPct val="115000"/>
              </a:lnSpc>
              <a:spcBef>
                <a:spcPct val="0"/>
              </a:spcBef>
              <a:buFontTx/>
              <a:buNone/>
            </a:pPr>
            <a:endParaRPr lang="en-US" altLang="zh-CN" sz="2000" b="1" dirty="0">
              <a:solidFill>
                <a:srgbClr val="000000"/>
              </a:solidFill>
              <a:latin typeface="宋体" panose="02010600030101010101" pitchFamily="2" charset="-122"/>
              <a:ea typeface="宋体" panose="02010600030101010101" pitchFamily="2" charset="-122"/>
            </a:endParaRPr>
          </a:p>
          <a:p>
            <a:pPr eaLnBrk="1" hangingPunct="1">
              <a:lnSpc>
                <a:spcPct val="115000"/>
              </a:lnSpc>
              <a:spcBef>
                <a:spcPct val="0"/>
              </a:spcBef>
              <a:buFontTx/>
              <a:buNone/>
            </a:pPr>
            <a:r>
              <a:rPr lang="zh-CN" altLang="en-US" sz="2000" b="1" dirty="0">
                <a:solidFill>
                  <a:srgbClr val="000000"/>
                </a:solidFill>
                <a:latin typeface="宋体" panose="02010600030101010101" pitchFamily="2" charset="-122"/>
                <a:ea typeface="宋体" panose="02010600030101010101" pitchFamily="2" charset="-122"/>
              </a:rPr>
              <a:t>“谋攻”即谋划如何主动进攻敌人，战胜敌人。</a:t>
            </a:r>
            <a:endParaRPr lang="zh-CN" altLang="en-US" sz="2400" b="1" dirty="0">
              <a:solidFill>
                <a:srgbClr val="000000"/>
              </a:solidFill>
              <a:latin typeface="宋体" panose="02010600030101010101" pitchFamily="2" charset="-122"/>
              <a:ea typeface="宋体" panose="02010600030101010101" pitchFamily="2" charset="-122"/>
            </a:endParaRPr>
          </a:p>
        </p:txBody>
      </p:sp>
      <p:sp>
        <p:nvSpPr>
          <p:cNvPr id="5" name="文本框 4"/>
          <p:cNvSpPr txBox="1"/>
          <p:nvPr/>
        </p:nvSpPr>
        <p:spPr>
          <a:xfrm>
            <a:off x="256881" y="1559541"/>
            <a:ext cx="2948232" cy="2369880"/>
          </a:xfrm>
          <a:prstGeom prst="rect">
            <a:avLst/>
          </a:prstGeom>
          <a:noFill/>
        </p:spPr>
        <p:txBody>
          <a:bodyPr wrap="square">
            <a:spAutoFit/>
          </a:bodyPr>
          <a:lstStyle/>
          <a:p>
            <a:pPr marL="0" indent="0" eaLnBrk="1" hangingPunct="1">
              <a:buFontTx/>
              <a:buNone/>
            </a:pPr>
            <a:r>
              <a:rPr lang="zh-CN" altLang="en-US" sz="2400" b="1" dirty="0">
                <a:latin typeface="华文宋体" panose="02010600040101010101" pitchFamily="2" charset="-122"/>
                <a:ea typeface="华文宋体" panose="02010600040101010101" pitchFamily="2" charset="-122"/>
              </a:rPr>
              <a:t>以全争胜</a:t>
            </a:r>
          </a:p>
          <a:p>
            <a:pPr marL="0" indent="0" eaLnBrk="1" hangingPunct="1">
              <a:buFontTx/>
              <a:buNone/>
            </a:pPr>
            <a:r>
              <a:rPr lang="zh-CN" altLang="en-US" sz="2000" b="1" dirty="0">
                <a:solidFill>
                  <a:srgbClr val="FF0000"/>
                </a:solidFill>
                <a:latin typeface="华文宋体" panose="02010600040101010101" pitchFamily="2" charset="-122"/>
                <a:ea typeface="华文宋体" panose="02010600040101010101" pitchFamily="2" charset="-122"/>
              </a:rPr>
              <a:t>孙子曰：夫用兵之法，全国为上，破国次之；全军为上，破军次之；全旅为上，破旅次之；全卒为上，破卒次之；全伍为上，破伍次之</a:t>
            </a:r>
            <a:r>
              <a:rPr lang="zh-CN" altLang="en-US" sz="1600" b="1" dirty="0">
                <a:solidFill>
                  <a:srgbClr val="FF0000"/>
                </a:solidFill>
                <a:latin typeface="华文宋体" panose="02010600040101010101" pitchFamily="2" charset="-122"/>
                <a:ea typeface="华文宋体" panose="02010600040101010101" pitchFamily="2" charset="-122"/>
              </a:rPr>
              <a:t>。</a:t>
            </a:r>
          </a:p>
        </p:txBody>
      </p:sp>
      <p:sp>
        <p:nvSpPr>
          <p:cNvPr id="7" name="文本框 6"/>
          <p:cNvSpPr txBox="1"/>
          <p:nvPr/>
        </p:nvSpPr>
        <p:spPr>
          <a:xfrm>
            <a:off x="4461236" y="1856969"/>
            <a:ext cx="6094428" cy="4707890"/>
          </a:xfrm>
          <a:prstGeom prst="rect">
            <a:avLst/>
          </a:prstGeom>
          <a:noFill/>
        </p:spPr>
        <p:txBody>
          <a:bodyPr wrap="square">
            <a:spAutoFit/>
          </a:bodyPr>
          <a:lstStyle/>
          <a:p>
            <a:pPr eaLnBrk="1" hangingPunct="1">
              <a:lnSpc>
                <a:spcPct val="90000"/>
              </a:lnSpc>
              <a:buFontTx/>
              <a:buNone/>
            </a:pPr>
            <a:r>
              <a:rPr lang="zh-CN" altLang="en-US" sz="2800" b="1" dirty="0">
                <a:solidFill>
                  <a:srgbClr val="FF0000"/>
                </a:solidFill>
                <a:latin typeface="宋体" panose="02010600030101010101" pitchFamily="2" charset="-122"/>
                <a:ea typeface="宋体" panose="02010600030101010101" pitchFamily="2" charset="-122"/>
              </a:rPr>
              <a:t>不战而屈人之兵</a:t>
            </a:r>
            <a:r>
              <a:rPr lang="zh-CN" altLang="en-US" b="1" dirty="0">
                <a:solidFill>
                  <a:srgbClr val="FF0000"/>
                </a:solidFill>
                <a:latin typeface="宋体" panose="02010600030101010101" pitchFamily="2" charset="-122"/>
                <a:ea typeface="宋体" panose="02010600030101010101" pitchFamily="2" charset="-122"/>
                <a:sym typeface="Wingdings" panose="05000000000000000000" pitchFamily="2" charset="2"/>
              </a:rPr>
              <a:t>：（诸葛亮空城计败退司马懿、烛之武退秦师）</a:t>
            </a:r>
            <a:endParaRPr lang="en-US" altLang="zh-CN" b="1" dirty="0">
              <a:solidFill>
                <a:srgbClr val="FF0000"/>
              </a:solidFill>
              <a:latin typeface="宋体" panose="02010600030101010101" pitchFamily="2" charset="-122"/>
              <a:ea typeface="宋体" panose="02010600030101010101" pitchFamily="2" charset="-122"/>
            </a:endParaRPr>
          </a:p>
          <a:p>
            <a:pPr eaLnBrk="1" hangingPunct="1">
              <a:lnSpc>
                <a:spcPct val="90000"/>
              </a:lnSpc>
              <a:buFontTx/>
              <a:buNone/>
            </a:pPr>
            <a:r>
              <a:rPr lang="zh-CN" altLang="en-US" sz="1800" b="1" dirty="0">
                <a:solidFill>
                  <a:srgbClr val="FF0000"/>
                </a:solidFill>
                <a:latin typeface="宋体" panose="02010600030101010101" pitchFamily="2" charset="-122"/>
                <a:ea typeface="宋体" panose="02010600030101010101" pitchFamily="2" charset="-122"/>
              </a:rPr>
              <a:t>“是故百战百胜，非善之善也；不战而屈人之兵，善之善者也。”</a:t>
            </a:r>
            <a:endParaRPr lang="en-US" altLang="zh-CN" sz="1800" b="1" dirty="0">
              <a:solidFill>
                <a:srgbClr val="FF0000"/>
              </a:solidFill>
              <a:latin typeface="宋体" panose="02010600030101010101" pitchFamily="2" charset="-122"/>
              <a:ea typeface="宋体" panose="02010600030101010101" pitchFamily="2" charset="-122"/>
            </a:endParaRPr>
          </a:p>
          <a:p>
            <a:pPr eaLnBrk="1" hangingPunct="1">
              <a:lnSpc>
                <a:spcPct val="90000"/>
              </a:lnSpc>
              <a:buFontTx/>
              <a:buNone/>
            </a:pPr>
            <a:endParaRPr lang="zh-CN" altLang="en-US" sz="1800" b="1" dirty="0">
              <a:solidFill>
                <a:srgbClr val="FF0000"/>
              </a:solidFill>
              <a:latin typeface="宋体" panose="02010600030101010101" pitchFamily="2" charset="-122"/>
              <a:ea typeface="宋体" panose="02010600030101010101" pitchFamily="2" charset="-122"/>
            </a:endParaRPr>
          </a:p>
          <a:p>
            <a:pPr eaLnBrk="1" hangingPunct="1">
              <a:lnSpc>
                <a:spcPct val="90000"/>
              </a:lnSpc>
              <a:buFontTx/>
              <a:buNone/>
            </a:pPr>
            <a:r>
              <a:rPr lang="zh-CN" altLang="en-US" sz="1800" b="1" dirty="0">
                <a:solidFill>
                  <a:srgbClr val="000000"/>
                </a:solidFill>
                <a:latin typeface="宋体" panose="02010600030101010101" pitchFamily="2" charset="-122"/>
                <a:ea typeface="宋体" panose="02010600030101010101" pitchFamily="2" charset="-122"/>
              </a:rPr>
              <a:t>因此，百战百胜，并不算高明中之最高明的；不经交战而使敌人屈服，才算是高明中最高明的。</a:t>
            </a:r>
            <a:endParaRPr lang="en-US" altLang="zh-CN" sz="1800" b="1" dirty="0">
              <a:solidFill>
                <a:srgbClr val="000000"/>
              </a:solidFill>
              <a:latin typeface="宋体" panose="02010600030101010101" pitchFamily="2" charset="-122"/>
              <a:ea typeface="宋体" panose="02010600030101010101" pitchFamily="2" charset="-122"/>
            </a:endParaRPr>
          </a:p>
          <a:p>
            <a:pPr eaLnBrk="1" hangingPunct="1">
              <a:lnSpc>
                <a:spcPct val="90000"/>
              </a:lnSpc>
              <a:buFontTx/>
              <a:buNone/>
            </a:pPr>
            <a:endParaRPr lang="en-US" altLang="zh-CN" b="1" dirty="0">
              <a:solidFill>
                <a:srgbClr val="000000"/>
              </a:solidFill>
              <a:latin typeface="宋体" panose="02010600030101010101" pitchFamily="2" charset="-122"/>
              <a:ea typeface="宋体" panose="02010600030101010101" pitchFamily="2" charset="-122"/>
            </a:endParaRPr>
          </a:p>
          <a:p>
            <a:pPr eaLnBrk="1" hangingPunct="1">
              <a:lnSpc>
                <a:spcPct val="90000"/>
              </a:lnSpc>
              <a:buFontTx/>
              <a:buNone/>
            </a:pPr>
            <a:r>
              <a:rPr lang="zh-CN" altLang="en-US" sz="1800" b="1" dirty="0">
                <a:solidFill>
                  <a:srgbClr val="FF0000"/>
                </a:solidFill>
                <a:latin typeface="宋体" panose="02010600030101010101" pitchFamily="2" charset="-122"/>
                <a:ea typeface="宋体" panose="02010600030101010101" pitchFamily="2" charset="-122"/>
              </a:rPr>
              <a:t>故善用兵者，屈人之兵而非战也，拔人之城而非攻也，毁人之国而非久也，必以全争于天下，故兵不顿而利可全，此谋攻之法也。</a:t>
            </a:r>
            <a:endParaRPr lang="en-US" altLang="zh-CN" sz="1800" b="1" dirty="0">
              <a:solidFill>
                <a:srgbClr val="FF0000"/>
              </a:solidFill>
              <a:latin typeface="宋体" panose="02010600030101010101" pitchFamily="2" charset="-122"/>
              <a:ea typeface="宋体" panose="02010600030101010101" pitchFamily="2" charset="-122"/>
            </a:endParaRPr>
          </a:p>
          <a:p>
            <a:pPr eaLnBrk="1" hangingPunct="1">
              <a:lnSpc>
                <a:spcPct val="90000"/>
              </a:lnSpc>
              <a:buFontTx/>
              <a:buNone/>
            </a:pPr>
            <a:endParaRPr lang="en-US" altLang="zh-CN" sz="1800" b="1" dirty="0">
              <a:solidFill>
                <a:srgbClr val="000000"/>
              </a:solidFill>
              <a:latin typeface="宋体" panose="02010600030101010101" pitchFamily="2" charset="-122"/>
              <a:ea typeface="宋体" panose="02010600030101010101" pitchFamily="2" charset="-122"/>
            </a:endParaRPr>
          </a:p>
          <a:p>
            <a:pPr>
              <a:lnSpc>
                <a:spcPct val="90000"/>
              </a:lnSpc>
            </a:pPr>
            <a:r>
              <a:rPr lang="zh-CN" altLang="en-US" sz="1800" dirty="0">
                <a:latin typeface="宋体" panose="02010600030101010101" pitchFamily="2" charset="-122"/>
                <a:ea typeface="宋体" panose="02010600030101010101" pitchFamily="2" charset="-122"/>
              </a:rPr>
              <a:t>“不战而屈人之兵”强调不通过战争、武力，而使敌人屈服，是最好的用兵结果。在冲突中，没有流血，没有付出多大的代价，就达到了自己的目的，这当然是最好的结果，但是需要高超的谋略和过人的智慧，这就达到了用兵艺术的最高境界。</a:t>
            </a:r>
          </a:p>
          <a:p>
            <a:pPr eaLnBrk="1" hangingPunct="1">
              <a:lnSpc>
                <a:spcPct val="90000"/>
              </a:lnSpc>
              <a:buFontTx/>
              <a:buNone/>
            </a:pPr>
            <a:endParaRPr lang="zh-CN" altLang="en-US" sz="1800" b="1" dirty="0">
              <a:solidFill>
                <a:srgbClr val="FF3300"/>
              </a:solidFill>
              <a:latin typeface="宋体" panose="02010600030101010101" pitchFamily="2" charset="-122"/>
              <a:ea typeface="宋体" panose="02010600030101010101" pitchFamily="2" charset="-122"/>
            </a:endParaRPr>
          </a:p>
        </p:txBody>
      </p:sp>
      <p:sp>
        <p:nvSpPr>
          <p:cNvPr id="9" name="文本框 8"/>
          <p:cNvSpPr txBox="1"/>
          <p:nvPr/>
        </p:nvSpPr>
        <p:spPr>
          <a:xfrm>
            <a:off x="127263" y="3897527"/>
            <a:ext cx="4333973" cy="1292662"/>
          </a:xfrm>
          <a:prstGeom prst="rect">
            <a:avLst/>
          </a:prstGeom>
          <a:noFill/>
        </p:spPr>
        <p:txBody>
          <a:bodyPr wrap="square">
            <a:spAutoFit/>
          </a:bodyPr>
          <a:lstStyle/>
          <a:p>
            <a:pPr eaLnBrk="1" hangingPunct="1">
              <a:spcBef>
                <a:spcPct val="0"/>
              </a:spcBef>
              <a:buFontTx/>
              <a:buNone/>
            </a:pPr>
            <a:r>
              <a:rPr lang="zh-CN" altLang="en-US" sz="2400" b="1" dirty="0">
                <a:solidFill>
                  <a:srgbClr val="000000"/>
                </a:solidFill>
                <a:latin typeface="宋体" panose="02010600030101010101" pitchFamily="2" charset="-122"/>
                <a:ea typeface="宋体" panose="02010600030101010101" pitchFamily="2" charset="-122"/>
              </a:rPr>
              <a:t>知胜有五</a:t>
            </a:r>
            <a:br>
              <a:rPr lang="zh-CN" altLang="en-US" sz="2800" b="1" dirty="0">
                <a:solidFill>
                  <a:srgbClr val="000000"/>
                </a:solidFill>
                <a:latin typeface="宋体" panose="02010600030101010101" pitchFamily="2" charset="-122"/>
                <a:ea typeface="宋体" panose="02010600030101010101" pitchFamily="2" charset="-122"/>
              </a:rPr>
            </a:br>
            <a:r>
              <a:rPr lang="zh-CN" altLang="en-US" sz="1800" b="1" dirty="0">
                <a:solidFill>
                  <a:srgbClr val="FF0000"/>
                </a:solidFill>
                <a:latin typeface="宋体" panose="02010600030101010101" pitchFamily="2" charset="-122"/>
                <a:ea typeface="宋体" panose="02010600030101010101" pitchFamily="2" charset="-122"/>
              </a:rPr>
              <a:t>故知胜有五：知可以战与不可以战者胜；识众寡之用者胜；上下同欲者胜；以虞待不虞者胜；将能而君不御者胜。</a:t>
            </a:r>
          </a:p>
        </p:txBody>
      </p:sp>
      <p:sp>
        <p:nvSpPr>
          <p:cNvPr id="11" name="文本框 10"/>
          <p:cNvSpPr txBox="1"/>
          <p:nvPr/>
        </p:nvSpPr>
        <p:spPr>
          <a:xfrm>
            <a:off x="127263" y="5190189"/>
            <a:ext cx="4491871" cy="1326966"/>
          </a:xfrm>
          <a:prstGeom prst="rect">
            <a:avLst/>
          </a:prstGeom>
          <a:noFill/>
        </p:spPr>
        <p:txBody>
          <a:bodyPr wrap="square">
            <a:spAutoFit/>
          </a:bodyPr>
          <a:lstStyle/>
          <a:p>
            <a:pPr eaLnBrk="1" hangingPunct="1">
              <a:lnSpc>
                <a:spcPct val="140000"/>
              </a:lnSpc>
              <a:spcBef>
                <a:spcPct val="0"/>
              </a:spcBef>
              <a:buFontTx/>
              <a:buNone/>
            </a:pPr>
            <a:r>
              <a:rPr lang="zh-CN" altLang="en-US" sz="2400" b="1" dirty="0">
                <a:solidFill>
                  <a:srgbClr val="000000"/>
                </a:solidFill>
                <a:latin typeface="宋体" panose="02010600030101010101" pitchFamily="2" charset="-122"/>
                <a:ea typeface="宋体" panose="02010600030101010101" pitchFamily="2" charset="-122"/>
              </a:rPr>
              <a:t>上兵伐谋</a:t>
            </a:r>
            <a:br>
              <a:rPr lang="zh-CN" altLang="en-US" sz="2400" b="1" dirty="0">
                <a:solidFill>
                  <a:srgbClr val="FF0000"/>
                </a:solidFill>
                <a:latin typeface="宋体" panose="02010600030101010101" pitchFamily="2" charset="-122"/>
                <a:ea typeface="宋体" panose="02010600030101010101" pitchFamily="2" charset="-122"/>
              </a:rPr>
            </a:br>
            <a:r>
              <a:rPr lang="zh-CN" altLang="en-US" sz="1800" b="1" dirty="0">
                <a:solidFill>
                  <a:srgbClr val="FF0000"/>
                </a:solidFill>
                <a:latin typeface="宋体" panose="02010600030101010101" pitchFamily="2" charset="-122"/>
                <a:ea typeface="宋体" panose="02010600030101010101" pitchFamily="2" charset="-122"/>
              </a:rPr>
              <a:t>故上兵伐谋，其次伐交，其次伐兵，其下攻城。</a:t>
            </a:r>
            <a:endParaRPr lang="zh-CN" altLang="en-US" sz="1800" b="1" dirty="0">
              <a:solidFill>
                <a:srgbClr val="0066FF"/>
              </a:solidFill>
              <a:latin typeface="宋体" panose="02010600030101010101" pitchFamily="2" charset="-122"/>
              <a:ea typeface="宋体" panose="02010600030101010101" pitchFamily="2"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5"/>
          <p:cNvSpPr>
            <a:spLocks noChangeArrowheads="1"/>
          </p:cNvSpPr>
          <p:nvPr/>
        </p:nvSpPr>
        <p:spPr bwMode="auto">
          <a:xfrm>
            <a:off x="1774826" y="2205038"/>
            <a:ext cx="8964613"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b="1">
                <a:solidFill>
                  <a:srgbClr val="030000"/>
                </a:solidFill>
                <a:latin typeface="隶书" panose="02010509060101010101" pitchFamily="49" charset="-122"/>
                <a:ea typeface="隶书" panose="02010509060101010101" pitchFamily="49" charset="-122"/>
              </a:rPr>
              <a:t>	孙子兵法中的先胜论就</a:t>
            </a:r>
            <a:r>
              <a:rPr kumimoji="1" lang="zh-CN" altLang="en-US" sz="4400" b="1">
                <a:solidFill>
                  <a:srgbClr val="030000"/>
                </a:solidFill>
                <a:latin typeface="隶书" panose="02010509060101010101" pitchFamily="49" charset="-122"/>
                <a:ea typeface="隶书" panose="02010509060101010101" pitchFamily="49" charset="-122"/>
              </a:rPr>
              <a:t>是道胜、称胜、知胜、算胜的综合集成。因此，要取得战争的胜利做到先知、先算尤其重要。</a:t>
            </a:r>
          </a:p>
        </p:txBody>
      </p:sp>
      <p:sp>
        <p:nvSpPr>
          <p:cNvPr id="105475" name="矩形 2"/>
          <p:cNvSpPr>
            <a:spLocks noChangeArrowheads="1"/>
          </p:cNvSpPr>
          <p:nvPr/>
        </p:nvSpPr>
        <p:spPr bwMode="auto">
          <a:xfrm>
            <a:off x="5235575" y="1341438"/>
            <a:ext cx="2044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4800" b="1">
                <a:solidFill>
                  <a:srgbClr val="FC0000"/>
                </a:solidFill>
                <a:latin typeface="隶书" panose="02010509060101010101" pitchFamily="49" charset="-122"/>
                <a:ea typeface="隶书" panose="02010509060101010101" pitchFamily="49" charset="-122"/>
              </a:rPr>
              <a:t>小  结</a:t>
            </a:r>
            <a:endParaRPr lang="zh-CN" altLang="en-US" sz="48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1"/>
          <p:cNvSpPr>
            <a:spLocks noChangeArrowheads="1"/>
          </p:cNvSpPr>
          <p:nvPr/>
        </p:nvSpPr>
        <p:spPr bwMode="auto">
          <a:xfrm>
            <a:off x="1631950" y="115888"/>
            <a:ext cx="903605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lang="zh-CN" altLang="en-US" sz="1800" b="1">
                <a:solidFill>
                  <a:srgbClr val="FF0000"/>
                </a:solidFill>
                <a:latin typeface="微软雅黑" panose="020B0503020204020204" pitchFamily="34" charset="-122"/>
                <a:ea typeface="微软雅黑" panose="020B0503020204020204" pitchFamily="34" charset="-122"/>
              </a:rPr>
              <a:t>田谷雨：</a:t>
            </a:r>
            <a:r>
              <a:rPr lang="en-US" altLang="zh-CN" sz="1800">
                <a:solidFill>
                  <a:srgbClr val="444444"/>
                </a:solidFill>
                <a:latin typeface="微软雅黑" panose="020B0503020204020204" pitchFamily="34" charset="-122"/>
                <a:ea typeface="微软雅黑" panose="020B0503020204020204" pitchFamily="34" charset="-122"/>
              </a:rPr>
              <a:t>……</a:t>
            </a:r>
            <a:r>
              <a:rPr lang="zh-CN" altLang="en-US" sz="1800">
                <a:solidFill>
                  <a:srgbClr val="444444"/>
                </a:solidFill>
                <a:latin typeface="微软雅黑" panose="020B0503020204020204" pitchFamily="34" charset="-122"/>
                <a:ea typeface="微软雅黑" panose="020B0503020204020204" pitchFamily="34" charset="-122"/>
              </a:rPr>
              <a:t>吴王破强楚之战</a:t>
            </a:r>
            <a:r>
              <a:rPr lang="en-US" altLang="zh-CN" sz="1800">
                <a:solidFill>
                  <a:srgbClr val="444444"/>
                </a:solidFill>
                <a:latin typeface="微软雅黑" panose="020B0503020204020204" pitchFamily="34" charset="-122"/>
                <a:ea typeface="微软雅黑" panose="020B0503020204020204" pitchFamily="34" charset="-122"/>
              </a:rPr>
              <a:t>……</a:t>
            </a:r>
            <a:r>
              <a:rPr lang="zh-CN" altLang="en-US" sz="1800">
                <a:solidFill>
                  <a:srgbClr val="FF0000"/>
                </a:solidFill>
                <a:latin typeface="微软雅黑" panose="020B0503020204020204" pitchFamily="34" charset="-122"/>
                <a:ea typeface="微软雅黑" panose="020B0503020204020204" pitchFamily="34" charset="-122"/>
              </a:rPr>
              <a:t>在外交上</a:t>
            </a:r>
            <a:r>
              <a:rPr lang="en-US" altLang="zh-CN" sz="1800">
                <a:solidFill>
                  <a:srgbClr val="444444"/>
                </a:solidFill>
                <a:latin typeface="微软雅黑" panose="020B0503020204020204" pitchFamily="34" charset="-122"/>
                <a:ea typeface="微软雅黑" panose="020B0503020204020204" pitchFamily="34" charset="-122"/>
              </a:rPr>
              <a:t>……</a:t>
            </a:r>
            <a:r>
              <a:rPr lang="zh-CN" altLang="en-US" sz="1800">
                <a:solidFill>
                  <a:srgbClr val="FF0000"/>
                </a:solidFill>
                <a:latin typeface="微软雅黑" panose="020B0503020204020204" pitchFamily="34" charset="-122"/>
                <a:ea typeface="微软雅黑" panose="020B0503020204020204" pitchFamily="34" charset="-122"/>
              </a:rPr>
              <a:t>在军事上</a:t>
            </a:r>
            <a:r>
              <a:rPr lang="en-US" altLang="zh-CN" sz="1800">
                <a:solidFill>
                  <a:srgbClr val="444444"/>
                </a:solidFill>
                <a:latin typeface="微软雅黑" panose="020B0503020204020204" pitchFamily="34" charset="-122"/>
                <a:ea typeface="微软雅黑" panose="020B0503020204020204" pitchFamily="34" charset="-122"/>
              </a:rPr>
              <a:t>……</a:t>
            </a:r>
            <a:r>
              <a:rPr lang="zh-CN" altLang="en-US" sz="1800">
                <a:solidFill>
                  <a:srgbClr val="444444"/>
                </a:solidFill>
                <a:latin typeface="微软雅黑" panose="020B0503020204020204" pitchFamily="34" charset="-122"/>
                <a:ea typeface="微软雅黑" panose="020B0503020204020204" pitchFamily="34" charset="-122"/>
              </a:rPr>
              <a:t>以三万吴军，在十天内打败了二十万楚军</a:t>
            </a:r>
            <a:r>
              <a:rPr lang="en-US" altLang="zh-CN" sz="1800">
                <a:solidFill>
                  <a:srgbClr val="444444"/>
                </a:solidFill>
                <a:latin typeface="微软雅黑" panose="020B0503020204020204" pitchFamily="34" charset="-122"/>
                <a:ea typeface="微软雅黑" panose="020B0503020204020204" pitchFamily="34" charset="-122"/>
              </a:rPr>
              <a:t>……</a:t>
            </a:r>
            <a:r>
              <a:rPr lang="zh-CN" altLang="en-US" sz="1800">
                <a:solidFill>
                  <a:srgbClr val="444444"/>
                </a:solidFill>
                <a:latin typeface="微软雅黑" panose="020B0503020204020204" pitchFamily="34" charset="-122"/>
                <a:ea typeface="微软雅黑" panose="020B0503020204020204" pitchFamily="34" charset="-122"/>
              </a:rPr>
              <a:t>吴国</a:t>
            </a:r>
            <a:r>
              <a:rPr lang="zh-CN" altLang="en-US" sz="1800">
                <a:solidFill>
                  <a:srgbClr val="FF0000"/>
                </a:solidFill>
                <a:latin typeface="微软雅黑" panose="020B0503020204020204" pitchFamily="34" charset="-122"/>
                <a:ea typeface="微软雅黑" panose="020B0503020204020204" pitchFamily="34" charset="-122"/>
              </a:rPr>
              <a:t>道胜</a:t>
            </a:r>
            <a:r>
              <a:rPr lang="zh-CN" altLang="en-US" sz="1800">
                <a:solidFill>
                  <a:srgbClr val="444444"/>
                </a:solidFill>
                <a:latin typeface="微软雅黑" panose="020B0503020204020204" pitchFamily="34" charset="-122"/>
                <a:ea typeface="微软雅黑" panose="020B0503020204020204" pitchFamily="34" charset="-122"/>
              </a:rPr>
              <a:t>：楚昭王时人民生活痛苦，内部矛盾非常尖锐，对外又与唐、蔡交恶，吴国击之有利；吴国</a:t>
            </a:r>
            <a:r>
              <a:rPr lang="zh-CN" altLang="en-US" sz="1800">
                <a:solidFill>
                  <a:srgbClr val="FF0000"/>
                </a:solidFill>
                <a:latin typeface="微软雅黑" panose="020B0503020204020204" pitchFamily="34" charset="-122"/>
                <a:ea typeface="微软雅黑" panose="020B0503020204020204" pitchFamily="34" charset="-122"/>
              </a:rPr>
              <a:t>称胜</a:t>
            </a:r>
            <a:r>
              <a:rPr lang="zh-CN" altLang="en-US" sz="1800">
                <a:solidFill>
                  <a:srgbClr val="444444"/>
                </a:solidFill>
                <a:latin typeface="微软雅黑" panose="020B0503020204020204" pitchFamily="34" charset="-122"/>
                <a:ea typeface="微软雅黑" panose="020B0503020204020204" pitchFamily="34" charset="-122"/>
              </a:rPr>
              <a:t>，由于大战前对于楚军的调度，其师疲惫不堪，加上其国内政治不稳定，吴国精锐击之有利；吴国</a:t>
            </a:r>
            <a:r>
              <a:rPr lang="zh-CN" altLang="en-US" sz="1800">
                <a:solidFill>
                  <a:srgbClr val="FF0000"/>
                </a:solidFill>
                <a:latin typeface="微软雅黑" panose="020B0503020204020204" pitchFamily="34" charset="-122"/>
                <a:ea typeface="微软雅黑" panose="020B0503020204020204" pitchFamily="34" charset="-122"/>
              </a:rPr>
              <a:t>知胜</a:t>
            </a:r>
            <a:r>
              <a:rPr lang="zh-CN" altLang="en-US" sz="1800">
                <a:solidFill>
                  <a:srgbClr val="444444"/>
                </a:solidFill>
                <a:latin typeface="微软雅黑" panose="020B0503020204020204" pitchFamily="34" charset="-122"/>
                <a:ea typeface="微软雅黑" panose="020B0503020204020204" pitchFamily="34" charset="-122"/>
              </a:rPr>
              <a:t>，有着伍子胥等大将挥师讨伐，采用了远距离的战略奇袭，完全出乎楚国意料之外，打乱了楚国的战略部署，吴国击之有利；吴国</a:t>
            </a:r>
            <a:r>
              <a:rPr lang="zh-CN" altLang="en-US" sz="1800">
                <a:solidFill>
                  <a:srgbClr val="FF0000"/>
                </a:solidFill>
                <a:latin typeface="微软雅黑" panose="020B0503020204020204" pitchFamily="34" charset="-122"/>
                <a:ea typeface="微软雅黑" panose="020B0503020204020204" pitchFamily="34" charset="-122"/>
              </a:rPr>
              <a:t>算胜</a:t>
            </a:r>
            <a:r>
              <a:rPr lang="zh-CN" altLang="en-US" sz="1800">
                <a:solidFill>
                  <a:srgbClr val="444444"/>
                </a:solidFill>
                <a:latin typeface="微软雅黑" panose="020B0503020204020204" pitchFamily="34" charset="-122"/>
                <a:ea typeface="微软雅黑" panose="020B0503020204020204" pitchFamily="34" charset="-122"/>
              </a:rPr>
              <a:t>，早在开展前就进行了对楚军的小规模侵扰调度，在最佳时机出击进攻，充分准备了的吴军，击之有利。</a:t>
            </a:r>
          </a:p>
        </p:txBody>
      </p:sp>
      <p:sp>
        <p:nvSpPr>
          <p:cNvPr id="3075" name="矩形 2"/>
          <p:cNvSpPr>
            <a:spLocks noChangeArrowheads="1"/>
          </p:cNvSpPr>
          <p:nvPr/>
        </p:nvSpPr>
        <p:spPr bwMode="auto">
          <a:xfrm>
            <a:off x="1631950" y="2155825"/>
            <a:ext cx="903605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b="1">
                <a:solidFill>
                  <a:srgbClr val="FF0000"/>
                </a:solidFill>
                <a:latin typeface="微软雅黑" panose="020B0503020204020204" pitchFamily="34" charset="-122"/>
                <a:ea typeface="微软雅黑" panose="020B0503020204020204" pitchFamily="34" charset="-122"/>
              </a:rPr>
              <a:t>李子豪：</a:t>
            </a:r>
            <a:r>
              <a:rPr lang="en-US" altLang="zh-CN" sz="1800">
                <a:latin typeface="微软雅黑" panose="020B0503020204020204" pitchFamily="34" charset="-122"/>
                <a:ea typeface="微软雅黑" panose="020B0503020204020204" pitchFamily="34" charset="-122"/>
              </a:rPr>
              <a:t>……</a:t>
            </a:r>
            <a:r>
              <a:rPr lang="zh-CN" altLang="en-US" sz="1800">
                <a:solidFill>
                  <a:srgbClr val="444444"/>
                </a:solidFill>
                <a:latin typeface="微软雅黑" panose="020B0503020204020204" pitchFamily="34" charset="-122"/>
                <a:ea typeface="微软雅黑" panose="020B0503020204020204" pitchFamily="34" charset="-122"/>
              </a:rPr>
              <a:t>就企业经营中的营销而言，做出的产品能否获得好评、赢取顾客取决于以下四点：</a:t>
            </a:r>
            <a:r>
              <a:rPr lang="en-US" altLang="zh-CN" sz="1800">
                <a:solidFill>
                  <a:srgbClr val="444444"/>
                </a:solidFill>
                <a:latin typeface="微软雅黑" panose="020B0503020204020204" pitchFamily="34" charset="-122"/>
                <a:ea typeface="微软雅黑" panose="020B0503020204020204" pitchFamily="34" charset="-122"/>
              </a:rPr>
              <a:t>1.</a:t>
            </a:r>
            <a:r>
              <a:rPr lang="zh-CN" altLang="en-US" sz="1800">
                <a:solidFill>
                  <a:srgbClr val="444444"/>
                </a:solidFill>
                <a:latin typeface="微软雅黑" panose="020B0503020204020204" pitchFamily="34" charset="-122"/>
                <a:ea typeface="微软雅黑" panose="020B0503020204020204" pitchFamily="34" charset="-122"/>
              </a:rPr>
              <a:t>公司内部员工上下需要上下齐心，各尽职能，做好宣传、推广和反馈等工作。这是“</a:t>
            </a:r>
            <a:r>
              <a:rPr lang="zh-CN" altLang="en-US" sz="1800">
                <a:solidFill>
                  <a:srgbClr val="FF0000"/>
                </a:solidFill>
                <a:latin typeface="微软雅黑" panose="020B0503020204020204" pitchFamily="34" charset="-122"/>
                <a:ea typeface="微软雅黑" panose="020B0503020204020204" pitchFamily="34" charset="-122"/>
              </a:rPr>
              <a:t>道胜论</a:t>
            </a:r>
            <a:r>
              <a:rPr lang="zh-CN" altLang="en-US" sz="1800">
                <a:solidFill>
                  <a:srgbClr val="444444"/>
                </a:solidFill>
                <a:latin typeface="微软雅黑" panose="020B0503020204020204" pitchFamily="34" charset="-122"/>
                <a:ea typeface="微软雅黑" panose="020B0503020204020204" pitchFamily="34" charset="-122"/>
              </a:rPr>
              <a:t>”。</a:t>
            </a:r>
            <a:r>
              <a:rPr lang="en-US" altLang="zh-CN" sz="1800">
                <a:solidFill>
                  <a:srgbClr val="444444"/>
                </a:solidFill>
                <a:latin typeface="微软雅黑" panose="020B0503020204020204" pitchFamily="34" charset="-122"/>
                <a:ea typeface="微软雅黑" panose="020B0503020204020204" pitchFamily="34" charset="-122"/>
              </a:rPr>
              <a:t>2.</a:t>
            </a:r>
            <a:r>
              <a:rPr lang="zh-CN" altLang="en-US" sz="1800">
                <a:solidFill>
                  <a:srgbClr val="444444"/>
                </a:solidFill>
                <a:latin typeface="微软雅黑" panose="020B0503020204020204" pitchFamily="34" charset="-122"/>
                <a:ea typeface="微软雅黑" panose="020B0503020204020204" pitchFamily="34" charset="-122"/>
              </a:rPr>
              <a:t>产品与其他同类产品相比，需要性价比更高才能占领市场，实力决定销量，这是“</a:t>
            </a:r>
            <a:r>
              <a:rPr lang="zh-CN" altLang="en-US" sz="1800">
                <a:solidFill>
                  <a:srgbClr val="FF0000"/>
                </a:solidFill>
                <a:latin typeface="微软雅黑" panose="020B0503020204020204" pitchFamily="34" charset="-122"/>
                <a:ea typeface="微软雅黑" panose="020B0503020204020204" pitchFamily="34" charset="-122"/>
              </a:rPr>
              <a:t>称胜论</a:t>
            </a:r>
            <a:r>
              <a:rPr lang="zh-CN" altLang="en-US" sz="1800">
                <a:solidFill>
                  <a:srgbClr val="444444"/>
                </a:solidFill>
                <a:latin typeface="微软雅黑" panose="020B0503020204020204" pitchFamily="34" charset="-122"/>
                <a:ea typeface="微软雅黑" panose="020B0503020204020204" pitchFamily="34" charset="-122"/>
              </a:rPr>
              <a:t>”。</a:t>
            </a:r>
            <a:r>
              <a:rPr lang="en-US" altLang="zh-CN" sz="1800">
                <a:solidFill>
                  <a:srgbClr val="444444"/>
                </a:solidFill>
                <a:latin typeface="微软雅黑" panose="020B0503020204020204" pitchFamily="34" charset="-122"/>
                <a:ea typeface="微软雅黑" panose="020B0503020204020204" pitchFamily="34" charset="-122"/>
              </a:rPr>
              <a:t>3.</a:t>
            </a:r>
            <a:r>
              <a:rPr lang="zh-CN" altLang="en-US" sz="1800">
                <a:solidFill>
                  <a:srgbClr val="444444"/>
                </a:solidFill>
                <a:latin typeface="微软雅黑" panose="020B0503020204020204" pitchFamily="34" charset="-122"/>
                <a:ea typeface="微软雅黑" panose="020B0503020204020204" pitchFamily="34" charset="-122"/>
              </a:rPr>
              <a:t>产品推出前不仅要知己知彼，还要针对可能出现的不同问题作出预案，及时应对。这是“</a:t>
            </a:r>
            <a:r>
              <a:rPr lang="zh-CN" altLang="en-US" sz="1800">
                <a:solidFill>
                  <a:srgbClr val="FF0000"/>
                </a:solidFill>
                <a:latin typeface="微软雅黑" panose="020B0503020204020204" pitchFamily="34" charset="-122"/>
                <a:ea typeface="微软雅黑" panose="020B0503020204020204" pitchFamily="34" charset="-122"/>
              </a:rPr>
              <a:t>知胜论</a:t>
            </a:r>
            <a:r>
              <a:rPr lang="zh-CN" altLang="en-US" sz="1800">
                <a:solidFill>
                  <a:srgbClr val="444444"/>
                </a:solidFill>
                <a:latin typeface="微软雅黑" panose="020B0503020204020204" pitchFamily="34" charset="-122"/>
                <a:ea typeface="微软雅黑" panose="020B0503020204020204" pitchFamily="34" charset="-122"/>
              </a:rPr>
              <a:t>”。</a:t>
            </a:r>
            <a:r>
              <a:rPr lang="en-US" altLang="zh-CN" sz="1800">
                <a:solidFill>
                  <a:srgbClr val="444444"/>
                </a:solidFill>
                <a:latin typeface="微软雅黑" panose="020B0503020204020204" pitchFamily="34" charset="-122"/>
                <a:ea typeface="微软雅黑" panose="020B0503020204020204" pitchFamily="34" charset="-122"/>
              </a:rPr>
              <a:t>4.</a:t>
            </a:r>
            <a:r>
              <a:rPr lang="zh-CN" altLang="en-US" sz="1800">
                <a:solidFill>
                  <a:srgbClr val="444444"/>
                </a:solidFill>
                <a:latin typeface="微软雅黑" panose="020B0503020204020204" pitchFamily="34" charset="-122"/>
                <a:ea typeface="微软雅黑" panose="020B0503020204020204" pitchFamily="34" charset="-122"/>
              </a:rPr>
              <a:t>还要分析市场形势和消费者状况，进行分析比较，在合适的时间合适的地点由合适的方式推出产品。这是“</a:t>
            </a:r>
            <a:r>
              <a:rPr lang="zh-CN" altLang="en-US" sz="1800">
                <a:solidFill>
                  <a:srgbClr val="FF0000"/>
                </a:solidFill>
                <a:latin typeface="微软雅黑" panose="020B0503020204020204" pitchFamily="34" charset="-122"/>
                <a:ea typeface="微软雅黑" panose="020B0503020204020204" pitchFamily="34" charset="-122"/>
              </a:rPr>
              <a:t>算胜论</a:t>
            </a:r>
            <a:r>
              <a:rPr lang="zh-CN" altLang="en-US" sz="1800">
                <a:solidFill>
                  <a:srgbClr val="444444"/>
                </a:solidFill>
                <a:latin typeface="微软雅黑" panose="020B0503020204020204" pitchFamily="34" charset="-122"/>
                <a:ea typeface="微软雅黑" panose="020B0503020204020204" pitchFamily="34" charset="-122"/>
              </a:rPr>
              <a:t>”。</a:t>
            </a:r>
            <a:endParaRPr lang="zh-CN" altLang="en-US" sz="1800"/>
          </a:p>
        </p:txBody>
      </p:sp>
      <p:sp>
        <p:nvSpPr>
          <p:cNvPr id="3076" name="矩形 3"/>
          <p:cNvSpPr>
            <a:spLocks noChangeArrowheads="1"/>
          </p:cNvSpPr>
          <p:nvPr/>
        </p:nvSpPr>
        <p:spPr bwMode="auto">
          <a:xfrm>
            <a:off x="1628776" y="3910013"/>
            <a:ext cx="9039225"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b="1">
                <a:solidFill>
                  <a:srgbClr val="FF0000"/>
                </a:solidFill>
                <a:latin typeface="微软雅黑" panose="020B0503020204020204" pitchFamily="34" charset="-122"/>
                <a:ea typeface="微软雅黑" panose="020B0503020204020204" pitchFamily="34" charset="-122"/>
              </a:rPr>
              <a:t>魏博：</a:t>
            </a:r>
            <a:r>
              <a:rPr lang="en-US" altLang="zh-CN" sz="1800">
                <a:solidFill>
                  <a:srgbClr val="444444"/>
                </a:solidFill>
                <a:latin typeface="微软雅黑" panose="020B0503020204020204" pitchFamily="34" charset="-122"/>
                <a:ea typeface="微软雅黑" panose="020B0503020204020204" pitchFamily="34" charset="-122"/>
              </a:rPr>
              <a:t>……</a:t>
            </a:r>
            <a:r>
              <a:rPr lang="zh-CN" altLang="en-US" sz="1800">
                <a:solidFill>
                  <a:srgbClr val="444444"/>
                </a:solidFill>
                <a:latin typeface="微软雅黑" panose="020B0503020204020204" pitchFamily="34" charset="-122"/>
                <a:ea typeface="微软雅黑" panose="020B0503020204020204" pitchFamily="34" charset="-122"/>
              </a:rPr>
              <a:t>用兵的上乘境界，是料敌击先，有备而战，谋算先于敌人，行动先于敌人，自然在战争中占尽优势。而被动接战，毫无准备，就很难再改变战争走向，难逃失败的厄运。北宋灭南唐之战</a:t>
            </a:r>
            <a:r>
              <a:rPr lang="en-US" altLang="zh-CN" sz="1800">
                <a:solidFill>
                  <a:srgbClr val="444444"/>
                </a:solidFill>
                <a:latin typeface="微软雅黑" panose="020B0503020204020204" pitchFamily="34" charset="-122"/>
                <a:ea typeface="微软雅黑" panose="020B0503020204020204" pitchFamily="34" charset="-122"/>
              </a:rPr>
              <a:t>……</a:t>
            </a:r>
            <a:r>
              <a:rPr lang="zh-CN" altLang="en-US" sz="1800">
                <a:solidFill>
                  <a:srgbClr val="444444"/>
                </a:solidFill>
                <a:latin typeface="微软雅黑" panose="020B0503020204020204" pitchFamily="34" charset="-122"/>
                <a:ea typeface="微软雅黑" panose="020B0503020204020204" pitchFamily="34" charset="-122"/>
              </a:rPr>
              <a:t>北宋统治者宋太祖在</a:t>
            </a:r>
            <a:r>
              <a:rPr lang="zh-CN" altLang="en-US" sz="1800">
                <a:solidFill>
                  <a:srgbClr val="FF0000"/>
                </a:solidFill>
                <a:latin typeface="微软雅黑" panose="020B0503020204020204" pitchFamily="34" charset="-122"/>
                <a:ea typeface="微软雅黑" panose="020B0503020204020204" pitchFamily="34" charset="-122"/>
              </a:rPr>
              <a:t>开战前</a:t>
            </a:r>
            <a:r>
              <a:rPr lang="zh-CN" altLang="en-US" sz="1800">
                <a:solidFill>
                  <a:srgbClr val="444444"/>
                </a:solidFill>
                <a:latin typeface="微软雅黑" panose="020B0503020204020204" pitchFamily="34" charset="-122"/>
                <a:ea typeface="微软雅黑" panose="020B0503020204020204" pitchFamily="34" charset="-122"/>
              </a:rPr>
              <a:t>久已有“卧榻之侧，岂容他人鼾睡”的</a:t>
            </a:r>
            <a:r>
              <a:rPr lang="zh-CN" altLang="en-US" sz="1800">
                <a:solidFill>
                  <a:srgbClr val="FF0000"/>
                </a:solidFill>
                <a:latin typeface="微软雅黑" panose="020B0503020204020204" pitchFamily="34" charset="-122"/>
                <a:ea typeface="微软雅黑" panose="020B0503020204020204" pitchFamily="34" charset="-122"/>
              </a:rPr>
              <a:t>战斗决心</a:t>
            </a:r>
            <a:r>
              <a:rPr lang="zh-CN" altLang="en-US" sz="1800">
                <a:solidFill>
                  <a:srgbClr val="444444"/>
                </a:solidFill>
                <a:latin typeface="微软雅黑" panose="020B0503020204020204" pitchFamily="34" charset="-122"/>
                <a:ea typeface="微软雅黑" panose="020B0503020204020204" pitchFamily="34" charset="-122"/>
              </a:rPr>
              <a:t>，而南唐统治者李煜则“外示恭俭，内怀观望”，</a:t>
            </a:r>
            <a:r>
              <a:rPr lang="zh-CN" altLang="en-US" sz="1800">
                <a:solidFill>
                  <a:srgbClr val="FF0000"/>
                </a:solidFill>
                <a:latin typeface="微软雅黑" panose="020B0503020204020204" pitchFamily="34" charset="-122"/>
                <a:ea typeface="微软雅黑" panose="020B0503020204020204" pitchFamily="34" charset="-122"/>
              </a:rPr>
              <a:t>没有认识到战争发生的必然性</a:t>
            </a:r>
            <a:r>
              <a:rPr lang="zh-CN" altLang="en-US" sz="1800">
                <a:solidFill>
                  <a:srgbClr val="444444"/>
                </a:solidFill>
                <a:latin typeface="微软雅黑" panose="020B0503020204020204" pitchFamily="34" charset="-122"/>
                <a:ea typeface="微软雅黑" panose="020B0503020204020204" pitchFamily="34" charset="-122"/>
              </a:rPr>
              <a:t>。北宋在战前相继消灭了南唐的邻国后蜀、南汉等国，而南唐没有采取有效的行动，坐视自己被孤立。北宋</a:t>
            </a:r>
            <a:r>
              <a:rPr lang="zh-CN" altLang="en-US" sz="1800">
                <a:solidFill>
                  <a:srgbClr val="FF0000"/>
                </a:solidFill>
                <a:latin typeface="微软雅黑" panose="020B0503020204020204" pitchFamily="34" charset="-122"/>
                <a:ea typeface="微软雅黑" panose="020B0503020204020204" pitchFamily="34" charset="-122"/>
              </a:rPr>
              <a:t>发展国力，屯粮备战</a:t>
            </a:r>
            <a:r>
              <a:rPr lang="zh-CN" altLang="en-US" sz="1800">
                <a:solidFill>
                  <a:srgbClr val="444444"/>
                </a:solidFill>
                <a:latin typeface="微软雅黑" panose="020B0503020204020204" pitchFamily="34" charset="-122"/>
                <a:ea typeface="微软雅黑" panose="020B0503020204020204" pitchFamily="34" charset="-122"/>
              </a:rPr>
              <a:t>；南唐</a:t>
            </a:r>
            <a:r>
              <a:rPr lang="zh-CN" altLang="en-US" sz="1800">
                <a:solidFill>
                  <a:srgbClr val="FF0000"/>
                </a:solidFill>
                <a:latin typeface="微软雅黑" panose="020B0503020204020204" pitchFamily="34" charset="-122"/>
                <a:ea typeface="微软雅黑" panose="020B0503020204020204" pitchFamily="34" charset="-122"/>
              </a:rPr>
              <a:t>大兴土木，军备不足</a:t>
            </a:r>
            <a:r>
              <a:rPr lang="zh-CN" altLang="en-US" sz="1800">
                <a:solidFill>
                  <a:srgbClr val="444444"/>
                </a:solidFill>
                <a:latin typeface="微软雅黑" panose="020B0503020204020204" pitchFamily="34" charset="-122"/>
                <a:ea typeface="微软雅黑" panose="020B0503020204020204" pitchFamily="34" charset="-122"/>
              </a:rPr>
              <a:t>。北宋提前任命名将曹彬统帅兵马，而南唐开战前自毁长城杀死名将林仁肇。战争开始后北宋目标明确直扑长江，而南唐兵士认为北宋在换防就这么将长江天险轻易放弃。</a:t>
            </a:r>
            <a:r>
              <a:rPr lang="zh-CN" altLang="en-US" sz="1800">
                <a:solidFill>
                  <a:srgbClr val="FF0000"/>
                </a:solidFill>
                <a:latin typeface="微软雅黑" panose="020B0503020204020204" pitchFamily="34" charset="-122"/>
                <a:ea typeface="微软雅黑" panose="020B0503020204020204" pitchFamily="34" charset="-122"/>
              </a:rPr>
              <a:t>北宋在战心，伐交，军备，将帅，地利上皆有“先胜”之理，南唐则处于全面被动之中，</a:t>
            </a:r>
            <a:r>
              <a:rPr lang="zh-CN" altLang="en-US" sz="1800">
                <a:solidFill>
                  <a:srgbClr val="444444"/>
                </a:solidFill>
                <a:latin typeface="微软雅黑" panose="020B0503020204020204" pitchFamily="34" charset="-122"/>
                <a:ea typeface="微软雅黑" panose="020B0503020204020204" pitchFamily="34" charset="-122"/>
              </a:rPr>
              <a:t>战争的结果也就显而易见了。</a:t>
            </a:r>
            <a:endParaRPr lang="zh-CN" altLang="en-US" sz="18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90880" y="362888"/>
            <a:ext cx="10119360" cy="6585585"/>
          </a:xfrm>
          <a:prstGeom prst="rect">
            <a:avLst/>
          </a:prstGeom>
          <a:noFill/>
        </p:spPr>
        <p:txBody>
          <a:bodyPr wrap="square">
            <a:spAutoFit/>
          </a:bodyPr>
          <a:lstStyle/>
          <a:p>
            <a:pPr eaLnBrk="1" hangingPunct="1">
              <a:spcBef>
                <a:spcPct val="50000"/>
              </a:spcBef>
              <a:buFontTx/>
              <a:buNone/>
            </a:pPr>
            <a:r>
              <a:rPr lang="en-US" altLang="zh-CN" sz="2400" b="1" dirty="0">
                <a:solidFill>
                  <a:srgbClr val="FF0000"/>
                </a:solidFill>
                <a:latin typeface="黑体" panose="02010609060101010101" pitchFamily="49" charset="-122"/>
                <a:ea typeface="黑体" panose="02010609060101010101" pitchFamily="49" charset="-122"/>
              </a:rPr>
              <a:t> </a:t>
            </a:r>
            <a:r>
              <a:rPr lang="zh-CN" altLang="en-US" sz="2400" b="1" dirty="0">
                <a:solidFill>
                  <a:srgbClr val="FF0000"/>
                </a:solidFill>
                <a:latin typeface="黑体" panose="02010609060101010101" pitchFamily="49" charset="-122"/>
                <a:ea typeface="黑体" panose="02010609060101010101" pitchFamily="49" charset="-122"/>
              </a:rPr>
              <a:t>第二章</a:t>
            </a:r>
            <a:r>
              <a:rPr lang="en-US" altLang="zh-CN" sz="2400" b="1" dirty="0">
                <a:solidFill>
                  <a:srgbClr val="FF0000"/>
                </a:solidFill>
                <a:latin typeface="黑体" panose="02010609060101010101" pitchFamily="49" charset="-122"/>
                <a:ea typeface="黑体" panose="02010609060101010101" pitchFamily="49" charset="-122"/>
              </a:rPr>
              <a:t>《</a:t>
            </a:r>
            <a:r>
              <a:rPr lang="zh-CN" altLang="en-US" sz="2400" b="1" dirty="0">
                <a:solidFill>
                  <a:srgbClr val="FF0000"/>
                </a:solidFill>
                <a:latin typeface="黑体" panose="02010609060101010101" pitchFamily="49" charset="-122"/>
                <a:ea typeface="黑体" panose="02010609060101010101" pitchFamily="49" charset="-122"/>
              </a:rPr>
              <a:t>孙子兵法</a:t>
            </a:r>
            <a:r>
              <a:rPr lang="en-US" altLang="zh-CN" sz="2400" b="1" dirty="0">
                <a:solidFill>
                  <a:srgbClr val="FF0000"/>
                </a:solidFill>
                <a:latin typeface="黑体" panose="02010609060101010101" pitchFamily="49" charset="-122"/>
                <a:ea typeface="黑体" panose="02010609060101010101" pitchFamily="49" charset="-122"/>
              </a:rPr>
              <a:t>》---</a:t>
            </a:r>
            <a:r>
              <a:rPr lang="zh-CN" altLang="en-US" sz="2400" b="1" dirty="0">
                <a:solidFill>
                  <a:srgbClr val="FF0000"/>
                </a:solidFill>
                <a:latin typeface="黑体" panose="02010609060101010101" pitchFamily="49" charset="-122"/>
                <a:ea typeface="黑体" panose="02010609060101010101" pitchFamily="49" charset="-122"/>
              </a:rPr>
              <a:t>兵学宝库经典</a:t>
            </a:r>
          </a:p>
          <a:p>
            <a:pPr eaLnBrk="1" hangingPunct="1">
              <a:spcBef>
                <a:spcPct val="50000"/>
              </a:spcBef>
              <a:buFontTx/>
              <a:buNone/>
            </a:pPr>
            <a:r>
              <a:rPr lang="zh-CN" altLang="en-US" sz="2800" b="1" dirty="0">
                <a:solidFill>
                  <a:srgbClr val="FF0000"/>
                </a:solidFill>
                <a:latin typeface="黑体" panose="02010609060101010101" pitchFamily="49" charset="-122"/>
                <a:ea typeface="黑体" panose="02010609060101010101" pitchFamily="49" charset="-122"/>
              </a:rPr>
              <a:t>    </a:t>
            </a:r>
            <a:r>
              <a:rPr lang="zh-CN" altLang="en-US" sz="3200" b="1" dirty="0">
                <a:solidFill>
                  <a:srgbClr val="FF0000"/>
                </a:solidFill>
                <a:latin typeface="隶书" panose="02010509060101010101" pitchFamily="49" charset="-122"/>
                <a:ea typeface="隶书" panose="02010509060101010101" pitchFamily="49" charset="-122"/>
              </a:rPr>
              <a:t>第三节</a:t>
            </a:r>
            <a:r>
              <a:rPr lang="en-US" altLang="zh-CN" sz="3200" b="1" dirty="0">
                <a:solidFill>
                  <a:srgbClr val="FF0000"/>
                </a:solidFill>
                <a:latin typeface="隶书" panose="02010509060101010101" pitchFamily="49" charset="-122"/>
                <a:ea typeface="隶书" panose="02010509060101010101" pitchFamily="49" charset="-122"/>
              </a:rPr>
              <a:t>《</a:t>
            </a:r>
            <a:r>
              <a:rPr lang="zh-CN" altLang="en-US" sz="3200" b="1" dirty="0">
                <a:solidFill>
                  <a:srgbClr val="FF0000"/>
                </a:solidFill>
                <a:latin typeface="隶书" panose="02010509060101010101" pitchFamily="49" charset="-122"/>
                <a:ea typeface="隶书" panose="02010509060101010101" pitchFamily="49" charset="-122"/>
              </a:rPr>
              <a:t>孙子兵法</a:t>
            </a:r>
            <a:r>
              <a:rPr lang="en-US" altLang="zh-CN" sz="3200" b="1" dirty="0">
                <a:solidFill>
                  <a:srgbClr val="FF0000"/>
                </a:solidFill>
                <a:latin typeface="隶书" panose="02010509060101010101" pitchFamily="49" charset="-122"/>
                <a:ea typeface="隶书" panose="02010509060101010101" pitchFamily="49" charset="-122"/>
              </a:rPr>
              <a:t>》</a:t>
            </a:r>
            <a:r>
              <a:rPr lang="zh-CN" altLang="en-US" sz="3200" b="1" dirty="0">
                <a:solidFill>
                  <a:srgbClr val="FF0000"/>
                </a:solidFill>
                <a:latin typeface="隶书" panose="02010509060101010101" pitchFamily="49" charset="-122"/>
                <a:ea typeface="隶书" panose="02010509060101010101" pitchFamily="49" charset="-122"/>
              </a:rPr>
              <a:t>中的全胜论</a:t>
            </a:r>
          </a:p>
          <a:p>
            <a:pPr eaLnBrk="1" hangingPunct="1">
              <a:spcBef>
                <a:spcPct val="0"/>
              </a:spcBef>
              <a:buFontTx/>
              <a:buNone/>
            </a:pPr>
            <a:r>
              <a:rPr lang="zh-CN" altLang="en-US" sz="2800" b="1" dirty="0">
                <a:solidFill>
                  <a:srgbClr val="FF0000"/>
                </a:solidFill>
                <a:latin typeface="隶书" panose="02010509060101010101" pitchFamily="49" charset="-122"/>
                <a:ea typeface="隶书" panose="02010509060101010101" pitchFamily="49" charset="-122"/>
              </a:rPr>
              <a:t>    		</a:t>
            </a:r>
            <a:r>
              <a:rPr lang="en-US" altLang="zh-CN" sz="2800" b="1" dirty="0">
                <a:solidFill>
                  <a:srgbClr val="FF0000"/>
                </a:solidFill>
                <a:latin typeface="隶书" panose="02010509060101010101" pitchFamily="49" charset="-122"/>
                <a:ea typeface="隶书" panose="02010509060101010101" pitchFamily="49" charset="-122"/>
              </a:rPr>
              <a:t>     </a:t>
            </a:r>
            <a:r>
              <a:rPr lang="zh-CN" altLang="en-US" sz="2800" b="1" dirty="0">
                <a:solidFill>
                  <a:srgbClr val="FF0000"/>
                </a:solidFill>
                <a:latin typeface="隶书" panose="02010509060101010101" pitchFamily="49" charset="-122"/>
                <a:ea typeface="隶书" panose="02010509060101010101" pitchFamily="49" charset="-122"/>
              </a:rPr>
              <a:t>一、不战论</a:t>
            </a:r>
          </a:p>
          <a:p>
            <a:pPr eaLnBrk="1" hangingPunct="1">
              <a:spcBef>
                <a:spcPct val="0"/>
              </a:spcBef>
              <a:buFontTx/>
              <a:buNone/>
            </a:pPr>
            <a:r>
              <a:rPr lang="zh-CN" altLang="en-US" sz="2800" b="1" dirty="0">
                <a:solidFill>
                  <a:srgbClr val="FF0000"/>
                </a:solidFill>
                <a:latin typeface="隶书" panose="02010509060101010101" pitchFamily="49" charset="-122"/>
                <a:ea typeface="隶书" panose="02010509060101010101" pitchFamily="49" charset="-122"/>
              </a:rPr>
              <a:t>			二、谋胜论	</a:t>
            </a:r>
          </a:p>
          <a:p>
            <a:pPr eaLnBrk="1" hangingPunct="1">
              <a:spcBef>
                <a:spcPct val="0"/>
              </a:spcBef>
              <a:buFontTx/>
              <a:buNone/>
            </a:pPr>
            <a:r>
              <a:rPr lang="zh-CN" altLang="en-US" sz="2800" b="1" dirty="0">
                <a:solidFill>
                  <a:srgbClr val="FF0000"/>
                </a:solidFill>
                <a:latin typeface="隶书" panose="02010509060101010101" pitchFamily="49" charset="-122"/>
                <a:ea typeface="隶书" panose="02010509060101010101" pitchFamily="49" charset="-122"/>
              </a:rPr>
              <a:t>			三、交胜论</a:t>
            </a:r>
          </a:p>
          <a:p>
            <a:pPr eaLnBrk="1" hangingPunct="1">
              <a:spcBef>
                <a:spcPct val="0"/>
              </a:spcBef>
              <a:buFontTx/>
              <a:buNone/>
            </a:pPr>
            <a:r>
              <a:rPr lang="zh-CN" altLang="en-US" sz="2800" b="1" dirty="0">
                <a:solidFill>
                  <a:srgbClr val="FF0000"/>
                </a:solidFill>
                <a:latin typeface="隶书" panose="02010509060101010101" pitchFamily="49" charset="-122"/>
                <a:ea typeface="隶书" panose="02010509060101010101" pitchFamily="49" charset="-122"/>
              </a:rPr>
              <a:t>			四、气胜论</a:t>
            </a:r>
          </a:p>
          <a:p>
            <a:pPr eaLnBrk="1" hangingPunct="1">
              <a:spcBef>
                <a:spcPct val="0"/>
              </a:spcBef>
              <a:buFontTx/>
              <a:buNone/>
            </a:pPr>
            <a:r>
              <a:rPr lang="zh-CN" altLang="en-US" sz="2800" b="1" dirty="0">
                <a:solidFill>
                  <a:srgbClr val="FF0000"/>
                </a:solidFill>
                <a:latin typeface="隶书" panose="02010509060101010101" pitchFamily="49" charset="-122"/>
                <a:ea typeface="隶书" panose="02010509060101010101" pitchFamily="49" charset="-122"/>
              </a:rPr>
              <a:t>			五、势胜论</a:t>
            </a:r>
            <a:endParaRPr lang="en-US" altLang="zh-CN" sz="2800" b="1" dirty="0">
              <a:solidFill>
                <a:srgbClr val="FF0000"/>
              </a:solidFill>
              <a:latin typeface="隶书" panose="02010509060101010101" pitchFamily="49" charset="-122"/>
              <a:ea typeface="隶书" panose="02010509060101010101" pitchFamily="49" charset="-122"/>
            </a:endParaRPr>
          </a:p>
          <a:p>
            <a:pPr eaLnBrk="1" hangingPunct="1">
              <a:lnSpc>
                <a:spcPct val="150000"/>
              </a:lnSpc>
              <a:spcBef>
                <a:spcPct val="50000"/>
              </a:spcBef>
              <a:buFontTx/>
              <a:buNone/>
            </a:pPr>
            <a:r>
              <a:rPr lang="en-US" altLang="zh-CN" sz="2800" b="1" dirty="0">
                <a:solidFill>
                  <a:srgbClr val="FF0000"/>
                </a:solidFill>
                <a:ea typeface="黑体" panose="02010609060101010101" pitchFamily="49" charset="-122"/>
              </a:rPr>
              <a:t>		</a:t>
            </a:r>
            <a:r>
              <a:rPr lang="zh-CN" altLang="en-US" sz="2800" b="1" dirty="0">
                <a:solidFill>
                  <a:srgbClr val="FF0000"/>
                </a:solidFill>
                <a:ea typeface="黑体" panose="02010609060101010101" pitchFamily="49" charset="-122"/>
              </a:rPr>
              <a:t>本课学习重点</a:t>
            </a:r>
            <a:endParaRPr lang="en-US" altLang="zh-CN" sz="2800" b="1" dirty="0">
              <a:solidFill>
                <a:srgbClr val="FF0000"/>
              </a:solidFill>
              <a:ea typeface="黑体" panose="02010609060101010101" pitchFamily="49" charset="-122"/>
            </a:endParaRPr>
          </a:p>
          <a:p>
            <a:pPr eaLnBrk="1" hangingPunct="1">
              <a:lnSpc>
                <a:spcPct val="150000"/>
              </a:lnSpc>
              <a:spcBef>
                <a:spcPct val="0"/>
              </a:spcBef>
              <a:buFontTx/>
              <a:buNone/>
            </a:pPr>
            <a:r>
              <a:rPr lang="en-US" altLang="zh-CN" sz="2800" b="1" dirty="0">
                <a:solidFill>
                  <a:srgbClr val="FF0000"/>
                </a:solidFill>
                <a:ea typeface="黑体" panose="02010609060101010101" pitchFamily="49" charset="-122"/>
              </a:rPr>
              <a:t>1</a:t>
            </a:r>
            <a:r>
              <a:rPr lang="zh-CN" altLang="en-US" sz="2800" b="1" dirty="0">
                <a:solidFill>
                  <a:srgbClr val="FF0000"/>
                </a:solidFill>
                <a:ea typeface="黑体" panose="02010609060101010101" pitchFamily="49" charset="-122"/>
              </a:rPr>
              <a:t>、孙子的全胜思想有哪些？</a:t>
            </a:r>
            <a:endParaRPr lang="en-US" altLang="zh-CN" sz="2800" b="1" dirty="0">
              <a:solidFill>
                <a:srgbClr val="FF0000"/>
              </a:solidFill>
              <a:ea typeface="黑体" panose="02010609060101010101" pitchFamily="49" charset="-122"/>
            </a:endParaRPr>
          </a:p>
          <a:p>
            <a:pPr eaLnBrk="1" hangingPunct="1">
              <a:lnSpc>
                <a:spcPct val="150000"/>
              </a:lnSpc>
              <a:spcBef>
                <a:spcPct val="0"/>
              </a:spcBef>
              <a:buFontTx/>
              <a:buNone/>
            </a:pPr>
            <a:r>
              <a:rPr lang="en-US" altLang="zh-CN" sz="2800" b="1" dirty="0">
                <a:solidFill>
                  <a:srgbClr val="FF0000"/>
                </a:solidFill>
                <a:ea typeface="黑体" panose="02010609060101010101" pitchFamily="49" charset="-122"/>
              </a:rPr>
              <a:t>2</a:t>
            </a:r>
            <a:r>
              <a:rPr lang="zh-CN" altLang="en-US" sz="2800" b="1" dirty="0">
                <a:solidFill>
                  <a:srgbClr val="FF0000"/>
                </a:solidFill>
                <a:ea typeface="黑体" panose="02010609060101010101" pitchFamily="49" charset="-122"/>
              </a:rPr>
              <a:t>、你如何看孙子的“势”？</a:t>
            </a:r>
            <a:endParaRPr lang="en-US" altLang="zh-CN" sz="2800" b="1" dirty="0">
              <a:solidFill>
                <a:srgbClr val="FF0000"/>
              </a:solidFill>
              <a:ea typeface="黑体" panose="02010609060101010101" pitchFamily="49" charset="-122"/>
            </a:endParaRPr>
          </a:p>
          <a:p>
            <a:pPr eaLnBrk="1" hangingPunct="1">
              <a:lnSpc>
                <a:spcPct val="150000"/>
              </a:lnSpc>
              <a:spcBef>
                <a:spcPct val="0"/>
              </a:spcBef>
              <a:buFontTx/>
              <a:buNone/>
            </a:pPr>
            <a:r>
              <a:rPr lang="en-US" altLang="zh-CN" sz="2800" b="1" dirty="0">
                <a:solidFill>
                  <a:srgbClr val="FF0000"/>
                </a:solidFill>
                <a:ea typeface="黑体" panose="02010609060101010101" pitchFamily="49" charset="-122"/>
              </a:rPr>
              <a:t>3</a:t>
            </a:r>
            <a:r>
              <a:rPr lang="zh-CN" altLang="en-US" sz="2800" b="1" dirty="0">
                <a:solidFill>
                  <a:srgbClr val="FF0000"/>
                </a:solidFill>
                <a:ea typeface="黑体" panose="02010609060101010101" pitchFamily="49" charset="-122"/>
              </a:rPr>
              <a:t>、现代战争中如何做到“不战而屈人之兵” ？</a:t>
            </a:r>
          </a:p>
          <a:p>
            <a:pPr eaLnBrk="1" hangingPunct="1">
              <a:spcBef>
                <a:spcPct val="0"/>
              </a:spcBef>
              <a:buFontTx/>
              <a:buNone/>
            </a:pPr>
            <a:endParaRPr lang="zh-CN" altLang="en-US" sz="2800" b="1" dirty="0">
              <a:solidFill>
                <a:srgbClr val="FF0000"/>
              </a:solidFill>
              <a:latin typeface="隶书" panose="02010509060101010101" pitchFamily="49" charset="-122"/>
              <a:ea typeface="隶书" panose="02010509060101010101" pitchFamily="49"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2080" y="259080"/>
            <a:ext cx="6119495" cy="5939155"/>
          </a:xfrm>
          <a:prstGeom prst="rect">
            <a:avLst/>
          </a:prstGeom>
          <a:noFill/>
        </p:spPr>
        <p:txBody>
          <a:bodyPr wrap="square">
            <a:spAutoFit/>
          </a:bodyPr>
          <a:lstStyle/>
          <a:p>
            <a:pPr eaLnBrk="1" hangingPunct="1">
              <a:spcBef>
                <a:spcPct val="50000"/>
              </a:spcBef>
              <a:buFontTx/>
              <a:buNone/>
            </a:pPr>
            <a:r>
              <a:rPr lang="en-US" altLang="zh-CN" sz="2000" b="1" dirty="0">
                <a:solidFill>
                  <a:srgbClr val="FF0000"/>
                </a:solidFill>
                <a:latin typeface="宋体" panose="02010600030101010101" pitchFamily="2" charset="-122"/>
                <a:ea typeface="宋体" panose="02010600030101010101" pitchFamily="2" charset="-122"/>
              </a:rPr>
              <a:t> 	《</a:t>
            </a:r>
            <a:r>
              <a:rPr lang="zh-CN" altLang="en-US" sz="2000" b="1" dirty="0">
                <a:solidFill>
                  <a:srgbClr val="FF0000"/>
                </a:solidFill>
                <a:latin typeface="宋体" panose="02010600030101010101" pitchFamily="2" charset="-122"/>
                <a:ea typeface="宋体" panose="02010600030101010101" pitchFamily="2" charset="-122"/>
              </a:rPr>
              <a:t>孙子兵法</a:t>
            </a:r>
            <a:r>
              <a:rPr lang="en-US" altLang="zh-CN" sz="2000" b="1" dirty="0">
                <a:solidFill>
                  <a:srgbClr val="FF0000"/>
                </a:solidFill>
                <a:latin typeface="宋体" panose="02010600030101010101" pitchFamily="2" charset="-122"/>
                <a:ea typeface="宋体" panose="02010600030101010101" pitchFamily="2" charset="-122"/>
              </a:rPr>
              <a:t>》</a:t>
            </a:r>
            <a:r>
              <a:rPr lang="zh-CN" altLang="en-US" sz="2000" b="1" dirty="0">
                <a:solidFill>
                  <a:srgbClr val="FF0000"/>
                </a:solidFill>
                <a:latin typeface="宋体" panose="02010600030101010101" pitchFamily="2" charset="-122"/>
                <a:ea typeface="宋体" panose="02010600030101010101" pitchFamily="2" charset="-122"/>
              </a:rPr>
              <a:t>中的全胜论</a:t>
            </a:r>
          </a:p>
          <a:p>
            <a:pPr eaLnBrk="1" hangingPunct="1">
              <a:spcBef>
                <a:spcPct val="0"/>
              </a:spcBef>
              <a:buFontTx/>
              <a:buNone/>
            </a:pPr>
            <a:r>
              <a:rPr lang="zh-CN" altLang="en-US" sz="2000" b="1" dirty="0">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全胜是指不经直接的或严重的战斗而获得战争的完全胜利。</a:t>
            </a:r>
            <a:r>
              <a:rPr lang="zh-CN" altLang="en-US" sz="2000" b="1" dirty="0">
                <a:latin typeface="宋体" panose="02010600030101010101" pitchFamily="2" charset="-122"/>
                <a:ea typeface="宋体" panose="02010600030101010101" pitchFamily="2" charset="-122"/>
              </a:rPr>
              <a:t>孙子兵法是一部充满哲学思想的著作，他的</a:t>
            </a:r>
            <a:r>
              <a:rPr lang="zh-CN" altLang="en-US" sz="2000" b="1" dirty="0">
                <a:solidFill>
                  <a:srgbClr val="FF0000"/>
                </a:solidFill>
                <a:latin typeface="宋体" panose="02010600030101010101" pitchFamily="2" charset="-122"/>
                <a:ea typeface="宋体" panose="02010600030101010101" pitchFamily="2" charset="-122"/>
              </a:rPr>
              <a:t> “不战而屈人之兵”</a:t>
            </a:r>
            <a:r>
              <a:rPr lang="zh-CN" altLang="en-US" sz="2000" b="1" dirty="0">
                <a:latin typeface="宋体" panose="02010600030101010101" pitchFamily="2" charset="-122"/>
                <a:ea typeface="宋体" panose="02010600030101010101" pitchFamily="2" charset="-122"/>
              </a:rPr>
              <a:t>的核心是一个</a:t>
            </a:r>
            <a:r>
              <a:rPr lang="zh-CN" altLang="en-US" sz="2000" b="1" dirty="0">
                <a:solidFill>
                  <a:srgbClr val="FF0000"/>
                </a:solidFill>
                <a:latin typeface="宋体" panose="02010600030101010101" pitchFamily="2" charset="-122"/>
                <a:ea typeface="宋体" panose="02010600030101010101" pitchFamily="2" charset="-122"/>
              </a:rPr>
              <a:t>“全”</a:t>
            </a:r>
            <a:r>
              <a:rPr lang="zh-CN" altLang="en-US" sz="2000" b="1" dirty="0">
                <a:latin typeface="宋体" panose="02010600030101010101" pitchFamily="2" charset="-122"/>
                <a:ea typeface="宋体" panose="02010600030101010101" pitchFamily="2" charset="-122"/>
              </a:rPr>
              <a:t>字，如同孔子的“仁”，老子的“道” 。对于交战双方来说，</a:t>
            </a:r>
            <a:r>
              <a:rPr lang="zh-CN" altLang="en-US" sz="2000" b="1" dirty="0">
                <a:solidFill>
                  <a:srgbClr val="FF0000"/>
                </a:solidFill>
                <a:latin typeface="宋体" panose="02010600030101010101" pitchFamily="2" charset="-122"/>
                <a:ea typeface="宋体" panose="02010600030101010101" pitchFamily="2" charset="-122"/>
              </a:rPr>
              <a:t>全胜是最理想的结局</a:t>
            </a:r>
            <a:r>
              <a:rPr lang="zh-CN" altLang="en-US" sz="2000" b="1" dirty="0">
                <a:latin typeface="宋体" panose="02010600030101010101" pitchFamily="2" charset="-122"/>
                <a:ea typeface="宋体" panose="02010600030101010101" pitchFamily="2" charset="-122"/>
              </a:rPr>
              <a:t>，在谋划战争时应该以争取全胜为原则。实现全胜是采取己方损失最小而获益最大的方式克敌制胜。因此，全胜论就是关于最有效益地使用军事力量的理论，也就是说以最小的投入，获得最大效益的理论。</a:t>
            </a:r>
            <a:endParaRPr lang="en-US" altLang="zh-CN" sz="2000" b="1" dirty="0">
              <a:latin typeface="宋体" panose="02010600030101010101" pitchFamily="2" charset="-122"/>
              <a:ea typeface="宋体" panose="02010600030101010101" pitchFamily="2" charset="-122"/>
            </a:endParaRPr>
          </a:p>
          <a:p>
            <a:pPr eaLnBrk="1" hangingPunct="1">
              <a:spcBef>
                <a:spcPct val="0"/>
              </a:spcBef>
              <a:buFontTx/>
              <a:buNone/>
            </a:pPr>
            <a:endParaRPr lang="en-US" altLang="zh-CN" sz="2000" b="1" dirty="0">
              <a:solidFill>
                <a:schemeClr val="tx2"/>
              </a:solidFill>
              <a:latin typeface="宋体" panose="02010600030101010101" pitchFamily="2" charset="-122"/>
              <a:ea typeface="宋体" panose="02010600030101010101" pitchFamily="2" charset="-122"/>
            </a:endParaRPr>
          </a:p>
          <a:p>
            <a:pPr eaLnBrk="1" hangingPunct="1">
              <a:spcBef>
                <a:spcPct val="0"/>
              </a:spcBef>
              <a:buFontTx/>
              <a:buNone/>
            </a:pPr>
            <a:r>
              <a:rPr lang="zh-CN" altLang="en-US" sz="2000" b="1" dirty="0">
                <a:solidFill>
                  <a:schemeClr val="tx2"/>
                </a:solidFill>
                <a:latin typeface="宋体" panose="02010600030101010101" pitchFamily="2" charset="-122"/>
                <a:ea typeface="宋体" panose="02010600030101010101" pitchFamily="2" charset="-122"/>
              </a:rPr>
              <a:t>一、不战论</a:t>
            </a:r>
            <a:endParaRPr lang="en-US" altLang="zh-CN" sz="2000" b="1" dirty="0">
              <a:solidFill>
                <a:schemeClr val="tx2"/>
              </a:solidFill>
              <a:latin typeface="宋体" panose="02010600030101010101" pitchFamily="2" charset="-122"/>
              <a:ea typeface="宋体" panose="02010600030101010101" pitchFamily="2" charset="-122"/>
            </a:endParaRPr>
          </a:p>
          <a:p>
            <a:pPr>
              <a:spcBef>
                <a:spcPct val="0"/>
              </a:spcBef>
            </a:pPr>
            <a:r>
              <a:rPr kumimoji="0" lang="en-US" altLang="zh-CN" sz="2000" b="1" dirty="0">
                <a:latin typeface="宋体" panose="02010600030101010101" pitchFamily="2" charset="-122"/>
                <a:ea typeface="宋体" panose="02010600030101010101" pitchFamily="2" charset="-122"/>
              </a:rPr>
              <a:t>	</a:t>
            </a:r>
            <a:r>
              <a:rPr kumimoji="0" lang="zh-CN" altLang="en-US" sz="2000" b="1" dirty="0">
                <a:latin typeface="宋体" panose="02010600030101010101" pitchFamily="2" charset="-122"/>
                <a:ea typeface="宋体" panose="02010600030101010101" pitchFamily="2" charset="-122"/>
              </a:rPr>
              <a:t>孙子总结春秋及其以前的战争经验，提出了</a:t>
            </a:r>
            <a:r>
              <a:rPr kumimoji="0" lang="zh-CN" altLang="en-US" sz="2000" b="1" dirty="0">
                <a:solidFill>
                  <a:srgbClr val="FF0000"/>
                </a:solidFill>
                <a:latin typeface="宋体" panose="02010600030101010101" pitchFamily="2" charset="-122"/>
                <a:ea typeface="宋体" panose="02010600030101010101" pitchFamily="2" charset="-122"/>
              </a:rPr>
              <a:t>“不战而屈人之兵”</a:t>
            </a:r>
            <a:r>
              <a:rPr kumimoji="0" lang="zh-CN" altLang="en-US" sz="2000" b="1" dirty="0">
                <a:latin typeface="宋体" panose="02010600030101010101" pitchFamily="2" charset="-122"/>
                <a:ea typeface="宋体" panose="02010600030101010101" pitchFamily="2" charset="-122"/>
              </a:rPr>
              <a:t>的战略思想，他认为，运用一定的军事力量去达成一定的政治目的，有两种可供选择的方式：一是以智取胜，孙子称其为“全”；二是以力取胜，孙子称其为“破”。两相比较，孙子认为最好的战略是“全胜”战略，即</a:t>
            </a:r>
            <a:r>
              <a:rPr kumimoji="0" lang="zh-CN" altLang="en-US" sz="2000" b="1" dirty="0">
                <a:solidFill>
                  <a:srgbClr val="FF0000"/>
                </a:solidFill>
                <a:latin typeface="宋体" panose="02010600030101010101" pitchFamily="2" charset="-122"/>
                <a:ea typeface="宋体" panose="02010600030101010101" pitchFamily="2" charset="-122"/>
              </a:rPr>
              <a:t>“不战而屈人之兵”</a:t>
            </a:r>
            <a:r>
              <a:rPr kumimoji="0" lang="zh-CN" altLang="en-US" sz="2000" b="1" dirty="0">
                <a:latin typeface="宋体" panose="02010600030101010101" pitchFamily="2" charset="-122"/>
                <a:ea typeface="宋体" panose="02010600030101010101" pitchFamily="2" charset="-122"/>
              </a:rPr>
              <a:t>。</a:t>
            </a:r>
          </a:p>
          <a:p>
            <a:pPr eaLnBrk="1" hangingPunct="1">
              <a:spcBef>
                <a:spcPct val="0"/>
              </a:spcBef>
              <a:buFontTx/>
              <a:buNone/>
            </a:pPr>
            <a:endParaRPr lang="zh-CN" altLang="en-US" sz="2000" b="1" dirty="0">
              <a:solidFill>
                <a:schemeClr val="tx2"/>
              </a:solidFill>
              <a:latin typeface="宋体" panose="02010600030101010101" pitchFamily="2" charset="-122"/>
              <a:ea typeface="宋体" panose="02010600030101010101" pitchFamily="2" charset="-122"/>
            </a:endParaRPr>
          </a:p>
        </p:txBody>
      </p:sp>
      <p:sp>
        <p:nvSpPr>
          <p:cNvPr id="5" name="文本框 4"/>
          <p:cNvSpPr txBox="1"/>
          <p:nvPr/>
        </p:nvSpPr>
        <p:spPr>
          <a:xfrm>
            <a:off x="6402070" y="258832"/>
            <a:ext cx="5598160" cy="3170099"/>
          </a:xfrm>
          <a:prstGeom prst="rect">
            <a:avLst/>
          </a:prstGeom>
          <a:noFill/>
        </p:spPr>
        <p:txBody>
          <a:bodyPr wrap="square">
            <a:spAutoFit/>
          </a:bodyPr>
          <a:lstStyle/>
          <a:p>
            <a:pPr eaLnBrk="1" hangingPunct="1">
              <a:buFontTx/>
              <a:buNone/>
            </a:pPr>
            <a:r>
              <a:rPr lang="en-US" altLang="zh-CN" sz="2000" b="1" dirty="0">
                <a:latin typeface="宋体" panose="02010600030101010101" pitchFamily="2" charset="-122"/>
                <a:ea typeface="宋体" panose="02010600030101010101" pitchFamily="2" charset="-122"/>
              </a:rPr>
              <a:t> 1</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孙子兵法</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的核心</a:t>
            </a:r>
            <a:r>
              <a:rPr lang="en-US" altLang="zh-CN" sz="2000" b="1" dirty="0">
                <a:latin typeface="宋体" panose="02010600030101010101" pitchFamily="2" charset="-122"/>
                <a:ea typeface="宋体" panose="02010600030101010101" pitchFamily="2" charset="-122"/>
              </a:rPr>
              <a:t>---“</a:t>
            </a:r>
            <a:r>
              <a:rPr lang="zh-CN" altLang="en-US" sz="2000" b="1" dirty="0">
                <a:solidFill>
                  <a:srgbClr val="FF0000"/>
                </a:solidFill>
                <a:latin typeface="宋体" panose="02010600030101010101" pitchFamily="2" charset="-122"/>
                <a:ea typeface="宋体" panose="02010600030101010101" pitchFamily="2" charset="-122"/>
              </a:rPr>
              <a:t>全胜</a:t>
            </a:r>
            <a:r>
              <a:rPr lang="zh-CN" altLang="en-US" sz="2000" b="1" dirty="0">
                <a:latin typeface="宋体" panose="02010600030101010101" pitchFamily="2" charset="-122"/>
                <a:ea typeface="宋体" panose="02010600030101010101" pitchFamily="2" charset="-122"/>
              </a:rPr>
              <a:t>”</a:t>
            </a:r>
          </a:p>
          <a:p>
            <a:pPr eaLnBrk="1" hangingPunct="1">
              <a:buFontTx/>
              <a:buNone/>
            </a:pPr>
            <a:r>
              <a:rPr lang="zh-CN" altLang="en-US" sz="2000" b="1" dirty="0">
                <a:latin typeface="宋体" panose="02010600030101010101" pitchFamily="2" charset="-122"/>
                <a:ea typeface="宋体" panose="02010600030101010101" pitchFamily="2" charset="-122"/>
              </a:rPr>
              <a:t>       故用兵之法，全国为上，破国次之；全军为上，破军次之；全旅为上，破旅次之；全卒为上，破卒次之；全伍为上，破伍次之。           </a:t>
            </a:r>
            <a:r>
              <a:rPr lang="zh-CN" altLang="en-US" sz="2000" b="1" dirty="0">
                <a:solidFill>
                  <a:srgbClr val="FF0000"/>
                </a:solidFill>
                <a:latin typeface="宋体" panose="02010600030101010101" pitchFamily="2" charset="-122"/>
                <a:ea typeface="宋体" panose="02010600030101010101" pitchFamily="2" charset="-122"/>
              </a:rPr>
              <a:t>指导战争的法则是，            </a:t>
            </a:r>
            <a:r>
              <a:rPr lang="en-US" altLang="zh-CN" sz="2000" b="1" dirty="0">
                <a:solidFill>
                  <a:srgbClr val="FF0000"/>
                </a:solidFill>
                <a:latin typeface="宋体" panose="02010600030101010101" pitchFamily="2" charset="-122"/>
                <a:ea typeface="宋体" panose="02010600030101010101" pitchFamily="2" charset="-122"/>
              </a:rPr>
              <a:t>《</a:t>
            </a:r>
            <a:r>
              <a:rPr lang="zh-CN" altLang="en-US" sz="2000" b="1" dirty="0">
                <a:solidFill>
                  <a:srgbClr val="FF0000"/>
                </a:solidFill>
                <a:latin typeface="宋体" panose="02010600030101010101" pitchFamily="2" charset="-122"/>
                <a:ea typeface="宋体" panose="02010600030101010101" pitchFamily="2" charset="-122"/>
              </a:rPr>
              <a:t>谋攻篇</a:t>
            </a:r>
            <a:r>
              <a:rPr lang="en-US" altLang="zh-CN" sz="2000" b="1" dirty="0">
                <a:solidFill>
                  <a:srgbClr val="FF0000"/>
                </a:solidFill>
                <a:latin typeface="宋体" panose="02010600030101010101" pitchFamily="2" charset="-122"/>
                <a:ea typeface="宋体" panose="02010600030101010101" pitchFamily="2" charset="-122"/>
              </a:rPr>
              <a:t>》</a:t>
            </a:r>
            <a:r>
              <a:rPr lang="zh-CN" altLang="en-US" sz="2000" b="1" dirty="0">
                <a:solidFill>
                  <a:srgbClr val="FF0000"/>
                </a:solidFill>
                <a:latin typeface="宋体" panose="02010600030101010101" pitchFamily="2" charset="-122"/>
                <a:ea typeface="宋体" panose="02010600030101010101" pitchFamily="2" charset="-122"/>
              </a:rPr>
              <a:t>             使敌人</a:t>
            </a:r>
            <a:r>
              <a:rPr lang="zh-CN" altLang="en-US" sz="2000" b="1" dirty="0">
                <a:latin typeface="宋体" panose="02010600030101010101" pitchFamily="2" charset="-122"/>
                <a:ea typeface="宋体" panose="02010600030101010101" pitchFamily="2" charset="-122"/>
              </a:rPr>
              <a:t>全国</a:t>
            </a:r>
            <a:r>
              <a:rPr lang="zh-CN" altLang="en-US" sz="2000" b="1" dirty="0">
                <a:solidFill>
                  <a:srgbClr val="FF0000"/>
                </a:solidFill>
                <a:latin typeface="宋体" panose="02010600030101010101" pitchFamily="2" charset="-122"/>
                <a:ea typeface="宋体" panose="02010600030101010101" pitchFamily="2" charset="-122"/>
              </a:rPr>
              <a:t>完整地降服是上策，击破它就次一等；使敌人</a:t>
            </a:r>
            <a:r>
              <a:rPr lang="zh-CN" altLang="en-US" sz="2000" b="1" dirty="0">
                <a:latin typeface="宋体" panose="02010600030101010101" pitchFamily="2" charset="-122"/>
                <a:ea typeface="宋体" panose="02010600030101010101" pitchFamily="2" charset="-122"/>
              </a:rPr>
              <a:t>全</a:t>
            </a:r>
            <a:r>
              <a:rPr lang="zh-CN" altLang="en-US" sz="2000" b="1" dirty="0">
                <a:solidFill>
                  <a:schemeClr val="tx2"/>
                </a:solidFill>
                <a:latin typeface="宋体" panose="02010600030101010101" pitchFamily="2" charset="-122"/>
                <a:ea typeface="宋体" panose="02010600030101010101" pitchFamily="2" charset="-122"/>
              </a:rPr>
              <a:t>军</a:t>
            </a:r>
            <a:r>
              <a:rPr lang="zh-CN" altLang="en-US" sz="2000" b="1" dirty="0">
                <a:solidFill>
                  <a:srgbClr val="FF0000"/>
                </a:solidFill>
                <a:latin typeface="宋体" panose="02010600030101010101" pitchFamily="2" charset="-122"/>
                <a:ea typeface="宋体" panose="02010600030101010101" pitchFamily="2" charset="-122"/>
              </a:rPr>
              <a:t>完整的降服是上策，击破它就次一等；使敌人</a:t>
            </a:r>
            <a:r>
              <a:rPr lang="zh-CN" altLang="en-US" sz="2000" b="1" dirty="0">
                <a:latin typeface="宋体" panose="02010600030101010101" pitchFamily="2" charset="-122"/>
                <a:ea typeface="宋体" panose="02010600030101010101" pitchFamily="2" charset="-122"/>
              </a:rPr>
              <a:t>全旅</a:t>
            </a:r>
            <a:r>
              <a:rPr lang="zh-CN" altLang="en-US" sz="2000" b="1" dirty="0">
                <a:solidFill>
                  <a:srgbClr val="FF0000"/>
                </a:solidFill>
                <a:latin typeface="宋体" panose="02010600030101010101" pitchFamily="2" charset="-122"/>
                <a:ea typeface="宋体" panose="02010600030101010101" pitchFamily="2" charset="-122"/>
              </a:rPr>
              <a:t>完整的降服是上策，击破它就次一等；使敌人</a:t>
            </a:r>
            <a:r>
              <a:rPr lang="zh-CN" altLang="en-US" sz="2000" b="1" dirty="0">
                <a:latin typeface="宋体" panose="02010600030101010101" pitchFamily="2" charset="-122"/>
                <a:ea typeface="宋体" panose="02010600030101010101" pitchFamily="2" charset="-122"/>
              </a:rPr>
              <a:t>全</a:t>
            </a:r>
            <a:r>
              <a:rPr lang="zh-CN" altLang="en-US" sz="2000" b="1" dirty="0">
                <a:solidFill>
                  <a:schemeClr val="tx2"/>
                </a:solidFill>
                <a:latin typeface="宋体" panose="02010600030101010101" pitchFamily="2" charset="-122"/>
                <a:ea typeface="宋体" panose="02010600030101010101" pitchFamily="2" charset="-122"/>
              </a:rPr>
              <a:t>卒</a:t>
            </a:r>
            <a:r>
              <a:rPr lang="zh-CN" altLang="en-US" sz="2000" b="1" dirty="0">
                <a:solidFill>
                  <a:srgbClr val="FF0000"/>
                </a:solidFill>
                <a:latin typeface="宋体" panose="02010600030101010101" pitchFamily="2" charset="-122"/>
                <a:ea typeface="宋体" panose="02010600030101010101" pitchFamily="2" charset="-122"/>
              </a:rPr>
              <a:t>完整的降服是上策，击破它就次一等；使敌人</a:t>
            </a:r>
            <a:r>
              <a:rPr lang="zh-CN" altLang="en-US" sz="2000" b="1" dirty="0">
                <a:latin typeface="宋体" panose="02010600030101010101" pitchFamily="2" charset="-122"/>
                <a:ea typeface="宋体" panose="02010600030101010101" pitchFamily="2" charset="-122"/>
              </a:rPr>
              <a:t>全</a:t>
            </a:r>
            <a:r>
              <a:rPr lang="zh-CN" altLang="en-US" sz="2000" b="1" dirty="0">
                <a:solidFill>
                  <a:schemeClr val="tx2"/>
                </a:solidFill>
                <a:latin typeface="宋体" panose="02010600030101010101" pitchFamily="2" charset="-122"/>
                <a:ea typeface="宋体" panose="02010600030101010101" pitchFamily="2" charset="-122"/>
              </a:rPr>
              <a:t>伍</a:t>
            </a:r>
            <a:r>
              <a:rPr lang="zh-CN" altLang="en-US" sz="2000" b="1" dirty="0">
                <a:solidFill>
                  <a:srgbClr val="FF0000"/>
                </a:solidFill>
                <a:latin typeface="宋体" panose="02010600030101010101" pitchFamily="2" charset="-122"/>
                <a:ea typeface="宋体" panose="02010600030101010101" pitchFamily="2" charset="-122"/>
              </a:rPr>
              <a:t>完整的降服是上策，击破它就次一等。</a:t>
            </a:r>
          </a:p>
        </p:txBody>
      </p:sp>
      <p:sp>
        <p:nvSpPr>
          <p:cNvPr id="7" name="文本框 6"/>
          <p:cNvSpPr txBox="1"/>
          <p:nvPr/>
        </p:nvSpPr>
        <p:spPr>
          <a:xfrm>
            <a:off x="6564630" y="4293781"/>
            <a:ext cx="5435600" cy="1323439"/>
          </a:xfrm>
          <a:prstGeom prst="rect">
            <a:avLst/>
          </a:prstGeom>
          <a:noFill/>
        </p:spPr>
        <p:txBody>
          <a:bodyPr wrap="square">
            <a:spAutoFit/>
          </a:bodyPr>
          <a:lstStyle/>
          <a:p>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是故百战百胜，非善之善者也；不战而屈人之兵，善之善者也。	</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谋攻篇</a:t>
            </a:r>
            <a:r>
              <a:rPr lang="en-US" altLang="zh-CN" sz="2000" b="1" dirty="0">
                <a:latin typeface="宋体" panose="02010600030101010101" pitchFamily="2" charset="-122"/>
                <a:ea typeface="宋体" panose="02010600030101010101" pitchFamily="2" charset="-122"/>
              </a:rPr>
              <a:t>》</a:t>
            </a:r>
            <a:br>
              <a:rPr lang="en-US" altLang="zh-CN" sz="2000" b="1" dirty="0">
                <a:latin typeface="宋体" panose="02010600030101010101" pitchFamily="2" charset="-122"/>
                <a:ea typeface="宋体" panose="02010600030101010101" pitchFamily="2" charset="-122"/>
              </a:rPr>
            </a:b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因此，百战百胜不算高明中最高明的，不经交战而使敌人屈服，才算是高明中最高明的。</a:t>
            </a:r>
            <a:endParaRPr lang="zh-CN" altLang="en-US" sz="2000" dirty="0">
              <a:latin typeface="宋体" panose="02010600030101010101" pitchFamily="2" charset="-122"/>
              <a:ea typeface="宋体" panose="02010600030101010101" pitchFamily="2" charset="-122"/>
            </a:endParaRPr>
          </a:p>
        </p:txBody>
      </p:sp>
      <p:cxnSp>
        <p:nvCxnSpPr>
          <p:cNvPr id="2" name="直接连接符 1"/>
          <p:cNvCxnSpPr/>
          <p:nvPr/>
        </p:nvCxnSpPr>
        <p:spPr>
          <a:xfrm>
            <a:off x="118110" y="3439160"/>
            <a:ext cx="6230620" cy="971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flipV="1">
            <a:off x="6251575" y="33020"/>
            <a:ext cx="21590" cy="362204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2880" y="266219"/>
            <a:ext cx="6096000" cy="2200602"/>
          </a:xfrm>
          <a:prstGeom prst="rect">
            <a:avLst/>
          </a:prstGeom>
          <a:noFill/>
        </p:spPr>
        <p:txBody>
          <a:bodyPr wrap="square">
            <a:spAutoFit/>
          </a:bodyPr>
          <a:lstStyle/>
          <a:p>
            <a:pPr eaLnBrk="1" hangingPunct="1">
              <a:spcBef>
                <a:spcPct val="50000"/>
              </a:spcBef>
              <a:buFontTx/>
              <a:buNone/>
            </a:pPr>
            <a:r>
              <a:rPr lang="en-US" altLang="zh-CN" sz="2000" b="1" dirty="0">
                <a:latin typeface="宋体" panose="02010600030101010101" pitchFamily="2" charset="-122"/>
                <a:ea typeface="宋体" panose="02010600030101010101" pitchFamily="2" charset="-122"/>
              </a:rPr>
              <a:t> 2</a:t>
            </a:r>
            <a:r>
              <a:rPr lang="zh-CN" altLang="en-US" sz="2000" b="1" dirty="0">
                <a:latin typeface="宋体" panose="02010600030101010101" pitchFamily="2" charset="-122"/>
                <a:ea typeface="宋体" panose="02010600030101010101" pitchFamily="2" charset="-122"/>
              </a:rPr>
              <a:t>、不战而屈人之兵的含义</a:t>
            </a:r>
            <a:br>
              <a:rPr lang="zh-CN" altLang="en-US" sz="1800" b="1" dirty="0">
                <a:solidFill>
                  <a:srgbClr val="FF0000"/>
                </a:solidFill>
                <a:latin typeface="宋体" panose="02010600030101010101" pitchFamily="2" charset="-122"/>
                <a:ea typeface="宋体" panose="02010600030101010101" pitchFamily="2" charset="-122"/>
              </a:rPr>
            </a:br>
            <a:r>
              <a:rPr lang="zh-CN" altLang="en-US" sz="1800" b="1" dirty="0">
                <a:solidFill>
                  <a:srgbClr val="FF0000"/>
                </a:solidFill>
                <a:latin typeface="宋体" panose="02010600030101010101" pitchFamily="2" charset="-122"/>
                <a:ea typeface="宋体" panose="02010600030101010101" pitchFamily="2" charset="-122"/>
              </a:rPr>
              <a:t>  一是要把政治斗争、外交斗争与军事斗争相结合。</a:t>
            </a:r>
            <a:br>
              <a:rPr lang="zh-CN" altLang="en-US" sz="1800" b="1" dirty="0">
                <a:solidFill>
                  <a:srgbClr val="FF0000"/>
                </a:solidFill>
                <a:latin typeface="宋体" panose="02010600030101010101" pitchFamily="2" charset="-122"/>
                <a:ea typeface="宋体" panose="02010600030101010101" pitchFamily="2" charset="-122"/>
              </a:rPr>
            </a:br>
            <a:r>
              <a:rPr lang="zh-CN" altLang="en-US" sz="1800" b="1" dirty="0">
                <a:solidFill>
                  <a:srgbClr val="FF0000"/>
                </a:solidFill>
                <a:latin typeface="宋体" panose="02010600030101010101" pitchFamily="2" charset="-122"/>
                <a:ea typeface="宋体" panose="02010600030101010101" pitchFamily="2" charset="-122"/>
              </a:rPr>
              <a:t>  二是应具有克敌制胜的谋略和实力。</a:t>
            </a:r>
            <a:br>
              <a:rPr lang="zh-CN" altLang="en-US" sz="1800" b="1" dirty="0">
                <a:solidFill>
                  <a:srgbClr val="FF0000"/>
                </a:solidFill>
                <a:latin typeface="宋体" panose="02010600030101010101" pitchFamily="2" charset="-122"/>
                <a:ea typeface="宋体" panose="02010600030101010101" pitchFamily="2" charset="-122"/>
              </a:rPr>
            </a:br>
            <a:r>
              <a:rPr lang="zh-CN" altLang="en-US" sz="1800" b="1" dirty="0">
                <a:solidFill>
                  <a:srgbClr val="FF0000"/>
                </a:solidFill>
                <a:latin typeface="宋体" panose="02010600030101010101" pitchFamily="2" charset="-122"/>
                <a:ea typeface="宋体" panose="02010600030101010101" pitchFamily="2" charset="-122"/>
              </a:rPr>
              <a:t>  三是“不战”并不是一切战都没有。政治战、外交战、经济战等是必须使用的。</a:t>
            </a:r>
            <a:br>
              <a:rPr lang="zh-CN" altLang="en-US" sz="1800" b="1" dirty="0">
                <a:solidFill>
                  <a:srgbClr val="FF0000"/>
                </a:solidFill>
                <a:latin typeface="宋体" panose="02010600030101010101" pitchFamily="2" charset="-122"/>
                <a:ea typeface="宋体" panose="02010600030101010101" pitchFamily="2" charset="-122"/>
              </a:rPr>
            </a:br>
            <a:r>
              <a:rPr lang="zh-CN" altLang="en-US" sz="1800" b="1" dirty="0">
                <a:solidFill>
                  <a:srgbClr val="FF0000"/>
                </a:solidFill>
                <a:latin typeface="宋体" panose="02010600030101010101" pitchFamily="2" charset="-122"/>
                <a:ea typeface="宋体" panose="02010600030101010101" pitchFamily="2" charset="-122"/>
              </a:rPr>
              <a:t>  四是应该广义理解“不战”。</a:t>
            </a:r>
            <a:endParaRPr lang="zh-CN" altLang="en-US" sz="1800" b="1" dirty="0">
              <a:latin typeface="宋体" panose="02010600030101010101" pitchFamily="2" charset="-122"/>
              <a:ea typeface="宋体" panose="02010600030101010101" pitchFamily="2" charset="-122"/>
            </a:endParaRPr>
          </a:p>
          <a:p>
            <a:pPr eaLnBrk="1" hangingPunct="1">
              <a:spcBef>
                <a:spcPct val="50000"/>
              </a:spcBef>
              <a:buFontTx/>
              <a:buNone/>
            </a:pPr>
            <a:r>
              <a:rPr lang="zh-CN" altLang="en-US" sz="1800" b="1" dirty="0">
                <a:latin typeface="宋体" panose="02010600030101010101" pitchFamily="2" charset="-122"/>
                <a:ea typeface="宋体" panose="02010600030101010101" pitchFamily="2" charset="-122"/>
              </a:rPr>
              <a:t>  例：“全军为上，全旅为上</a:t>
            </a:r>
            <a:r>
              <a:rPr lang="en-US" altLang="zh-CN" sz="1800" b="1" dirty="0">
                <a:latin typeface="宋体" panose="02010600030101010101" pitchFamily="2" charset="-122"/>
                <a:ea typeface="宋体" panose="02010600030101010101" pitchFamily="2" charset="-122"/>
              </a:rPr>
              <a:t>……”</a:t>
            </a:r>
            <a:r>
              <a:rPr lang="zh-CN" altLang="en-US" sz="1800" b="1"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5" name="文本框 4"/>
          <p:cNvSpPr txBox="1"/>
          <p:nvPr/>
        </p:nvSpPr>
        <p:spPr>
          <a:xfrm>
            <a:off x="182880" y="2607186"/>
            <a:ext cx="10474960" cy="4508927"/>
          </a:xfrm>
          <a:prstGeom prst="rect">
            <a:avLst/>
          </a:prstGeom>
          <a:noFill/>
        </p:spPr>
        <p:txBody>
          <a:bodyPr wrap="square">
            <a:spAutoFit/>
          </a:bodyPr>
          <a:lstStyle/>
          <a:p>
            <a:pPr eaLnBrk="1" hangingPunct="1">
              <a:spcBef>
                <a:spcPct val="50000"/>
              </a:spcBef>
              <a:buFontTx/>
              <a:buNone/>
            </a:pPr>
            <a:r>
              <a:rPr lang="en-US" altLang="zh-CN" sz="1800" b="1" dirty="0">
                <a:latin typeface="宋体" panose="02010600030101010101" pitchFamily="2" charset="-122"/>
                <a:ea typeface="宋体" panose="02010600030101010101" pitchFamily="2" charset="-122"/>
              </a:rPr>
              <a:t> </a:t>
            </a:r>
            <a:r>
              <a:rPr lang="en-US" altLang="zh-CN" sz="2000" b="1" dirty="0">
                <a:latin typeface="宋体" panose="02010600030101010101" pitchFamily="2" charset="-122"/>
                <a:ea typeface="宋体" panose="02010600030101010101" pitchFamily="2" charset="-122"/>
              </a:rPr>
              <a:t>3</a:t>
            </a:r>
            <a:r>
              <a:rPr lang="zh-CN" altLang="en-US" sz="2000" b="1" dirty="0">
                <a:latin typeface="宋体" panose="02010600030101010101" pitchFamily="2" charset="-122"/>
                <a:ea typeface="宋体" panose="02010600030101010101" pitchFamily="2" charset="-122"/>
              </a:rPr>
              <a:t>、不战而屈人之兵的手段</a:t>
            </a:r>
            <a:br>
              <a:rPr lang="zh-CN" altLang="en-US" sz="2000" b="1" dirty="0">
                <a:solidFill>
                  <a:schemeClr val="tx2"/>
                </a:solidFill>
                <a:latin typeface="宋体" panose="02010600030101010101" pitchFamily="2" charset="-122"/>
                <a:ea typeface="宋体" panose="02010600030101010101" pitchFamily="2" charset="-122"/>
              </a:rPr>
            </a:br>
            <a:r>
              <a:rPr lang="zh-CN" altLang="en-US" sz="1600" b="1" dirty="0">
                <a:solidFill>
                  <a:schemeClr val="tx2"/>
                </a:solidFill>
                <a:latin typeface="宋体" panose="02010600030101010101" pitchFamily="2" charset="-122"/>
                <a:ea typeface="宋体" panose="02010600030101010101" pitchFamily="2" charset="-122"/>
              </a:rPr>
              <a:t>  </a:t>
            </a:r>
            <a:endParaRPr lang="en-US" altLang="zh-CN" sz="1600" b="1" dirty="0">
              <a:solidFill>
                <a:schemeClr val="tx2"/>
              </a:solidFill>
              <a:latin typeface="宋体" panose="02010600030101010101" pitchFamily="2" charset="-122"/>
              <a:ea typeface="宋体" panose="02010600030101010101" pitchFamily="2" charset="-122"/>
            </a:endParaRPr>
          </a:p>
          <a:p>
            <a:pPr eaLnBrk="1" hangingPunct="1">
              <a:spcBef>
                <a:spcPct val="50000"/>
              </a:spcBef>
              <a:buFontTx/>
              <a:buNone/>
            </a:pPr>
            <a:r>
              <a:rPr lang="zh-CN" altLang="en-US" sz="1800" b="1" dirty="0">
                <a:solidFill>
                  <a:srgbClr val="FF0000"/>
                </a:solidFill>
                <a:latin typeface="宋体" panose="02010600030101010101" pitchFamily="2" charset="-122"/>
                <a:ea typeface="宋体" panose="02010600030101010101" pitchFamily="2" charset="-122"/>
              </a:rPr>
              <a:t>“威加于敌”，以强大的势力威服敌人，有决心、让对方知道。</a:t>
            </a:r>
            <a:endParaRPr lang="en-US" altLang="zh-CN" sz="1800" b="1" dirty="0">
              <a:solidFill>
                <a:srgbClr val="FF0000"/>
              </a:solidFill>
              <a:latin typeface="宋体" panose="02010600030101010101" pitchFamily="2" charset="-122"/>
              <a:ea typeface="宋体" panose="02010600030101010101" pitchFamily="2" charset="-122"/>
            </a:endParaRPr>
          </a:p>
          <a:p>
            <a:pPr eaLnBrk="1" hangingPunct="1">
              <a:spcBef>
                <a:spcPct val="50000"/>
              </a:spcBef>
              <a:buFontTx/>
              <a:buNone/>
            </a:pPr>
            <a:r>
              <a:rPr lang="zh-CN" altLang="en-US" b="1" dirty="0">
                <a:solidFill>
                  <a:srgbClr val="FF0000"/>
                </a:solidFill>
                <a:latin typeface="宋体" panose="02010600030101010101" pitchFamily="2" charset="-122"/>
                <a:ea typeface="宋体" panose="02010600030101010101" pitchFamily="2" charset="-122"/>
              </a:rPr>
              <a:t>实例：</a:t>
            </a:r>
            <a:r>
              <a:rPr lang="zh-CN" altLang="zh-CN" sz="1800" dirty="0">
                <a:solidFill>
                  <a:srgbClr val="FF0000"/>
                </a:solidFill>
                <a:latin typeface="宋体" panose="02010600030101010101" pitchFamily="2" charset="-122"/>
                <a:ea typeface="宋体" panose="02010600030101010101" pitchFamily="2" charset="-122"/>
              </a:rPr>
              <a:t>纳土归宋</a:t>
            </a:r>
            <a:r>
              <a:rPr lang="zh-CN" altLang="zh-CN" b="1" dirty="0">
                <a:latin typeface="宋体" panose="02010600030101010101" pitchFamily="2" charset="-122"/>
                <a:ea typeface="宋体" panose="02010600030101010101" pitchFamily="2" charset="-122"/>
              </a:rPr>
              <a:t>面对赵宋的强大兵力，第五任吴越国王</a:t>
            </a:r>
            <a:r>
              <a:rPr lang="zh-CN" altLang="zh-CN" b="1" dirty="0">
                <a:solidFill>
                  <a:srgbClr val="FF0000"/>
                </a:solidFill>
                <a:latin typeface="宋体" panose="02010600030101010101" pitchFamily="2" charset="-122"/>
                <a:ea typeface="宋体" panose="02010600030101010101" pitchFamily="2" charset="-122"/>
              </a:rPr>
              <a:t>钱弘俶</a:t>
            </a:r>
            <a:r>
              <a:rPr lang="zh-CN" altLang="zh-CN" b="1" dirty="0">
                <a:latin typeface="宋体" panose="02010600030101010101" pitchFamily="2" charset="-122"/>
                <a:ea typeface="宋体" panose="02010600030101010101" pitchFamily="2" charset="-122"/>
              </a:rPr>
              <a:t>根据</a:t>
            </a:r>
            <a:r>
              <a:rPr lang="zh-CN" altLang="zh-CN" b="1" dirty="0">
                <a:solidFill>
                  <a:srgbClr val="000000"/>
                </a:solidFill>
                <a:latin typeface="宋体" panose="02010600030101010101" pitchFamily="2" charset="-122"/>
                <a:ea typeface="宋体" panose="02010600030101010101" pitchFamily="2" charset="-122"/>
              </a:rPr>
              <a:t>先祖</a:t>
            </a:r>
            <a:r>
              <a:rPr lang="en-US" altLang="zh-CN" b="1" dirty="0">
                <a:latin typeface="宋体" panose="02010600030101010101" pitchFamily="2" charset="-122"/>
                <a:ea typeface="宋体" panose="02010600030101010101" pitchFamily="2" charset="-122"/>
              </a:rPr>
              <a:t>“</a:t>
            </a:r>
            <a:r>
              <a:rPr lang="zh-CN" altLang="zh-CN" b="1" dirty="0">
                <a:latin typeface="宋体" panose="02010600030101010101" pitchFamily="2" charset="-122"/>
                <a:ea typeface="宋体" panose="02010600030101010101" pitchFamily="2" charset="-122"/>
              </a:rPr>
              <a:t>善事中国</a:t>
            </a:r>
            <a:r>
              <a:rPr lang="en-US" altLang="zh-CN" b="1" dirty="0">
                <a:latin typeface="宋体" panose="02010600030101010101" pitchFamily="2" charset="-122"/>
                <a:ea typeface="宋体" panose="02010600030101010101" pitchFamily="2" charset="-122"/>
              </a:rPr>
              <a:t>”</a:t>
            </a:r>
            <a:r>
              <a:rPr lang="zh-CN" altLang="zh-CN" b="1" dirty="0">
                <a:latin typeface="宋体" panose="02010600030101010101" pitchFamily="2" charset="-122"/>
                <a:ea typeface="宋体" panose="02010600030101010101" pitchFamily="2" charset="-122"/>
              </a:rPr>
              <a:t>、</a:t>
            </a:r>
            <a:r>
              <a:rPr lang="en-US" altLang="zh-CN" b="1" dirty="0">
                <a:latin typeface="宋体" panose="02010600030101010101" pitchFamily="2" charset="-122"/>
                <a:ea typeface="宋体" panose="02010600030101010101" pitchFamily="2" charset="-122"/>
              </a:rPr>
              <a:t>“</a:t>
            </a:r>
            <a:r>
              <a:rPr lang="zh-CN" altLang="zh-CN" b="1" dirty="0">
                <a:latin typeface="宋体" panose="02010600030101010101" pitchFamily="2" charset="-122"/>
                <a:ea typeface="宋体" panose="02010600030101010101" pitchFamily="2" charset="-122"/>
              </a:rPr>
              <a:t>如遇真主宜速归附</a:t>
            </a:r>
            <a:r>
              <a:rPr lang="en-US" altLang="zh-CN" b="1" dirty="0">
                <a:latin typeface="宋体" panose="02010600030101010101" pitchFamily="2" charset="-122"/>
                <a:ea typeface="宋体" panose="02010600030101010101" pitchFamily="2" charset="-122"/>
              </a:rPr>
              <a:t>”</a:t>
            </a:r>
            <a:r>
              <a:rPr lang="zh-CN" altLang="zh-CN" b="1" dirty="0">
                <a:latin typeface="宋体" panose="02010600030101010101" pitchFamily="2" charset="-122"/>
                <a:ea typeface="宋体" panose="02010600030101010101" pitchFamily="2" charset="-122"/>
              </a:rPr>
              <a:t>的遗训，审时度势，作出了痛苦而明智的抉择，主动上书</a:t>
            </a:r>
            <a:r>
              <a:rPr lang="en-US" altLang="zh-CN" b="1" dirty="0">
                <a:latin typeface="宋体" panose="02010600030101010101" pitchFamily="2" charset="-122"/>
                <a:ea typeface="宋体" panose="02010600030101010101" pitchFamily="2" charset="-122"/>
              </a:rPr>
              <a:t>“</a:t>
            </a:r>
            <a:r>
              <a:rPr lang="zh-CN" altLang="zh-CN" b="1" dirty="0">
                <a:latin typeface="宋体" panose="02010600030101010101" pitchFamily="2" charset="-122"/>
                <a:ea typeface="宋体" panose="02010600030101010101" pitchFamily="2" charset="-122"/>
              </a:rPr>
              <a:t>纳土归宋</a:t>
            </a:r>
            <a:r>
              <a:rPr lang="en-US" altLang="zh-CN" b="1" dirty="0">
                <a:latin typeface="宋体" panose="02010600030101010101" pitchFamily="2" charset="-122"/>
                <a:ea typeface="宋体" panose="02010600030101010101" pitchFamily="2" charset="-122"/>
              </a:rPr>
              <a:t>”</a:t>
            </a:r>
            <a:r>
              <a:rPr lang="zh-CN" altLang="zh-CN" b="1"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a:p>
            <a:pPr eaLnBrk="1" hangingPunct="1">
              <a:spcBef>
                <a:spcPct val="50000"/>
              </a:spcBef>
              <a:buFontTx/>
              <a:buNone/>
            </a:pPr>
            <a:r>
              <a:rPr lang="zh-CN" altLang="en-US" sz="2800" b="1" i="1" dirty="0">
                <a:solidFill>
                  <a:srgbClr val="FF0000"/>
                </a:solidFill>
                <a:latin typeface="宋体" panose="02010600030101010101" pitchFamily="2" charset="-122"/>
                <a:ea typeface="宋体" panose="02010600030101010101" pitchFamily="2" charset="-122"/>
              </a:rPr>
              <a:t>视频：平津战役</a:t>
            </a:r>
            <a:endParaRPr lang="en-US" altLang="zh-CN" sz="2800" b="1" i="1" dirty="0">
              <a:solidFill>
                <a:srgbClr val="FF0000"/>
              </a:solidFill>
              <a:latin typeface="宋体" panose="02010600030101010101" pitchFamily="2" charset="-122"/>
              <a:ea typeface="宋体" panose="02010600030101010101" pitchFamily="2" charset="-122"/>
            </a:endParaRPr>
          </a:p>
          <a:p>
            <a:pPr algn="ctr" eaLnBrk="1" hangingPunct="1">
              <a:spcBef>
                <a:spcPct val="0"/>
              </a:spcBef>
              <a:buFontTx/>
              <a:buNone/>
            </a:pPr>
            <a:r>
              <a:rPr lang="zh-CN" altLang="en-US" sz="2000" b="1" dirty="0">
                <a:solidFill>
                  <a:srgbClr val="000000"/>
                </a:solidFill>
                <a:latin typeface="宋体" panose="02010600030101010101" pitchFamily="2" charset="-122"/>
                <a:ea typeface="宋体" panose="02010600030101010101" pitchFamily="2" charset="-122"/>
              </a:rPr>
              <a:t>北平和平解放</a:t>
            </a:r>
            <a:endParaRPr lang="en-US" altLang="zh-CN" sz="2000" b="1" dirty="0">
              <a:solidFill>
                <a:srgbClr val="000000"/>
              </a:solidFill>
              <a:latin typeface="宋体" panose="02010600030101010101" pitchFamily="2" charset="-122"/>
              <a:ea typeface="宋体" panose="02010600030101010101" pitchFamily="2" charset="-122"/>
            </a:endParaRPr>
          </a:p>
          <a:p>
            <a:pPr algn="just" eaLnBrk="1" hangingPunct="1">
              <a:spcBef>
                <a:spcPct val="0"/>
              </a:spcBef>
              <a:buFontTx/>
              <a:buNone/>
            </a:pPr>
            <a:r>
              <a:rPr lang="en-US" altLang="zh-CN" sz="1800" b="1" dirty="0">
                <a:solidFill>
                  <a:srgbClr val="FF0000"/>
                </a:solidFill>
                <a:latin typeface="宋体" panose="02010600030101010101" pitchFamily="2" charset="-122"/>
                <a:ea typeface="宋体" panose="02010600030101010101" pitchFamily="2" charset="-122"/>
              </a:rPr>
              <a:t>    </a:t>
            </a:r>
            <a:r>
              <a:rPr lang="zh-CN" altLang="en-US" sz="1800" b="1" dirty="0">
                <a:solidFill>
                  <a:srgbClr val="FF0000"/>
                </a:solidFill>
                <a:latin typeface="宋体" panose="02010600030101010101" pitchFamily="2" charset="-122"/>
                <a:ea typeface="宋体" panose="02010600030101010101" pitchFamily="2" charset="-122"/>
              </a:rPr>
              <a:t>天津解放后，孤守北平的国民党军傅作义部</a:t>
            </a:r>
            <a:r>
              <a:rPr lang="en-US" altLang="zh-CN" sz="1800" b="1" dirty="0">
                <a:solidFill>
                  <a:srgbClr val="FF0000"/>
                </a:solidFill>
                <a:latin typeface="宋体" panose="02010600030101010101" pitchFamily="2" charset="-122"/>
                <a:ea typeface="宋体" panose="02010600030101010101" pitchFamily="2" charset="-122"/>
              </a:rPr>
              <a:t>20</a:t>
            </a:r>
            <a:r>
              <a:rPr lang="zh-CN" altLang="en-US" sz="1800" b="1" dirty="0">
                <a:solidFill>
                  <a:srgbClr val="FF0000"/>
                </a:solidFill>
                <a:latin typeface="宋体" panose="02010600030101010101" pitchFamily="2" charset="-122"/>
                <a:ea typeface="宋体" panose="02010600030101010101" pitchFamily="2" charset="-122"/>
              </a:rPr>
              <a:t>万人已完全陷于绝境。为了保护这座驰名世界的文化古城免遭战争破坏，中共中央和中央军委力争以和平方式解放北平。在</a:t>
            </a:r>
            <a:r>
              <a:rPr lang="en-US" altLang="zh-CN" sz="1800" b="1" dirty="0">
                <a:solidFill>
                  <a:srgbClr val="FF0000"/>
                </a:solidFill>
                <a:latin typeface="宋体" panose="02010600030101010101" pitchFamily="2" charset="-122"/>
                <a:ea typeface="宋体" panose="02010600030101010101" pitchFamily="2" charset="-122"/>
              </a:rPr>
              <a:t>90</a:t>
            </a:r>
            <a:r>
              <a:rPr lang="zh-CN" altLang="en-US" sz="1800" b="1" dirty="0">
                <a:solidFill>
                  <a:srgbClr val="FF0000"/>
                </a:solidFill>
                <a:latin typeface="宋体" panose="02010600030101010101" pitchFamily="2" charset="-122"/>
                <a:ea typeface="宋体" panose="02010600030101010101" pitchFamily="2" charset="-122"/>
              </a:rPr>
              <a:t>万人民解放军兵临城下的震慑下，在北平地下党的耐心工作和许多开明人士的敦促下，傅作义接受了解放军提出的和平条件，并于</a:t>
            </a:r>
            <a:r>
              <a:rPr lang="en-US" altLang="zh-CN" sz="1800" b="1" dirty="0">
                <a:solidFill>
                  <a:srgbClr val="FF0000"/>
                </a:solidFill>
                <a:latin typeface="宋体" panose="02010600030101010101" pitchFamily="2" charset="-122"/>
                <a:ea typeface="宋体" panose="02010600030101010101" pitchFamily="2" charset="-122"/>
              </a:rPr>
              <a:t>1949</a:t>
            </a:r>
            <a:r>
              <a:rPr lang="zh-CN" altLang="en-US" sz="1800" b="1" dirty="0">
                <a:solidFill>
                  <a:srgbClr val="FF0000"/>
                </a:solidFill>
                <a:latin typeface="宋体" panose="02010600030101010101" pitchFamily="2" charset="-122"/>
                <a:ea typeface="宋体" panose="02010600030101010101" pitchFamily="2" charset="-122"/>
              </a:rPr>
              <a:t>年</a:t>
            </a:r>
            <a:r>
              <a:rPr lang="en-US" altLang="zh-CN" sz="1800" b="1" dirty="0">
                <a:solidFill>
                  <a:srgbClr val="FF0000"/>
                </a:solidFill>
                <a:latin typeface="宋体" panose="02010600030101010101" pitchFamily="2" charset="-122"/>
                <a:ea typeface="宋体" panose="02010600030101010101" pitchFamily="2" charset="-122"/>
              </a:rPr>
              <a:t>1</a:t>
            </a:r>
            <a:r>
              <a:rPr lang="zh-CN" altLang="en-US" sz="1800" b="1" dirty="0">
                <a:solidFill>
                  <a:srgbClr val="FF0000"/>
                </a:solidFill>
                <a:latin typeface="宋体" panose="02010600030101010101" pitchFamily="2" charset="-122"/>
                <a:ea typeface="宋体" panose="02010600030101010101" pitchFamily="2" charset="-122"/>
              </a:rPr>
              <a:t>月</a:t>
            </a:r>
            <a:r>
              <a:rPr lang="en-US" altLang="zh-CN" sz="1800" b="1" dirty="0">
                <a:solidFill>
                  <a:srgbClr val="FF0000"/>
                </a:solidFill>
                <a:latin typeface="宋体" panose="02010600030101010101" pitchFamily="2" charset="-122"/>
                <a:ea typeface="宋体" panose="02010600030101010101" pitchFamily="2" charset="-122"/>
              </a:rPr>
              <a:t>21</a:t>
            </a:r>
            <a:r>
              <a:rPr lang="zh-CN" altLang="en-US" sz="1800" b="1" dirty="0">
                <a:solidFill>
                  <a:srgbClr val="FF0000"/>
                </a:solidFill>
                <a:latin typeface="宋体" panose="02010600030101010101" pitchFamily="2" charset="-122"/>
                <a:ea typeface="宋体" panose="02010600030101010101" pitchFamily="2" charset="-122"/>
              </a:rPr>
              <a:t>日，签订了</a:t>
            </a:r>
            <a:r>
              <a:rPr lang="en-US" altLang="zh-CN" sz="1800" b="1" dirty="0">
                <a:solidFill>
                  <a:srgbClr val="FF0000"/>
                </a:solidFill>
                <a:latin typeface="宋体" panose="02010600030101010101" pitchFamily="2" charset="-122"/>
                <a:ea typeface="宋体" panose="02010600030101010101" pitchFamily="2" charset="-122"/>
              </a:rPr>
              <a:t>《</a:t>
            </a:r>
            <a:r>
              <a:rPr lang="zh-CN" altLang="en-US" sz="1800" b="1" dirty="0">
                <a:solidFill>
                  <a:srgbClr val="FF0000"/>
                </a:solidFill>
                <a:latin typeface="宋体" panose="02010600030101010101" pitchFamily="2" charset="-122"/>
                <a:ea typeface="宋体" panose="02010600030101010101" pitchFamily="2" charset="-122"/>
              </a:rPr>
              <a:t>关于和平解决北平问题的协议</a:t>
            </a:r>
            <a:r>
              <a:rPr lang="en-US" altLang="zh-CN" sz="1800" b="1" dirty="0">
                <a:solidFill>
                  <a:srgbClr val="FF0000"/>
                </a:solidFill>
                <a:latin typeface="宋体" panose="02010600030101010101" pitchFamily="2" charset="-122"/>
                <a:ea typeface="宋体" panose="02010600030101010101" pitchFamily="2" charset="-122"/>
              </a:rPr>
              <a:t>》</a:t>
            </a:r>
            <a:r>
              <a:rPr lang="zh-CN" altLang="en-US" sz="1800" b="1" dirty="0">
                <a:solidFill>
                  <a:srgbClr val="FF0000"/>
                </a:solidFill>
                <a:latin typeface="宋体" panose="02010600030101010101" pitchFamily="2" charset="-122"/>
                <a:ea typeface="宋体" panose="02010600030101010101" pitchFamily="2" charset="-122"/>
              </a:rPr>
              <a:t>。</a:t>
            </a:r>
            <a:r>
              <a:rPr lang="en-US" altLang="zh-CN" sz="1800" b="1" dirty="0">
                <a:solidFill>
                  <a:srgbClr val="FF0000"/>
                </a:solidFill>
                <a:latin typeface="宋体" panose="02010600030101010101" pitchFamily="2" charset="-122"/>
                <a:ea typeface="宋体" panose="02010600030101010101" pitchFamily="2" charset="-122"/>
              </a:rPr>
              <a:t>1</a:t>
            </a:r>
            <a:r>
              <a:rPr lang="zh-CN" altLang="en-US" sz="1800" b="1" dirty="0">
                <a:solidFill>
                  <a:srgbClr val="FF0000"/>
                </a:solidFill>
                <a:latin typeface="宋体" panose="02010600030101010101" pitchFamily="2" charset="-122"/>
                <a:ea typeface="宋体" panose="02010600030101010101" pitchFamily="2" charset="-122"/>
              </a:rPr>
              <a:t>月</a:t>
            </a:r>
            <a:r>
              <a:rPr lang="en-US" altLang="zh-CN" sz="1800" b="1" dirty="0">
                <a:solidFill>
                  <a:srgbClr val="FF0000"/>
                </a:solidFill>
                <a:latin typeface="宋体" panose="02010600030101010101" pitchFamily="2" charset="-122"/>
                <a:ea typeface="宋体" panose="02010600030101010101" pitchFamily="2" charset="-122"/>
              </a:rPr>
              <a:t>31</a:t>
            </a:r>
            <a:r>
              <a:rPr lang="zh-CN" altLang="en-US" sz="1800" b="1" dirty="0">
                <a:solidFill>
                  <a:srgbClr val="FF0000"/>
                </a:solidFill>
                <a:latin typeface="宋体" panose="02010600030101010101" pitchFamily="2" charset="-122"/>
                <a:ea typeface="宋体" panose="02010600030101010101" pitchFamily="2" charset="-122"/>
              </a:rPr>
              <a:t>日，人民解放军进驻北平城，北平宣告和平解放。</a:t>
            </a:r>
            <a:r>
              <a:rPr lang="en-US" altLang="zh-CN" sz="1800" b="1" dirty="0">
                <a:solidFill>
                  <a:srgbClr val="FF0000"/>
                </a:solidFill>
                <a:latin typeface="宋体" panose="02010600030101010101" pitchFamily="2" charset="-122"/>
                <a:ea typeface="宋体" panose="02010600030101010101" pitchFamily="2" charset="-122"/>
              </a:rPr>
              <a:t>——</a:t>
            </a:r>
            <a:r>
              <a:rPr lang="zh-CN" altLang="en-US" sz="1800" b="1" dirty="0">
                <a:solidFill>
                  <a:srgbClr val="FF0000"/>
                </a:solidFill>
                <a:latin typeface="宋体" panose="02010600030101010101" pitchFamily="2" charset="-122"/>
                <a:ea typeface="宋体" panose="02010600030101010101" pitchFamily="2" charset="-122"/>
              </a:rPr>
              <a:t>“毛泽东要求保护清华燕京等学校名胜古迹等”</a:t>
            </a:r>
            <a:endParaRPr lang="zh-CN" altLang="en-US" sz="1800" dirty="0">
              <a:solidFill>
                <a:srgbClr val="FF0000"/>
              </a:solidFill>
              <a:latin typeface="宋体" panose="02010600030101010101" pitchFamily="2" charset="-122"/>
              <a:ea typeface="宋体" panose="02010600030101010101" pitchFamily="2" charset="-122"/>
            </a:endParaRPr>
          </a:p>
          <a:p>
            <a:pPr eaLnBrk="1" hangingPunct="1">
              <a:spcBef>
                <a:spcPct val="50000"/>
              </a:spcBef>
              <a:buFontTx/>
              <a:buNone/>
            </a:pPr>
            <a:endParaRPr lang="zh-CN" altLang="en-US" sz="1800" b="1" dirty="0">
              <a:solidFill>
                <a:srgbClr val="FF0000"/>
              </a:solidFill>
              <a:latin typeface="宋体" panose="02010600030101010101" pitchFamily="2" charset="-122"/>
              <a:ea typeface="宋体" panose="02010600030101010101" pitchFamily="2" charset="-122"/>
            </a:endParaRPr>
          </a:p>
        </p:txBody>
      </p:sp>
      <p:sp>
        <p:nvSpPr>
          <p:cNvPr id="6" name="文本框 5"/>
          <p:cNvSpPr txBox="1"/>
          <p:nvPr/>
        </p:nvSpPr>
        <p:spPr>
          <a:xfrm>
            <a:off x="7172960" y="751344"/>
            <a:ext cx="3820160" cy="2677656"/>
          </a:xfrm>
          <a:prstGeom prst="rect">
            <a:avLst/>
          </a:prstGeom>
          <a:noFill/>
        </p:spPr>
        <p:txBody>
          <a:bodyPr wrap="square">
            <a:spAutoFit/>
          </a:bodyPr>
          <a:lstStyle/>
          <a:p>
            <a:r>
              <a:rPr lang="en-US" altLang="zh-CN" sz="2800" b="1" dirty="0">
                <a:latin typeface="宋体" panose="02010600030101010101" pitchFamily="2" charset="-122"/>
                <a:ea typeface="宋体" panose="02010600030101010101" pitchFamily="2" charset="-122"/>
              </a:rPr>
              <a:t> </a:t>
            </a:r>
            <a:r>
              <a:rPr lang="zh-CN" altLang="en-US" sz="2800" b="1" dirty="0">
                <a:latin typeface="宋体" panose="02010600030101010101" pitchFamily="2" charset="-122"/>
                <a:ea typeface="宋体" panose="02010600030101010101" pitchFamily="2" charset="-122"/>
              </a:rPr>
              <a:t>小结：不战而屈人之兵是孙子的核心。要做到不战而屈人之兵必须具备三个条件：有实力、有决心、让对方知道。</a:t>
            </a:r>
            <a:br>
              <a:rPr lang="zh-CN" altLang="en-US" sz="2800" b="1" dirty="0">
                <a:latin typeface="宋体" panose="02010600030101010101" pitchFamily="2" charset="-122"/>
                <a:ea typeface="宋体" panose="02010600030101010101" pitchFamily="2" charset="-122"/>
              </a:rPr>
            </a:br>
            <a:endParaRPr lang="zh-CN" altLang="en-US" sz="2800" dirty="0">
              <a:latin typeface="宋体" panose="02010600030101010101" pitchFamily="2" charset="-122"/>
              <a:ea typeface="宋体" panose="02010600030101010101" pitchFamily="2"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33680" y="252863"/>
            <a:ext cx="6543040" cy="6284797"/>
          </a:xfrm>
          <a:prstGeom prst="rect">
            <a:avLst/>
          </a:prstGeom>
          <a:noFill/>
        </p:spPr>
        <p:txBody>
          <a:bodyPr wrap="square">
            <a:spAutoFit/>
          </a:bodyPr>
          <a:lstStyle/>
          <a:p>
            <a:pPr algn="ctr" eaLnBrk="1" hangingPunct="1">
              <a:lnSpc>
                <a:spcPct val="80000"/>
              </a:lnSpc>
              <a:buFontTx/>
              <a:buNone/>
              <a:defRPr/>
            </a:pPr>
            <a:r>
              <a:rPr kumimoji="0" lang="zh-CN" altLang="en-US" sz="2800" b="1" dirty="0">
                <a:solidFill>
                  <a:srgbClr val="000000"/>
                </a:solidFill>
                <a:latin typeface="宋体" panose="02010600030101010101" pitchFamily="2" charset="-122"/>
                <a:ea typeface="宋体" panose="02010600030101010101" pitchFamily="2" charset="-122"/>
              </a:rPr>
              <a:t>二、谋胜论</a:t>
            </a:r>
          </a:p>
          <a:p>
            <a:pPr eaLnBrk="1" hangingPunct="1">
              <a:lnSpc>
                <a:spcPct val="80000"/>
              </a:lnSpc>
              <a:buFontTx/>
              <a:buNone/>
              <a:defRPr/>
            </a:pPr>
            <a:r>
              <a:rPr kumimoji="0" lang="zh-CN" altLang="en-US" sz="2000" b="1" dirty="0">
                <a:solidFill>
                  <a:srgbClr val="000000"/>
                </a:solidFill>
                <a:latin typeface="宋体" panose="02010600030101010101" pitchFamily="2" charset="-122"/>
                <a:ea typeface="宋体" panose="02010600030101010101" pitchFamily="2" charset="-122"/>
              </a:rPr>
              <a:t>		</a:t>
            </a:r>
            <a:endParaRPr kumimoji="0" lang="en-US" altLang="zh-CN" sz="2000" b="1" dirty="0">
              <a:solidFill>
                <a:srgbClr val="000000"/>
              </a:solidFill>
              <a:latin typeface="宋体" panose="02010600030101010101" pitchFamily="2" charset="-122"/>
              <a:ea typeface="宋体" panose="02010600030101010101" pitchFamily="2" charset="-122"/>
            </a:endParaRPr>
          </a:p>
          <a:p>
            <a:pPr marL="0" indent="0" eaLnBrk="1" hangingPunct="1">
              <a:lnSpc>
                <a:spcPct val="80000"/>
              </a:lnSpc>
              <a:buFontTx/>
              <a:buNone/>
              <a:defRPr/>
            </a:pPr>
            <a:r>
              <a:rPr kumimoji="0" lang="zh-CN" altLang="en-US" sz="2000" b="1" dirty="0">
                <a:solidFill>
                  <a:srgbClr val="FF0000"/>
                </a:solidFill>
                <a:latin typeface="宋体" panose="02010600030101010101" pitchFamily="2" charset="-122"/>
                <a:ea typeface="宋体" panose="02010600030101010101" pitchFamily="2" charset="-122"/>
              </a:rPr>
              <a:t>故上兵伐谋，其次伐交，其次伐兵，其下攻城。</a:t>
            </a:r>
            <a:br>
              <a:rPr kumimoji="0" lang="zh-CN" altLang="en-US" sz="2000" b="1" dirty="0">
                <a:solidFill>
                  <a:srgbClr val="FF0000"/>
                </a:solidFill>
                <a:latin typeface="宋体" panose="02010600030101010101" pitchFamily="2" charset="-122"/>
                <a:ea typeface="宋体" panose="02010600030101010101" pitchFamily="2" charset="-122"/>
              </a:rPr>
            </a:br>
            <a:endParaRPr kumimoji="0" lang="en-US" altLang="zh-CN" sz="2000" b="1" dirty="0">
              <a:solidFill>
                <a:srgbClr val="FF0000"/>
              </a:solidFill>
              <a:latin typeface="宋体" panose="02010600030101010101" pitchFamily="2" charset="-122"/>
              <a:ea typeface="宋体" panose="02010600030101010101" pitchFamily="2" charset="-122"/>
            </a:endParaRPr>
          </a:p>
          <a:p>
            <a:pPr marL="0" indent="0" eaLnBrk="1" hangingPunct="1">
              <a:lnSpc>
                <a:spcPct val="80000"/>
              </a:lnSpc>
              <a:buFontTx/>
              <a:buNone/>
              <a:defRPr/>
            </a:pPr>
            <a:r>
              <a:rPr kumimoji="0" lang="zh-CN" altLang="en-US" sz="2000" b="1" dirty="0">
                <a:solidFill>
                  <a:srgbClr val="000000"/>
                </a:solidFill>
                <a:latin typeface="宋体" panose="02010600030101010101" pitchFamily="2" charset="-122"/>
                <a:ea typeface="宋体" panose="02010600030101010101" pitchFamily="2" charset="-122"/>
              </a:rPr>
              <a:t>所以，上策是挫败敌人的战略计谋，其次是挫败敌人的外交，再次是挫败敌人的军队，下策是攻占敌人的城池。</a:t>
            </a:r>
            <a:endParaRPr kumimoji="0" lang="en-US" altLang="zh-CN" sz="2000" b="1" dirty="0">
              <a:solidFill>
                <a:srgbClr val="000000"/>
              </a:solidFill>
              <a:latin typeface="宋体" panose="02010600030101010101" pitchFamily="2" charset="-122"/>
              <a:ea typeface="宋体" panose="02010600030101010101" pitchFamily="2" charset="-122"/>
            </a:endParaRPr>
          </a:p>
          <a:p>
            <a:pPr marL="0" indent="0" eaLnBrk="1" hangingPunct="1">
              <a:lnSpc>
                <a:spcPct val="80000"/>
              </a:lnSpc>
              <a:buFontTx/>
              <a:buNone/>
              <a:defRPr/>
            </a:pPr>
            <a:endParaRPr lang="en-US" altLang="zh-CN" sz="2000" b="1" dirty="0">
              <a:solidFill>
                <a:srgbClr val="000000"/>
              </a:solidFill>
              <a:latin typeface="宋体" panose="02010600030101010101" pitchFamily="2" charset="-122"/>
              <a:ea typeface="宋体" panose="02010600030101010101" pitchFamily="2" charset="-122"/>
            </a:endParaRPr>
          </a:p>
          <a:p>
            <a:pPr eaLnBrk="1" hangingPunct="1">
              <a:spcBef>
                <a:spcPct val="50000"/>
              </a:spcBef>
              <a:buFontTx/>
              <a:buNone/>
            </a:pPr>
            <a:r>
              <a:rPr lang="en-US" altLang="zh-CN" sz="2000" b="1" dirty="0">
                <a:solidFill>
                  <a:srgbClr val="000000"/>
                </a:solidFill>
                <a:latin typeface="宋体" panose="02010600030101010101" pitchFamily="2" charset="-122"/>
                <a:ea typeface="宋体" panose="02010600030101010101" pitchFamily="2" charset="-122"/>
              </a:rPr>
              <a:t> </a:t>
            </a:r>
            <a:r>
              <a:rPr lang="zh-CN" altLang="en-US" sz="2400" b="1" dirty="0">
                <a:solidFill>
                  <a:srgbClr val="000000"/>
                </a:solidFill>
                <a:latin typeface="宋体" panose="02010600030101010101" pitchFamily="2" charset="-122"/>
                <a:ea typeface="宋体" panose="02010600030101010101" pitchFamily="2" charset="-122"/>
              </a:rPr>
              <a:t>故善用兵者，屈人之兵而非战也，拔人之城而非攻也，毁人之国非久也，必以全争于天下，故兵不顿而利可全，此谋攻之法也。 </a:t>
            </a:r>
            <a:r>
              <a:rPr lang="en-US" altLang="zh-CN" sz="2400" b="1" dirty="0">
                <a:solidFill>
                  <a:srgbClr val="000000"/>
                </a:solidFill>
                <a:latin typeface="宋体" panose="02010600030101010101" pitchFamily="2" charset="-122"/>
                <a:ea typeface="宋体" panose="02010600030101010101" pitchFamily="2" charset="-122"/>
              </a:rPr>
              <a:t>《</a:t>
            </a:r>
            <a:r>
              <a:rPr lang="zh-CN" altLang="en-US" sz="2400" b="1" dirty="0">
                <a:solidFill>
                  <a:srgbClr val="000000"/>
                </a:solidFill>
                <a:latin typeface="宋体" panose="02010600030101010101" pitchFamily="2" charset="-122"/>
                <a:ea typeface="宋体" panose="02010600030101010101" pitchFamily="2" charset="-122"/>
              </a:rPr>
              <a:t>谋攻篇</a:t>
            </a:r>
            <a:r>
              <a:rPr lang="en-US" altLang="zh-CN" sz="2400" b="1" dirty="0">
                <a:solidFill>
                  <a:srgbClr val="000000"/>
                </a:solidFill>
                <a:latin typeface="宋体" panose="02010600030101010101" pitchFamily="2" charset="-122"/>
                <a:ea typeface="宋体" panose="02010600030101010101" pitchFamily="2" charset="-122"/>
              </a:rPr>
              <a:t>》</a:t>
            </a:r>
          </a:p>
          <a:p>
            <a:pPr eaLnBrk="1" hangingPunct="1">
              <a:spcBef>
                <a:spcPct val="50000"/>
              </a:spcBef>
              <a:buFontTx/>
              <a:buNone/>
            </a:pPr>
            <a:r>
              <a:rPr lang="zh-CN" altLang="en-US" sz="2000" b="1" dirty="0">
                <a:solidFill>
                  <a:srgbClr val="FF0000"/>
                </a:solidFill>
                <a:latin typeface="宋体" panose="02010600030101010101" pitchFamily="2" charset="-122"/>
                <a:ea typeface="宋体" panose="02010600030101010101" pitchFamily="2" charset="-122"/>
              </a:rPr>
              <a:t>所以，善于用兵的人，使敌军屈服而不靠直接交战，夺取敌人的城堡而不靠硬攻，毁灭敌人的国家不须旷日久战，一定要用全胜的战略争胜于天下，这样，军队不疲惫受挫而胜利却可完满取得，这就是以谋攻取敌人的法则。</a:t>
            </a:r>
            <a:endParaRPr lang="en-US" altLang="zh-CN" sz="2000" b="1" dirty="0">
              <a:solidFill>
                <a:srgbClr val="000000"/>
              </a:solidFill>
              <a:latin typeface="宋体" panose="02010600030101010101" pitchFamily="2" charset="-122"/>
              <a:ea typeface="宋体" panose="02010600030101010101" pitchFamily="2" charset="-122"/>
            </a:endParaRPr>
          </a:p>
          <a:p>
            <a:pPr eaLnBrk="1" hangingPunct="1">
              <a:spcBef>
                <a:spcPct val="50000"/>
              </a:spcBef>
              <a:buFontTx/>
              <a:buNone/>
            </a:pPr>
            <a:r>
              <a:rPr kumimoji="0" lang="zh-CN" altLang="en-US" sz="2000" b="1" dirty="0">
                <a:solidFill>
                  <a:srgbClr val="000000"/>
                </a:solidFill>
                <a:latin typeface="宋体" panose="02010600030101010101" pitchFamily="2" charset="-122"/>
                <a:ea typeface="宋体" panose="02010600030101010101" pitchFamily="2" charset="-122"/>
              </a:rPr>
              <a:t>实例：孙武谋攻徐城</a:t>
            </a:r>
            <a:r>
              <a:rPr kumimoji="0" lang="en-US" altLang="zh-CN" sz="2000" b="1" dirty="0">
                <a:solidFill>
                  <a:srgbClr val="000000"/>
                </a:solidFill>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孙武考察了徐城周围的地形，发现了旁边有条大河。（洪泽湖、淮河、支流）于是，孙武下令，水攻，堵塞河道，导流到徐城的城壕里。吴国军队几乎没费一兵一卒，战斗几乎没打响，就已经结束了。</a:t>
            </a:r>
            <a:endParaRPr kumimoji="0" lang="en-US" altLang="zh-CN" sz="2000" b="1" dirty="0">
              <a:solidFill>
                <a:srgbClr val="000000"/>
              </a:solidFill>
              <a:latin typeface="宋体" panose="02010600030101010101" pitchFamily="2" charset="-122"/>
              <a:ea typeface="宋体" panose="02010600030101010101" pitchFamily="2" charset="-122"/>
            </a:endParaRPr>
          </a:p>
        </p:txBody>
      </p:sp>
      <p:sp>
        <p:nvSpPr>
          <p:cNvPr id="7" name="文本框 6"/>
          <p:cNvSpPr txBox="1"/>
          <p:nvPr/>
        </p:nvSpPr>
        <p:spPr>
          <a:xfrm>
            <a:off x="7233920" y="3172788"/>
            <a:ext cx="4338320" cy="1938992"/>
          </a:xfrm>
          <a:prstGeom prst="rect">
            <a:avLst/>
          </a:prstGeom>
          <a:noFill/>
        </p:spPr>
        <p:txBody>
          <a:bodyPr wrap="square">
            <a:spAutoFit/>
          </a:bodyPr>
          <a:lstStyle/>
          <a:p>
            <a:pPr eaLnBrk="1" hangingPunct="1">
              <a:spcBef>
                <a:spcPct val="0"/>
              </a:spcBef>
              <a:buFontTx/>
              <a:buNone/>
            </a:pPr>
            <a:r>
              <a:rPr kumimoji="0" lang="zh-CN" altLang="en-US" sz="2000" b="1" dirty="0">
                <a:latin typeface="宋体" panose="02010600030101010101" pitchFamily="2" charset="-122"/>
                <a:ea typeface="宋体" panose="02010600030101010101" pitchFamily="2" charset="-122"/>
              </a:rPr>
              <a:t>总之</a:t>
            </a:r>
            <a:r>
              <a:rPr kumimoji="0" lang="zh-CN" altLang="en-US" sz="2000" dirty="0">
                <a:solidFill>
                  <a:srgbClr val="000000"/>
                </a:solidFill>
                <a:latin typeface="宋体" panose="02010600030101010101" pitchFamily="2" charset="-122"/>
                <a:ea typeface="宋体" panose="02010600030101010101" pitchFamily="2" charset="-122"/>
              </a:rPr>
              <a:t>战争是力的较量，更是智的竞赛。谋略永远是军事对抗的主题，是敌我双方互争优势的重心，不论是冷兵器时代的战争，还是热兵器时代的战争，也不论是机械化时代的战争，还是信息时代的战争，都离不开伐谋。</a:t>
            </a:r>
            <a:endParaRPr kumimoji="0" lang="en-US" altLang="zh-CN" b="1" dirty="0">
              <a:solidFill>
                <a:srgbClr val="000000"/>
              </a:solidFill>
              <a:latin typeface="宋体" panose="02010600030101010101" pitchFamily="2" charset="-122"/>
              <a:ea typeface="宋体" panose="02010600030101010101" pitchFamily="2"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Box 4"/>
          <p:cNvSpPr txBox="1">
            <a:spLocks noChangeArrowheads="1"/>
          </p:cNvSpPr>
          <p:nvPr>
            <p:custDataLst>
              <p:tags r:id="rId2"/>
            </p:custDataLst>
          </p:nvPr>
        </p:nvSpPr>
        <p:spPr bwMode="auto">
          <a:xfrm>
            <a:off x="2438400" y="635001"/>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孙子兵法的思想精髓是什么？</a:t>
            </a:r>
          </a:p>
        </p:txBody>
      </p:sp>
      <p:sp>
        <p:nvSpPr>
          <p:cNvPr id="33795" name="TextBox 5"/>
          <p:cNvSpPr txBox="1">
            <a:spLocks noChangeArrowheads="1"/>
          </p:cNvSpPr>
          <p:nvPr>
            <p:custDataLst>
              <p:tags r:id="rId3"/>
            </p:custDataLst>
          </p:nvPr>
        </p:nvSpPr>
        <p:spPr bwMode="auto">
          <a:xfrm>
            <a:off x="3352800" y="27860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3600" b="1">
                <a:solidFill>
                  <a:srgbClr val="FF0000"/>
                </a:solidFill>
                <a:latin typeface="Arial" panose="020B0604020202020204" pitchFamily="34" charset="0"/>
                <a:ea typeface="隶书" panose="02010509060101010101" pitchFamily="49" charset="-122"/>
              </a:rPr>
              <a:t>上</a:t>
            </a:r>
            <a:r>
              <a:rPr kumimoji="0" lang="zh-CN" altLang="en-US" sz="3600" b="1">
                <a:solidFill>
                  <a:srgbClr val="FF0000"/>
                </a:solidFill>
                <a:latin typeface="隶书" panose="02010509060101010101" pitchFamily="49" charset="-122"/>
                <a:ea typeface="隶书" panose="02010509060101010101" pitchFamily="49" charset="-122"/>
              </a:rPr>
              <a:t>兵伐谋</a:t>
            </a:r>
            <a:endParaRPr lang="zh-CN" altLang="en-US" sz="3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796" name="TextBox 6"/>
          <p:cNvSpPr txBox="1">
            <a:spLocks noChangeArrowheads="1"/>
          </p:cNvSpPr>
          <p:nvPr>
            <p:custDataLst>
              <p:tags r:id="rId4"/>
            </p:custDataLst>
          </p:nvPr>
        </p:nvSpPr>
        <p:spPr bwMode="auto">
          <a:xfrm>
            <a:off x="3352800" y="36433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3600" b="1">
                <a:solidFill>
                  <a:srgbClr val="FF0000"/>
                </a:solidFill>
                <a:latin typeface="隶书" panose="02010509060101010101" pitchFamily="49" charset="-122"/>
                <a:ea typeface="隶书" panose="02010509060101010101" pitchFamily="49" charset="-122"/>
              </a:rPr>
              <a:t>兵者，国之大事</a:t>
            </a:r>
            <a:endParaRPr lang="zh-CN" altLang="en-US" sz="360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797" name="TextBox 7"/>
          <p:cNvSpPr txBox="1">
            <a:spLocks noChangeArrowheads="1"/>
          </p:cNvSpPr>
          <p:nvPr>
            <p:custDataLst>
              <p:tags r:id="rId5"/>
            </p:custDataLst>
          </p:nvPr>
        </p:nvSpPr>
        <p:spPr bwMode="auto">
          <a:xfrm>
            <a:off x="3352800" y="45005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b="1">
                <a:solidFill>
                  <a:srgbClr val="FF0000"/>
                </a:solidFill>
                <a:ea typeface="隶书" panose="02010509060101010101" pitchFamily="49" charset="-122"/>
              </a:rPr>
              <a:t>不战而屈人之兵</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798" name="TextBox 8"/>
          <p:cNvSpPr txBox="1">
            <a:spLocks noChangeArrowheads="1"/>
          </p:cNvSpPr>
          <p:nvPr>
            <p:custDataLst>
              <p:tags r:id="rId6"/>
            </p:custDataLst>
          </p:nvPr>
        </p:nvSpPr>
        <p:spPr bwMode="auto">
          <a:xfrm>
            <a:off x="3352800" y="53578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3600" b="1">
                <a:solidFill>
                  <a:srgbClr val="FF0000"/>
                </a:solidFill>
                <a:latin typeface="隶书" panose="02010509060101010101" pitchFamily="49" charset="-122"/>
                <a:ea typeface="隶书" panose="02010509060101010101" pitchFamily="49" charset="-122"/>
                <a:sym typeface="微软雅黑" panose="020B0503020204020204" pitchFamily="34" charset="-122"/>
              </a:rPr>
              <a:t>知彼知己，百战不殆</a:t>
            </a:r>
          </a:p>
        </p:txBody>
      </p:sp>
      <p:sp>
        <p:nvSpPr>
          <p:cNvPr id="33799" name="椭圆 9"/>
          <p:cNvSpPr>
            <a:spLocks noChangeAspect="1"/>
          </p:cNvSpPr>
          <p:nvPr>
            <p:custDataLst>
              <p:tags r:id="rId7"/>
            </p:custDataLst>
          </p:nvPr>
        </p:nvSpPr>
        <p:spPr bwMode="auto">
          <a:xfrm>
            <a:off x="2638425" y="2849563"/>
            <a:ext cx="514350" cy="514350"/>
          </a:xfrm>
          <a:prstGeom prst="ellipse">
            <a:avLst/>
          </a:prstGeom>
          <a:solidFill>
            <a:srgbClr val="808080"/>
          </a:solidFill>
          <a:ln w="12700" algn="ctr">
            <a:solidFill>
              <a:srgbClr val="000000"/>
            </a:solidFill>
            <a:miter lim="800000"/>
          </a:ln>
        </p:spPr>
        <p:txBody>
          <a:bodyPr wrap="none" anchor="ctr" anchorCtr="1"/>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800" name="椭圆 10"/>
          <p:cNvSpPr>
            <a:spLocks noChangeAspect="1"/>
          </p:cNvSpPr>
          <p:nvPr>
            <p:custDataLst>
              <p:tags r:id="rId8"/>
            </p:custDataLst>
          </p:nvPr>
        </p:nvSpPr>
        <p:spPr bwMode="auto">
          <a:xfrm>
            <a:off x="2638425" y="3706813"/>
            <a:ext cx="514350" cy="514350"/>
          </a:xfrm>
          <a:prstGeom prst="ellipse">
            <a:avLst/>
          </a:prstGeom>
          <a:solidFill>
            <a:srgbClr val="808080"/>
          </a:solidFill>
          <a:ln w="12700" algn="ctr">
            <a:solidFill>
              <a:srgbClr val="000000"/>
            </a:solidFill>
            <a:miter lim="800000"/>
          </a:ln>
        </p:spPr>
        <p:txBody>
          <a:bodyPr wrap="none" anchor="ctr" anchorCtr="1"/>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801" name="椭圆 11"/>
          <p:cNvSpPr>
            <a:spLocks noChangeAspect="1"/>
          </p:cNvSpPr>
          <p:nvPr>
            <p:custDataLst>
              <p:tags r:id="rId9"/>
            </p:custDataLst>
          </p:nvPr>
        </p:nvSpPr>
        <p:spPr bwMode="auto">
          <a:xfrm>
            <a:off x="2638425" y="4564063"/>
            <a:ext cx="514350" cy="514350"/>
          </a:xfrm>
          <a:prstGeom prst="ellipse">
            <a:avLst/>
          </a:prstGeom>
          <a:solidFill>
            <a:srgbClr val="00FF00"/>
          </a:solidFill>
          <a:ln w="25400" algn="ctr">
            <a:solidFill>
              <a:srgbClr val="000000"/>
            </a:solidFill>
            <a:miter lim="800000"/>
          </a:ln>
        </p:spPr>
        <p:txBody>
          <a:bodyPr wrap="none" anchor="ctr" anchorCtr="1"/>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802" name="椭圆 12"/>
          <p:cNvSpPr>
            <a:spLocks noChangeAspect="1"/>
          </p:cNvSpPr>
          <p:nvPr>
            <p:custDataLst>
              <p:tags r:id="rId10"/>
            </p:custDataLst>
          </p:nvPr>
        </p:nvSpPr>
        <p:spPr bwMode="auto">
          <a:xfrm>
            <a:off x="2638425" y="5421313"/>
            <a:ext cx="514350" cy="514350"/>
          </a:xfrm>
          <a:prstGeom prst="ellipse">
            <a:avLst/>
          </a:prstGeom>
          <a:solidFill>
            <a:srgbClr val="808080"/>
          </a:solidFill>
          <a:ln w="12700" algn="ctr">
            <a:solidFill>
              <a:srgbClr val="000000"/>
            </a:solidFill>
            <a:miter lim="800000"/>
          </a:ln>
        </p:spPr>
        <p:txBody>
          <a:bodyPr wrap="none" anchor="ctr" anchorCtr="1"/>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803" name="圆角矩形 13"/>
          <p:cNvSpPr>
            <a:spLocks noChangeArrowheads="1"/>
          </p:cNvSpPr>
          <p:nvPr>
            <p:custDataLst>
              <p:tags r:id="rId11"/>
            </p:custDataLst>
          </p:nvPr>
        </p:nvSpPr>
        <p:spPr bwMode="auto">
          <a:xfrm>
            <a:off x="7696200" y="6215063"/>
            <a:ext cx="1543050" cy="411162"/>
          </a:xfrm>
          <a:prstGeom prst="roundRect">
            <a:avLst>
              <a:gd name="adj" fmla="val 16667"/>
            </a:avLst>
          </a:prstGeom>
          <a:solidFill>
            <a:srgbClr val="808080"/>
          </a:solidFill>
          <a:ln w="38100" algn="ctr">
            <a:solidFill>
              <a:srgbClr val="000000"/>
            </a:solidFill>
            <a:miter lim="800000"/>
          </a:ln>
        </p:spPr>
        <p:txBody>
          <a:bodyPr wrap="none" anchor="ctr" anchorCtr="1"/>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p>
        </p:txBody>
      </p:sp>
      <p:grpSp>
        <p:nvGrpSpPr>
          <p:cNvPr id="33804" name="组合 18"/>
          <p:cNvGrpSpPr/>
          <p:nvPr>
            <p:custDataLst>
              <p:tags r:id="rId12"/>
            </p:custDataLst>
          </p:nvPr>
        </p:nvGrpSpPr>
        <p:grpSpPr bwMode="auto">
          <a:xfrm>
            <a:off x="1524000" y="0"/>
            <a:ext cx="9144000" cy="635000"/>
            <a:chOff x="0" y="0"/>
            <a:chExt cx="9144000" cy="635000"/>
          </a:xfrm>
        </p:grpSpPr>
        <p:sp>
          <p:nvSpPr>
            <p:cNvPr id="33806" name="TitleBackground"/>
            <p:cNvSpPr>
              <a:spLocks noChangeArrowheads="1"/>
            </p:cNvSpPr>
            <p:nvPr>
              <p:custDataLst>
                <p:tags r:id="rId14"/>
              </p:custDataLst>
            </p:nvPr>
          </p:nvSpPr>
          <p:spPr bwMode="auto">
            <a:xfrm>
              <a:off x="0" y="0"/>
              <a:ext cx="9144000" cy="635000"/>
            </a:xfrm>
            <a:prstGeom prst="rect">
              <a:avLst/>
            </a:prstGeom>
            <a:solidFill>
              <a:srgbClr val="F6F7F8"/>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solidFill>
                  <a:srgbClr val="000000"/>
                </a:solidFill>
              </a:endParaRPr>
            </a:p>
          </p:txBody>
        </p:sp>
        <p:sp>
          <p:nvSpPr>
            <p:cNvPr id="33807" name="ColorBlock"/>
            <p:cNvSpPr>
              <a:spLocks noChangeArrowheads="1"/>
            </p:cNvSpPr>
            <p:nvPr>
              <p:custDataLst>
                <p:tags r:id="rId15"/>
              </p:custDataLst>
            </p:nvPr>
          </p:nvSpPr>
          <p:spPr bwMode="auto">
            <a:xfrm>
              <a:off x="0" y="0"/>
              <a:ext cx="190500" cy="635000"/>
            </a:xfrm>
            <a:prstGeom prst="rect">
              <a:avLst/>
            </a:prstGeom>
            <a:solidFill>
              <a:srgbClr val="639EF4"/>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solidFill>
                  <a:srgbClr val="000000"/>
                </a:solidFill>
              </a:endParaRPr>
            </a:p>
          </p:txBody>
        </p:sp>
        <p:sp>
          <p:nvSpPr>
            <p:cNvPr id="33808" name="TypeText"/>
            <p:cNvSpPr txBox="1">
              <a:spLocks noChangeArrowheads="1"/>
            </p:cNvSpPr>
            <p:nvPr>
              <p:custDataLst>
                <p:tags r:id="rId16"/>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p>
          </p:txBody>
        </p:sp>
        <p:sp>
          <p:nvSpPr>
            <p:cNvPr id="33809" name="TipText"/>
            <p:cNvSpPr txBox="1">
              <a:spLocks noChangeArrowheads="1"/>
            </p:cNvSpPr>
            <p:nvPr>
              <p:custDataLst>
                <p:tags r:id="rId17"/>
              </p:custDataLst>
            </p:nvPr>
          </p:nvSpPr>
          <p:spPr bwMode="auto">
            <a:xfrm>
              <a:off x="1525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33805" name="图片 3"/>
          <p:cNvPicPr/>
          <p:nvPr>
            <p:custDataLst>
              <p:tags r:id="rId13"/>
            </p:custDataLst>
          </p:nvPr>
        </p:nvPicPr>
        <p:blipFill>
          <a:blip r:embed="rId19">
            <a:extLst>
              <a:ext uri="{28A0092B-C50C-407E-A947-70E740481C1C}">
                <a14:useLocalDpi xmlns:a14="http://schemas.microsoft.com/office/drawing/2010/main" val="0"/>
              </a:ext>
            </a:extLst>
          </a:blip>
          <a:srcRect/>
          <a:stretch>
            <a:fillRect/>
          </a:stretch>
        </p:blipFill>
        <p:spPr bwMode="auto">
          <a:xfrm>
            <a:off x="9118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94640" y="310167"/>
            <a:ext cx="6096000" cy="1754326"/>
          </a:xfrm>
          <a:prstGeom prst="rect">
            <a:avLst/>
          </a:prstGeom>
          <a:noFill/>
        </p:spPr>
        <p:txBody>
          <a:bodyPr wrap="square">
            <a:spAutoFit/>
          </a:bodyPr>
          <a:lstStyle/>
          <a:p>
            <a:pPr eaLnBrk="1" hangingPunct="1">
              <a:lnSpc>
                <a:spcPct val="90000"/>
              </a:lnSpc>
              <a:buFontTx/>
              <a:buNone/>
            </a:pPr>
            <a:r>
              <a:rPr lang="zh-CN" altLang="en-US" sz="2000" b="1" dirty="0">
                <a:solidFill>
                  <a:srgbClr val="FF0000"/>
                </a:solidFill>
                <a:latin typeface="宋体" panose="02010600030101010101" pitchFamily="2" charset="-122"/>
                <a:ea typeface="宋体" panose="02010600030101010101" pitchFamily="2" charset="-122"/>
              </a:rPr>
              <a:t>三、交胜论</a:t>
            </a:r>
          </a:p>
          <a:p>
            <a:pPr eaLnBrk="1" hangingPunct="1">
              <a:lnSpc>
                <a:spcPct val="90000"/>
              </a:lnSpc>
              <a:buFontTx/>
              <a:buNone/>
            </a:pP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谋攻</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中说：</a:t>
            </a:r>
            <a:r>
              <a:rPr lang="zh-CN" altLang="en-US" sz="2000" b="1" dirty="0">
                <a:solidFill>
                  <a:srgbClr val="FF0000"/>
                </a:solidFill>
                <a:latin typeface="宋体" panose="02010600030101010101" pitchFamily="2" charset="-122"/>
                <a:ea typeface="宋体" panose="02010600030101010101" pitchFamily="2" charset="-122"/>
              </a:rPr>
              <a:t>“上兵伐谋，其次伐交。”</a:t>
            </a:r>
            <a:r>
              <a:rPr lang="zh-CN" altLang="en-US" sz="2000" b="1" dirty="0">
                <a:latin typeface="宋体" panose="02010600030101010101" pitchFamily="2" charset="-122"/>
                <a:ea typeface="宋体" panose="02010600030101010101" pitchFamily="2" charset="-122"/>
              </a:rPr>
              <a:t>这里的“交”指外交，尤指军事外交而言。“伐交”用今天的话说就是瓦解破坏敌人与其盟国的邦交，寻求扩大自己的联盟。孙子把“伐交”看作仅次于伐谋的战争策略，反映出他十分重视外交对战争的影响。</a:t>
            </a:r>
          </a:p>
        </p:txBody>
      </p:sp>
      <p:sp>
        <p:nvSpPr>
          <p:cNvPr id="5" name="文本框 4"/>
          <p:cNvSpPr txBox="1"/>
          <p:nvPr/>
        </p:nvSpPr>
        <p:spPr>
          <a:xfrm>
            <a:off x="294640" y="2274570"/>
            <a:ext cx="11339195" cy="4399915"/>
          </a:xfrm>
          <a:prstGeom prst="rect">
            <a:avLst/>
          </a:prstGeom>
          <a:noFill/>
        </p:spPr>
        <p:txBody>
          <a:bodyPr wrap="square">
            <a:spAutoFit/>
          </a:bodyPr>
          <a:lstStyle/>
          <a:p>
            <a:pPr eaLnBrk="1" hangingPunct="1">
              <a:spcBef>
                <a:spcPct val="0"/>
              </a:spcBef>
              <a:buFontTx/>
              <a:buNone/>
            </a:pPr>
            <a:r>
              <a:rPr lang="zh-CN" altLang="en-US" sz="2000" b="1" dirty="0">
                <a:latin typeface="宋体" panose="02010600030101010101" pitchFamily="2" charset="-122"/>
                <a:ea typeface="宋体" panose="02010600030101010101" pitchFamily="2" charset="-122"/>
              </a:rPr>
              <a:t>从战史上看，战争中的外交活动通常是围绕结盟与反结盟展开的，其最终目的就是要争取友国，拆散敌国的同盟。</a:t>
            </a:r>
            <a:endParaRPr lang="en-US" altLang="zh-CN" sz="2000" b="1" dirty="0">
              <a:latin typeface="宋体" panose="02010600030101010101" pitchFamily="2" charset="-122"/>
              <a:ea typeface="宋体" panose="02010600030101010101" pitchFamily="2" charset="-122"/>
            </a:endParaRPr>
          </a:p>
          <a:p>
            <a:pPr eaLnBrk="1" hangingPunct="1">
              <a:spcBef>
                <a:spcPct val="0"/>
              </a:spcBef>
              <a:buFontTx/>
              <a:buNone/>
            </a:pPr>
            <a:endParaRPr lang="en-US" altLang="zh-CN" sz="2000" b="1" dirty="0">
              <a:latin typeface="宋体" panose="02010600030101010101" pitchFamily="2" charset="-122"/>
              <a:ea typeface="宋体" panose="02010600030101010101" pitchFamily="2" charset="-122"/>
            </a:endParaRPr>
          </a:p>
          <a:p>
            <a:pPr eaLnBrk="1" hangingPunct="1">
              <a:spcBef>
                <a:spcPct val="0"/>
              </a:spcBef>
              <a:buFontTx/>
              <a:buNone/>
            </a:pP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九地</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中还有</a:t>
            </a:r>
            <a:r>
              <a:rPr lang="zh-CN" altLang="en-US" sz="2000" b="1" dirty="0">
                <a:solidFill>
                  <a:srgbClr val="FF0000"/>
                </a:solidFill>
                <a:latin typeface="宋体" panose="02010600030101010101" pitchFamily="2" charset="-122"/>
                <a:ea typeface="宋体" panose="02010600030101010101" pitchFamily="2" charset="-122"/>
              </a:rPr>
              <a:t>“衢地则合交”、“衢地，吾将固其结”</a:t>
            </a:r>
            <a:r>
              <a:rPr lang="zh-CN" altLang="en-US" sz="2000" b="1" dirty="0">
                <a:latin typeface="宋体" panose="02010600030101010101" pitchFamily="2" charset="-122"/>
                <a:ea typeface="宋体" panose="02010600030101010101" pitchFamily="2" charset="-122"/>
              </a:rPr>
              <a:t>的说法，意思是说在几国交界的地方，重要的事情是同各国结成巩固的联盟；</a:t>
            </a:r>
            <a:endParaRPr lang="en-US" altLang="zh-CN" sz="2000" b="1" dirty="0">
              <a:latin typeface="宋体" panose="02010600030101010101" pitchFamily="2" charset="-122"/>
              <a:ea typeface="宋体" panose="02010600030101010101" pitchFamily="2" charset="-122"/>
            </a:endParaRPr>
          </a:p>
          <a:p>
            <a:pPr eaLnBrk="1" hangingPunct="1">
              <a:spcBef>
                <a:spcPct val="0"/>
              </a:spcBef>
              <a:buFontTx/>
              <a:buNone/>
            </a:pPr>
            <a:endParaRPr lang="en-US" altLang="zh-CN" sz="2000" b="1" dirty="0">
              <a:latin typeface="宋体" panose="02010600030101010101" pitchFamily="2" charset="-122"/>
              <a:ea typeface="宋体" panose="02010600030101010101" pitchFamily="2" charset="-122"/>
            </a:endParaRPr>
          </a:p>
          <a:p>
            <a:pPr eaLnBrk="1" hangingPunct="1">
              <a:spcBef>
                <a:spcPct val="0"/>
              </a:spcBef>
              <a:buFontTx/>
              <a:buNone/>
            </a:pPr>
            <a:r>
              <a:rPr lang="zh-CN" altLang="en-US" sz="2000" b="1" dirty="0">
                <a:latin typeface="宋体" panose="02010600030101010101" pitchFamily="2" charset="-122"/>
                <a:ea typeface="宋体" panose="02010600030101010101" pitchFamily="2" charset="-122"/>
              </a:rPr>
              <a:t>同时孙子又说：</a:t>
            </a:r>
            <a:r>
              <a:rPr lang="zh-CN" altLang="en-US" sz="2000" b="1" dirty="0">
                <a:solidFill>
                  <a:srgbClr val="FF0000"/>
                </a:solidFill>
                <a:latin typeface="宋体" panose="02010600030101010101" pitchFamily="2" charset="-122"/>
                <a:ea typeface="宋体" panose="02010600030101010101" pitchFamily="2" charset="-122"/>
              </a:rPr>
              <a:t>“威加于敌，则其交不得合”</a:t>
            </a:r>
            <a:r>
              <a:rPr lang="zh-CN" altLang="en-US" sz="2000" b="1" dirty="0">
                <a:latin typeface="宋体" panose="02010600030101010101" pitchFamily="2" charset="-122"/>
                <a:ea typeface="宋体" panose="02010600030101010101" pitchFamily="2" charset="-122"/>
              </a:rPr>
              <a:t>，意思是用兵威迫使敌国无法结成联盟。正确制定施行“伐交”战略，能增强己方的实力，陷敌于两面甚至多面作战的不利境地。</a:t>
            </a:r>
            <a:endParaRPr lang="en-US" altLang="zh-CN" sz="2000" b="1" dirty="0">
              <a:latin typeface="宋体" panose="02010600030101010101" pitchFamily="2" charset="-122"/>
              <a:ea typeface="宋体" panose="02010600030101010101" pitchFamily="2" charset="-122"/>
            </a:endParaRPr>
          </a:p>
          <a:p>
            <a:pPr eaLnBrk="1" hangingPunct="1">
              <a:spcBef>
                <a:spcPct val="0"/>
              </a:spcBef>
              <a:buFontTx/>
              <a:buNone/>
            </a:pPr>
            <a:endParaRPr lang="zh-CN" altLang="en-US" sz="2000" b="1" dirty="0">
              <a:latin typeface="宋体" panose="02010600030101010101" pitchFamily="2" charset="-122"/>
              <a:ea typeface="宋体" panose="02010600030101010101" pitchFamily="2" charset="-122"/>
            </a:endParaRPr>
          </a:p>
          <a:p>
            <a:pPr eaLnBrk="1" hangingPunct="1">
              <a:spcBef>
                <a:spcPct val="0"/>
              </a:spcBef>
              <a:buFontTx/>
              <a:buNone/>
            </a:pPr>
            <a:r>
              <a:rPr lang="zh-CN" altLang="en-US" sz="2000" b="1" dirty="0">
                <a:latin typeface="宋体" panose="02010600030101010101" pitchFamily="2" charset="-122"/>
                <a:ea typeface="宋体" panose="02010600030101010101" pitchFamily="2" charset="-122"/>
              </a:rPr>
              <a:t>实例：</a:t>
            </a:r>
            <a:r>
              <a:rPr lang="zh-CN" altLang="en-US" sz="2000" b="1" dirty="0">
                <a:solidFill>
                  <a:srgbClr val="FF0000"/>
                </a:solidFill>
                <a:latin typeface="宋体" panose="02010600030101010101" pitchFamily="2" charset="-122"/>
                <a:ea typeface="宋体" panose="02010600030101010101" pitchFamily="2" charset="-122"/>
              </a:rPr>
              <a:t>折冲樽俎</a:t>
            </a:r>
            <a:endParaRPr lang="en-US" altLang="zh-CN" sz="2000" b="1" dirty="0">
              <a:solidFill>
                <a:srgbClr val="FF0000"/>
              </a:solidFill>
              <a:latin typeface="宋体" panose="02010600030101010101" pitchFamily="2" charset="-122"/>
              <a:ea typeface="宋体" panose="02010600030101010101" pitchFamily="2" charset="-122"/>
            </a:endParaRPr>
          </a:p>
          <a:p>
            <a:pPr eaLnBrk="1" hangingPunct="1">
              <a:spcBef>
                <a:spcPct val="0"/>
              </a:spcBef>
              <a:buFontTx/>
              <a:buNone/>
            </a:pPr>
            <a:r>
              <a:rPr lang="zh-CN" altLang="en-US" sz="2000" b="1" dirty="0">
                <a:solidFill>
                  <a:srgbClr val="FF0000"/>
                </a:solidFill>
                <a:latin typeface="宋体" panose="02010600030101010101" pitchFamily="2" charset="-122"/>
                <a:ea typeface="宋体" panose="02010600030101010101" pitchFamily="2" charset="-122"/>
              </a:rPr>
              <a:t>樽俎</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古时盛酒食的器具。指不用武力而在酒宴谈判中制敌取胜。春秋中期，诸侯纷立，战乱不息，中原的强国晋国谋划攻打齐国。范昭用景公的酒杯喝酒违反了这个礼节，是对齐国国君的不敬，范昭是故意这样做的，目的在于试探对方的反应如何，但还是被晏婴识破了。靠外交使敌人放弃进攻的打算，</a:t>
            </a:r>
            <a:r>
              <a:rPr lang="zh-CN" altLang="en-US" sz="2000" b="1" dirty="0">
                <a:solidFill>
                  <a:srgbClr val="FF0000"/>
                </a:solidFill>
                <a:latin typeface="宋体" panose="02010600030101010101" pitchFamily="2" charset="-122"/>
                <a:ea typeface="宋体" panose="02010600030101010101" pitchFamily="2" charset="-122"/>
              </a:rPr>
              <a:t>孔子称赞晏婴的外交表现说：“不出樽俎之间，而折冲千里之外”。</a:t>
            </a:r>
            <a:endParaRPr lang="zh-CN" altLang="en-US" sz="2000" b="1" dirty="0">
              <a:latin typeface="宋体" panose="02010600030101010101" pitchFamily="2" charset="-122"/>
              <a:ea typeface="宋体" panose="02010600030101010101" pitchFamily="2"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80720" y="226814"/>
            <a:ext cx="6096000" cy="3170099"/>
          </a:xfrm>
          <a:prstGeom prst="rect">
            <a:avLst/>
          </a:prstGeom>
          <a:noFill/>
        </p:spPr>
        <p:txBody>
          <a:bodyPr wrap="square">
            <a:spAutoFit/>
          </a:bodyPr>
          <a:lstStyle/>
          <a:p>
            <a:pPr eaLnBrk="1" hangingPunct="1">
              <a:spcBef>
                <a:spcPct val="0"/>
              </a:spcBef>
              <a:buFontTx/>
              <a:buNone/>
            </a:pPr>
            <a:r>
              <a:rPr lang="zh-CN" altLang="en-US" sz="2000" b="1" dirty="0">
                <a:latin typeface="宋体" panose="02010600030101010101" pitchFamily="2" charset="-122"/>
                <a:ea typeface="宋体" panose="02010600030101010101" pitchFamily="2" charset="-122"/>
              </a:rPr>
              <a:t>秦国统一中国</a:t>
            </a:r>
            <a:endParaRPr lang="en-US" altLang="zh-CN" sz="2000" b="1" dirty="0">
              <a:latin typeface="宋体" panose="02010600030101010101" pitchFamily="2" charset="-122"/>
              <a:ea typeface="宋体" panose="02010600030101010101" pitchFamily="2" charset="-122"/>
            </a:endParaRPr>
          </a:p>
          <a:p>
            <a:pPr eaLnBrk="1" hangingPunct="1">
              <a:spcBef>
                <a:spcPct val="0"/>
              </a:spcBef>
              <a:buFontTx/>
              <a:buNone/>
            </a:pPr>
            <a:r>
              <a:rPr lang="zh-CN" altLang="en-US" sz="2000" dirty="0">
                <a:latin typeface="宋体" panose="02010600030101010101" pitchFamily="2" charset="-122"/>
                <a:ea typeface="宋体" panose="02010600030101010101" pitchFamily="2" charset="-122"/>
              </a:rPr>
              <a:t>采纳国尉尉缭“毋爱财物，赂其豪臣，以乱其谋”的建议，对各诸侯的大臣，凡是愿意接受金钱财物而为秦国服务的，就送给厚礼进行结交；反之，就派人暗杀掉，以达到“离其群臣之计”，从敌国内部进行分化、瓦解。</a:t>
            </a:r>
            <a:endParaRPr lang="en-US" altLang="zh-CN" sz="2000" dirty="0">
              <a:latin typeface="宋体" panose="02010600030101010101" pitchFamily="2" charset="-122"/>
              <a:ea typeface="宋体" panose="02010600030101010101" pitchFamily="2" charset="-122"/>
            </a:endParaRPr>
          </a:p>
          <a:p>
            <a:pPr eaLnBrk="1" hangingPunct="1">
              <a:spcBef>
                <a:spcPct val="0"/>
              </a:spcBef>
              <a:buFontTx/>
              <a:buNone/>
            </a:pPr>
            <a:r>
              <a:rPr lang="zh-CN" altLang="en-US" sz="2000" b="1" dirty="0">
                <a:solidFill>
                  <a:srgbClr val="000000"/>
                </a:solidFill>
                <a:latin typeface="宋体" panose="02010600030101010101" pitchFamily="2" charset="-122"/>
                <a:ea typeface="宋体" panose="02010600030101010101" pitchFamily="2" charset="-122"/>
              </a:rPr>
              <a:t>谋士</a:t>
            </a:r>
            <a:r>
              <a:rPr lang="zh-CN" altLang="en-US" sz="2000" b="1" dirty="0">
                <a:solidFill>
                  <a:srgbClr val="FF0000"/>
                </a:solidFill>
                <a:latin typeface="宋体" panose="02010600030101010101" pitchFamily="2" charset="-122"/>
                <a:ea typeface="宋体" panose="02010600030101010101" pitchFamily="2" charset="-122"/>
              </a:rPr>
              <a:t>姚贾</a:t>
            </a:r>
            <a:r>
              <a:rPr lang="zh-CN" altLang="en-US" sz="2000" b="1" dirty="0">
                <a:solidFill>
                  <a:srgbClr val="000000"/>
                </a:solidFill>
                <a:latin typeface="宋体" panose="02010600030101010101" pitchFamily="2" charset="-122"/>
                <a:ea typeface="宋体" panose="02010600030101010101" pitchFamily="2" charset="-122"/>
              </a:rPr>
              <a:t>等奉命携带重金财富分别至赵、燕、楚、齐四国进行离间活动，使其不能合纵，达到伐交的目的；</a:t>
            </a:r>
            <a:endParaRPr lang="en-US" altLang="zh-CN" sz="2000" b="1" dirty="0">
              <a:solidFill>
                <a:srgbClr val="000000"/>
              </a:solidFill>
              <a:latin typeface="宋体" panose="02010600030101010101" pitchFamily="2" charset="-122"/>
              <a:ea typeface="宋体" panose="02010600030101010101" pitchFamily="2" charset="-122"/>
            </a:endParaRPr>
          </a:p>
          <a:p>
            <a:pPr eaLnBrk="1" hangingPunct="1">
              <a:spcBef>
                <a:spcPct val="0"/>
              </a:spcBef>
              <a:buFontTx/>
              <a:buNone/>
            </a:pPr>
            <a:endParaRPr lang="en-US" altLang="zh-CN" sz="2000" b="1" dirty="0">
              <a:solidFill>
                <a:srgbClr val="000000"/>
              </a:solidFill>
              <a:latin typeface="宋体" panose="02010600030101010101" pitchFamily="2" charset="-122"/>
              <a:ea typeface="宋体" panose="02010600030101010101" pitchFamily="2" charset="-122"/>
            </a:endParaRPr>
          </a:p>
          <a:p>
            <a:pPr eaLnBrk="1" hangingPunct="1">
              <a:spcBef>
                <a:spcPct val="0"/>
              </a:spcBef>
              <a:buFontTx/>
              <a:buNone/>
            </a:pPr>
            <a:r>
              <a:rPr lang="zh-CN" altLang="en-US" sz="2000" b="1" dirty="0">
                <a:solidFill>
                  <a:srgbClr val="000000"/>
                </a:solidFill>
                <a:latin typeface="宋体" panose="02010600030101010101" pitchFamily="2" charset="-122"/>
                <a:ea typeface="宋体" panose="02010600030101010101" pitchFamily="2" charset="-122"/>
              </a:rPr>
              <a:t>当下中国的一带一路</a:t>
            </a:r>
            <a:endParaRPr lang="zh-CN" altLang="en-US" sz="2000" dirty="0">
              <a:latin typeface="宋体" panose="02010600030101010101" pitchFamily="2" charset="-122"/>
              <a:ea typeface="宋体" panose="02010600030101010101" pitchFamily="2" charset="-122"/>
            </a:endParaRPr>
          </a:p>
        </p:txBody>
      </p:sp>
      <p:sp>
        <p:nvSpPr>
          <p:cNvPr id="5" name="文本框 4"/>
          <p:cNvSpPr txBox="1"/>
          <p:nvPr/>
        </p:nvSpPr>
        <p:spPr>
          <a:xfrm>
            <a:off x="965200" y="3851255"/>
            <a:ext cx="4856480" cy="2246769"/>
          </a:xfrm>
          <a:prstGeom prst="rect">
            <a:avLst/>
          </a:prstGeom>
          <a:noFill/>
        </p:spPr>
        <p:txBody>
          <a:bodyPr wrap="square">
            <a:spAutoFit/>
          </a:bodyPr>
          <a:lstStyle/>
          <a:p>
            <a:r>
              <a:rPr lang="zh-CN" altLang="en-US" sz="2800" b="1" dirty="0">
                <a:solidFill>
                  <a:srgbClr val="000000"/>
                </a:solidFill>
                <a:latin typeface="宋体" panose="02010600030101010101" pitchFamily="2" charset="-122"/>
                <a:ea typeface="宋体" panose="02010600030101010101" pitchFamily="2" charset="-122"/>
              </a:rPr>
              <a:t> 小结：孙武的伐交合交思想对我国今天的外交斗争有很强的指导意义。我们要尽量多的瓦解破坏敌人与其盟国的邦交，寻求扩大自己的联盟。</a:t>
            </a:r>
            <a:endParaRPr lang="zh-CN" altLang="en-US" sz="2800" dirty="0">
              <a:latin typeface="宋体" panose="02010600030101010101" pitchFamily="2" charset="-122"/>
              <a:ea typeface="宋体" panose="02010600030101010101" pitchFamily="2"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2880" y="674916"/>
            <a:ext cx="6096000" cy="1200329"/>
          </a:xfrm>
          <a:prstGeom prst="rect">
            <a:avLst/>
          </a:prstGeom>
          <a:noFill/>
        </p:spPr>
        <p:txBody>
          <a:bodyPr wrap="square">
            <a:spAutoFit/>
          </a:bodyPr>
          <a:lstStyle/>
          <a:p>
            <a:pPr eaLnBrk="1" hangingPunct="1">
              <a:buFontTx/>
              <a:buNone/>
            </a:pPr>
            <a:r>
              <a:rPr lang="zh-CN" altLang="en-US" b="1" dirty="0">
                <a:latin typeface="宋体" panose="02010600030101010101" pitchFamily="2" charset="-122"/>
                <a:ea typeface="宋体" panose="02010600030101010101" pitchFamily="2" charset="-122"/>
              </a:rPr>
              <a:t>士气是军人集体状态和集体意志的表现，每个军人个体的良好的心理状态和积极的作战动机则是构成集体士气的基础，在某种意义上来说，士气就是战斗力，是决定作战成败的关键因素，孙子对此有着深刻的认识。</a:t>
            </a:r>
          </a:p>
        </p:txBody>
      </p:sp>
      <p:sp>
        <p:nvSpPr>
          <p:cNvPr id="5" name="文本框 4"/>
          <p:cNvSpPr txBox="1"/>
          <p:nvPr/>
        </p:nvSpPr>
        <p:spPr>
          <a:xfrm>
            <a:off x="-1838960" y="165854"/>
            <a:ext cx="6096000" cy="369332"/>
          </a:xfrm>
          <a:prstGeom prst="rect">
            <a:avLst/>
          </a:prstGeom>
          <a:noFill/>
        </p:spPr>
        <p:txBody>
          <a:bodyPr wrap="square">
            <a:spAutoFit/>
          </a:bodyPr>
          <a:lstStyle/>
          <a:p>
            <a:pPr algn="ctr" eaLnBrk="1" hangingPunct="1">
              <a:spcBef>
                <a:spcPct val="0"/>
              </a:spcBef>
              <a:buFontTx/>
              <a:buNone/>
            </a:pPr>
            <a:r>
              <a:rPr lang="zh-CN" altLang="en-US" b="1" dirty="0">
                <a:solidFill>
                  <a:srgbClr val="FF0000"/>
                </a:solidFill>
                <a:latin typeface="宋体" panose="02010600030101010101" pitchFamily="2" charset="-122"/>
                <a:ea typeface="宋体" panose="02010600030101010101" pitchFamily="2" charset="-122"/>
              </a:rPr>
              <a:t>四、气胜论</a:t>
            </a:r>
          </a:p>
        </p:txBody>
      </p:sp>
      <p:sp>
        <p:nvSpPr>
          <p:cNvPr id="7" name="文本框 6"/>
          <p:cNvSpPr txBox="1"/>
          <p:nvPr/>
        </p:nvSpPr>
        <p:spPr>
          <a:xfrm>
            <a:off x="182880" y="2228671"/>
            <a:ext cx="7015480" cy="1200329"/>
          </a:xfrm>
          <a:prstGeom prst="rect">
            <a:avLst/>
          </a:prstGeom>
          <a:noFill/>
        </p:spPr>
        <p:txBody>
          <a:bodyPr wrap="square">
            <a:spAutoFit/>
          </a:bodyPr>
          <a:lstStyle/>
          <a:p>
            <a:r>
              <a:rPr lang="zh-CN" altLang="en-US" b="1" dirty="0">
                <a:latin typeface="宋体" panose="02010600030101010101" pitchFamily="2" charset="-122"/>
                <a:ea typeface="宋体" panose="02010600030101010101" pitchFamily="2" charset="-122"/>
              </a:rPr>
              <a:t> 在讨论两军对垒，争胜争利的</a:t>
            </a:r>
            <a:r>
              <a:rPr lang="en-US" altLang="zh-CN" b="1"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军争</a:t>
            </a:r>
            <a:r>
              <a:rPr lang="en-US" altLang="zh-CN" b="1"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中，他提出了一个著名观点：</a:t>
            </a:r>
            <a:r>
              <a:rPr lang="zh-CN" altLang="en-US" b="1" dirty="0">
                <a:solidFill>
                  <a:srgbClr val="FF0000"/>
                </a:solidFill>
                <a:latin typeface="宋体" panose="02010600030101010101" pitchFamily="2" charset="-122"/>
                <a:ea typeface="宋体" panose="02010600030101010101" pitchFamily="2" charset="-122"/>
              </a:rPr>
              <a:t>“三军可夺气，将军可夺心”</a:t>
            </a:r>
            <a:r>
              <a:rPr lang="zh-CN" altLang="en-US" b="1" dirty="0">
                <a:latin typeface="宋体" panose="02010600030101010101" pitchFamily="2" charset="-122"/>
                <a:ea typeface="宋体" panose="02010600030101010101" pitchFamily="2" charset="-122"/>
              </a:rPr>
              <a:t>，意思是对于敌人的军队，可以使士气衰竭，使其将领决心动摇。显然，“气”、“心”是指战争中军队的军心、士气等精神要素而言。</a:t>
            </a:r>
            <a:endParaRPr lang="zh-CN" altLang="en-US" dirty="0">
              <a:latin typeface="宋体" panose="02010600030101010101" pitchFamily="2" charset="-122"/>
              <a:ea typeface="宋体" panose="02010600030101010101" pitchFamily="2" charset="-122"/>
            </a:endParaRPr>
          </a:p>
        </p:txBody>
      </p:sp>
      <p:sp>
        <p:nvSpPr>
          <p:cNvPr id="9" name="文本框 8"/>
          <p:cNvSpPr txBox="1"/>
          <p:nvPr/>
        </p:nvSpPr>
        <p:spPr>
          <a:xfrm>
            <a:off x="182880" y="3858736"/>
            <a:ext cx="7015480" cy="1477328"/>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 孙子接着说：</a:t>
            </a:r>
            <a:r>
              <a:rPr lang="zh-CN" altLang="en-US" dirty="0">
                <a:solidFill>
                  <a:srgbClr val="FF0000"/>
                </a:solidFill>
                <a:latin typeface="宋体" panose="02010600030101010101" pitchFamily="2" charset="-122"/>
                <a:ea typeface="宋体" panose="02010600030101010101" pitchFamily="2" charset="-122"/>
              </a:rPr>
              <a:t>“故善用兵者，避其锐气，击其惰归，此治气者也。”</a:t>
            </a:r>
            <a:r>
              <a:rPr lang="zh-CN" altLang="en-US" dirty="0">
                <a:latin typeface="宋体" panose="02010600030101010101" pitchFamily="2" charset="-122"/>
                <a:ea typeface="宋体" panose="02010600030101010101" pitchFamily="2" charset="-122"/>
              </a:rPr>
              <a:t> “治气”、“治心”总起来说就是掌握军心士气的变化规律。我们把孙子这种重视战争中的精神要素，通过掌握运用敌我双方军心士气变化规律，来争取战争胜利的思想称为气胜论。在战争中的气胜论主要表现为心理战。</a:t>
            </a:r>
          </a:p>
        </p:txBody>
      </p:sp>
      <p:sp>
        <p:nvSpPr>
          <p:cNvPr id="11" name="文本框 10"/>
          <p:cNvSpPr txBox="1"/>
          <p:nvPr/>
        </p:nvSpPr>
        <p:spPr>
          <a:xfrm>
            <a:off x="182880" y="5432921"/>
            <a:ext cx="7015480" cy="1200329"/>
          </a:xfrm>
          <a:prstGeom prst="rect">
            <a:avLst/>
          </a:prstGeom>
          <a:noFill/>
        </p:spPr>
        <p:txBody>
          <a:bodyPr wrap="square">
            <a:spAutoFit/>
          </a:bodyPr>
          <a:lstStyle/>
          <a:p>
            <a:pPr eaLnBrk="1" hangingPunct="1">
              <a:spcBef>
                <a:spcPct val="50000"/>
              </a:spcBef>
              <a:buFontTx/>
              <a:buNone/>
            </a:pPr>
            <a:r>
              <a:rPr lang="zh-CN" altLang="en-US" dirty="0">
                <a:latin typeface="宋体" panose="02010600030101010101" pitchFamily="2" charset="-122"/>
                <a:ea typeface="宋体" panose="02010600030101010101" pitchFamily="2" charset="-122"/>
              </a:rPr>
              <a:t>人是有感情的动物，情感在人的决策行为中起着重要的作用。</a:t>
            </a:r>
          </a:p>
          <a:p>
            <a:pPr algn="ctr" eaLnBrk="1" hangingPunct="1">
              <a:spcBef>
                <a:spcPct val="50000"/>
              </a:spcBef>
              <a:buFontTx/>
              <a:buNone/>
            </a:pPr>
            <a:r>
              <a:rPr lang="zh-CN" altLang="en-US" dirty="0">
                <a:solidFill>
                  <a:srgbClr val="FF3300"/>
                </a:solidFill>
                <a:latin typeface="宋体" panose="02010600030101010101" pitchFamily="2" charset="-122"/>
                <a:ea typeface="宋体" panose="02010600030101010101" pitchFamily="2" charset="-122"/>
              </a:rPr>
              <a:t>人情之理，不可不察也。</a:t>
            </a:r>
          </a:p>
          <a:p>
            <a:pPr algn="ctr" eaLnBrk="1" hangingPunct="1">
              <a:spcBef>
                <a:spcPct val="50000"/>
              </a:spcBef>
              <a:buFontTx/>
              <a:buNone/>
            </a:pPr>
            <a:r>
              <a:rPr lang="en-US" altLang="zh-CN" dirty="0">
                <a:solidFill>
                  <a:srgbClr val="FF3300"/>
                </a:solidFill>
                <a:latin typeface="宋体" panose="02010600030101010101" pitchFamily="2" charset="-122"/>
                <a:ea typeface="宋体" panose="02010600030101010101" pitchFamily="2" charset="-122"/>
              </a:rPr>
              <a:t>                  ——</a:t>
            </a:r>
            <a:r>
              <a:rPr lang="zh-CN" altLang="en-US" dirty="0">
                <a:solidFill>
                  <a:srgbClr val="FF3300"/>
                </a:solidFill>
                <a:latin typeface="宋体" panose="02010600030101010101" pitchFamily="2" charset="-122"/>
                <a:ea typeface="宋体" panose="02010600030101010101" pitchFamily="2" charset="-122"/>
              </a:rPr>
              <a:t>九地篇</a:t>
            </a:r>
          </a:p>
        </p:txBody>
      </p:sp>
      <p:sp>
        <p:nvSpPr>
          <p:cNvPr id="13" name="文本框 12"/>
          <p:cNvSpPr txBox="1"/>
          <p:nvPr/>
        </p:nvSpPr>
        <p:spPr>
          <a:xfrm>
            <a:off x="6663055" y="165715"/>
            <a:ext cx="5443220" cy="1477328"/>
          </a:xfrm>
          <a:prstGeom prst="rect">
            <a:avLst/>
          </a:prstGeom>
          <a:noFill/>
        </p:spPr>
        <p:txBody>
          <a:bodyPr wrap="square">
            <a:spAutoFit/>
          </a:bodyPr>
          <a:lstStyle/>
          <a:p>
            <a:pPr algn="ctr" eaLnBrk="1" hangingPunct="1">
              <a:buFontTx/>
              <a:buNone/>
            </a:pPr>
            <a:r>
              <a:rPr lang="zh-CN" altLang="en-US" dirty="0">
                <a:solidFill>
                  <a:srgbClr val="000000"/>
                </a:solidFill>
                <a:latin typeface="宋体" panose="02010600030101010101" pitchFamily="2" charset="-122"/>
                <a:ea typeface="宋体" panose="02010600030101010101" pitchFamily="2" charset="-122"/>
              </a:rPr>
              <a:t>投之亡地然后存</a:t>
            </a:r>
          </a:p>
          <a:p>
            <a:pPr algn="ctr" eaLnBrk="1" hangingPunct="1">
              <a:buFontTx/>
              <a:buNone/>
            </a:pPr>
            <a:r>
              <a:rPr lang="zh-CN" altLang="en-US" dirty="0">
                <a:solidFill>
                  <a:srgbClr val="000000"/>
                </a:solidFill>
                <a:latin typeface="宋体" panose="02010600030101010101" pitchFamily="2" charset="-122"/>
                <a:ea typeface="宋体" panose="02010600030101010101" pitchFamily="2" charset="-122"/>
              </a:rPr>
              <a:t>陷之死地然后生</a:t>
            </a:r>
          </a:p>
          <a:p>
            <a:pPr algn="ctr" eaLnBrk="1" hangingPunct="1">
              <a:buFontTx/>
              <a:buNone/>
            </a:pPr>
            <a:r>
              <a:rPr lang="en-US" altLang="zh-CN" dirty="0">
                <a:solidFill>
                  <a:srgbClr val="000000"/>
                </a:solidFill>
                <a:latin typeface="宋体" panose="02010600030101010101" pitchFamily="2" charset="-122"/>
                <a:ea typeface="宋体" panose="02010600030101010101" pitchFamily="2" charset="-122"/>
              </a:rPr>
              <a:t>——《</a:t>
            </a:r>
            <a:r>
              <a:rPr lang="zh-CN" altLang="en-US" dirty="0">
                <a:solidFill>
                  <a:srgbClr val="000000"/>
                </a:solidFill>
                <a:latin typeface="宋体" panose="02010600030101010101" pitchFamily="2" charset="-122"/>
                <a:ea typeface="宋体" panose="02010600030101010101" pitchFamily="2" charset="-122"/>
              </a:rPr>
              <a:t>九地篇</a:t>
            </a:r>
            <a:r>
              <a:rPr lang="en-US" altLang="zh-CN" dirty="0">
                <a:solidFill>
                  <a:srgbClr val="000000"/>
                </a:solidFill>
                <a:latin typeface="宋体" panose="02010600030101010101" pitchFamily="2" charset="-122"/>
                <a:ea typeface="宋体" panose="02010600030101010101" pitchFamily="2" charset="-122"/>
              </a:rPr>
              <a:t>》</a:t>
            </a:r>
          </a:p>
          <a:p>
            <a:pPr algn="ctr" eaLnBrk="1" hangingPunct="1">
              <a:buFontTx/>
              <a:buNone/>
            </a:pPr>
            <a:r>
              <a:rPr lang="zh-CN" altLang="en-US" b="1" dirty="0">
                <a:solidFill>
                  <a:srgbClr val="FF0000"/>
                </a:solidFill>
                <a:latin typeface="宋体" panose="02010600030101010101" pitchFamily="2" charset="-122"/>
                <a:ea typeface="宋体" panose="02010600030101010101" pitchFamily="2" charset="-122"/>
              </a:rPr>
              <a:t>把士兵投入危地，才能转危为存。使士兵陷之死地，才能转危为生。</a:t>
            </a:r>
          </a:p>
        </p:txBody>
      </p:sp>
      <p:sp>
        <p:nvSpPr>
          <p:cNvPr id="15" name="文本框 14"/>
          <p:cNvSpPr txBox="1"/>
          <p:nvPr/>
        </p:nvSpPr>
        <p:spPr>
          <a:xfrm>
            <a:off x="7069455" y="1754505"/>
            <a:ext cx="5036185" cy="5354320"/>
          </a:xfrm>
          <a:prstGeom prst="rect">
            <a:avLst/>
          </a:prstGeom>
          <a:noFill/>
        </p:spPr>
        <p:txBody>
          <a:bodyPr wrap="square">
            <a:spAutoFit/>
          </a:bodyPr>
          <a:lstStyle/>
          <a:p>
            <a:pPr eaLnBrk="1" hangingPunct="1">
              <a:buFontTx/>
              <a:buNone/>
            </a:pPr>
            <a:r>
              <a:rPr lang="zh-CN" altLang="en-US" dirty="0">
                <a:solidFill>
                  <a:srgbClr val="FF0000"/>
                </a:solidFill>
                <a:latin typeface="宋体" panose="02010600030101010101" pitchFamily="2" charset="-122"/>
                <a:ea typeface="宋体" panose="02010600030101010101" pitchFamily="2" charset="-122"/>
              </a:rPr>
              <a:t>凡为客之道，深入则专，主人不克。</a:t>
            </a:r>
            <a:endParaRPr lang="en-US" altLang="zh-CN" dirty="0">
              <a:solidFill>
                <a:srgbClr val="FF0000"/>
              </a:solidFill>
              <a:latin typeface="宋体" panose="02010600030101010101" pitchFamily="2" charset="-122"/>
              <a:ea typeface="宋体" panose="02010600030101010101" pitchFamily="2" charset="-122"/>
            </a:endParaRPr>
          </a:p>
          <a:p>
            <a:pPr eaLnBrk="1" hangingPunct="1">
              <a:buFontTx/>
              <a:buNone/>
            </a:pPr>
            <a:r>
              <a:rPr lang="en-US" altLang="zh-CN" dirty="0">
                <a:solidFill>
                  <a:srgbClr val="FF0000"/>
                </a:solidFill>
                <a:latin typeface="宋体" panose="02010600030101010101" pitchFamily="2" charset="-122"/>
                <a:ea typeface="宋体" panose="02010600030101010101" pitchFamily="2" charset="-122"/>
              </a:rPr>
              <a:t>  			——《</a:t>
            </a:r>
            <a:r>
              <a:rPr lang="zh-CN" altLang="en-US" dirty="0">
                <a:solidFill>
                  <a:srgbClr val="FF0000"/>
                </a:solidFill>
                <a:latin typeface="宋体" panose="02010600030101010101" pitchFamily="2" charset="-122"/>
                <a:ea typeface="宋体" panose="02010600030101010101" pitchFamily="2" charset="-122"/>
              </a:rPr>
              <a:t>九地篇</a:t>
            </a:r>
            <a:r>
              <a:rPr lang="en-US" altLang="zh-CN" dirty="0">
                <a:solidFill>
                  <a:srgbClr val="FF0000"/>
                </a:solidFill>
                <a:latin typeface="宋体" panose="02010600030101010101" pitchFamily="2" charset="-122"/>
                <a:ea typeface="宋体" panose="02010600030101010101" pitchFamily="2" charset="-122"/>
              </a:rPr>
              <a:t>》</a:t>
            </a:r>
          </a:p>
          <a:p>
            <a:pPr eaLnBrk="1" hangingPunct="1">
              <a:buFontTx/>
              <a:buNone/>
            </a:pPr>
            <a:r>
              <a:rPr lang="zh-CN" altLang="en-US" dirty="0">
                <a:solidFill>
                  <a:srgbClr val="000000"/>
                </a:solidFill>
                <a:latin typeface="宋体" panose="02010600030101010101" pitchFamily="2" charset="-122"/>
                <a:ea typeface="宋体" panose="02010600030101010101" pitchFamily="2" charset="-122"/>
              </a:rPr>
              <a:t>大凡对敌国进攻作战，其规律是，越深入敌境，军心越专一，敌人越不能取胜。</a:t>
            </a:r>
            <a:endParaRPr lang="en-US" altLang="zh-CN" dirty="0">
              <a:solidFill>
                <a:srgbClr val="000000"/>
              </a:solidFill>
              <a:latin typeface="宋体" panose="02010600030101010101" pitchFamily="2" charset="-122"/>
              <a:ea typeface="宋体" panose="02010600030101010101" pitchFamily="2" charset="-122"/>
            </a:endParaRPr>
          </a:p>
          <a:p>
            <a:pPr eaLnBrk="1" hangingPunct="1">
              <a:buFontTx/>
              <a:buNone/>
            </a:pPr>
            <a:endParaRPr lang="en-US" altLang="zh-CN" dirty="0">
              <a:solidFill>
                <a:srgbClr val="000000"/>
              </a:solidFill>
              <a:latin typeface="宋体" panose="02010600030101010101" pitchFamily="2" charset="-122"/>
              <a:ea typeface="宋体" panose="02010600030101010101" pitchFamily="2" charset="-122"/>
            </a:endParaRPr>
          </a:p>
          <a:p>
            <a:pPr algn="ctr" eaLnBrk="1" hangingPunct="1">
              <a:spcBef>
                <a:spcPct val="0"/>
              </a:spcBef>
              <a:buFontTx/>
              <a:buNone/>
            </a:pPr>
            <a:r>
              <a:rPr lang="zh-CN" altLang="en-US" dirty="0">
                <a:solidFill>
                  <a:srgbClr val="000000"/>
                </a:solidFill>
                <a:latin typeface="宋体" panose="02010600030101010101" pitchFamily="2" charset="-122"/>
                <a:ea typeface="宋体" panose="02010600030101010101" pitchFamily="2" charset="-122"/>
              </a:rPr>
              <a:t>实例：</a:t>
            </a:r>
            <a:r>
              <a:rPr lang="zh-CN" altLang="en-US" b="1" dirty="0">
                <a:solidFill>
                  <a:srgbClr val="000000"/>
                </a:solidFill>
                <a:latin typeface="宋体" panose="02010600030101010101" pitchFamily="2" charset="-122"/>
                <a:ea typeface="宋体" panose="02010600030101010101" pitchFamily="2" charset="-122"/>
              </a:rPr>
              <a:t>垓下之战　</a:t>
            </a:r>
            <a:r>
              <a:rPr lang="zh-CN" altLang="en-US" dirty="0">
                <a:solidFill>
                  <a:srgbClr val="000000"/>
                </a:solidFill>
                <a:latin typeface="宋体" panose="02010600030101010101" pitchFamily="2" charset="-122"/>
                <a:ea typeface="宋体" panose="02010600030101010101" pitchFamily="2" charset="-122"/>
              </a:rPr>
              <a:t> </a:t>
            </a:r>
          </a:p>
          <a:p>
            <a:pPr algn="just">
              <a:spcBef>
                <a:spcPct val="0"/>
              </a:spcBef>
              <a:buFontTx/>
              <a:buNone/>
            </a:pPr>
            <a:r>
              <a:rPr lang="zh-CN" altLang="en-US" dirty="0">
                <a:solidFill>
                  <a:srgbClr val="000000"/>
                </a:solidFill>
                <a:latin typeface="宋体" panose="02010600030101010101" pitchFamily="2" charset="-122"/>
                <a:ea typeface="宋体" panose="02010600030101010101" pitchFamily="2" charset="-122"/>
              </a:rPr>
              <a:t>楚汉战争后期</a:t>
            </a:r>
            <a:r>
              <a:rPr lang="en-US" altLang="zh-CN" dirty="0">
                <a:solidFill>
                  <a:srgbClr val="000000"/>
                </a:solidFill>
                <a:latin typeface="宋体" panose="02010600030101010101" pitchFamily="2" charset="-122"/>
                <a:ea typeface="宋体" panose="02010600030101010101" pitchFamily="2" charset="-122"/>
              </a:rPr>
              <a:t>,</a:t>
            </a:r>
            <a:r>
              <a:rPr lang="zh-CN" altLang="en-US" dirty="0">
                <a:solidFill>
                  <a:srgbClr val="000000"/>
                </a:solidFill>
                <a:latin typeface="宋体" panose="02010600030101010101" pitchFamily="2" charset="-122"/>
                <a:ea typeface="宋体" panose="02010600030101010101" pitchFamily="2" charset="-122"/>
              </a:rPr>
              <a:t>刘邦、项羽两方的决战。韩信以主力反击，大败楚军，迫其退入壁垒，将其围困。入夜，项羽闻四面楚歌，误以为楚地尽失，乃率轻骑</a:t>
            </a:r>
            <a:r>
              <a:rPr lang="en-US" altLang="zh-CN" dirty="0">
                <a:solidFill>
                  <a:srgbClr val="000000"/>
                </a:solidFill>
                <a:latin typeface="宋体" panose="02010600030101010101" pitchFamily="2" charset="-122"/>
                <a:ea typeface="宋体" panose="02010600030101010101" pitchFamily="2" charset="-122"/>
              </a:rPr>
              <a:t>800</a:t>
            </a:r>
            <a:r>
              <a:rPr lang="zh-CN" altLang="en-US" dirty="0">
                <a:solidFill>
                  <a:srgbClr val="000000"/>
                </a:solidFill>
                <a:latin typeface="宋体" panose="02010600030101010101" pitchFamily="2" charset="-122"/>
                <a:ea typeface="宋体" panose="02010600030101010101" pitchFamily="2" charset="-122"/>
              </a:rPr>
              <a:t>突围南走。后被汉军追及，力战多时，自刎于乌江</a:t>
            </a:r>
          </a:p>
          <a:p>
            <a:pPr algn="just">
              <a:spcBef>
                <a:spcPct val="0"/>
              </a:spcBef>
              <a:buFontTx/>
              <a:buNone/>
            </a:pPr>
            <a:endParaRPr lang="zh-CN" altLang="en-US" dirty="0">
              <a:solidFill>
                <a:srgbClr val="000000"/>
              </a:solidFill>
              <a:latin typeface="宋体" panose="02010600030101010101" pitchFamily="2" charset="-122"/>
              <a:ea typeface="宋体" panose="02010600030101010101" pitchFamily="2" charset="-122"/>
            </a:endParaRPr>
          </a:p>
          <a:p>
            <a:pPr marL="0" lvl="0" indent="0" eaLnBrk="1" hangingPunct="1">
              <a:spcBef>
                <a:spcPct val="0"/>
              </a:spcBef>
              <a:buNone/>
            </a:pPr>
            <a:r>
              <a:rPr lang="zh-CN" altLang="en-US" dirty="0">
                <a:solidFill>
                  <a:srgbClr val="000000"/>
                </a:solidFill>
                <a:latin typeface="宋体" panose="02010600030101010101" pitchFamily="2" charset="-122"/>
                <a:ea typeface="宋体" panose="02010600030101010101" pitchFamily="2" charset="-122"/>
                <a:sym typeface="+mn-ea"/>
              </a:rPr>
              <a:t>世界上只有两大力量，剑和心。从长远来看，剑总是被心所击败。</a:t>
            </a:r>
            <a:endParaRPr lang="zh-CN" altLang="en-US" dirty="0">
              <a:solidFill>
                <a:srgbClr val="000000"/>
              </a:solidFill>
              <a:latin typeface="宋体" panose="02010600030101010101" pitchFamily="2" charset="-122"/>
              <a:ea typeface="宋体" panose="02010600030101010101" pitchFamily="2" charset="-122"/>
            </a:endParaRPr>
          </a:p>
          <a:p>
            <a:pPr marL="0" lvl="0" indent="0" eaLnBrk="1" hangingPunct="1">
              <a:spcBef>
                <a:spcPct val="0"/>
              </a:spcBef>
              <a:buNone/>
            </a:pPr>
            <a:r>
              <a:rPr lang="zh-CN" altLang="en-US" dirty="0">
                <a:solidFill>
                  <a:srgbClr val="000000"/>
                </a:solidFill>
                <a:latin typeface="宋体" panose="02010600030101010101" pitchFamily="2" charset="-122"/>
                <a:ea typeface="宋体" panose="02010600030101010101" pitchFamily="2" charset="-122"/>
                <a:sym typeface="+mn-ea"/>
              </a:rPr>
              <a:t>    ——拿破仑（法兰西第一帝国皇帝）</a:t>
            </a:r>
            <a:endParaRPr lang="zh-CN" altLang="en-US" dirty="0">
              <a:solidFill>
                <a:srgbClr val="000000"/>
              </a:solidFill>
              <a:latin typeface="宋体" panose="02010600030101010101" pitchFamily="2" charset="-122"/>
              <a:ea typeface="宋体" panose="02010600030101010101" pitchFamily="2" charset="-122"/>
            </a:endParaRPr>
          </a:p>
          <a:p>
            <a:pPr algn="just">
              <a:spcBef>
                <a:spcPct val="0"/>
              </a:spcBef>
              <a:buFontTx/>
              <a:buNone/>
            </a:pPr>
            <a:r>
              <a:rPr lang="zh-CN" altLang="en-US" b="1" noProof="0" dirty="0">
                <a:ln>
                  <a:noFill/>
                </a:ln>
                <a:effectLst/>
                <a:uLnTx/>
                <a:uFillTx/>
                <a:latin typeface="楷体" panose="02010609060101010101" pitchFamily="49" charset="-122"/>
                <a:ea typeface="楷体" panose="02010609060101010101" pitchFamily="49" charset="-122"/>
                <a:cs typeface="楷体" panose="02010609060101010101" pitchFamily="49" charset="-122"/>
                <a:sym typeface="+mn-ea"/>
              </a:rPr>
              <a:t>心理的力量对卷入战争的各种因素具有决定性的影响。消灭敌人的勇气和消灭他的军队同样重要。</a:t>
            </a:r>
            <a:r>
              <a:rPr lang="en-US" altLang="zh-CN" b="1" noProof="0" dirty="0">
                <a:ln>
                  <a:noFill/>
                </a:ln>
                <a:effectLst/>
                <a:uLnTx/>
                <a:uFillTx/>
                <a:latin typeface="楷体" panose="02010609060101010101" pitchFamily="49" charset="-122"/>
                <a:ea typeface="楷体" panose="02010609060101010101" pitchFamily="49" charset="-122"/>
                <a:cs typeface="楷体" panose="02010609060101010101" pitchFamily="49" charset="-122"/>
                <a:sym typeface="+mn-ea"/>
              </a:rPr>
              <a:t>——</a:t>
            </a:r>
            <a:r>
              <a:rPr lang="zh-CN" altLang="en-US" b="1" noProof="0" dirty="0">
                <a:ln>
                  <a:noFill/>
                </a:ln>
                <a:effectLst/>
                <a:uLnTx/>
                <a:uFillTx/>
                <a:latin typeface="楷体" panose="02010609060101010101" pitchFamily="49" charset="-122"/>
                <a:ea typeface="楷体" panose="02010609060101010101" pitchFamily="49" charset="-122"/>
                <a:cs typeface="楷体" panose="02010609060101010101" pitchFamily="49" charset="-122"/>
                <a:sym typeface="+mn-ea"/>
              </a:rPr>
              <a:t>克劳塞维茨（《战争论》的作者）</a:t>
            </a:r>
            <a:endParaRPr kumimoji="0" lang="zh-CN" altLang="en-US" b="1"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endParaRPr>
          </a:p>
          <a:p>
            <a:pPr algn="just">
              <a:spcBef>
                <a:spcPct val="0"/>
              </a:spcBef>
              <a:buFontTx/>
              <a:buNone/>
            </a:pPr>
            <a:endParaRPr lang="zh-CN" altLang="en-US" dirty="0">
              <a:solidFill>
                <a:srgbClr val="000000"/>
              </a:solidFill>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4271" y="434849"/>
            <a:ext cx="6094428" cy="923330"/>
          </a:xfrm>
          <a:prstGeom prst="rect">
            <a:avLst/>
          </a:prstGeom>
          <a:noFill/>
        </p:spPr>
        <p:txBody>
          <a:bodyPr wrap="square">
            <a:spAutoFit/>
          </a:bodyPr>
          <a:lstStyle/>
          <a:p>
            <a:pPr eaLnBrk="1" hangingPunct="1">
              <a:spcBef>
                <a:spcPct val="0"/>
              </a:spcBef>
              <a:buFontTx/>
              <a:buNone/>
            </a:pPr>
            <a:r>
              <a:rPr lang="en-US" altLang="zh-CN" sz="1800" b="1" dirty="0">
                <a:solidFill>
                  <a:srgbClr val="000000"/>
                </a:solidFill>
                <a:latin typeface="宋体" panose="02010600030101010101" pitchFamily="2" charset="-122"/>
                <a:ea typeface="宋体" panose="02010600030101010101" pitchFamily="2" charset="-122"/>
              </a:rPr>
              <a:t>《</a:t>
            </a:r>
            <a:r>
              <a:rPr lang="zh-CN" altLang="en-US" sz="1800" b="1" dirty="0">
                <a:solidFill>
                  <a:srgbClr val="000000"/>
                </a:solidFill>
                <a:latin typeface="宋体" panose="02010600030101010101" pitchFamily="2" charset="-122"/>
                <a:ea typeface="宋体" panose="02010600030101010101" pitchFamily="2" charset="-122"/>
              </a:rPr>
              <a:t>形</a:t>
            </a:r>
            <a:r>
              <a:rPr lang="en-US" altLang="zh-CN" sz="1800" b="1" dirty="0">
                <a:solidFill>
                  <a:srgbClr val="000000"/>
                </a:solidFill>
                <a:latin typeface="宋体" panose="02010600030101010101" pitchFamily="2" charset="-122"/>
                <a:ea typeface="宋体" panose="02010600030101010101" pitchFamily="2" charset="-122"/>
              </a:rPr>
              <a:t>》</a:t>
            </a:r>
            <a:r>
              <a:rPr lang="zh-CN" altLang="en-US" sz="1800" b="1" dirty="0">
                <a:solidFill>
                  <a:srgbClr val="000000"/>
                </a:solidFill>
                <a:latin typeface="宋体" panose="02010600030101010101" pitchFamily="2" charset="-122"/>
                <a:ea typeface="宋体" panose="02010600030101010101" pitchFamily="2" charset="-122"/>
              </a:rPr>
              <a:t>：本篇集中论述了如何依据敌我双方物质条件、军事实力的强弱，灵活采取攻守两种不同形式，以达到在战争中保全自己消灭敌人的目的。</a:t>
            </a:r>
          </a:p>
        </p:txBody>
      </p:sp>
      <p:sp>
        <p:nvSpPr>
          <p:cNvPr id="5" name="文本框 4"/>
          <p:cNvSpPr txBox="1"/>
          <p:nvPr/>
        </p:nvSpPr>
        <p:spPr>
          <a:xfrm>
            <a:off x="398283" y="1653560"/>
            <a:ext cx="6094428" cy="923330"/>
          </a:xfrm>
          <a:prstGeom prst="rect">
            <a:avLst/>
          </a:prstGeom>
          <a:noFill/>
        </p:spPr>
        <p:txBody>
          <a:bodyPr wrap="square">
            <a:spAutoFit/>
          </a:bodyPr>
          <a:lstStyle/>
          <a:p>
            <a:r>
              <a:rPr lang="zh-CN" altLang="en-US" sz="1800" b="1" dirty="0">
                <a:solidFill>
                  <a:srgbClr val="000000"/>
                </a:solidFill>
                <a:latin typeface="宋体" panose="02010600030101010101" pitchFamily="2" charset="-122"/>
                <a:ea typeface="宋体" panose="02010600030101010101" pitchFamily="2" charset="-122"/>
              </a:rPr>
              <a:t>先为不可胜</a:t>
            </a:r>
            <a:r>
              <a:rPr lang="zh-CN" altLang="en-US" sz="1800" dirty="0">
                <a:solidFill>
                  <a:srgbClr val="000000"/>
                </a:solidFill>
                <a:latin typeface="宋体" panose="02010600030101010101" pitchFamily="2" charset="-122"/>
                <a:ea typeface="宋体" panose="02010600030101010101" pitchFamily="2" charset="-122"/>
              </a:rPr>
              <a:t> </a:t>
            </a:r>
            <a:endParaRPr lang="en-US" altLang="zh-CN" sz="1800" dirty="0">
              <a:solidFill>
                <a:srgbClr val="000000"/>
              </a:solidFill>
              <a:latin typeface="宋体" panose="02010600030101010101" pitchFamily="2" charset="-122"/>
              <a:ea typeface="宋体" panose="02010600030101010101" pitchFamily="2" charset="-122"/>
            </a:endParaRPr>
          </a:p>
          <a:p>
            <a:r>
              <a:rPr lang="zh-CN" altLang="en-US" sz="1800" b="1" dirty="0">
                <a:solidFill>
                  <a:srgbClr val="FF0000"/>
                </a:solidFill>
                <a:latin typeface="宋体" panose="02010600030101010101" pitchFamily="2" charset="-122"/>
                <a:ea typeface="宋体" panose="02010600030101010101" pitchFamily="2" charset="-122"/>
              </a:rPr>
              <a:t>昔之善战者，先为不可胜，以待敌之可胜。不可胜在己，可胜在敌。</a:t>
            </a:r>
            <a:endParaRPr lang="zh-CN" altLang="en-US" sz="1800" dirty="0">
              <a:latin typeface="宋体" panose="02010600030101010101" pitchFamily="2" charset="-122"/>
              <a:ea typeface="宋体" panose="02010600030101010101" pitchFamily="2" charset="-122"/>
            </a:endParaRPr>
          </a:p>
        </p:txBody>
      </p:sp>
      <p:sp>
        <p:nvSpPr>
          <p:cNvPr id="7" name="文本框 6"/>
          <p:cNvSpPr txBox="1"/>
          <p:nvPr/>
        </p:nvSpPr>
        <p:spPr>
          <a:xfrm>
            <a:off x="398283" y="2576890"/>
            <a:ext cx="6094428" cy="646331"/>
          </a:xfrm>
          <a:prstGeom prst="rect">
            <a:avLst/>
          </a:prstGeom>
          <a:noFill/>
        </p:spPr>
        <p:txBody>
          <a:bodyPr wrap="square">
            <a:spAutoFit/>
          </a:bodyPr>
          <a:lstStyle/>
          <a:p>
            <a:r>
              <a:rPr lang="zh-CN" altLang="en-US" sz="1800" b="1" dirty="0">
                <a:solidFill>
                  <a:srgbClr val="000000"/>
                </a:solidFill>
                <a:latin typeface="宋体" panose="02010600030101010101" pitchFamily="2" charset="-122"/>
                <a:ea typeface="宋体" panose="02010600030101010101" pitchFamily="2" charset="-122"/>
              </a:rPr>
              <a:t>先胜后战</a:t>
            </a:r>
            <a:endParaRPr lang="en-US" altLang="zh-CN" sz="1800" b="1" dirty="0">
              <a:solidFill>
                <a:srgbClr val="000000"/>
              </a:solidFill>
              <a:latin typeface="宋体" panose="02010600030101010101" pitchFamily="2" charset="-122"/>
              <a:ea typeface="宋体" panose="02010600030101010101" pitchFamily="2" charset="-122"/>
            </a:endParaRPr>
          </a:p>
          <a:p>
            <a:r>
              <a:rPr lang="zh-CN" altLang="en-US" sz="1800" b="1" dirty="0">
                <a:solidFill>
                  <a:srgbClr val="FF0000"/>
                </a:solidFill>
                <a:latin typeface="宋体" panose="02010600030101010101" pitchFamily="2" charset="-122"/>
                <a:ea typeface="宋体" panose="02010600030101010101" pitchFamily="2" charset="-122"/>
              </a:rPr>
              <a:t>是故胜兵先胜而后求战,败兵先战而后求胜。</a:t>
            </a:r>
            <a:endParaRPr lang="zh-CN" altLang="en-US" sz="1800" dirty="0">
              <a:latin typeface="宋体" panose="02010600030101010101" pitchFamily="2" charset="-122"/>
              <a:ea typeface="宋体" panose="02010600030101010101" pitchFamily="2" charset="-122"/>
            </a:endParaRPr>
          </a:p>
        </p:txBody>
      </p:sp>
      <p:sp>
        <p:nvSpPr>
          <p:cNvPr id="9" name="文本框 8"/>
          <p:cNvSpPr txBox="1"/>
          <p:nvPr/>
        </p:nvSpPr>
        <p:spPr>
          <a:xfrm>
            <a:off x="329939" y="3627374"/>
            <a:ext cx="6094428" cy="923330"/>
          </a:xfrm>
          <a:prstGeom prst="rect">
            <a:avLst/>
          </a:prstGeom>
          <a:noFill/>
        </p:spPr>
        <p:txBody>
          <a:bodyPr wrap="square">
            <a:spAutoFit/>
          </a:bodyPr>
          <a:lstStyle/>
          <a:p>
            <a:r>
              <a:rPr lang="en-US" altLang="zh-CN" sz="1800" b="1" dirty="0">
                <a:solidFill>
                  <a:srgbClr val="000000"/>
                </a:solidFill>
                <a:latin typeface="宋体" panose="02010600030101010101" pitchFamily="2" charset="-122"/>
                <a:ea typeface="宋体" panose="02010600030101010101" pitchFamily="2" charset="-122"/>
              </a:rPr>
              <a:t>《</a:t>
            </a:r>
            <a:r>
              <a:rPr lang="zh-CN" altLang="en-US" sz="1800" b="1" dirty="0">
                <a:solidFill>
                  <a:srgbClr val="000000"/>
                </a:solidFill>
                <a:latin typeface="宋体" panose="02010600030101010101" pitchFamily="2" charset="-122"/>
                <a:ea typeface="宋体" panose="02010600030101010101" pitchFamily="2" charset="-122"/>
              </a:rPr>
              <a:t>势</a:t>
            </a:r>
            <a:r>
              <a:rPr lang="en-US" altLang="zh-CN" sz="1800" b="1" dirty="0">
                <a:solidFill>
                  <a:srgbClr val="000000"/>
                </a:solidFill>
                <a:latin typeface="宋体" panose="02010600030101010101" pitchFamily="2" charset="-122"/>
                <a:ea typeface="宋体" panose="02010600030101010101" pitchFamily="2" charset="-122"/>
              </a:rPr>
              <a:t>》</a:t>
            </a:r>
            <a:r>
              <a:rPr lang="zh-CN" altLang="en-US" sz="1800" b="1" dirty="0">
                <a:solidFill>
                  <a:srgbClr val="000000"/>
                </a:solidFill>
                <a:latin typeface="宋体" panose="02010600030101010101" pitchFamily="2" charset="-122"/>
                <a:ea typeface="宋体" panose="02010600030101010101" pitchFamily="2" charset="-122"/>
              </a:rPr>
              <a:t>：本篇主要论述在强大的军事实力的基础上，充分发挥将帅的杰出指挥才能，积极创造和利用有利的作战态势，出奇制胜，所向无敌。</a:t>
            </a:r>
            <a:endParaRPr lang="zh-CN" altLang="en-US" dirty="0">
              <a:latin typeface="宋体" panose="02010600030101010101" pitchFamily="2" charset="-122"/>
              <a:ea typeface="宋体" panose="02010600030101010101" pitchFamily="2" charset="-122"/>
            </a:endParaRPr>
          </a:p>
        </p:txBody>
      </p:sp>
      <p:cxnSp>
        <p:nvCxnSpPr>
          <p:cNvPr id="11" name="直接连接符 10"/>
          <p:cNvCxnSpPr/>
          <p:nvPr/>
        </p:nvCxnSpPr>
        <p:spPr>
          <a:xfrm>
            <a:off x="0" y="3429000"/>
            <a:ext cx="12349113"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83270" y="4550704"/>
            <a:ext cx="6179270" cy="380553"/>
          </a:xfrm>
          <a:prstGeom prst="rect">
            <a:avLst/>
          </a:prstGeom>
          <a:noFill/>
        </p:spPr>
        <p:txBody>
          <a:bodyPr wrap="square">
            <a:spAutoFit/>
          </a:bodyPr>
          <a:lstStyle/>
          <a:p>
            <a:pPr eaLnBrk="1" hangingPunct="1">
              <a:lnSpc>
                <a:spcPct val="120000"/>
              </a:lnSpc>
              <a:spcBef>
                <a:spcPct val="0"/>
              </a:spcBef>
              <a:buFontTx/>
              <a:buNone/>
            </a:pPr>
            <a:r>
              <a:rPr lang="zh-CN" altLang="en-US" b="1" dirty="0">
                <a:solidFill>
                  <a:srgbClr val="000000"/>
                </a:solidFill>
                <a:latin typeface="宋体" panose="02010600030101010101" pitchFamily="2" charset="-122"/>
                <a:ea typeface="宋体" panose="02010600030101010101" pitchFamily="2" charset="-122"/>
              </a:rPr>
              <a:t>	</a:t>
            </a:r>
            <a:r>
              <a:rPr lang="zh-CN" altLang="en-US" b="1" dirty="0">
                <a:solidFill>
                  <a:srgbClr val="FF0000"/>
                </a:solidFill>
                <a:latin typeface="宋体" panose="02010600030101010101" pitchFamily="2" charset="-122"/>
                <a:ea typeface="宋体" panose="02010600030101010101" pitchFamily="2" charset="-122"/>
              </a:rPr>
              <a:t>故善战人之势，如转圆石于千仞之山者，势也。</a:t>
            </a:r>
            <a:endParaRPr lang="en-US" altLang="zh-CN" b="1" dirty="0">
              <a:solidFill>
                <a:srgbClr val="000000"/>
              </a:solidFill>
              <a:latin typeface="宋体" panose="02010600030101010101" pitchFamily="2" charset="-122"/>
              <a:ea typeface="宋体" panose="02010600030101010101" pitchFamily="2" charset="-122"/>
            </a:endParaRPr>
          </a:p>
        </p:txBody>
      </p:sp>
      <p:sp>
        <p:nvSpPr>
          <p:cNvPr id="15" name="文本框 14"/>
          <p:cNvSpPr txBox="1"/>
          <p:nvPr/>
        </p:nvSpPr>
        <p:spPr>
          <a:xfrm>
            <a:off x="5813981" y="3627374"/>
            <a:ext cx="6179270" cy="369332"/>
          </a:xfrm>
          <a:prstGeom prst="rect">
            <a:avLst/>
          </a:prstGeom>
          <a:noFill/>
        </p:spPr>
        <p:txBody>
          <a:bodyPr wrap="square">
            <a:spAutoFit/>
          </a:bodyPr>
          <a:lstStyle/>
          <a:p>
            <a:pPr algn="ctr"/>
            <a:r>
              <a:rPr lang="zh-CN" altLang="en-US" sz="1800" b="1" dirty="0">
                <a:solidFill>
                  <a:srgbClr val="000000"/>
                </a:solidFill>
                <a:latin typeface="隶书" panose="02010509060101010101" pitchFamily="49" charset="-122"/>
                <a:ea typeface="黑体" panose="02010609060101010101" pitchFamily="49" charset="-122"/>
              </a:rPr>
              <a:t>善用奇正</a:t>
            </a:r>
            <a:endParaRPr lang="zh-CN" altLang="en-US" sz="1800" dirty="0"/>
          </a:p>
        </p:txBody>
      </p:sp>
      <p:sp>
        <p:nvSpPr>
          <p:cNvPr id="17" name="文本框 16"/>
          <p:cNvSpPr txBox="1"/>
          <p:nvPr/>
        </p:nvSpPr>
        <p:spPr>
          <a:xfrm>
            <a:off x="6558699" y="3965078"/>
            <a:ext cx="5500539" cy="1710148"/>
          </a:xfrm>
          <a:prstGeom prst="rect">
            <a:avLst/>
          </a:prstGeom>
          <a:noFill/>
        </p:spPr>
        <p:txBody>
          <a:bodyPr wrap="square">
            <a:spAutoFit/>
          </a:bodyPr>
          <a:lstStyle/>
          <a:p>
            <a:pPr eaLnBrk="1" hangingPunct="1">
              <a:lnSpc>
                <a:spcPct val="120000"/>
              </a:lnSpc>
              <a:spcBef>
                <a:spcPct val="0"/>
              </a:spcBef>
              <a:buFontTx/>
              <a:buNone/>
            </a:pPr>
            <a:r>
              <a:rPr lang="zh-CN" altLang="en-US" sz="1800" b="1" dirty="0">
                <a:solidFill>
                  <a:srgbClr val="FF0000"/>
                </a:solidFill>
                <a:latin typeface="宋体" panose="02010600030101010101" pitchFamily="2" charset="-122"/>
                <a:ea typeface="宋体" panose="02010600030101010101" pitchFamily="2" charset="-122"/>
              </a:rPr>
              <a:t>凡战者，以正合，以奇胜。</a:t>
            </a:r>
            <a:br>
              <a:rPr lang="zh-CN" altLang="en-US" sz="1800" b="1" dirty="0">
                <a:solidFill>
                  <a:srgbClr val="000000"/>
                </a:solidFill>
                <a:latin typeface="宋体" panose="02010600030101010101" pitchFamily="2" charset="-122"/>
                <a:ea typeface="宋体" panose="02010600030101010101" pitchFamily="2" charset="-122"/>
              </a:rPr>
            </a:br>
            <a:r>
              <a:rPr lang="zh-CN" altLang="en-US" sz="1800" b="1" dirty="0">
                <a:solidFill>
                  <a:srgbClr val="000000"/>
                </a:solidFill>
                <a:latin typeface="宋体" panose="02010600030101010101" pitchFamily="2" charset="-122"/>
                <a:ea typeface="宋体" panose="02010600030101010101" pitchFamily="2" charset="-122"/>
              </a:rPr>
              <a:t>作战都是用“正兵”当敌，用“奇兵”取胜。</a:t>
            </a:r>
            <a:endParaRPr lang="en-US" altLang="zh-CN" sz="1800" b="1" dirty="0">
              <a:solidFill>
                <a:srgbClr val="000000"/>
              </a:solidFill>
              <a:latin typeface="宋体" panose="02010600030101010101" pitchFamily="2" charset="-122"/>
              <a:ea typeface="宋体" panose="02010600030101010101" pitchFamily="2" charset="-122"/>
            </a:endParaRPr>
          </a:p>
          <a:p>
            <a:pPr eaLnBrk="1" hangingPunct="1">
              <a:lnSpc>
                <a:spcPct val="120000"/>
              </a:lnSpc>
              <a:spcBef>
                <a:spcPct val="0"/>
              </a:spcBef>
              <a:buFontTx/>
              <a:buNone/>
            </a:pPr>
            <a:r>
              <a:rPr lang="zh-CN" altLang="en-US" sz="1800" b="1" dirty="0">
                <a:solidFill>
                  <a:srgbClr val="FF0000"/>
                </a:solidFill>
                <a:latin typeface="宋体" panose="02010600030101010101" pitchFamily="2" charset="-122"/>
                <a:ea typeface="宋体" panose="02010600030101010101" pitchFamily="2" charset="-122"/>
              </a:rPr>
              <a:t>战势不过奇正，奇正之变，不可胜穷也。</a:t>
            </a:r>
            <a:br>
              <a:rPr lang="zh-CN" altLang="en-US" sz="1800" b="1" dirty="0">
                <a:solidFill>
                  <a:srgbClr val="FF0000"/>
                </a:solidFill>
                <a:latin typeface="宋体" panose="02010600030101010101" pitchFamily="2" charset="-122"/>
                <a:ea typeface="宋体" panose="02010600030101010101" pitchFamily="2" charset="-122"/>
              </a:rPr>
            </a:br>
            <a:r>
              <a:rPr lang="zh-CN" altLang="en-US" sz="1800" b="1" dirty="0">
                <a:solidFill>
                  <a:srgbClr val="000000"/>
                </a:solidFill>
                <a:latin typeface="宋体" panose="02010600030101010101" pitchFamily="2" charset="-122"/>
                <a:ea typeface="宋体" panose="02010600030101010101" pitchFamily="2" charset="-122"/>
              </a:rPr>
              <a:t>作战的战术不过“奇”“正”，然而“奇”“正” 的变化就无穷无尽。</a:t>
            </a:r>
          </a:p>
        </p:txBody>
      </p:sp>
      <p:sp>
        <p:nvSpPr>
          <p:cNvPr id="19" name="文本框 18"/>
          <p:cNvSpPr txBox="1"/>
          <p:nvPr/>
        </p:nvSpPr>
        <p:spPr>
          <a:xfrm>
            <a:off x="464271" y="5181457"/>
            <a:ext cx="6179270" cy="1231106"/>
          </a:xfrm>
          <a:prstGeom prst="rect">
            <a:avLst/>
          </a:prstGeom>
          <a:noFill/>
        </p:spPr>
        <p:txBody>
          <a:bodyPr wrap="square">
            <a:spAutoFit/>
          </a:bodyPr>
          <a:lstStyle/>
          <a:p>
            <a:r>
              <a:rPr lang="zh-CN" altLang="en-US" sz="1600" b="1" dirty="0">
                <a:solidFill>
                  <a:srgbClr val="000000"/>
                </a:solidFill>
                <a:latin typeface="宋体" panose="02010600030101010101" pitchFamily="2" charset="-122"/>
                <a:ea typeface="宋体" panose="02010600030101010101" pitchFamily="2" charset="-122"/>
              </a:rPr>
              <a:t> </a:t>
            </a:r>
            <a:r>
              <a:rPr lang="en-US" altLang="zh-CN" sz="1600" b="1" dirty="0">
                <a:solidFill>
                  <a:srgbClr val="000000"/>
                </a:solidFill>
                <a:latin typeface="宋体" panose="02010600030101010101" pitchFamily="2" charset="-122"/>
                <a:ea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择人而任势</a:t>
            </a:r>
            <a:br>
              <a:rPr lang="en-US" altLang="zh-CN" sz="2000" b="1" dirty="0">
                <a:solidFill>
                  <a:srgbClr val="000000"/>
                </a:solidFill>
                <a:latin typeface="宋体" panose="02010600030101010101" pitchFamily="2" charset="-122"/>
                <a:ea typeface="宋体" panose="02010600030101010101" pitchFamily="2" charset="-122"/>
              </a:rPr>
            </a:br>
            <a:r>
              <a:rPr lang="zh-CN" altLang="en-US" sz="1800" b="1" dirty="0">
                <a:solidFill>
                  <a:srgbClr val="FF0000"/>
                </a:solidFill>
                <a:latin typeface="宋体" panose="02010600030101010101" pitchFamily="2" charset="-122"/>
                <a:ea typeface="宋体" panose="02010600030101010101" pitchFamily="2" charset="-122"/>
              </a:rPr>
              <a:t>故善战者，求之于势，不责于人，故能择人任势。</a:t>
            </a:r>
            <a:br>
              <a:rPr lang="zh-CN" altLang="en-US" sz="1600" b="1" dirty="0">
                <a:solidFill>
                  <a:srgbClr val="FF0000"/>
                </a:solidFill>
                <a:latin typeface="宋体" panose="02010600030101010101" pitchFamily="2" charset="-122"/>
                <a:ea typeface="宋体" panose="02010600030101010101" pitchFamily="2" charset="-122"/>
              </a:rPr>
            </a:br>
            <a:r>
              <a:rPr lang="zh-CN" altLang="en-US" sz="1800" dirty="0">
                <a:solidFill>
                  <a:srgbClr val="000000"/>
                </a:solidFill>
                <a:latin typeface="宋体" panose="02010600030101010101" pitchFamily="2" charset="-122"/>
                <a:ea typeface="宋体" panose="02010600030101010101" pitchFamily="2" charset="-122"/>
              </a:rPr>
              <a:t>所以善于指挥作战的人，总是去造成有利的态势，而不苛求部属，因此能选择将帅去造成有利的态势。</a:t>
            </a:r>
            <a:endParaRPr lang="zh-CN" altLang="en-US" dirty="0">
              <a:latin typeface="宋体" panose="02010600030101010101" pitchFamily="2" charset="-122"/>
              <a:ea typeface="宋体" panose="02010600030101010101" pitchFamily="2" charset="-122"/>
            </a:endParaRPr>
          </a:p>
        </p:txBody>
      </p:sp>
      <p:sp>
        <p:nvSpPr>
          <p:cNvPr id="21" name="文本框 20"/>
          <p:cNvSpPr txBox="1"/>
          <p:nvPr/>
        </p:nvSpPr>
        <p:spPr>
          <a:xfrm>
            <a:off x="7767686" y="678537"/>
            <a:ext cx="6221690" cy="1691682"/>
          </a:xfrm>
          <a:prstGeom prst="rect">
            <a:avLst/>
          </a:prstGeom>
          <a:noFill/>
        </p:spPr>
        <p:txBody>
          <a:bodyPr wrap="square">
            <a:spAutoFit/>
          </a:bodyPr>
          <a:lstStyle/>
          <a:p>
            <a:pPr eaLnBrk="1" hangingPunct="1">
              <a:lnSpc>
                <a:spcPct val="120000"/>
              </a:lnSpc>
              <a:spcBef>
                <a:spcPct val="0"/>
              </a:spcBef>
              <a:buFontTx/>
              <a:buNone/>
            </a:pPr>
            <a:r>
              <a:rPr lang="zh-CN" altLang="en-US" sz="2400" dirty="0">
                <a:latin typeface="黑体" panose="02010609060101010101" pitchFamily="49" charset="-122"/>
                <a:ea typeface="黑体" panose="02010609060101010101" pitchFamily="49" charset="-122"/>
              </a:rPr>
              <a:t>《形》《势》</a:t>
            </a:r>
            <a:br>
              <a:rPr lang="zh-CN" altLang="en-US" sz="2400" dirty="0">
                <a:latin typeface="黑体" panose="02010609060101010101" pitchFamily="49" charset="-122"/>
                <a:ea typeface="黑体" panose="02010609060101010101" pitchFamily="49" charset="-122"/>
              </a:rPr>
            </a:br>
            <a:br>
              <a:rPr lang="zh-CN" altLang="en-US" sz="1100" dirty="0">
                <a:latin typeface="宋体" panose="02010600030101010101" pitchFamily="2" charset="-122"/>
                <a:ea typeface="黑体" panose="02010609060101010101" pitchFamily="49" charset="-122"/>
              </a:rPr>
            </a:br>
            <a:r>
              <a:rPr lang="zh-CN" altLang="en-US" sz="1800" b="1" dirty="0">
                <a:ea typeface="黑体" panose="02010609060101010101" pitchFamily="49" charset="-122"/>
              </a:rPr>
              <a:t>“</a:t>
            </a:r>
            <a:r>
              <a:rPr lang="zh-CN" altLang="en-US" sz="1800" b="1" dirty="0">
                <a:latin typeface="宋体" panose="02010600030101010101" pitchFamily="2" charset="-122"/>
                <a:ea typeface="黑体" panose="02010609060101010101" pitchFamily="49" charset="-122"/>
              </a:rPr>
              <a:t>形</a:t>
            </a:r>
            <a:r>
              <a:rPr lang="zh-CN" altLang="en-US" sz="1800" b="1" dirty="0">
                <a:ea typeface="黑体" panose="02010609060101010101" pitchFamily="49" charset="-122"/>
              </a:rPr>
              <a:t>”</a:t>
            </a:r>
            <a:r>
              <a:rPr lang="zh-CN" altLang="en-US" sz="1800" b="1" dirty="0">
                <a:latin typeface="宋体" panose="02010600030101010101" pitchFamily="2" charset="-122"/>
                <a:ea typeface="黑体" panose="02010609060101010101" pitchFamily="49" charset="-122"/>
              </a:rPr>
              <a:t>是运动的物质</a:t>
            </a:r>
            <a:br>
              <a:rPr lang="zh-CN" altLang="en-US" sz="1800" b="1" dirty="0">
                <a:latin typeface="宋体" panose="02010600030101010101" pitchFamily="2" charset="-122"/>
                <a:ea typeface="黑体" panose="02010609060101010101" pitchFamily="49" charset="-122"/>
              </a:rPr>
            </a:br>
            <a:r>
              <a:rPr lang="zh-CN" altLang="en-US" sz="1800" b="1" dirty="0">
                <a:latin typeface="宋体" panose="02010600030101010101" pitchFamily="2" charset="-122"/>
                <a:ea typeface="黑体" panose="02010609060101010101" pitchFamily="49" charset="-122"/>
              </a:rPr>
              <a:t>　 </a:t>
            </a:r>
            <a:r>
              <a:rPr lang="zh-CN" altLang="en-US" sz="1800" b="1" dirty="0">
                <a:ea typeface="黑体" panose="02010609060101010101" pitchFamily="49" charset="-122"/>
              </a:rPr>
              <a:t>“</a:t>
            </a:r>
            <a:r>
              <a:rPr lang="zh-CN" altLang="en-US" sz="1800" b="1" dirty="0">
                <a:latin typeface="宋体" panose="02010600030101010101" pitchFamily="2" charset="-122"/>
                <a:ea typeface="黑体" panose="02010609060101010101" pitchFamily="49" charset="-122"/>
              </a:rPr>
              <a:t>势</a:t>
            </a:r>
            <a:r>
              <a:rPr lang="zh-CN" altLang="en-US" sz="1800" b="1" dirty="0">
                <a:ea typeface="黑体" panose="02010609060101010101" pitchFamily="49" charset="-122"/>
              </a:rPr>
              <a:t>”</a:t>
            </a:r>
            <a:r>
              <a:rPr lang="zh-CN" altLang="en-US" sz="1800" b="1" dirty="0">
                <a:latin typeface="宋体" panose="02010600030101010101" pitchFamily="2" charset="-122"/>
                <a:ea typeface="黑体" panose="02010609060101010101" pitchFamily="49" charset="-122"/>
              </a:rPr>
              <a:t>是物质的运动</a:t>
            </a:r>
            <a:endParaRPr lang="en-US" altLang="zh-CN" sz="1800" b="1" dirty="0">
              <a:latin typeface="宋体" panose="02010600030101010101" pitchFamily="2" charset="-122"/>
              <a:ea typeface="黑体" panose="02010609060101010101" pitchFamily="49" charset="-122"/>
            </a:endParaRPr>
          </a:p>
          <a:p>
            <a:pPr eaLnBrk="1" hangingPunct="1">
              <a:lnSpc>
                <a:spcPct val="120000"/>
              </a:lnSpc>
              <a:spcBef>
                <a:spcPct val="0"/>
              </a:spcBef>
              <a:buFontTx/>
              <a:buNone/>
            </a:pPr>
            <a:r>
              <a:rPr lang="zh-CN" altLang="en-US" sz="1800" b="1" dirty="0">
                <a:ea typeface="黑体" panose="02010609060101010101" pitchFamily="49" charset="-122"/>
              </a:rPr>
              <a:t>“</a:t>
            </a:r>
            <a:r>
              <a:rPr lang="zh-CN" altLang="en-US" sz="1800" b="1" dirty="0">
                <a:latin typeface="宋体" panose="02010600030101010101" pitchFamily="2" charset="-122"/>
                <a:ea typeface="黑体" panose="02010609060101010101" pitchFamily="49" charset="-122"/>
              </a:rPr>
              <a:t>虚实</a:t>
            </a:r>
            <a:r>
              <a:rPr lang="zh-CN" altLang="en-US" sz="1800" b="1" dirty="0">
                <a:ea typeface="黑体" panose="02010609060101010101" pitchFamily="49" charset="-122"/>
              </a:rPr>
              <a:t>”</a:t>
            </a:r>
            <a:r>
              <a:rPr lang="zh-CN" altLang="en-US" sz="1800" b="1" dirty="0">
                <a:latin typeface="宋体" panose="02010600030101010101" pitchFamily="2" charset="-122"/>
                <a:ea typeface="黑体" panose="02010609060101010101" pitchFamily="49" charset="-122"/>
              </a:rPr>
              <a:t>是形和势的运用</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50240" y="145534"/>
            <a:ext cx="6096000" cy="461665"/>
          </a:xfrm>
          <a:prstGeom prst="rect">
            <a:avLst/>
          </a:prstGeom>
          <a:noFill/>
        </p:spPr>
        <p:txBody>
          <a:bodyPr wrap="square">
            <a:spAutoFit/>
          </a:bodyPr>
          <a:lstStyle/>
          <a:p>
            <a:pPr algn="ctr" eaLnBrk="1" hangingPunct="1">
              <a:spcBef>
                <a:spcPct val="0"/>
              </a:spcBef>
              <a:buFontTx/>
              <a:buNone/>
            </a:pPr>
            <a:r>
              <a:rPr lang="zh-CN" altLang="en-US" sz="2400" b="1" dirty="0">
                <a:latin typeface="宋体" panose="02010600030101010101" pitchFamily="2" charset="-122"/>
                <a:ea typeface="宋体" panose="02010600030101010101" pitchFamily="2" charset="-122"/>
              </a:rPr>
              <a:t>心理战</a:t>
            </a:r>
          </a:p>
        </p:txBody>
      </p:sp>
      <p:sp>
        <p:nvSpPr>
          <p:cNvPr id="5" name="文本框 4"/>
          <p:cNvSpPr txBox="1"/>
          <p:nvPr/>
        </p:nvSpPr>
        <p:spPr>
          <a:xfrm>
            <a:off x="0" y="607199"/>
            <a:ext cx="6421120" cy="2308324"/>
          </a:xfrm>
          <a:prstGeom prst="rect">
            <a:avLst/>
          </a:prstGeom>
          <a:noFill/>
        </p:spPr>
        <p:txBody>
          <a:bodyPr wrap="square">
            <a:spAutoFit/>
          </a:bodyPr>
          <a:lstStyle/>
          <a:p>
            <a:pPr eaLnBrk="1" hangingPunct="1">
              <a:spcBef>
                <a:spcPct val="0"/>
              </a:spcBef>
              <a:buFontTx/>
              <a:buNone/>
            </a:pPr>
            <a:r>
              <a:rPr lang="en-US" altLang="zh-CN" b="1" dirty="0">
                <a:solidFill>
                  <a:srgbClr val="000000"/>
                </a:solidFill>
                <a:latin typeface="宋体" panose="02010600030101010101" pitchFamily="2" charset="-122"/>
                <a:ea typeface="宋体" panose="02010600030101010101" pitchFamily="2" charset="-122"/>
              </a:rPr>
              <a:t>1940</a:t>
            </a:r>
            <a:r>
              <a:rPr lang="zh-CN" altLang="en-US" b="1" dirty="0">
                <a:solidFill>
                  <a:srgbClr val="000000"/>
                </a:solidFill>
                <a:latin typeface="宋体" panose="02010600030101010101" pitchFamily="2" charset="-122"/>
                <a:ea typeface="宋体" panose="02010600030101010101" pitchFamily="2" charset="-122"/>
              </a:rPr>
              <a:t>年</a:t>
            </a:r>
            <a:r>
              <a:rPr lang="en-US" altLang="zh-CN" b="1" dirty="0">
                <a:solidFill>
                  <a:srgbClr val="000000"/>
                </a:solidFill>
                <a:latin typeface="宋体" panose="02010600030101010101" pitchFamily="2" charset="-122"/>
                <a:ea typeface="宋体" panose="02010600030101010101" pitchFamily="2" charset="-122"/>
              </a:rPr>
              <a:t>4</a:t>
            </a:r>
            <a:r>
              <a:rPr lang="zh-CN" altLang="en-US" b="1" dirty="0">
                <a:solidFill>
                  <a:srgbClr val="000000"/>
                </a:solidFill>
                <a:latin typeface="宋体" panose="02010600030101010101" pitchFamily="2" charset="-122"/>
                <a:ea typeface="宋体" panose="02010600030101010101" pitchFamily="2" charset="-122"/>
              </a:rPr>
              <a:t>月</a:t>
            </a:r>
            <a:r>
              <a:rPr lang="en-US" altLang="zh-CN" b="1" dirty="0">
                <a:solidFill>
                  <a:srgbClr val="000000"/>
                </a:solidFill>
                <a:latin typeface="宋体" panose="02010600030101010101" pitchFamily="2" charset="-122"/>
                <a:ea typeface="宋体" panose="02010600030101010101" pitchFamily="2" charset="-122"/>
              </a:rPr>
              <a:t>8</a:t>
            </a:r>
            <a:r>
              <a:rPr lang="zh-CN" altLang="en-US" b="1" dirty="0">
                <a:solidFill>
                  <a:srgbClr val="000000"/>
                </a:solidFill>
                <a:latin typeface="宋体" panose="02010600030101010101" pitchFamily="2" charset="-122"/>
                <a:ea typeface="宋体" panose="02010600030101010101" pitchFamily="2" charset="-122"/>
              </a:rPr>
              <a:t>日，德国驻</a:t>
            </a:r>
            <a:r>
              <a:rPr lang="zh-CN" altLang="zh-CN" b="1" dirty="0">
                <a:solidFill>
                  <a:srgbClr val="000000"/>
                </a:solidFill>
                <a:latin typeface="宋体" panose="02010600030101010101" pitchFamily="2" charset="-122"/>
                <a:ea typeface="宋体" panose="02010600030101010101" pitchFamily="2" charset="-122"/>
              </a:rPr>
              <a:t>丹麦</a:t>
            </a:r>
            <a:r>
              <a:rPr lang="zh-CN" altLang="en-US" b="1" dirty="0">
                <a:solidFill>
                  <a:srgbClr val="000000"/>
                </a:solidFill>
                <a:latin typeface="宋体" panose="02010600030101010101" pitchFamily="2" charset="-122"/>
                <a:ea typeface="宋体" panose="02010600030101010101" pitchFamily="2" charset="-122"/>
              </a:rPr>
              <a:t>大使在首都</a:t>
            </a:r>
            <a:r>
              <a:rPr lang="en-US" altLang="zh-CN" b="1" u="sng" dirty="0" err="1">
                <a:solidFill>
                  <a:srgbClr val="000000"/>
                </a:solidFill>
                <a:latin typeface="宋体" panose="02010600030101010101" pitchFamily="2" charset="-122"/>
                <a:ea typeface="宋体" panose="02010600030101010101" pitchFamily="2" charset="-122"/>
              </a:rPr>
              <a:t>哥本哈根</a:t>
            </a:r>
            <a:r>
              <a:rPr lang="zh-CN" altLang="en-US" b="1" dirty="0">
                <a:solidFill>
                  <a:srgbClr val="000000"/>
                </a:solidFill>
                <a:latin typeface="宋体" panose="02010600030101010101" pitchFamily="2" charset="-122"/>
                <a:ea typeface="宋体" panose="02010600030101010101" pitchFamily="2" charset="-122"/>
              </a:rPr>
              <a:t>举行电影招待会，招待</a:t>
            </a:r>
            <a:r>
              <a:rPr lang="zh-CN" altLang="zh-CN" b="1" dirty="0">
                <a:solidFill>
                  <a:srgbClr val="000000"/>
                </a:solidFill>
                <a:latin typeface="宋体" panose="02010600030101010101" pitchFamily="2" charset="-122"/>
                <a:ea typeface="宋体" panose="02010600030101010101" pitchFamily="2" charset="-122"/>
              </a:rPr>
              <a:t>丹麦</a:t>
            </a:r>
            <a:r>
              <a:rPr lang="zh-CN" altLang="en-US" b="1" dirty="0">
                <a:solidFill>
                  <a:srgbClr val="000000"/>
                </a:solidFill>
                <a:latin typeface="宋体" panose="02010600030101010101" pitchFamily="2" charset="-122"/>
                <a:ea typeface="宋体" panose="02010600030101010101" pitchFamily="2" charset="-122"/>
              </a:rPr>
              <a:t>军政领袖。放映</a:t>
            </a:r>
            <a:r>
              <a:rPr lang="en-US" altLang="zh-CN" b="1" dirty="0">
                <a:solidFill>
                  <a:srgbClr val="FF0000"/>
                </a:solidFill>
                <a:latin typeface="宋体" panose="02010600030101010101" pitchFamily="2" charset="-122"/>
                <a:ea typeface="宋体" panose="02010600030101010101" pitchFamily="2" charset="-122"/>
              </a:rPr>
              <a:t>《</a:t>
            </a:r>
            <a:r>
              <a:rPr lang="zh-CN" altLang="en-US" b="1" dirty="0">
                <a:solidFill>
                  <a:srgbClr val="FF0000"/>
                </a:solidFill>
                <a:latin typeface="宋体" panose="02010600030101010101" pitchFamily="2" charset="-122"/>
                <a:ea typeface="宋体" panose="02010600030101010101" pitchFamily="2" charset="-122"/>
              </a:rPr>
              <a:t>火的洗礼</a:t>
            </a:r>
            <a:r>
              <a:rPr lang="en-US" altLang="zh-CN" b="1" dirty="0">
                <a:solidFill>
                  <a:srgbClr val="FF0000"/>
                </a:solidFill>
                <a:latin typeface="宋体" panose="02010600030101010101" pitchFamily="2" charset="-122"/>
                <a:ea typeface="宋体" panose="02010600030101010101" pitchFamily="2" charset="-122"/>
              </a:rPr>
              <a:t>》</a:t>
            </a:r>
            <a:r>
              <a:rPr lang="zh-CN" altLang="en-US" b="1" dirty="0">
                <a:solidFill>
                  <a:srgbClr val="000000"/>
                </a:solidFill>
                <a:latin typeface="宋体" panose="02010600030101010101" pitchFamily="2" charset="-122"/>
                <a:ea typeface="宋体" panose="02010600030101010101" pitchFamily="2" charset="-122"/>
              </a:rPr>
              <a:t>，内容是德军的飞机如何在数小时内将华沙炸成一片废墟。</a:t>
            </a:r>
            <a:endParaRPr lang="en-US" altLang="zh-CN" b="1" dirty="0">
              <a:solidFill>
                <a:srgbClr val="000000"/>
              </a:solidFill>
              <a:latin typeface="宋体" panose="02010600030101010101" pitchFamily="2" charset="-122"/>
              <a:ea typeface="宋体" panose="02010600030101010101" pitchFamily="2" charset="-122"/>
            </a:endParaRPr>
          </a:p>
          <a:p>
            <a:pPr>
              <a:spcBef>
                <a:spcPct val="0"/>
              </a:spcBef>
            </a:pPr>
            <a:r>
              <a:rPr lang="en-US" altLang="zh-CN" b="1" dirty="0">
                <a:solidFill>
                  <a:srgbClr val="000000"/>
                </a:solidFill>
                <a:latin typeface="宋体" panose="02010600030101010101" pitchFamily="2" charset="-122"/>
                <a:ea typeface="宋体" panose="02010600030101010101" pitchFamily="2" charset="-122"/>
              </a:rPr>
              <a:t>4</a:t>
            </a:r>
            <a:r>
              <a:rPr lang="zh-CN" altLang="zh-CN" b="1" dirty="0">
                <a:solidFill>
                  <a:srgbClr val="000000"/>
                </a:solidFill>
                <a:latin typeface="宋体" panose="02010600030101010101" pitchFamily="2" charset="-122"/>
                <a:ea typeface="宋体" panose="02010600030101010101" pitchFamily="2" charset="-122"/>
              </a:rPr>
              <a:t>月</a:t>
            </a:r>
            <a:r>
              <a:rPr lang="en-US" altLang="zh-CN" b="1" dirty="0">
                <a:solidFill>
                  <a:srgbClr val="000000"/>
                </a:solidFill>
                <a:latin typeface="宋体" panose="02010600030101010101" pitchFamily="2" charset="-122"/>
                <a:ea typeface="宋体" panose="02010600030101010101" pitchFamily="2" charset="-122"/>
              </a:rPr>
              <a:t>9</a:t>
            </a:r>
            <a:r>
              <a:rPr lang="zh-CN" altLang="zh-CN" b="1" dirty="0">
                <a:solidFill>
                  <a:srgbClr val="000000"/>
                </a:solidFill>
                <a:latin typeface="宋体" panose="02010600030101010101" pitchFamily="2" charset="-122"/>
                <a:ea typeface="宋体" panose="02010600030101010101" pitchFamily="2" charset="-122"/>
              </a:rPr>
              <a:t>日凌晨，德国以维护丹麦和挪威的中立为由突然发起进攻。德军地面部队越过丹麦</a:t>
            </a:r>
            <a:r>
              <a:rPr lang="en-US" altLang="zh-CN" b="1" u="sng" dirty="0" err="1">
                <a:solidFill>
                  <a:srgbClr val="000000"/>
                </a:solidFill>
                <a:latin typeface="宋体" panose="02010600030101010101" pitchFamily="2" charset="-122"/>
                <a:ea typeface="宋体" panose="02010600030101010101" pitchFamily="2" charset="-122"/>
              </a:rPr>
              <a:t>日德兰半岛</a:t>
            </a:r>
            <a:r>
              <a:rPr lang="zh-CN" altLang="zh-CN" b="1" dirty="0">
                <a:solidFill>
                  <a:srgbClr val="000000"/>
                </a:solidFill>
                <a:latin typeface="宋体" panose="02010600030101010101" pitchFamily="2" charset="-122"/>
                <a:ea typeface="宋体" panose="02010600030101010101" pitchFamily="2" charset="-122"/>
              </a:rPr>
              <a:t>防线，伞兵在各战略要地空降，登陆兵在各主要港口登陆。丹麦国王命令部队不抵抗。德军仅用</a:t>
            </a:r>
            <a:r>
              <a:rPr lang="en-US" altLang="zh-CN" b="1" dirty="0">
                <a:solidFill>
                  <a:srgbClr val="000000"/>
                </a:solidFill>
                <a:latin typeface="宋体" panose="02010600030101010101" pitchFamily="2" charset="-122"/>
                <a:ea typeface="宋体" panose="02010600030101010101" pitchFamily="2" charset="-122"/>
              </a:rPr>
              <a:t>4</a:t>
            </a:r>
            <a:r>
              <a:rPr lang="zh-CN" altLang="zh-CN" b="1" dirty="0">
                <a:solidFill>
                  <a:srgbClr val="000000"/>
                </a:solidFill>
                <a:latin typeface="宋体" panose="02010600030101010101" pitchFamily="2" charset="-122"/>
                <a:ea typeface="宋体" panose="02010600030101010101" pitchFamily="2" charset="-122"/>
              </a:rPr>
              <a:t>个小时便占领整个丹麦。</a:t>
            </a:r>
            <a:endParaRPr lang="zh-CN" altLang="en-US" b="1" dirty="0">
              <a:solidFill>
                <a:srgbClr val="000000"/>
              </a:solidFill>
              <a:latin typeface="宋体" panose="02010600030101010101" pitchFamily="2" charset="-122"/>
              <a:ea typeface="宋体" panose="02010600030101010101" pitchFamily="2" charset="-122"/>
            </a:endParaRPr>
          </a:p>
          <a:p>
            <a:pPr eaLnBrk="1" hangingPunct="1">
              <a:spcBef>
                <a:spcPct val="0"/>
              </a:spcBef>
              <a:buFontTx/>
              <a:buNone/>
            </a:pPr>
            <a:endParaRPr lang="zh-CN" altLang="en-US" b="1" dirty="0">
              <a:solidFill>
                <a:srgbClr val="000000"/>
              </a:solidFill>
              <a:latin typeface="宋体" panose="02010600030101010101" pitchFamily="2" charset="-122"/>
              <a:ea typeface="宋体" panose="02010600030101010101" pitchFamily="2" charset="-122"/>
            </a:endParaRPr>
          </a:p>
        </p:txBody>
      </p:sp>
      <p:sp>
        <p:nvSpPr>
          <p:cNvPr id="7" name="文本框 6"/>
          <p:cNvSpPr txBox="1"/>
          <p:nvPr/>
        </p:nvSpPr>
        <p:spPr>
          <a:xfrm>
            <a:off x="223520" y="3019148"/>
            <a:ext cx="6421120" cy="923330"/>
          </a:xfrm>
          <a:prstGeom prst="rect">
            <a:avLst/>
          </a:prstGeom>
          <a:noFill/>
        </p:spPr>
        <p:txBody>
          <a:bodyPr wrap="square">
            <a:spAutoFit/>
          </a:bodyPr>
          <a:lstStyle/>
          <a:p>
            <a:pPr eaLnBrk="1" hangingPunct="1">
              <a:buFontTx/>
              <a:buNone/>
            </a:pPr>
            <a:r>
              <a:rPr lang="en-US" altLang="zh-CN" dirty="0">
                <a:solidFill>
                  <a:schemeClr val="hlink"/>
                </a:solidFill>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军队因心理状态的不同</a:t>
            </a:r>
          </a:p>
          <a:p>
            <a:pPr eaLnBrk="1" hangingPunct="1">
              <a:buFontTx/>
              <a:buNone/>
            </a:pPr>
            <a:r>
              <a:rPr lang="zh-CN" altLang="en-US" dirty="0">
                <a:latin typeface="宋体" panose="02010600030101010101" pitchFamily="2" charset="-122"/>
                <a:ea typeface="宋体" panose="02010600030101010101" pitchFamily="2" charset="-122"/>
              </a:rPr>
              <a:t>	可以迸发出无穷的威力</a:t>
            </a:r>
          </a:p>
          <a:p>
            <a:pPr eaLnBrk="1" hangingPunct="1">
              <a:buFontTx/>
              <a:buNone/>
            </a:pPr>
            <a:r>
              <a:rPr lang="zh-CN" altLang="en-US" dirty="0">
                <a:latin typeface="宋体" panose="02010600030101010101" pitchFamily="2" charset="-122"/>
                <a:ea typeface="宋体" panose="02010600030101010101" pitchFamily="2" charset="-122"/>
              </a:rPr>
              <a:t>	可以消极怯战不堪一击</a:t>
            </a:r>
          </a:p>
        </p:txBody>
      </p:sp>
      <p:sp>
        <p:nvSpPr>
          <p:cNvPr id="9" name="文本框 8"/>
          <p:cNvSpPr txBox="1"/>
          <p:nvPr/>
        </p:nvSpPr>
        <p:spPr>
          <a:xfrm>
            <a:off x="223520" y="4046974"/>
            <a:ext cx="6421120" cy="3415030"/>
          </a:xfrm>
          <a:prstGeom prst="rect">
            <a:avLst/>
          </a:prstGeom>
          <a:noFill/>
        </p:spPr>
        <p:txBody>
          <a:bodyPr wrap="square">
            <a:spAutoFit/>
          </a:bodyPr>
          <a:lstStyle/>
          <a:p>
            <a:r>
              <a:rPr lang="zh-CN" altLang="en-US" dirty="0">
                <a:solidFill>
                  <a:srgbClr val="FF0000"/>
                </a:solidFill>
                <a:latin typeface="宋体" panose="02010600030101010101" pitchFamily="2" charset="-122"/>
                <a:ea typeface="宋体" panose="02010600030101010101" pitchFamily="2" charset="-122"/>
              </a:rPr>
              <a:t>美军的政治工作：</a:t>
            </a:r>
            <a:r>
              <a:rPr lang="zh-CN" altLang="en-US" dirty="0">
                <a:latin typeface="宋体" panose="02010600030101010101" pitchFamily="2" charset="-122"/>
                <a:ea typeface="宋体" panose="02010600030101010101" pitchFamily="2" charset="-122"/>
              </a:rPr>
              <a:t>美军有</a:t>
            </a:r>
            <a:r>
              <a:rPr lang="en-US" altLang="zh-CN" dirty="0">
                <a:latin typeface="宋体" panose="02010600030101010101" pitchFamily="2" charset="-122"/>
                <a:ea typeface="宋体" panose="02010600030101010101" pitchFamily="2" charset="-122"/>
              </a:rPr>
              <a:t>1850</a:t>
            </a:r>
            <a:r>
              <a:rPr lang="zh-CN" altLang="en-US" dirty="0">
                <a:latin typeface="宋体" panose="02010600030101010101" pitchFamily="2" charset="-122"/>
                <a:ea typeface="宋体" panose="02010600030101010101" pitchFamily="2" charset="-122"/>
              </a:rPr>
              <a:t>种刊物，其中杂志</a:t>
            </a:r>
            <a:r>
              <a:rPr lang="en-US" altLang="zh-CN" dirty="0">
                <a:latin typeface="宋体" panose="02010600030101010101" pitchFamily="2" charset="-122"/>
                <a:ea typeface="宋体" panose="02010600030101010101" pitchFamily="2" charset="-122"/>
              </a:rPr>
              <a:t>366</a:t>
            </a:r>
            <a:r>
              <a:rPr lang="zh-CN" altLang="en-US" dirty="0">
                <a:latin typeface="宋体" panose="02010600030101010101" pitchFamily="2" charset="-122"/>
                <a:ea typeface="宋体" panose="02010600030101010101" pitchFamily="2" charset="-122"/>
              </a:rPr>
              <a:t>种，报刊</a:t>
            </a:r>
            <a:r>
              <a:rPr lang="en-US" altLang="zh-CN" dirty="0">
                <a:latin typeface="宋体" panose="02010600030101010101" pitchFamily="2" charset="-122"/>
                <a:ea typeface="宋体" panose="02010600030101010101" pitchFamily="2" charset="-122"/>
              </a:rPr>
              <a:t>1038</a:t>
            </a:r>
            <a:r>
              <a:rPr lang="zh-CN" altLang="en-US" dirty="0">
                <a:latin typeface="宋体" panose="02010600030101010101" pitchFamily="2" charset="-122"/>
                <a:ea typeface="宋体" panose="02010600030101010101" pitchFamily="2" charset="-122"/>
              </a:rPr>
              <a:t>种，发行量超过</a:t>
            </a:r>
            <a:r>
              <a:rPr lang="en-US" altLang="zh-CN" dirty="0">
                <a:latin typeface="宋体" panose="02010600030101010101" pitchFamily="2" charset="-122"/>
                <a:ea typeface="宋体" panose="02010600030101010101" pitchFamily="2" charset="-122"/>
              </a:rPr>
              <a:t>1200</a:t>
            </a:r>
            <a:r>
              <a:rPr lang="zh-CN" altLang="en-US" dirty="0">
                <a:latin typeface="宋体" panose="02010600030101010101" pitchFamily="2" charset="-122"/>
                <a:ea typeface="宋体" panose="02010600030101010101" pitchFamily="2" charset="-122"/>
              </a:rPr>
              <a:t>万份，美国防部直接控制电台和电视台</a:t>
            </a:r>
            <a:r>
              <a:rPr lang="en-US" altLang="zh-CN" dirty="0">
                <a:latin typeface="宋体" panose="02010600030101010101" pitchFamily="2" charset="-122"/>
                <a:ea typeface="宋体" panose="02010600030101010101" pitchFamily="2" charset="-122"/>
              </a:rPr>
              <a:t>300</a:t>
            </a:r>
            <a:r>
              <a:rPr lang="zh-CN" altLang="en-US" dirty="0">
                <a:latin typeface="宋体" panose="02010600030101010101" pitchFamily="2" charset="-122"/>
                <a:ea typeface="宋体" panose="02010600030101010101" pitchFamily="2" charset="-122"/>
              </a:rPr>
              <a:t>多家。每时每刻都在宣传美国政府的政治主张。</a:t>
            </a:r>
            <a:endParaRPr lang="en-US" altLang="zh-CN" dirty="0">
              <a:latin typeface="宋体" panose="02010600030101010101" pitchFamily="2" charset="-122"/>
              <a:ea typeface="宋体" panose="02010600030101010101" pitchFamily="2" charset="-122"/>
            </a:endParaRPr>
          </a:p>
          <a:p>
            <a:r>
              <a:rPr lang="zh-CN" altLang="en-US" b="1" dirty="0">
                <a:latin typeface="宋体" panose="02010600030101010101" pitchFamily="2" charset="-122"/>
                <a:ea typeface="宋体" panose="02010600030101010101" pitchFamily="2" charset="-122"/>
              </a:rPr>
              <a:t>美军有四个心理战大队</a:t>
            </a:r>
            <a:r>
              <a:rPr lang="zh-CN" altLang="zh-CN" b="1" dirty="0">
                <a:latin typeface="宋体" panose="02010600030101010101" pitchFamily="2" charset="-122"/>
                <a:ea typeface="宋体" panose="02010600030101010101" pitchFamily="2" charset="-122"/>
              </a:rPr>
              <a:t>包括一个现役的心理战大队</a:t>
            </a:r>
            <a:r>
              <a:rPr lang="en-US" altLang="zh-CN" b="1" dirty="0">
                <a:latin typeface="宋体" panose="02010600030101010101" pitchFamily="2" charset="-122"/>
                <a:ea typeface="宋体" panose="02010600030101010101" pitchFamily="2" charset="-122"/>
              </a:rPr>
              <a:t>(</a:t>
            </a:r>
            <a:r>
              <a:rPr lang="zh-CN" altLang="zh-CN" b="1" dirty="0">
                <a:latin typeface="宋体" panose="02010600030101010101" pitchFamily="2" charset="-122"/>
                <a:ea typeface="宋体" panose="02010600030101010101" pitchFamily="2" charset="-122"/>
              </a:rPr>
              <a:t>也称第</a:t>
            </a:r>
            <a:r>
              <a:rPr lang="en-US" altLang="zh-CN" b="1" dirty="0">
                <a:latin typeface="宋体" panose="02010600030101010101" pitchFamily="2" charset="-122"/>
                <a:ea typeface="宋体" panose="02010600030101010101" pitchFamily="2" charset="-122"/>
              </a:rPr>
              <a:t>4</a:t>
            </a:r>
            <a:r>
              <a:rPr lang="zh-CN" altLang="zh-CN" b="1" dirty="0">
                <a:latin typeface="宋体" panose="02010600030101010101" pitchFamily="2" charset="-122"/>
                <a:ea typeface="宋体" panose="02010600030101010101" pitchFamily="2" charset="-122"/>
              </a:rPr>
              <a:t>心理战大队</a:t>
            </a:r>
            <a:r>
              <a:rPr lang="en-US" altLang="zh-CN" b="1" dirty="0">
                <a:latin typeface="宋体" panose="02010600030101010101" pitchFamily="2" charset="-122"/>
                <a:ea typeface="宋体" panose="02010600030101010101" pitchFamily="2" charset="-122"/>
              </a:rPr>
              <a:t>)</a:t>
            </a:r>
            <a:r>
              <a:rPr lang="zh-CN" altLang="zh-CN" b="1" dirty="0">
                <a:latin typeface="宋体" panose="02010600030101010101" pitchFamily="2" charset="-122"/>
                <a:ea typeface="宋体" panose="02010600030101010101" pitchFamily="2" charset="-122"/>
              </a:rPr>
              <a:t>和</a:t>
            </a:r>
            <a:r>
              <a:rPr lang="en-US" altLang="zh-CN" b="1" dirty="0">
                <a:latin typeface="宋体" panose="02010600030101010101" pitchFamily="2" charset="-122"/>
                <a:ea typeface="宋体" panose="02010600030101010101" pitchFamily="2" charset="-122"/>
              </a:rPr>
              <a:t>3</a:t>
            </a:r>
            <a:r>
              <a:rPr lang="zh-CN" altLang="zh-CN" b="1" dirty="0">
                <a:latin typeface="宋体" panose="02010600030101010101" pitchFamily="2" charset="-122"/>
                <a:ea typeface="宋体" panose="02010600030101010101" pitchFamily="2" charset="-122"/>
              </a:rPr>
              <a:t>个后备役心理战大队，共有</a:t>
            </a:r>
            <a:r>
              <a:rPr lang="en-US" altLang="zh-CN" b="1" dirty="0">
                <a:latin typeface="宋体" panose="02010600030101010101" pitchFamily="2" charset="-122"/>
                <a:ea typeface="宋体" panose="02010600030101010101" pitchFamily="2" charset="-122"/>
              </a:rPr>
              <a:t>12</a:t>
            </a:r>
            <a:r>
              <a:rPr lang="zh-CN" altLang="zh-CN" b="1" dirty="0">
                <a:latin typeface="宋体" panose="02010600030101010101" pitchFamily="2" charset="-122"/>
                <a:ea typeface="宋体" panose="02010600030101010101" pitchFamily="2" charset="-122"/>
              </a:rPr>
              <a:t>个心理战营、</a:t>
            </a:r>
            <a:r>
              <a:rPr lang="en-US" altLang="zh-CN" b="1" dirty="0">
                <a:latin typeface="宋体" panose="02010600030101010101" pitchFamily="2" charset="-122"/>
                <a:ea typeface="宋体" panose="02010600030101010101" pitchFamily="2" charset="-122"/>
              </a:rPr>
              <a:t>22</a:t>
            </a:r>
            <a:r>
              <a:rPr lang="zh-CN" altLang="zh-CN" b="1" dirty="0">
                <a:latin typeface="宋体" panose="02010600030101010101" pitchFamily="2" charset="-122"/>
                <a:ea typeface="宋体" panose="02010600030101010101" pitchFamily="2" charset="-122"/>
              </a:rPr>
              <a:t>个心理战连。此外海空军也有少量心理战部队，编在本军种的特种作战司令部中</a:t>
            </a:r>
            <a:r>
              <a:rPr lang="en-US" altLang="zh-CN" b="1"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共</a:t>
            </a:r>
            <a:r>
              <a:rPr lang="en-US" altLang="zh-CN" b="1" dirty="0">
                <a:latin typeface="宋体" panose="02010600030101010101" pitchFamily="2" charset="-122"/>
                <a:ea typeface="宋体" panose="02010600030101010101" pitchFamily="2" charset="-122"/>
              </a:rPr>
              <a:t>70000</a:t>
            </a:r>
            <a:r>
              <a:rPr lang="zh-CN" altLang="en-US" b="1" dirty="0">
                <a:latin typeface="宋体" panose="02010600030101010101" pitchFamily="2" charset="-122"/>
                <a:ea typeface="宋体" panose="02010600030101010101" pitchFamily="2" charset="-122"/>
              </a:rPr>
              <a:t>人。</a:t>
            </a:r>
          </a:p>
          <a:p>
            <a:r>
              <a:rPr lang="en-US" altLang="zh-CN" dirty="0">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海湾战争美军每营配一名牧师</a:t>
            </a:r>
          </a:p>
          <a:p>
            <a:r>
              <a:rPr lang="zh-CN" altLang="en-US" b="1" dirty="0">
                <a:solidFill>
                  <a:srgbClr val="FF0000"/>
                </a:solidFill>
                <a:latin typeface="隶书" panose="02010509060101010101" pitchFamily="49" charset="-122"/>
                <a:ea typeface="隶书" panose="02010509060101010101" pitchFamily="49" charset="-122"/>
                <a:sym typeface="+mn-ea"/>
              </a:rPr>
              <a:t>二战美国在广岛长崎投放的</a:t>
            </a:r>
            <a:r>
              <a:rPr lang="en-US" altLang="zh-CN" b="1" dirty="0">
                <a:solidFill>
                  <a:srgbClr val="FF0000"/>
                </a:solidFill>
                <a:latin typeface="隶书" panose="02010509060101010101" pitchFamily="49" charset="-122"/>
                <a:ea typeface="隶书" panose="02010509060101010101" pitchFamily="49" charset="-122"/>
                <a:sym typeface="+mn-ea"/>
              </a:rPr>
              <a:t>2</a:t>
            </a:r>
            <a:r>
              <a:rPr lang="zh-CN" altLang="en-US" b="1" dirty="0">
                <a:solidFill>
                  <a:srgbClr val="FF0000"/>
                </a:solidFill>
                <a:latin typeface="隶书" panose="02010509060101010101" pitchFamily="49" charset="-122"/>
                <a:ea typeface="隶书" panose="02010509060101010101" pitchFamily="49" charset="-122"/>
                <a:sym typeface="+mn-ea"/>
              </a:rPr>
              <a:t>颗原子弹叫什么？</a:t>
            </a:r>
            <a:endPar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dirty="0">
                <a:solidFill>
                  <a:srgbClr val="FF0000"/>
                </a:solidFill>
                <a:latin typeface="宋体" panose="02010600030101010101" pitchFamily="2" charset="-122"/>
                <a:ea typeface="宋体" panose="02010600030101010101" pitchFamily="2" charset="-122"/>
              </a:rPr>
              <a:t>胖子和小男孩</a:t>
            </a: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sp>
        <p:nvSpPr>
          <p:cNvPr id="11" name="文本框 10"/>
          <p:cNvSpPr txBox="1"/>
          <p:nvPr/>
        </p:nvSpPr>
        <p:spPr>
          <a:xfrm>
            <a:off x="7244080" y="3813294"/>
            <a:ext cx="4572000" cy="3046988"/>
          </a:xfrm>
          <a:prstGeom prst="rect">
            <a:avLst/>
          </a:prstGeom>
          <a:noFill/>
        </p:spPr>
        <p:txBody>
          <a:bodyPr wrap="square">
            <a:spAutoFit/>
          </a:bodyPr>
          <a:lstStyle/>
          <a:p>
            <a:pPr algn="just" eaLnBrk="1" hangingPunct="1">
              <a:spcBef>
                <a:spcPct val="0"/>
              </a:spcBef>
              <a:buFontTx/>
              <a:buNone/>
            </a:pPr>
            <a:r>
              <a:rPr lang="zh-CN" altLang="en-US" dirty="0">
                <a:latin typeface="宋体" panose="02010600030101010101" pitchFamily="2" charset="-122"/>
                <a:ea typeface="宋体" panose="02010600030101010101" pitchFamily="2" charset="-122"/>
              </a:rPr>
              <a:t>在科索沃战争中，美军除了派几十万大军外，还派了大批新闻记者和心理专家。每天除了投放大量导弹和炸弹外还要投放大量传单。还在万米高空建立“空中广播电台”进行广播。</a:t>
            </a:r>
            <a:endParaRPr lang="en-US" altLang="zh-CN" dirty="0">
              <a:latin typeface="宋体" panose="02010600030101010101" pitchFamily="2" charset="-122"/>
              <a:ea typeface="宋体" panose="02010600030101010101" pitchFamily="2" charset="-122"/>
            </a:endParaRPr>
          </a:p>
          <a:p>
            <a:pPr algn="just">
              <a:spcBef>
                <a:spcPct val="0"/>
              </a:spcBef>
            </a:pPr>
            <a:r>
              <a:rPr lang="zh-CN" altLang="en-US" dirty="0">
                <a:latin typeface="宋体" panose="02010600030101010101" pitchFamily="2" charset="-122"/>
                <a:ea typeface="宋体" panose="02010600030101010101" pitchFamily="2" charset="-122"/>
              </a:rPr>
              <a:t>南联盟公布击落</a:t>
            </a:r>
            <a:r>
              <a:rPr lang="en-US" altLang="zh-CN" dirty="0">
                <a:latin typeface="宋体" panose="02010600030101010101" pitchFamily="2" charset="-122"/>
                <a:ea typeface="宋体" panose="02010600030101010101" pitchFamily="2" charset="-122"/>
              </a:rPr>
              <a:t>F-117</a:t>
            </a:r>
            <a:r>
              <a:rPr lang="zh-CN" altLang="en-US" dirty="0">
                <a:latin typeface="宋体" panose="02010600030101010101" pitchFamily="2" charset="-122"/>
                <a:ea typeface="宋体" panose="02010600030101010101" pitchFamily="2" charset="-122"/>
              </a:rPr>
              <a:t>真相，将三名战俘公开报道，给美军和美国公众造成很大心理压力。</a:t>
            </a:r>
          </a:p>
          <a:p>
            <a:pPr algn="just" eaLnBrk="1" hangingPunct="1">
              <a:spcBef>
                <a:spcPct val="0"/>
              </a:spcBef>
              <a:buFontTx/>
              <a:buNone/>
            </a:pPr>
            <a:r>
              <a:rPr lang="zh-CN" altLang="en-US" sz="2400" b="1" i="1" dirty="0">
                <a:latin typeface="宋体" panose="02010600030101010101" pitchFamily="2" charset="-122"/>
                <a:ea typeface="宋体" panose="02010600030101010101" pitchFamily="2" charset="-122"/>
              </a:rPr>
              <a:t>视频：全息投影巨大耶稣像给士兵心理压力</a:t>
            </a:r>
          </a:p>
        </p:txBody>
      </p:sp>
      <p:sp>
        <p:nvSpPr>
          <p:cNvPr id="13" name="文本框 12"/>
          <p:cNvSpPr txBox="1"/>
          <p:nvPr/>
        </p:nvSpPr>
        <p:spPr>
          <a:xfrm>
            <a:off x="7376160" y="734476"/>
            <a:ext cx="4226560" cy="1200329"/>
          </a:xfrm>
          <a:prstGeom prst="rect">
            <a:avLst/>
          </a:prstGeom>
          <a:noFill/>
        </p:spPr>
        <p:txBody>
          <a:bodyPr wrap="square">
            <a:spAutoFit/>
          </a:bodyPr>
          <a:lstStyle/>
          <a:p>
            <a:pPr eaLnBrk="1" hangingPunct="1">
              <a:spcBef>
                <a:spcPct val="0"/>
              </a:spcBef>
              <a:buFontTx/>
              <a:buNone/>
            </a:pPr>
            <a:r>
              <a:rPr lang="zh-CN" altLang="en-US" dirty="0">
                <a:latin typeface="宋体" panose="02010600030101010101" pitchFamily="2" charset="-122"/>
                <a:ea typeface="宋体" panose="02010600030101010101" pitchFamily="2" charset="-122"/>
              </a:rPr>
              <a:t>在淮海战役中我军发出</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敦促杜聿明等投降书</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后二十天內就有</a:t>
            </a:r>
            <a:r>
              <a:rPr lang="en-US" altLang="zh-CN" dirty="0">
                <a:latin typeface="宋体" panose="02010600030101010101" pitchFamily="2" charset="-122"/>
                <a:ea typeface="宋体" panose="02010600030101010101" pitchFamily="2" charset="-122"/>
              </a:rPr>
              <a:t>1.4</a:t>
            </a:r>
            <a:r>
              <a:rPr lang="zh-CN" altLang="en-US" dirty="0">
                <a:latin typeface="宋体" panose="02010600030101010101" pitchFamily="2" charset="-122"/>
                <a:ea typeface="宋体" panose="02010600030101010101" pitchFamily="2" charset="-122"/>
              </a:rPr>
              <a:t>万余人投降</a:t>
            </a:r>
            <a:endParaRPr lang="en-US" altLang="zh-CN" dirty="0">
              <a:latin typeface="宋体" panose="02010600030101010101" pitchFamily="2" charset="-122"/>
              <a:ea typeface="宋体" panose="02010600030101010101" pitchFamily="2" charset="-122"/>
            </a:endParaRPr>
          </a:p>
          <a:p>
            <a:pPr eaLnBrk="1" hangingPunct="1">
              <a:spcBef>
                <a:spcPct val="0"/>
              </a:spcBef>
              <a:buFontTx/>
              <a:buNone/>
            </a:pPr>
            <a:r>
              <a:rPr lang="zh-CN" altLang="en-US" dirty="0">
                <a:solidFill>
                  <a:schemeClr val="tx2"/>
                </a:solidFill>
                <a:latin typeface="宋体" panose="02010600030101010101" pitchFamily="2" charset="-122"/>
                <a:ea typeface="宋体" panose="02010600030101010101" pitchFamily="2" charset="-122"/>
              </a:rPr>
              <a:t>解放战争中</a:t>
            </a:r>
            <a:r>
              <a:rPr lang="en-US" altLang="zh-CN" dirty="0">
                <a:solidFill>
                  <a:schemeClr val="tx2"/>
                </a:solidFill>
                <a:latin typeface="宋体" panose="02010600030101010101" pitchFamily="2" charset="-122"/>
                <a:ea typeface="宋体" panose="02010600030101010101" pitchFamily="2" charset="-122"/>
              </a:rPr>
              <a:t>,</a:t>
            </a:r>
            <a:r>
              <a:rPr lang="zh-CN" altLang="en-US" dirty="0">
                <a:solidFill>
                  <a:schemeClr val="tx2"/>
                </a:solidFill>
                <a:latin typeface="宋体" panose="02010600030101010101" pitchFamily="2" charset="-122"/>
                <a:ea typeface="宋体" panose="02010600030101010101" pitchFamily="2" charset="-122"/>
              </a:rPr>
              <a:t>国民党军队投诚起义达</a:t>
            </a:r>
            <a:r>
              <a:rPr lang="en-US" altLang="zh-CN" dirty="0">
                <a:solidFill>
                  <a:schemeClr val="tx2"/>
                </a:solidFill>
                <a:latin typeface="宋体" panose="02010600030101010101" pitchFamily="2" charset="-122"/>
                <a:ea typeface="宋体" panose="02010600030101010101" pitchFamily="2" charset="-122"/>
              </a:rPr>
              <a:t>170</a:t>
            </a:r>
            <a:r>
              <a:rPr lang="zh-CN" altLang="en-US" dirty="0">
                <a:solidFill>
                  <a:schemeClr val="tx2"/>
                </a:solidFill>
                <a:latin typeface="宋体" panose="02010600030101010101" pitchFamily="2" charset="-122"/>
                <a:ea typeface="宋体" panose="02010600030101010101" pitchFamily="2" charset="-122"/>
              </a:rPr>
              <a:t>多万人</a:t>
            </a:r>
          </a:p>
        </p:txBody>
      </p:sp>
      <p:sp>
        <p:nvSpPr>
          <p:cNvPr id="15" name="文本框 14"/>
          <p:cNvSpPr txBox="1"/>
          <p:nvPr/>
        </p:nvSpPr>
        <p:spPr>
          <a:xfrm>
            <a:off x="7007225" y="2315210"/>
            <a:ext cx="4974590" cy="1476375"/>
          </a:xfrm>
          <a:prstGeom prst="rect">
            <a:avLst/>
          </a:prstGeom>
          <a:noFill/>
        </p:spPr>
        <p:txBody>
          <a:bodyPr wrap="square">
            <a:spAutoFit/>
          </a:bodyPr>
          <a:lstStyle/>
          <a:p>
            <a:pPr eaLnBrk="1" hangingPunct="1">
              <a:buFontTx/>
              <a:buNone/>
            </a:pPr>
            <a:r>
              <a:rPr lang="zh-CN" altLang="en-US" b="1" dirty="0">
                <a:solidFill>
                  <a:srgbClr val="FF0000"/>
                </a:solidFill>
                <a:latin typeface="宋体" panose="02010600030101010101" pitchFamily="2" charset="-122"/>
                <a:ea typeface="宋体" panose="02010600030101010101" pitchFamily="2" charset="-122"/>
              </a:rPr>
              <a:t>宣传比炸弹更有力量</a:t>
            </a:r>
            <a:r>
              <a:rPr lang="en-US" altLang="zh-CN" b="1" dirty="0">
                <a:solidFill>
                  <a:srgbClr val="FF0000"/>
                </a:solidFill>
                <a:latin typeface="宋体" panose="02010600030101010101" pitchFamily="2" charset="-122"/>
                <a:ea typeface="宋体" panose="02010600030101010101" pitchFamily="2" charset="-122"/>
              </a:rPr>
              <a:t>——</a:t>
            </a:r>
            <a:r>
              <a:rPr lang="zh-CN" altLang="en-US" b="1" dirty="0">
                <a:solidFill>
                  <a:srgbClr val="FF0000"/>
                </a:solidFill>
                <a:latin typeface="宋体" panose="02010600030101010101" pitchFamily="2" charset="-122"/>
                <a:ea typeface="宋体" panose="02010600030101010101" pitchFamily="2" charset="-122"/>
              </a:rPr>
              <a:t>美国军事理论家哈特</a:t>
            </a:r>
          </a:p>
          <a:p>
            <a:pPr eaLnBrk="1" hangingPunct="1">
              <a:buFontTx/>
              <a:buNone/>
            </a:pPr>
            <a:r>
              <a:rPr lang="en-US" altLang="zh-CN" b="1" dirty="0">
                <a:solidFill>
                  <a:srgbClr val="FF0000"/>
                </a:solidFill>
                <a:latin typeface="宋体" panose="02010600030101010101" pitchFamily="2" charset="-122"/>
                <a:ea typeface="宋体" panose="02010600030101010101" pitchFamily="2" charset="-122"/>
              </a:rPr>
              <a:t>1945</a:t>
            </a:r>
            <a:r>
              <a:rPr lang="zh-CN" altLang="en-US" b="1" dirty="0">
                <a:solidFill>
                  <a:srgbClr val="FF0000"/>
                </a:solidFill>
                <a:latin typeface="宋体" panose="02010600030101010101" pitchFamily="2" charset="-122"/>
                <a:ea typeface="宋体" panose="02010600030101010101" pitchFamily="2" charset="-122"/>
              </a:rPr>
              <a:t>年</a:t>
            </a:r>
            <a:r>
              <a:rPr lang="en-US" altLang="zh-CN" b="1" dirty="0">
                <a:solidFill>
                  <a:srgbClr val="FF0000"/>
                </a:solidFill>
                <a:latin typeface="宋体" panose="02010600030101010101" pitchFamily="2" charset="-122"/>
                <a:ea typeface="宋体" panose="02010600030101010101" pitchFamily="2" charset="-122"/>
              </a:rPr>
              <a:t>8</a:t>
            </a:r>
            <a:r>
              <a:rPr lang="zh-CN" altLang="en-US" b="1" dirty="0">
                <a:solidFill>
                  <a:srgbClr val="FF0000"/>
                </a:solidFill>
                <a:latin typeface="宋体" panose="02010600030101010101" pitchFamily="2" charset="-122"/>
                <a:ea typeface="宋体" panose="02010600030101010101" pitchFamily="2" charset="-122"/>
              </a:rPr>
              <a:t>月初，两颗原子弹投下的几天后，美国通告日本，如果不投降，还将有无数个原子弹在日本落下。一招毙命，法西斯日本乖乖就范，</a:t>
            </a:r>
            <a:r>
              <a:rPr lang="en-US" altLang="zh-CN" b="1" dirty="0">
                <a:solidFill>
                  <a:srgbClr val="FF0000"/>
                </a:solidFill>
                <a:latin typeface="宋体" panose="02010600030101010101" pitchFamily="2" charset="-122"/>
                <a:ea typeface="宋体" panose="02010600030101010101" pitchFamily="2" charset="-122"/>
              </a:rPr>
              <a:t>8</a:t>
            </a:r>
            <a:r>
              <a:rPr lang="zh-CN" altLang="en-US" b="1" dirty="0">
                <a:solidFill>
                  <a:srgbClr val="FF0000"/>
                </a:solidFill>
                <a:latin typeface="宋体" panose="02010600030101010101" pitchFamily="2" charset="-122"/>
                <a:ea typeface="宋体" panose="02010600030101010101" pitchFamily="2" charset="-122"/>
              </a:rPr>
              <a:t>月</a:t>
            </a:r>
            <a:r>
              <a:rPr lang="en-US" altLang="zh-CN" b="1" dirty="0">
                <a:solidFill>
                  <a:srgbClr val="FF0000"/>
                </a:solidFill>
                <a:latin typeface="宋体" panose="02010600030101010101" pitchFamily="2" charset="-122"/>
                <a:ea typeface="宋体" panose="02010600030101010101" pitchFamily="2" charset="-122"/>
              </a:rPr>
              <a:t>15</a:t>
            </a:r>
            <a:r>
              <a:rPr lang="zh-CN" altLang="en-US" b="1" dirty="0">
                <a:solidFill>
                  <a:srgbClr val="FF0000"/>
                </a:solidFill>
                <a:latin typeface="宋体" panose="02010600030101010101" pitchFamily="2" charset="-122"/>
                <a:ea typeface="宋体" panose="02010600030101010101" pitchFamily="2" charset="-122"/>
              </a:rPr>
              <a:t>日宣布接受波茨坦公告。</a:t>
            </a:r>
          </a:p>
        </p:txBody>
      </p:sp>
      <p:pic>
        <p:nvPicPr>
          <p:cNvPr id="2" name="图片 1"/>
          <p:cNvPicPr>
            <a:picLocks noChangeAspect="1"/>
          </p:cNvPicPr>
          <p:nvPr/>
        </p:nvPicPr>
        <p:blipFill>
          <a:blip r:embed="rId2"/>
          <a:stretch>
            <a:fillRect/>
          </a:stretch>
        </p:blipFill>
        <p:spPr>
          <a:xfrm>
            <a:off x="6321425" y="1870710"/>
            <a:ext cx="5870575" cy="44513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4000" y="885597"/>
            <a:ext cx="6096000" cy="1938992"/>
          </a:xfrm>
          <a:prstGeom prst="rect">
            <a:avLst/>
          </a:prstGeom>
          <a:noFill/>
        </p:spPr>
        <p:txBody>
          <a:bodyPr wrap="square">
            <a:spAutoFit/>
          </a:bodyPr>
          <a:lstStyle/>
          <a:p>
            <a:pPr eaLnBrk="1" hangingPunct="1">
              <a:spcBef>
                <a:spcPct val="0"/>
              </a:spcBef>
              <a:buFontTx/>
              <a:buNone/>
            </a:pPr>
            <a:r>
              <a:rPr lang="zh-CN" altLang="en-US" sz="2000" dirty="0">
                <a:latin typeface="宋体" panose="02010600030101010101" pitchFamily="2" charset="-122"/>
                <a:ea typeface="宋体" panose="02010600030101010101" pitchFamily="2" charset="-122"/>
              </a:rPr>
              <a:t>孙子用一些自然现象形象地给出了“势”的定义。他说：</a:t>
            </a:r>
            <a:r>
              <a:rPr lang="zh-CN" altLang="en-US" sz="2000" dirty="0">
                <a:solidFill>
                  <a:srgbClr val="FF0000"/>
                </a:solidFill>
                <a:latin typeface="宋体" panose="02010600030101010101" pitchFamily="2" charset="-122"/>
                <a:ea typeface="宋体" panose="02010600030101010101" pitchFamily="2" charset="-122"/>
              </a:rPr>
              <a:t>“激水之疾，至于漂石者，势也。”</a:t>
            </a:r>
            <a:r>
              <a:rPr lang="zh-CN" altLang="en-US" sz="2000" dirty="0">
                <a:latin typeface="宋体" panose="02010600030101010101" pitchFamily="2" charset="-122"/>
                <a:ea typeface="宋体" panose="02010600030101010101" pitchFamily="2" charset="-122"/>
              </a:rPr>
              <a:t>意思是水流湍急，能够使石头漂移的，就是“势”。</a:t>
            </a:r>
            <a:endParaRPr lang="en-US" altLang="zh-CN" sz="2000" dirty="0">
              <a:latin typeface="宋体" panose="02010600030101010101" pitchFamily="2" charset="-122"/>
              <a:ea typeface="宋体" panose="02010600030101010101" pitchFamily="2" charset="-122"/>
            </a:endParaRPr>
          </a:p>
          <a:p>
            <a:pPr eaLnBrk="1" hangingPunct="1">
              <a:spcBef>
                <a:spcPct val="0"/>
              </a:spcBef>
              <a:buFontTx/>
              <a:buNone/>
            </a:pPr>
            <a:r>
              <a:rPr lang="zh-CN" altLang="en-US" sz="2000" dirty="0">
                <a:latin typeface="宋体" panose="02010600030101010101" pitchFamily="2" charset="-122"/>
                <a:ea typeface="宋体" panose="02010600030101010101" pitchFamily="2" charset="-122"/>
              </a:rPr>
              <a:t>流动的水具有动能，当遇到阻碍时，会对障碍物产生冲击力。冲击力大小决定于水流速度的快慢，平缓的水流不能“漂石”是因为流速慢，冲击力不够。</a:t>
            </a:r>
          </a:p>
        </p:txBody>
      </p:sp>
      <p:sp>
        <p:nvSpPr>
          <p:cNvPr id="5" name="文本框 4"/>
          <p:cNvSpPr txBox="1"/>
          <p:nvPr/>
        </p:nvSpPr>
        <p:spPr>
          <a:xfrm>
            <a:off x="833120" y="230909"/>
            <a:ext cx="6096000" cy="458780"/>
          </a:xfrm>
          <a:prstGeom prst="rect">
            <a:avLst/>
          </a:prstGeom>
          <a:noFill/>
        </p:spPr>
        <p:txBody>
          <a:bodyPr wrap="square">
            <a:spAutoFit/>
          </a:bodyPr>
          <a:lstStyle/>
          <a:p>
            <a:pPr eaLnBrk="1" hangingPunct="1">
              <a:lnSpc>
                <a:spcPct val="140000"/>
              </a:lnSpc>
              <a:spcBef>
                <a:spcPct val="0"/>
              </a:spcBef>
              <a:buFontTx/>
              <a:buNone/>
            </a:pPr>
            <a:r>
              <a:rPr lang="zh-CN" altLang="en-US" sz="2000" b="1" dirty="0">
                <a:solidFill>
                  <a:srgbClr val="FF0000"/>
                </a:solidFill>
                <a:latin typeface="宋体" panose="02010600030101010101" pitchFamily="2" charset="-122"/>
                <a:ea typeface="宋体" panose="02010600030101010101" pitchFamily="2" charset="-122"/>
              </a:rPr>
              <a:t>五、势胜论</a:t>
            </a:r>
          </a:p>
        </p:txBody>
      </p:sp>
      <p:sp>
        <p:nvSpPr>
          <p:cNvPr id="7" name="文本框 6"/>
          <p:cNvSpPr txBox="1"/>
          <p:nvPr/>
        </p:nvSpPr>
        <p:spPr>
          <a:xfrm>
            <a:off x="254000" y="2907735"/>
            <a:ext cx="6096000" cy="1631216"/>
          </a:xfrm>
          <a:prstGeom prst="rect">
            <a:avLst/>
          </a:prstGeom>
          <a:noFill/>
        </p:spPr>
        <p:txBody>
          <a:bodyPr wrap="square">
            <a:spAutoFit/>
          </a:bodyPr>
          <a:lstStyle/>
          <a:p>
            <a:pPr eaLnBrk="1" hangingPunct="1">
              <a:spcBef>
                <a:spcPct val="0"/>
              </a:spcBef>
              <a:buFontTx/>
              <a:buNone/>
              <a:defRPr/>
            </a:pPr>
            <a:r>
              <a:rPr lang="zh-CN" altLang="en-US" sz="2000" dirty="0">
                <a:solidFill>
                  <a:srgbClr val="FF0000"/>
                </a:solidFill>
                <a:latin typeface="宋体" panose="02010600030101010101" pitchFamily="2" charset="-122"/>
                <a:ea typeface="宋体" panose="02010600030101010101" pitchFamily="2" charset="-122"/>
              </a:rPr>
              <a:t>“善战人之势，如转圆石于千仞之山者，势也。”</a:t>
            </a:r>
            <a:endParaRPr lang="en-US" altLang="zh-CN" sz="2000" dirty="0">
              <a:solidFill>
                <a:srgbClr val="FF0000"/>
              </a:solidFill>
              <a:latin typeface="宋体" panose="02010600030101010101" pitchFamily="2" charset="-122"/>
              <a:ea typeface="宋体" panose="02010600030101010101" pitchFamily="2" charset="-122"/>
            </a:endParaRPr>
          </a:p>
          <a:p>
            <a:pPr indent="720090" eaLnBrk="1" hangingPunct="1">
              <a:spcBef>
                <a:spcPct val="0"/>
              </a:spcBef>
              <a:buFontTx/>
              <a:buNone/>
              <a:defRPr/>
            </a:pPr>
            <a:r>
              <a:rPr lang="zh-CN" altLang="en-US" sz="2000" dirty="0">
                <a:latin typeface="宋体" panose="02010600030101010101" pitchFamily="2" charset="-122"/>
                <a:ea typeface="宋体" panose="02010600030101010101" pitchFamily="2" charset="-122"/>
              </a:rPr>
              <a:t>孙子用疾水漂石和石落高山这两种自然现象定义军事领域的“势”，而力是疾水滚石中包含的共同点，因此，“势”就是军队运动起来，迎敌作战时所表现出来的力。换句话说，就是军事实力的发挥。</a:t>
            </a:r>
          </a:p>
        </p:txBody>
      </p:sp>
      <p:sp>
        <p:nvSpPr>
          <p:cNvPr id="8" name="Text Box 3"/>
          <p:cNvSpPr txBox="1">
            <a:spLocks noChangeArrowheads="1"/>
          </p:cNvSpPr>
          <p:nvPr/>
        </p:nvSpPr>
        <p:spPr bwMode="auto">
          <a:xfrm>
            <a:off x="363220" y="5260591"/>
            <a:ext cx="7366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just" eaLnBrk="1" hangingPunct="1">
              <a:spcBef>
                <a:spcPct val="50000"/>
              </a:spcBef>
              <a:buFontTx/>
              <a:buNone/>
            </a:pPr>
            <a:r>
              <a:rPr kumimoji="0" lang="zh-CN" altLang="en-US" sz="2000" dirty="0">
                <a:solidFill>
                  <a:srgbClr val="FF3300"/>
                </a:solidFill>
                <a:latin typeface="宋体" panose="02010600030101010101" pitchFamily="2" charset="-122"/>
              </a:rPr>
              <a:t>势，态势、气势、形势。指战争中人为、易变、潜在的诸因素。</a:t>
            </a:r>
          </a:p>
        </p:txBody>
      </p:sp>
      <p:sp>
        <p:nvSpPr>
          <p:cNvPr id="9" name="Rectangle 5"/>
          <p:cNvSpPr>
            <a:spLocks noGrp="1" noChangeArrowheads="1"/>
          </p:cNvSpPr>
          <p:nvPr/>
        </p:nvSpPr>
        <p:spPr bwMode="auto">
          <a:xfrm>
            <a:off x="254000" y="4317646"/>
            <a:ext cx="58562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eaLnBrk="1" hangingPunct="1"/>
            <a:r>
              <a:rPr lang="zh-CN" altLang="en-US" sz="2800" b="1" dirty="0">
                <a:solidFill>
                  <a:schemeClr val="tx1"/>
                </a:solidFill>
                <a:latin typeface="宋体" panose="02010600030101010101" pitchFamily="2" charset="-122"/>
                <a:ea typeface="宋体" panose="02010600030101010101" pitchFamily="2" charset="-122"/>
              </a:rPr>
              <a:t>孙子兵法中的“势”</a:t>
            </a:r>
          </a:p>
        </p:txBody>
      </p:sp>
      <p:sp>
        <p:nvSpPr>
          <p:cNvPr id="10" name="Text Box 3"/>
          <p:cNvSpPr txBox="1">
            <a:spLocks noChangeArrowheads="1"/>
          </p:cNvSpPr>
          <p:nvPr/>
        </p:nvSpPr>
        <p:spPr bwMode="auto">
          <a:xfrm>
            <a:off x="254000" y="5660701"/>
            <a:ext cx="84978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just" eaLnBrk="1" hangingPunct="1">
              <a:spcBef>
                <a:spcPct val="50000"/>
              </a:spcBef>
              <a:buFontTx/>
              <a:buNone/>
            </a:pPr>
            <a:r>
              <a:rPr kumimoji="0" lang="zh-CN" altLang="en-US" sz="2000" dirty="0">
                <a:latin typeface="宋体" panose="02010600030101010101" pitchFamily="2" charset="-122"/>
              </a:rPr>
              <a:t>势，在作战中，能够使固有的物质条件发挥最大的效能。这种效能的产生既可以是物质层面的，也可以是精神层面的。</a:t>
            </a:r>
          </a:p>
        </p:txBody>
      </p:sp>
      <p:sp>
        <p:nvSpPr>
          <p:cNvPr id="12" name="文本框 11"/>
          <p:cNvSpPr txBox="1"/>
          <p:nvPr/>
        </p:nvSpPr>
        <p:spPr>
          <a:xfrm>
            <a:off x="7462520" y="1767006"/>
            <a:ext cx="4099560" cy="3323987"/>
          </a:xfrm>
          <a:prstGeom prst="rect">
            <a:avLst/>
          </a:prstGeom>
          <a:noFill/>
        </p:spPr>
        <p:txBody>
          <a:bodyPr wrap="square">
            <a:spAutoFit/>
          </a:bodyPr>
          <a:lstStyle/>
          <a:p>
            <a:pPr eaLnBrk="1" hangingPunct="1">
              <a:spcBef>
                <a:spcPct val="50000"/>
              </a:spcBef>
              <a:buFontTx/>
              <a:buNone/>
            </a:pPr>
            <a:r>
              <a:rPr lang="zh-CN" altLang="en-US" sz="2000" b="1" dirty="0">
                <a:solidFill>
                  <a:srgbClr val="FF0000"/>
                </a:solidFill>
                <a:latin typeface="宋体" panose="02010600030101010101" pitchFamily="2" charset="-122"/>
                <a:ea typeface="宋体" panose="02010600030101010101" pitchFamily="2" charset="-122"/>
              </a:rPr>
              <a:t>形</a:t>
            </a:r>
            <a:r>
              <a:rPr lang="zh-CN" altLang="en-US" sz="2000" b="1" dirty="0">
                <a:solidFill>
                  <a:srgbClr val="000000"/>
                </a:solidFill>
                <a:latin typeface="宋体" panose="02010600030101010101" pitchFamily="2" charset="-122"/>
                <a:ea typeface="宋体" panose="02010600030101010101" pitchFamily="2" charset="-122"/>
              </a:rPr>
              <a:t>  若决积水于千仞之溪者，形也。</a:t>
            </a:r>
            <a:endParaRPr lang="en-US" altLang="zh-CN" sz="2000" b="1" dirty="0">
              <a:solidFill>
                <a:srgbClr val="000000"/>
              </a:solidFill>
              <a:latin typeface="宋体" panose="02010600030101010101" pitchFamily="2" charset="-122"/>
              <a:ea typeface="宋体" panose="02010600030101010101" pitchFamily="2" charset="-122"/>
            </a:endParaRPr>
          </a:p>
          <a:p>
            <a:pPr eaLnBrk="1" hangingPunct="1">
              <a:spcBef>
                <a:spcPct val="50000"/>
              </a:spcBef>
              <a:buFontTx/>
              <a:buNone/>
            </a:pPr>
            <a:endParaRPr lang="zh-CN" altLang="en-US" sz="2000" b="1" dirty="0">
              <a:solidFill>
                <a:srgbClr val="000000"/>
              </a:solidFill>
              <a:latin typeface="宋体" panose="02010600030101010101" pitchFamily="2" charset="-122"/>
              <a:ea typeface="宋体" panose="02010600030101010101" pitchFamily="2" charset="-122"/>
            </a:endParaRPr>
          </a:p>
          <a:p>
            <a:pPr eaLnBrk="1" hangingPunct="1">
              <a:spcBef>
                <a:spcPct val="0"/>
              </a:spcBef>
              <a:buFontTx/>
              <a:buNone/>
            </a:pPr>
            <a:r>
              <a:rPr lang="zh-CN" altLang="en-US" sz="2000" dirty="0">
                <a:latin typeface="宋体" panose="02010600030101010101" pitchFamily="2" charset="-122"/>
                <a:ea typeface="宋体" panose="02010600030101010101" pitchFamily="2" charset="-122"/>
              </a:rPr>
              <a:t>“形”：军事实力</a:t>
            </a:r>
            <a:endParaRPr lang="en-US" altLang="zh-CN" sz="2000" dirty="0">
              <a:latin typeface="宋体" panose="02010600030101010101" pitchFamily="2" charset="-122"/>
              <a:ea typeface="宋体" panose="02010600030101010101" pitchFamily="2" charset="-122"/>
            </a:endParaRPr>
          </a:p>
          <a:p>
            <a:pPr eaLnBrk="1" hangingPunct="1">
              <a:spcBef>
                <a:spcPct val="0"/>
              </a:spcBef>
              <a:buFontTx/>
              <a:buNone/>
            </a:pPr>
            <a:endParaRPr lang="en-US" altLang="zh-CN" sz="2000" dirty="0">
              <a:latin typeface="宋体" panose="02010600030101010101" pitchFamily="2" charset="-122"/>
              <a:ea typeface="宋体" panose="02010600030101010101" pitchFamily="2" charset="-122"/>
            </a:endParaRPr>
          </a:p>
          <a:p>
            <a:pPr eaLnBrk="1" hangingPunct="1">
              <a:spcBef>
                <a:spcPct val="0"/>
              </a:spcBef>
              <a:buFontTx/>
              <a:buNone/>
            </a:pPr>
            <a:r>
              <a:rPr lang="zh-CN" altLang="en-US" sz="2000" dirty="0">
                <a:latin typeface="宋体" panose="02010600030101010101" pitchFamily="2" charset="-122"/>
                <a:ea typeface="宋体" panose="02010600030101010101" pitchFamily="2" charset="-122"/>
              </a:rPr>
              <a:t>郭化若</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今译新编孙子兵法</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“‘形’是力量的表现，这是战争的物质基础。”</a:t>
            </a:r>
            <a:endParaRPr lang="en-US" altLang="zh-CN" sz="2000" dirty="0">
              <a:solidFill>
                <a:srgbClr val="FF0000"/>
              </a:solidFill>
              <a:latin typeface="宋体" panose="02010600030101010101" pitchFamily="2" charset="-122"/>
              <a:ea typeface="宋体" panose="02010600030101010101" pitchFamily="2" charset="-122"/>
            </a:endParaRPr>
          </a:p>
          <a:p>
            <a:pPr eaLnBrk="1" hangingPunct="1">
              <a:spcBef>
                <a:spcPct val="0"/>
              </a:spcBef>
              <a:buFontTx/>
              <a:buNone/>
            </a:pPr>
            <a:endParaRPr lang="en-US" altLang="zh-CN" sz="2000" dirty="0">
              <a:solidFill>
                <a:srgbClr val="FF0000"/>
              </a:solidFill>
              <a:latin typeface="宋体" panose="02010600030101010101" pitchFamily="2" charset="-122"/>
              <a:ea typeface="宋体" panose="02010600030101010101" pitchFamily="2" charset="-122"/>
            </a:endParaRPr>
          </a:p>
          <a:p>
            <a:pPr eaLnBrk="1" hangingPunct="1">
              <a:spcBef>
                <a:spcPct val="0"/>
              </a:spcBef>
              <a:buFontTx/>
              <a:buNone/>
            </a:pPr>
            <a:r>
              <a:rPr lang="zh-CN" altLang="en-US" sz="2000" dirty="0">
                <a:latin typeface="宋体" panose="02010600030101010101" pitchFamily="2" charset="-122"/>
                <a:ea typeface="宋体" panose="02010600030101010101" pitchFamily="2" charset="-122"/>
              </a:rPr>
              <a:t>吴如嵩</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孙子兵法浅说</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“‘形’是运动的物质。”</a:t>
            </a:r>
            <a:endParaRPr lang="zh-CN" altLang="en-US" sz="2000" dirty="0">
              <a:latin typeface="宋体" panose="02010600030101010101" pitchFamily="2" charset="-122"/>
              <a:ea typeface="宋体" panose="02010600030101010101" pitchFamily="2"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380846" y="945138"/>
            <a:ext cx="7956550"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eaLnBrk="1" hangingPunct="1">
              <a:lnSpc>
                <a:spcPct val="65000"/>
              </a:lnSpc>
              <a:spcBef>
                <a:spcPct val="50000"/>
              </a:spcBef>
              <a:buFontTx/>
              <a:buNone/>
            </a:pPr>
            <a:r>
              <a:rPr lang="zh-CN" altLang="en-US" sz="1800" dirty="0">
                <a:latin typeface="宋体" panose="02010600030101010101" pitchFamily="2" charset="-122"/>
              </a:rPr>
              <a:t>势因形生      形助势力</a:t>
            </a:r>
          </a:p>
          <a:p>
            <a:pPr eaLnBrk="1" hangingPunct="1">
              <a:lnSpc>
                <a:spcPct val="65000"/>
              </a:lnSpc>
              <a:spcBef>
                <a:spcPct val="50000"/>
              </a:spcBef>
              <a:buFontTx/>
              <a:buNone/>
            </a:pPr>
            <a:r>
              <a:rPr lang="zh-CN" altLang="en-US" sz="1800" dirty="0">
                <a:latin typeface="宋体" panose="02010600030101010101" pitchFamily="2" charset="-122"/>
              </a:rPr>
              <a:t>势是决定兴衰成败的关键所在</a:t>
            </a:r>
          </a:p>
        </p:txBody>
      </p:sp>
      <p:sp>
        <p:nvSpPr>
          <p:cNvPr id="3" name="Rectangle 4"/>
          <p:cNvSpPr>
            <a:spLocks noChangeArrowheads="1"/>
          </p:cNvSpPr>
          <p:nvPr/>
        </p:nvSpPr>
        <p:spPr bwMode="auto">
          <a:xfrm>
            <a:off x="-1754981" y="0"/>
            <a:ext cx="7772400"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eaLnBrk="1" hangingPunct="1">
              <a:spcBef>
                <a:spcPct val="0"/>
              </a:spcBef>
              <a:buFontTx/>
              <a:buNone/>
            </a:pPr>
            <a:r>
              <a:rPr lang="zh-CN" altLang="en-US" sz="3200" b="1" dirty="0">
                <a:latin typeface="宋体" panose="02010600030101010101" pitchFamily="2" charset="-122"/>
              </a:rPr>
              <a:t>孙子兵法中的“势”</a:t>
            </a:r>
          </a:p>
        </p:txBody>
      </p:sp>
      <p:sp>
        <p:nvSpPr>
          <p:cNvPr id="4" name="文本框 1"/>
          <p:cNvSpPr txBox="1"/>
          <p:nvPr/>
        </p:nvSpPr>
        <p:spPr>
          <a:xfrm>
            <a:off x="287179" y="1735254"/>
            <a:ext cx="2044149" cy="923330"/>
          </a:xfrm>
          <a:prstGeom prst="rect">
            <a:avLst/>
          </a:prstGeom>
          <a:solidFill>
            <a:schemeClr val="accent5">
              <a:lumMod val="40000"/>
              <a:lumOff val="60000"/>
            </a:schemeClr>
          </a:solidFill>
        </p:spPr>
        <p:txBody>
          <a:bodyPr wrap="none">
            <a:spAutoFit/>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defRPr/>
            </a:pPr>
            <a:r>
              <a:rPr lang="zh-CN" altLang="en-US" sz="1800" b="1" dirty="0">
                <a:latin typeface="宋体" panose="02010600030101010101" pitchFamily="2" charset="-122"/>
              </a:rPr>
              <a:t>常规情况：</a:t>
            </a:r>
            <a:endParaRPr lang="en-US" altLang="zh-CN" sz="1800" b="1" dirty="0">
              <a:latin typeface="宋体" panose="02010600030101010101" pitchFamily="2" charset="-122"/>
            </a:endParaRPr>
          </a:p>
          <a:p>
            <a:pPr>
              <a:defRPr/>
            </a:pPr>
            <a:r>
              <a:rPr lang="zh-CN" altLang="en-US" sz="1800" b="1" dirty="0">
                <a:latin typeface="宋体" panose="02010600030101010101" pitchFamily="2" charset="-122"/>
              </a:rPr>
              <a:t>实形容易处于优势</a:t>
            </a:r>
            <a:endParaRPr lang="en-US" altLang="zh-CN" sz="1800" b="1" dirty="0">
              <a:latin typeface="宋体" panose="02010600030101010101" pitchFamily="2" charset="-122"/>
            </a:endParaRPr>
          </a:p>
          <a:p>
            <a:pPr>
              <a:defRPr/>
            </a:pPr>
            <a:r>
              <a:rPr lang="zh-CN" altLang="en-US" sz="1800" b="1" dirty="0">
                <a:latin typeface="宋体" panose="02010600030101010101" pitchFamily="2" charset="-122"/>
              </a:rPr>
              <a:t>虚形容易处于劣势</a:t>
            </a:r>
          </a:p>
        </p:txBody>
      </p:sp>
      <p:sp>
        <p:nvSpPr>
          <p:cNvPr id="5" name="矩形 4"/>
          <p:cNvSpPr/>
          <p:nvPr/>
        </p:nvSpPr>
        <p:spPr>
          <a:xfrm>
            <a:off x="3266599" y="1735254"/>
            <a:ext cx="4319587" cy="646331"/>
          </a:xfrm>
          <a:prstGeom prst="rect">
            <a:avLst/>
          </a:prstGeom>
          <a:solidFill>
            <a:schemeClr val="accent5">
              <a:lumMod val="40000"/>
              <a:lumOff val="60000"/>
            </a:schemeClr>
          </a:solidFill>
        </p:spPr>
        <p:txBody>
          <a:bodyPr>
            <a:spAutoFit/>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eaLnBrk="1" hangingPunct="1">
              <a:spcBef>
                <a:spcPts val="0"/>
              </a:spcBef>
              <a:defRPr/>
            </a:pPr>
            <a:r>
              <a:rPr lang="en-US" altLang="zh-CN" sz="1800" dirty="0">
                <a:latin typeface="宋体" panose="02010600030101010101" pitchFamily="2" charset="-122"/>
              </a:rPr>
              <a:t> </a:t>
            </a:r>
            <a:r>
              <a:rPr lang="zh-CN" altLang="en-US" sz="1800" b="1" dirty="0">
                <a:latin typeface="宋体" panose="02010600030101010101" pitchFamily="2" charset="-122"/>
              </a:rPr>
              <a:t>通过谋略</a:t>
            </a:r>
            <a:r>
              <a:rPr lang="zh-CN" altLang="en-US" sz="1800" dirty="0">
                <a:latin typeface="宋体" panose="02010600030101010101" pitchFamily="2" charset="-122"/>
              </a:rPr>
              <a:t>：</a:t>
            </a:r>
            <a:endParaRPr lang="en-US" altLang="zh-CN" sz="1800" dirty="0">
              <a:latin typeface="宋体" panose="02010600030101010101" pitchFamily="2" charset="-122"/>
            </a:endParaRPr>
          </a:p>
          <a:p>
            <a:pPr eaLnBrk="1" hangingPunct="1">
              <a:spcBef>
                <a:spcPts val="0"/>
              </a:spcBef>
              <a:defRPr/>
            </a:pPr>
            <a:r>
              <a:rPr lang="zh-CN" altLang="en-US" sz="1800" b="1" dirty="0">
                <a:latin typeface="宋体" panose="02010600030101010101" pitchFamily="2" charset="-122"/>
              </a:rPr>
              <a:t>实形也可处于劣势虚形也可处于优势</a:t>
            </a:r>
          </a:p>
        </p:txBody>
      </p:sp>
      <p:sp>
        <p:nvSpPr>
          <p:cNvPr id="6" name="矩形 5"/>
          <p:cNvSpPr>
            <a:spLocks noChangeArrowheads="1"/>
          </p:cNvSpPr>
          <p:nvPr/>
        </p:nvSpPr>
        <p:spPr bwMode="auto">
          <a:xfrm>
            <a:off x="273685" y="3105834"/>
            <a:ext cx="5487035" cy="64633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marL="0" lvl="1" eaLnBrk="1" hangingPunct="1">
              <a:spcBef>
                <a:spcPct val="0"/>
              </a:spcBef>
              <a:buFontTx/>
              <a:buNone/>
            </a:pPr>
            <a:r>
              <a:rPr lang="zh-CN" altLang="en-US" sz="1800" b="1" dirty="0">
                <a:latin typeface="宋体" panose="02010600030101010101" pitchFamily="2" charset="-122"/>
              </a:rPr>
              <a:t>全局上处于优势不等于每个局部和时节都处于优势</a:t>
            </a:r>
          </a:p>
          <a:p>
            <a:pPr marL="0" lvl="1" eaLnBrk="1" hangingPunct="1">
              <a:spcBef>
                <a:spcPct val="0"/>
              </a:spcBef>
              <a:buFontTx/>
              <a:buNone/>
            </a:pPr>
            <a:r>
              <a:rPr lang="zh-CN" altLang="en-US" sz="1800" b="1" dirty="0">
                <a:latin typeface="宋体" panose="02010600030101010101" pitchFamily="2" charset="-122"/>
              </a:rPr>
              <a:t>全局上处于劣势不等于每个局部和时节都处于劣势</a:t>
            </a:r>
            <a:endParaRPr lang="zh-CN" altLang="en-US" sz="1800" dirty="0">
              <a:latin typeface="宋体" panose="02010600030101010101" pitchFamily="2" charset="-122"/>
            </a:endParaRPr>
          </a:p>
        </p:txBody>
      </p:sp>
      <p:sp>
        <p:nvSpPr>
          <p:cNvPr id="8" name="文本框 7"/>
          <p:cNvSpPr txBox="1"/>
          <p:nvPr/>
        </p:nvSpPr>
        <p:spPr>
          <a:xfrm>
            <a:off x="273685" y="3752165"/>
            <a:ext cx="6974840" cy="1477328"/>
          </a:xfrm>
          <a:prstGeom prst="rect">
            <a:avLst/>
          </a:prstGeom>
          <a:noFill/>
        </p:spPr>
        <p:txBody>
          <a:bodyPr wrap="square">
            <a:spAutoFit/>
          </a:bodyPr>
          <a:lstStyle/>
          <a:p>
            <a:pPr>
              <a:spcBef>
                <a:spcPct val="50000"/>
              </a:spcBef>
            </a:pPr>
            <a:r>
              <a:rPr lang="zh-CN" altLang="en-US" b="1" dirty="0">
                <a:solidFill>
                  <a:srgbClr val="FF3300"/>
                </a:solidFill>
                <a:latin typeface="宋体" panose="02010600030101010101" pitchFamily="2" charset="-122"/>
                <a:ea typeface="宋体" panose="02010600030101010101" pitchFamily="2" charset="-122"/>
              </a:rPr>
              <a:t>实例：中国工农红军第一方面军五次反“围剿”兵力对比巨大，但前四次反围剿都成功了</a:t>
            </a:r>
            <a:endParaRPr lang="en-US" altLang="zh-CN" b="1" dirty="0">
              <a:solidFill>
                <a:srgbClr val="FF3300"/>
              </a:solidFill>
              <a:latin typeface="宋体" panose="02010600030101010101" pitchFamily="2" charset="-122"/>
              <a:ea typeface="宋体" panose="02010600030101010101" pitchFamily="2" charset="-122"/>
            </a:endParaRPr>
          </a:p>
          <a:p>
            <a:pPr>
              <a:spcBef>
                <a:spcPct val="50000"/>
              </a:spcBef>
            </a:pPr>
            <a:r>
              <a:rPr lang="zh-CN" altLang="en-US" b="1" dirty="0">
                <a:solidFill>
                  <a:schemeClr val="tx2"/>
                </a:solidFill>
                <a:latin typeface="宋体" panose="02010600030101010101" pitchFamily="2" charset="-122"/>
                <a:ea typeface="宋体" panose="02010600030101010101" pitchFamily="2" charset="-122"/>
              </a:rPr>
              <a:t>敌进我退</a:t>
            </a:r>
            <a:r>
              <a:rPr lang="en-US" altLang="zh-CN" b="1" dirty="0">
                <a:solidFill>
                  <a:schemeClr val="tx2"/>
                </a:solidFill>
                <a:latin typeface="宋体" panose="02010600030101010101" pitchFamily="2" charset="-122"/>
                <a:ea typeface="宋体" panose="02010600030101010101" pitchFamily="2" charset="-122"/>
              </a:rPr>
              <a:t>,</a:t>
            </a:r>
            <a:r>
              <a:rPr lang="zh-CN" altLang="en-US" b="1" dirty="0">
                <a:solidFill>
                  <a:schemeClr val="tx2"/>
                </a:solidFill>
                <a:latin typeface="宋体" panose="02010600030101010101" pitchFamily="2" charset="-122"/>
                <a:ea typeface="宋体" panose="02010600030101010101" pitchFamily="2" charset="-122"/>
              </a:rPr>
              <a:t>敌驻我扰</a:t>
            </a:r>
            <a:r>
              <a:rPr lang="en-US" altLang="zh-CN" b="1" dirty="0">
                <a:solidFill>
                  <a:schemeClr val="tx2"/>
                </a:solidFill>
                <a:latin typeface="宋体" panose="02010600030101010101" pitchFamily="2" charset="-122"/>
                <a:ea typeface="宋体" panose="02010600030101010101" pitchFamily="2" charset="-122"/>
              </a:rPr>
              <a:t>,</a:t>
            </a:r>
            <a:r>
              <a:rPr lang="zh-CN" altLang="en-US" b="1" dirty="0">
                <a:solidFill>
                  <a:schemeClr val="tx2"/>
                </a:solidFill>
                <a:latin typeface="宋体" panose="02010600030101010101" pitchFamily="2" charset="-122"/>
                <a:ea typeface="宋体" panose="02010600030101010101" pitchFamily="2" charset="-122"/>
              </a:rPr>
              <a:t>敌疲我打</a:t>
            </a:r>
            <a:r>
              <a:rPr lang="en-US" altLang="zh-CN" b="1" dirty="0">
                <a:solidFill>
                  <a:schemeClr val="tx2"/>
                </a:solidFill>
                <a:latin typeface="宋体" panose="02010600030101010101" pitchFamily="2" charset="-122"/>
                <a:ea typeface="宋体" panose="02010600030101010101" pitchFamily="2" charset="-122"/>
              </a:rPr>
              <a:t>,</a:t>
            </a:r>
            <a:r>
              <a:rPr lang="zh-CN" altLang="en-US" b="1" dirty="0">
                <a:solidFill>
                  <a:schemeClr val="tx2"/>
                </a:solidFill>
                <a:latin typeface="宋体" panose="02010600030101010101" pitchFamily="2" charset="-122"/>
                <a:ea typeface="宋体" panose="02010600030101010101" pitchFamily="2" charset="-122"/>
              </a:rPr>
              <a:t>敌退我追。</a:t>
            </a:r>
          </a:p>
          <a:p>
            <a:pPr eaLnBrk="1" hangingPunct="1">
              <a:spcBef>
                <a:spcPct val="50000"/>
              </a:spcBef>
              <a:buFontTx/>
              <a:buNone/>
            </a:pPr>
            <a:endParaRPr lang="zh-CN" altLang="en-US" b="1" dirty="0">
              <a:solidFill>
                <a:srgbClr val="FF3300"/>
              </a:solidFill>
              <a:latin typeface="宋体" panose="02010600030101010101" pitchFamily="2" charset="-122"/>
              <a:ea typeface="宋体" panose="02010600030101010101" pitchFamily="2" charset="-122"/>
            </a:endParaRPr>
          </a:p>
        </p:txBody>
      </p:sp>
      <p:sp>
        <p:nvSpPr>
          <p:cNvPr id="10" name="文本框 9"/>
          <p:cNvSpPr txBox="1"/>
          <p:nvPr/>
        </p:nvSpPr>
        <p:spPr>
          <a:xfrm>
            <a:off x="287179" y="4962664"/>
            <a:ext cx="6974840" cy="369332"/>
          </a:xfrm>
          <a:prstGeom prst="rect">
            <a:avLst/>
          </a:prstGeom>
          <a:noFill/>
        </p:spPr>
        <p:txBody>
          <a:bodyPr wrap="square">
            <a:spAutoFit/>
          </a:bodyPr>
          <a:lstStyle/>
          <a:p>
            <a:pPr eaLnBrk="1" hangingPunct="1">
              <a:spcBef>
                <a:spcPct val="50000"/>
              </a:spcBef>
              <a:buFontTx/>
              <a:buNone/>
            </a:pPr>
            <a:r>
              <a:rPr lang="zh-CN" altLang="en-US" dirty="0">
                <a:latin typeface="宋体" panose="02010600030101010101" pitchFamily="2" charset="-122"/>
                <a:ea typeface="宋体" panose="02010600030101010101" pitchFamily="2" charset="-122"/>
              </a:rPr>
              <a:t>决定战争胜负的直接因素是</a:t>
            </a:r>
            <a:r>
              <a:rPr lang="zh-CN" altLang="en-US" dirty="0">
                <a:solidFill>
                  <a:srgbClr val="FF0000"/>
                </a:solidFill>
                <a:latin typeface="宋体" panose="02010600030101010101" pitchFamily="2" charset="-122"/>
                <a:ea typeface="宋体" panose="02010600030101010101" pitchFamily="2" charset="-122"/>
              </a:rPr>
              <a:t>“势”</a:t>
            </a:r>
            <a:endParaRPr lang="zh-CN" altLang="en-US" b="1" dirty="0">
              <a:solidFill>
                <a:srgbClr val="FF0000"/>
              </a:solidFill>
              <a:latin typeface="宋体" panose="02010600030101010101" pitchFamily="2" charset="-122"/>
              <a:ea typeface="宋体" panose="02010600030101010101" pitchFamily="2" charset="-122"/>
            </a:endParaRPr>
          </a:p>
        </p:txBody>
      </p:sp>
      <p:grpSp>
        <p:nvGrpSpPr>
          <p:cNvPr id="11" name="组合 10"/>
          <p:cNvGrpSpPr/>
          <p:nvPr/>
        </p:nvGrpSpPr>
        <p:grpSpPr bwMode="auto">
          <a:xfrm>
            <a:off x="5852181" y="2984664"/>
            <a:ext cx="6357461" cy="3088207"/>
            <a:chOff x="1339533" y="2593865"/>
            <a:chExt cx="6683116" cy="3651072"/>
          </a:xfrm>
        </p:grpSpPr>
        <p:sp>
          <p:nvSpPr>
            <p:cNvPr id="12" name="AutoShape 5"/>
            <p:cNvSpPr>
              <a:spLocks noChangeArrowheads="1"/>
            </p:cNvSpPr>
            <p:nvPr/>
          </p:nvSpPr>
          <p:spPr bwMode="auto">
            <a:xfrm rot="2272499">
              <a:off x="3168998" y="3619004"/>
              <a:ext cx="1152525" cy="360363"/>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339966"/>
            </a:solidFill>
            <a:ln w="12700" cap="sq">
              <a:solidFill>
                <a:schemeClr val="tx1"/>
              </a:solidFill>
              <a:miter lim="800000"/>
              <a:headEnd type="none" w="sm" len="sm"/>
              <a:tailEnd type="none" w="sm" len="sm"/>
            </a:ln>
          </p:spPr>
          <p:txBody>
            <a:bodyPr wrap="none" anchor="ct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a:latin typeface="宋体" panose="02010600030101010101" pitchFamily="2" charset="-122"/>
              </a:endParaRPr>
            </a:p>
          </p:txBody>
        </p:sp>
        <p:sp>
          <p:nvSpPr>
            <p:cNvPr id="13" name="Text Box 6"/>
            <p:cNvSpPr txBox="1">
              <a:spLocks noChangeArrowheads="1"/>
            </p:cNvSpPr>
            <p:nvPr/>
          </p:nvSpPr>
          <p:spPr bwMode="auto">
            <a:xfrm>
              <a:off x="4412017" y="4147211"/>
              <a:ext cx="1008063" cy="545810"/>
            </a:xfrm>
            <a:prstGeom prst="rect">
              <a:avLst/>
            </a:prstGeom>
            <a:noFill/>
            <a:ln w="12700" cap="sq">
              <a:noFill/>
              <a:miter lim="800000"/>
              <a:headEnd type="none" w="sm" len="sm"/>
              <a:tailEnd type="none" w="sm" len="sm"/>
            </a:ln>
            <a:effectLst/>
          </p:spPr>
          <p:txBody>
            <a:bodyPr>
              <a:spAutoFit/>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eaLnBrk="1" hangingPunct="1">
                <a:spcBef>
                  <a:spcPct val="50000"/>
                </a:spcBef>
                <a:defRPr/>
              </a:pPr>
              <a:r>
                <a:rPr lang="zh-CN" altLang="en-US">
                  <a:solidFill>
                    <a:srgbClr val="FF3300"/>
                  </a:solidFill>
                  <a:effectLst>
                    <a:outerShdw blurRad="38100" dist="38100" dir="2700000" algn="tl">
                      <a:srgbClr val="C0C0C0"/>
                    </a:outerShdw>
                  </a:effectLst>
                  <a:latin typeface="宋体" panose="02010600030101010101" pitchFamily="2" charset="-122"/>
                </a:rPr>
                <a:t>势</a:t>
              </a:r>
            </a:p>
          </p:txBody>
        </p:sp>
        <p:sp>
          <p:nvSpPr>
            <p:cNvPr id="14" name="AutoShape 8"/>
            <p:cNvSpPr>
              <a:spLocks noChangeArrowheads="1"/>
            </p:cNvSpPr>
            <p:nvPr/>
          </p:nvSpPr>
          <p:spPr bwMode="auto">
            <a:xfrm rot="5400000">
              <a:off x="4356448" y="3403104"/>
              <a:ext cx="649287" cy="360363"/>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339966"/>
            </a:solidFill>
            <a:ln w="12700" cap="sq">
              <a:solidFill>
                <a:schemeClr val="tx1"/>
              </a:solidFill>
              <a:miter lim="800000"/>
              <a:headEnd type="none" w="sm" len="sm"/>
              <a:tailEnd type="none" w="sm" len="sm"/>
            </a:ln>
          </p:spPr>
          <p:txBody>
            <a:bodyPr wrap="none" anchor="ct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a:latin typeface="宋体" panose="02010600030101010101" pitchFamily="2" charset="-122"/>
              </a:endParaRPr>
            </a:p>
          </p:txBody>
        </p:sp>
        <p:sp>
          <p:nvSpPr>
            <p:cNvPr id="15" name="Text Box 9"/>
            <p:cNvSpPr txBox="1">
              <a:spLocks noChangeArrowheads="1"/>
            </p:cNvSpPr>
            <p:nvPr/>
          </p:nvSpPr>
          <p:spPr bwMode="auto">
            <a:xfrm>
              <a:off x="2864630" y="2593865"/>
              <a:ext cx="5122403" cy="545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eaLnBrk="1" hangingPunct="1">
                <a:spcBef>
                  <a:spcPct val="50000"/>
                </a:spcBef>
                <a:buFontTx/>
                <a:buNone/>
              </a:pPr>
              <a:r>
                <a:rPr lang="zh-CN" altLang="en-US" dirty="0">
                  <a:latin typeface="宋体" panose="02010600030101010101" pitchFamily="2" charset="-122"/>
                </a:rPr>
                <a:t>谋 察 择 运 发 避 阻 破</a:t>
              </a:r>
            </a:p>
          </p:txBody>
        </p:sp>
        <p:sp>
          <p:nvSpPr>
            <p:cNvPr id="16" name="AutoShape 10"/>
            <p:cNvSpPr>
              <a:spLocks noChangeArrowheads="1"/>
            </p:cNvSpPr>
            <p:nvPr/>
          </p:nvSpPr>
          <p:spPr bwMode="auto">
            <a:xfrm rot="8565411">
              <a:off x="5113685" y="3619004"/>
              <a:ext cx="1152525" cy="360363"/>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339966"/>
            </a:solidFill>
            <a:ln w="12700" cap="sq">
              <a:solidFill>
                <a:schemeClr val="tx1"/>
              </a:solidFill>
              <a:miter lim="800000"/>
              <a:headEnd type="none" w="sm" len="sm"/>
              <a:tailEnd type="none" w="sm" len="sm"/>
            </a:ln>
          </p:spPr>
          <p:txBody>
            <a:bodyPr wrap="none" anchor="ct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a:latin typeface="宋体" panose="02010600030101010101" pitchFamily="2" charset="-122"/>
              </a:endParaRPr>
            </a:p>
          </p:txBody>
        </p:sp>
        <p:sp>
          <p:nvSpPr>
            <p:cNvPr id="17" name="Text Box 11"/>
            <p:cNvSpPr txBox="1">
              <a:spLocks noChangeArrowheads="1"/>
            </p:cNvSpPr>
            <p:nvPr/>
          </p:nvSpPr>
          <p:spPr bwMode="auto">
            <a:xfrm>
              <a:off x="1339533" y="5699128"/>
              <a:ext cx="6683116" cy="545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eaLnBrk="1" hangingPunct="1">
                <a:spcBef>
                  <a:spcPct val="50000"/>
                </a:spcBef>
                <a:buFontTx/>
                <a:buNone/>
              </a:pPr>
              <a:r>
                <a:rPr lang="zh-CN" altLang="en-US" dirty="0">
                  <a:latin typeface="宋体" panose="02010600030101010101" pitchFamily="2" charset="-122"/>
                </a:rPr>
                <a:t>势不可挡                        势在必行</a:t>
              </a:r>
            </a:p>
          </p:txBody>
        </p:sp>
        <p:sp>
          <p:nvSpPr>
            <p:cNvPr id="18" name="AutoShape 12"/>
            <p:cNvSpPr>
              <a:spLocks noChangeArrowheads="1"/>
            </p:cNvSpPr>
            <p:nvPr/>
          </p:nvSpPr>
          <p:spPr bwMode="auto">
            <a:xfrm rot="9147445">
              <a:off x="2408585" y="5047754"/>
              <a:ext cx="1728788" cy="360363"/>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w="12700" cap="sq">
              <a:solidFill>
                <a:schemeClr val="tx1"/>
              </a:solidFill>
              <a:miter lim="800000"/>
              <a:headEnd type="none" w="sm" len="sm"/>
              <a:tailEnd type="none" w="sm" len="sm"/>
            </a:ln>
          </p:spPr>
          <p:txBody>
            <a:bodyPr wrap="none" anchor="ct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a:latin typeface="宋体" panose="02010600030101010101" pitchFamily="2" charset="-122"/>
              </a:endParaRPr>
            </a:p>
          </p:txBody>
        </p:sp>
        <p:sp>
          <p:nvSpPr>
            <p:cNvPr id="19" name="AutoShape 13"/>
            <p:cNvSpPr>
              <a:spLocks noChangeArrowheads="1"/>
            </p:cNvSpPr>
            <p:nvPr/>
          </p:nvSpPr>
          <p:spPr bwMode="auto">
            <a:xfrm rot="1545818">
              <a:off x="5185123" y="5058867"/>
              <a:ext cx="1728787" cy="360362"/>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w="12700" cap="sq">
              <a:solidFill>
                <a:schemeClr val="tx1"/>
              </a:solidFill>
              <a:miter lim="800000"/>
              <a:headEnd type="none" w="sm" len="sm"/>
              <a:tailEnd type="none" w="sm" len="sm"/>
            </a:ln>
          </p:spPr>
          <p:txBody>
            <a:bodyPr wrap="none" anchor="ct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a:latin typeface="宋体" panose="02010600030101010101" pitchFamily="2" charset="-122"/>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754981" y="0"/>
            <a:ext cx="7772400"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eaLnBrk="1" hangingPunct="1">
              <a:spcBef>
                <a:spcPct val="0"/>
              </a:spcBef>
              <a:buFontTx/>
              <a:buNone/>
            </a:pPr>
            <a:r>
              <a:rPr lang="zh-CN" altLang="en-US" sz="3200" b="1" dirty="0">
                <a:latin typeface="宋体" panose="02010600030101010101" pitchFamily="2" charset="-122"/>
              </a:rPr>
              <a:t>孙子兵法中的“势”</a:t>
            </a:r>
          </a:p>
        </p:txBody>
      </p:sp>
      <p:sp>
        <p:nvSpPr>
          <p:cNvPr id="20" name="文本框 19"/>
          <p:cNvSpPr txBox="1"/>
          <p:nvPr/>
        </p:nvSpPr>
        <p:spPr>
          <a:xfrm>
            <a:off x="408940" y="1100574"/>
            <a:ext cx="11336020" cy="5786199"/>
          </a:xfrm>
          <a:prstGeom prst="rect">
            <a:avLst/>
          </a:prstGeom>
          <a:noFill/>
        </p:spPr>
        <p:txBody>
          <a:bodyPr wrap="square">
            <a:spAutoFit/>
          </a:bodyPr>
          <a:lstStyle/>
          <a:p>
            <a:pPr eaLnBrk="1" hangingPunct="1">
              <a:spcBef>
                <a:spcPct val="50000"/>
              </a:spcBef>
              <a:defRPr/>
            </a:pPr>
            <a:r>
              <a:rPr lang="zh-CN" altLang="en-US" sz="2000" dirty="0">
                <a:latin typeface="宋体" panose="02010600030101010101" pitchFamily="2" charset="-122"/>
                <a:ea typeface="宋体" panose="02010600030101010101" pitchFamily="2" charset="-122"/>
              </a:rPr>
              <a:t>谋</a:t>
            </a:r>
            <a:r>
              <a:rPr lang="zh-CN" altLang="en-US" sz="2000" dirty="0">
                <a:effectLst>
                  <a:outerShdw blurRad="38100" dist="38100" dir="2700000" algn="tl">
                    <a:srgbClr val="C0C0C0"/>
                  </a:outerShdw>
                </a:effectLst>
                <a:latin typeface="宋体" panose="02010600030101010101" pitchFamily="2" charset="-122"/>
                <a:ea typeface="宋体" panose="02010600030101010101" pitchFamily="2" charset="-122"/>
              </a:rPr>
              <a:t>势：</a:t>
            </a:r>
            <a:endParaRPr lang="en-US" altLang="zh-CN" sz="2000" dirty="0">
              <a:effectLst>
                <a:outerShdw blurRad="38100" dist="38100" dir="2700000" algn="tl">
                  <a:srgbClr val="C0C0C0"/>
                </a:outerShdw>
              </a:effectLst>
              <a:latin typeface="宋体" panose="02010600030101010101" pitchFamily="2" charset="-122"/>
              <a:ea typeface="宋体" panose="02010600030101010101" pitchFamily="2" charset="-122"/>
            </a:endParaRPr>
          </a:p>
          <a:p>
            <a:pPr eaLnBrk="1" hangingPunct="1">
              <a:spcBef>
                <a:spcPct val="50000"/>
              </a:spcBef>
              <a:buFontTx/>
              <a:buNone/>
            </a:pPr>
            <a:r>
              <a:rPr lang="zh-CN" altLang="en-US" sz="2000" b="1" dirty="0">
                <a:solidFill>
                  <a:srgbClr val="FF0000"/>
                </a:solidFill>
                <a:latin typeface="宋体" panose="02010600030101010101" pitchFamily="2" charset="-122"/>
                <a:ea typeface="宋体" panose="02010600030101010101" pitchFamily="2" charset="-122"/>
              </a:rPr>
              <a:t>择人任势    因形谋势</a:t>
            </a:r>
            <a:endParaRPr lang="en-US" altLang="zh-CN" sz="2000" dirty="0">
              <a:solidFill>
                <a:srgbClr val="FF0000"/>
              </a:solidFill>
              <a:effectLst>
                <a:outerShdw blurRad="38100" dist="38100" dir="2700000" algn="tl">
                  <a:srgbClr val="C0C0C0"/>
                </a:outerShdw>
              </a:effectLst>
              <a:latin typeface="宋体" panose="02010600030101010101" pitchFamily="2" charset="-122"/>
              <a:ea typeface="宋体" panose="02010600030101010101" pitchFamily="2" charset="-122"/>
            </a:endParaRPr>
          </a:p>
          <a:p>
            <a:pPr>
              <a:spcBef>
                <a:spcPct val="50000"/>
              </a:spcBef>
              <a:defRPr/>
            </a:pPr>
            <a:r>
              <a:rPr lang="zh-CN" altLang="en-US" sz="2000" dirty="0">
                <a:effectLst>
                  <a:outerShdw blurRad="38100" dist="38100" dir="2700000" algn="tl">
                    <a:srgbClr val="C0C0C0"/>
                  </a:outerShdw>
                </a:effectLst>
                <a:latin typeface="宋体" panose="02010600030101010101" pitchFamily="2" charset="-122"/>
                <a:ea typeface="宋体" panose="02010600030101010101" pitchFamily="2" charset="-122"/>
              </a:rPr>
              <a:t>择人任势：</a:t>
            </a:r>
            <a:r>
              <a:rPr lang="en-US" altLang="zh-CN" sz="2000" b="1" dirty="0">
                <a:latin typeface="宋体" panose="02010600030101010101" pitchFamily="2" charset="-122"/>
                <a:ea typeface="宋体" panose="02010600030101010101" pitchFamily="2" charset="-122"/>
              </a:rPr>
              <a:t>	</a:t>
            </a:r>
            <a:r>
              <a:rPr lang="zh-CN" altLang="en-US" sz="2000" b="1" dirty="0">
                <a:solidFill>
                  <a:srgbClr val="FF0000"/>
                </a:solidFill>
                <a:latin typeface="宋体" panose="02010600030101010101" pitchFamily="2" charset="-122"/>
                <a:ea typeface="宋体" panose="02010600030101010101" pitchFamily="2" charset="-122"/>
              </a:rPr>
              <a:t>故善战者，求之于势，不责于人，故能择人而任势。     </a:t>
            </a:r>
            <a:r>
              <a:rPr lang="en-US" altLang="zh-CN" sz="2000" b="1" dirty="0">
                <a:solidFill>
                  <a:srgbClr val="FF0000"/>
                </a:solidFill>
                <a:latin typeface="宋体" panose="02010600030101010101" pitchFamily="2" charset="-122"/>
                <a:ea typeface="宋体" panose="02010600030101010101" pitchFamily="2" charset="-122"/>
              </a:rPr>
              <a:t>—</a:t>
            </a:r>
            <a:r>
              <a:rPr lang="zh-CN" altLang="en-US" sz="2000" b="1" dirty="0">
                <a:solidFill>
                  <a:srgbClr val="FF0000"/>
                </a:solidFill>
                <a:latin typeface="宋体" panose="02010600030101010101" pitchFamily="2" charset="-122"/>
                <a:ea typeface="宋体" panose="02010600030101010101" pitchFamily="2" charset="-122"/>
              </a:rPr>
              <a:t>势篇</a:t>
            </a:r>
          </a:p>
          <a:p>
            <a:pPr>
              <a:spcBef>
                <a:spcPct val="50000"/>
              </a:spcBef>
              <a:defRPr/>
            </a:pPr>
            <a:r>
              <a:rPr lang="zh-CN" altLang="en-US" sz="2000" b="1" dirty="0">
                <a:latin typeface="宋体" panose="02010600030101010101" pitchFamily="2" charset="-122"/>
                <a:ea typeface="宋体" panose="02010600030101010101" pitchFamily="2" charset="-122"/>
              </a:rPr>
              <a:t>所以善于指挥作战的人，总是去造成有利的态势，而不苛求部属，因此能选择将帅去造成有利的态势。</a:t>
            </a:r>
          </a:p>
          <a:p>
            <a:pPr>
              <a:spcBef>
                <a:spcPct val="0"/>
              </a:spcBef>
              <a:buFontTx/>
              <a:buNone/>
            </a:pPr>
            <a:r>
              <a:rPr lang="zh-CN" altLang="en-US" sz="2000" dirty="0">
                <a:latin typeface="宋体" panose="02010600030101010101" pitchFamily="2" charset="-122"/>
                <a:ea typeface="宋体" panose="02010600030101010101" pitchFamily="2" charset="-122"/>
              </a:rPr>
              <a:t>秦孝公 商  鞅</a:t>
            </a:r>
            <a:endParaRPr lang="en-US" altLang="zh-CN" sz="2000" dirty="0">
              <a:latin typeface="宋体" panose="02010600030101010101" pitchFamily="2" charset="-122"/>
              <a:ea typeface="宋体" panose="02010600030101010101" pitchFamily="2" charset="-122"/>
            </a:endParaRPr>
          </a:p>
          <a:p>
            <a:pPr>
              <a:spcBef>
                <a:spcPct val="0"/>
              </a:spcBef>
              <a:buFontTx/>
              <a:buNone/>
            </a:pPr>
            <a:r>
              <a:rPr lang="zh-CN" altLang="en-US" sz="2000" dirty="0">
                <a:latin typeface="宋体" panose="02010600030101010101" pitchFamily="2" charset="-122"/>
                <a:ea typeface="宋体" panose="02010600030101010101" pitchFamily="2" charset="-122"/>
              </a:rPr>
              <a:t>刘  邦 韩  信</a:t>
            </a:r>
            <a:endParaRPr lang="en-US" altLang="zh-CN" sz="2000" dirty="0">
              <a:latin typeface="宋体" panose="02010600030101010101" pitchFamily="2" charset="-122"/>
              <a:ea typeface="宋体" panose="02010600030101010101" pitchFamily="2" charset="-122"/>
            </a:endParaRPr>
          </a:p>
          <a:p>
            <a:pPr>
              <a:spcBef>
                <a:spcPct val="0"/>
              </a:spcBef>
              <a:buFontTx/>
              <a:buNone/>
            </a:pPr>
            <a:r>
              <a:rPr lang="zh-CN" altLang="en-US" sz="2000" dirty="0">
                <a:latin typeface="宋体" panose="02010600030101010101" pitchFamily="2" charset="-122"/>
                <a:ea typeface="宋体" panose="02010600030101010101" pitchFamily="2" charset="-122"/>
              </a:rPr>
              <a:t>刘  备 诸葛亮</a:t>
            </a:r>
            <a:endParaRPr lang="en-US" altLang="zh-CN" sz="2000" dirty="0">
              <a:latin typeface="宋体" panose="02010600030101010101" pitchFamily="2" charset="-122"/>
              <a:ea typeface="宋体" panose="02010600030101010101" pitchFamily="2" charset="-122"/>
            </a:endParaRPr>
          </a:p>
          <a:p>
            <a:pPr>
              <a:spcBef>
                <a:spcPct val="0"/>
              </a:spcBef>
              <a:buFontTx/>
              <a:buNone/>
            </a:pPr>
            <a:r>
              <a:rPr lang="zh-CN" altLang="en-US" sz="2000" dirty="0">
                <a:latin typeface="宋体" panose="02010600030101010101" pitchFamily="2" charset="-122"/>
                <a:ea typeface="宋体" panose="02010600030101010101" pitchFamily="2" charset="-122"/>
              </a:rPr>
              <a:t>共产党 毛泽东</a:t>
            </a:r>
          </a:p>
          <a:p>
            <a:pPr eaLnBrk="1" hangingPunct="1">
              <a:spcBef>
                <a:spcPct val="50000"/>
              </a:spcBef>
              <a:defRPr/>
            </a:pPr>
            <a:endParaRPr lang="en-US" altLang="zh-CN" sz="2000" dirty="0">
              <a:effectLst>
                <a:outerShdw blurRad="38100" dist="38100" dir="2700000" algn="tl">
                  <a:srgbClr val="C0C0C0"/>
                </a:outerShdw>
              </a:effectLst>
              <a:latin typeface="宋体" panose="02010600030101010101" pitchFamily="2" charset="-122"/>
              <a:ea typeface="宋体" panose="02010600030101010101" pitchFamily="2" charset="-122"/>
            </a:endParaRPr>
          </a:p>
          <a:p>
            <a:pPr eaLnBrk="1" hangingPunct="1">
              <a:spcBef>
                <a:spcPct val="0"/>
              </a:spcBef>
              <a:buFontTx/>
              <a:buNone/>
            </a:pPr>
            <a:r>
              <a:rPr lang="zh-CN" altLang="en-US" sz="2000" dirty="0">
                <a:effectLst>
                  <a:outerShdw blurRad="38100" dist="38100" dir="2700000" algn="tl">
                    <a:srgbClr val="C0C0C0"/>
                  </a:outerShdw>
                </a:effectLst>
                <a:latin typeface="宋体" panose="02010600030101010101" pitchFamily="2" charset="-122"/>
                <a:ea typeface="宋体" panose="02010600030101010101" pitchFamily="2" charset="-122"/>
              </a:rPr>
              <a:t>因形谋势：</a:t>
            </a:r>
            <a:r>
              <a:rPr lang="zh-CN" altLang="en-US" sz="2000" b="1" dirty="0">
                <a:solidFill>
                  <a:srgbClr val="FF0000"/>
                </a:solidFill>
                <a:latin typeface="宋体" panose="02010600030101010101" pitchFamily="2" charset="-122"/>
                <a:ea typeface="宋体" panose="02010600030101010101" pitchFamily="2" charset="-122"/>
              </a:rPr>
              <a:t>夫地形者，兵之助也。</a:t>
            </a:r>
            <a:r>
              <a:rPr lang="en-US" altLang="zh-CN" sz="2000" b="1" dirty="0">
                <a:solidFill>
                  <a:srgbClr val="FF0000"/>
                </a:solidFill>
                <a:latin typeface="宋体" panose="02010600030101010101" pitchFamily="2" charset="-122"/>
                <a:ea typeface="宋体" panose="02010600030101010101" pitchFamily="2" charset="-122"/>
              </a:rPr>
              <a:t>           ——</a:t>
            </a:r>
            <a:r>
              <a:rPr lang="zh-CN" altLang="en-US" sz="2000" b="1" dirty="0">
                <a:solidFill>
                  <a:srgbClr val="FF0000"/>
                </a:solidFill>
                <a:latin typeface="宋体" panose="02010600030101010101" pitchFamily="2" charset="-122"/>
                <a:ea typeface="宋体" panose="02010600030101010101" pitchFamily="2" charset="-122"/>
              </a:rPr>
              <a:t>地形篇</a:t>
            </a:r>
            <a:endParaRPr lang="en-US" altLang="zh-CN" sz="2000" b="1" dirty="0">
              <a:solidFill>
                <a:srgbClr val="FF0000"/>
              </a:solidFill>
              <a:latin typeface="宋体" panose="02010600030101010101" pitchFamily="2" charset="-122"/>
              <a:ea typeface="宋体" panose="02010600030101010101" pitchFamily="2" charset="-122"/>
            </a:endParaRPr>
          </a:p>
          <a:p>
            <a:pPr eaLnBrk="1" hangingPunct="1">
              <a:spcBef>
                <a:spcPct val="0"/>
              </a:spcBef>
              <a:buFontTx/>
              <a:buNone/>
            </a:pPr>
            <a:endParaRPr lang="en-US" altLang="zh-CN" sz="2000" b="1" dirty="0">
              <a:latin typeface="宋体" panose="02010600030101010101" pitchFamily="2" charset="-122"/>
              <a:ea typeface="宋体" panose="02010600030101010101" pitchFamily="2" charset="-122"/>
            </a:endParaRPr>
          </a:p>
          <a:p>
            <a:pPr eaLnBrk="1" hangingPunct="1">
              <a:spcBef>
                <a:spcPct val="0"/>
              </a:spcBef>
              <a:buFontTx/>
              <a:buNone/>
            </a:pPr>
            <a:r>
              <a:rPr lang="zh-CN" altLang="en-US" sz="2000" b="1" dirty="0">
                <a:latin typeface="宋体" panose="02010600030101010101" pitchFamily="2" charset="-122"/>
                <a:ea typeface="宋体" panose="02010600030101010101" pitchFamily="2" charset="-122"/>
              </a:rPr>
              <a:t>地形是用兵的辅助条件。</a:t>
            </a:r>
            <a:endParaRPr lang="en-US" altLang="zh-CN" sz="2000" b="1" dirty="0">
              <a:latin typeface="宋体" panose="02010600030101010101" pitchFamily="2" charset="-122"/>
              <a:ea typeface="宋体" panose="02010600030101010101" pitchFamily="2" charset="-122"/>
            </a:endParaRPr>
          </a:p>
          <a:p>
            <a:pPr eaLnBrk="1" hangingPunct="1">
              <a:spcBef>
                <a:spcPct val="0"/>
              </a:spcBef>
              <a:buFontTx/>
              <a:buNone/>
            </a:pPr>
            <a:r>
              <a:rPr lang="zh-CN" altLang="en-US" sz="2000" b="1" dirty="0">
                <a:latin typeface="宋体" panose="02010600030101010101" pitchFamily="2" charset="-122"/>
                <a:ea typeface="宋体" panose="02010600030101010101" pitchFamily="2" charset="-122"/>
              </a:rPr>
              <a:t>如：</a:t>
            </a:r>
            <a:r>
              <a:rPr lang="zh-CN" altLang="zh-CN" sz="2000" b="1" kern="100" dirty="0">
                <a:solidFill>
                  <a:srgbClr val="333333"/>
                </a:solidFill>
                <a:latin typeface="楷体" panose="02010609060101010101" pitchFamily="49" charset="-122"/>
                <a:ea typeface="楷体" panose="02010609060101010101" pitchFamily="49" charset="-122"/>
                <a:cs typeface="Arial" panose="020B0604020202020204"/>
              </a:rPr>
              <a:t>由于城内布满了高达数米的瓦砾堆和废弃建筑，德国的坦克部队毫无用武之地。此外，苏联的</a:t>
            </a:r>
            <a:r>
              <a:rPr lang="en-US" altLang="zh-CN" sz="2000" b="1" kern="100" dirty="0" err="1">
                <a:solidFill>
                  <a:srgbClr val="FF0000"/>
                </a:solidFill>
                <a:latin typeface="楷体" panose="02010609060101010101" pitchFamily="49" charset="-122"/>
                <a:ea typeface="楷体" panose="02010609060101010101" pitchFamily="49" charset="-122"/>
                <a:cs typeface="Arial" panose="020B0604020202020204"/>
              </a:rPr>
              <a:t>狙击手</a:t>
            </a:r>
            <a:r>
              <a:rPr lang="zh-CN" altLang="zh-CN" sz="2000" b="1" kern="100" dirty="0">
                <a:solidFill>
                  <a:srgbClr val="333333"/>
                </a:solidFill>
                <a:latin typeface="楷体" panose="02010609060101010101" pitchFamily="49" charset="-122"/>
                <a:ea typeface="楷体" panose="02010609060101010101" pitchFamily="49" charset="-122"/>
                <a:cs typeface="Arial" panose="020B0604020202020204"/>
              </a:rPr>
              <a:t>非常成功地利用废墟作为掩体，给德军造成了极大伤亡。</a:t>
            </a:r>
            <a:endParaRPr lang="zh-CN" altLang="en-US" sz="2000" b="1" dirty="0">
              <a:latin typeface="宋体" panose="02010600030101010101" pitchFamily="2" charset="-122"/>
              <a:ea typeface="宋体" panose="02010600030101010101" pitchFamily="2" charset="-122"/>
            </a:endParaRPr>
          </a:p>
          <a:p>
            <a:pPr eaLnBrk="1" hangingPunct="1">
              <a:spcBef>
                <a:spcPct val="50000"/>
              </a:spcBef>
              <a:defRPr/>
            </a:pPr>
            <a:endParaRPr lang="zh-CN" altLang="en-US" sz="20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754981" y="0"/>
            <a:ext cx="7772400"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eaLnBrk="1" hangingPunct="1">
              <a:spcBef>
                <a:spcPct val="0"/>
              </a:spcBef>
              <a:buFontTx/>
              <a:buNone/>
            </a:pPr>
            <a:r>
              <a:rPr lang="zh-CN" altLang="en-US" sz="3600" b="1" dirty="0">
                <a:latin typeface="宋体" panose="02010600030101010101" pitchFamily="2" charset="-122"/>
              </a:rPr>
              <a:t>孙子兵法中的“势”</a:t>
            </a:r>
          </a:p>
        </p:txBody>
      </p:sp>
      <p:sp>
        <p:nvSpPr>
          <p:cNvPr id="5" name="文本框 4"/>
          <p:cNvSpPr txBox="1"/>
          <p:nvPr/>
        </p:nvSpPr>
        <p:spPr>
          <a:xfrm>
            <a:off x="0" y="860306"/>
            <a:ext cx="6974840" cy="769441"/>
          </a:xfrm>
          <a:prstGeom prst="rect">
            <a:avLst/>
          </a:prstGeom>
          <a:noFill/>
        </p:spPr>
        <p:txBody>
          <a:bodyPr wrap="square">
            <a:spAutoFit/>
          </a:bodyPr>
          <a:lstStyle/>
          <a:p>
            <a:pPr algn="ctr" eaLnBrk="1" hangingPunct="1">
              <a:spcBef>
                <a:spcPct val="50000"/>
              </a:spcBef>
              <a:defRPr/>
            </a:pPr>
            <a:r>
              <a:rPr lang="zh-CN" altLang="en-US" sz="2000" dirty="0">
                <a:latin typeface="宋体" panose="02010600030101010101" pitchFamily="2" charset="-122"/>
                <a:ea typeface="宋体" panose="02010600030101010101" pitchFamily="2" charset="-122"/>
              </a:rPr>
              <a:t>作为指挥员要善于</a:t>
            </a:r>
            <a:r>
              <a:rPr lang="zh-CN" altLang="en-US" sz="2400" b="1" dirty="0">
                <a:solidFill>
                  <a:srgbClr val="FF3300"/>
                </a:solidFill>
                <a:latin typeface="宋体" panose="02010600030101010101" pitchFamily="2" charset="-122"/>
                <a:ea typeface="宋体" panose="02010600030101010101" pitchFamily="2" charset="-122"/>
              </a:rPr>
              <a:t>察势，择势，运势，发势</a:t>
            </a:r>
            <a:endParaRPr lang="zh-CN" altLang="en-US" sz="2000" b="1" dirty="0">
              <a:solidFill>
                <a:srgbClr val="FF3300"/>
              </a:solidFill>
              <a:effectLst>
                <a:outerShdw blurRad="38100" dist="38100" dir="2700000" algn="tl">
                  <a:srgbClr val="C0C0C0"/>
                </a:outerShdw>
              </a:effectLst>
              <a:latin typeface="宋体" panose="02010600030101010101" pitchFamily="2" charset="-122"/>
              <a:ea typeface="宋体" panose="02010600030101010101" pitchFamily="2" charset="-122"/>
            </a:endParaRPr>
          </a:p>
          <a:p>
            <a:pPr>
              <a:defRPr/>
            </a:pPr>
            <a:endParaRPr lang="zh-CN" altLang="en-US" sz="2000" dirty="0">
              <a:latin typeface="宋体" panose="02010600030101010101" pitchFamily="2" charset="-122"/>
              <a:ea typeface="宋体" panose="02010600030101010101" pitchFamily="2" charset="-122"/>
            </a:endParaRPr>
          </a:p>
        </p:txBody>
      </p:sp>
      <p:sp>
        <p:nvSpPr>
          <p:cNvPr id="7" name="文本框 6"/>
          <p:cNvSpPr txBox="1"/>
          <p:nvPr/>
        </p:nvSpPr>
        <p:spPr>
          <a:xfrm>
            <a:off x="297180" y="1568192"/>
            <a:ext cx="6974840" cy="2553335"/>
          </a:xfrm>
          <a:prstGeom prst="rect">
            <a:avLst/>
          </a:prstGeom>
          <a:noFill/>
        </p:spPr>
        <p:txBody>
          <a:bodyPr wrap="square">
            <a:spAutoFit/>
          </a:bodyPr>
          <a:lstStyle/>
          <a:p>
            <a:pPr>
              <a:spcBef>
                <a:spcPct val="0"/>
              </a:spcBef>
              <a:buFontTx/>
              <a:buNone/>
            </a:pPr>
            <a:r>
              <a:rPr lang="en-US" altLang="zh-CN" sz="2000" dirty="0">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察势： 同一个形，潜藏着多种可能的势：横看成岭侧成峰</a:t>
            </a:r>
            <a:endParaRPr lang="en-US" altLang="zh-CN" sz="2000" dirty="0">
              <a:latin typeface="宋体" panose="02010600030101010101" pitchFamily="2" charset="-122"/>
              <a:ea typeface="宋体" panose="02010600030101010101" pitchFamily="2" charset="-122"/>
            </a:endParaRPr>
          </a:p>
          <a:p>
            <a:pPr eaLnBrk="1" hangingPunct="1">
              <a:spcBef>
                <a:spcPct val="0"/>
              </a:spcBef>
              <a:buFontTx/>
              <a:buNone/>
              <a:defRPr/>
            </a:pPr>
            <a:r>
              <a:rPr lang="en-US" altLang="zh-CN" sz="2000" dirty="0">
                <a:latin typeface="宋体" panose="02010600030101010101" pitchFamily="2" charset="-122"/>
                <a:ea typeface="宋体" panose="02010600030101010101" pitchFamily="2" charset="-122"/>
              </a:rPr>
              <a:t>  </a:t>
            </a:r>
          </a:p>
          <a:p>
            <a:pPr eaLnBrk="1" hangingPunct="1">
              <a:spcBef>
                <a:spcPct val="0"/>
              </a:spcBef>
              <a:buFontTx/>
              <a:buNone/>
              <a:defRPr/>
            </a:pPr>
            <a:r>
              <a:rPr lang="zh-CN" altLang="en-US" sz="2000" dirty="0">
                <a:latin typeface="宋体" panose="02010600030101010101" pitchFamily="2" charset="-122"/>
                <a:ea typeface="宋体" panose="02010600030101010101" pitchFamily="2" charset="-122"/>
              </a:rPr>
              <a:t>实例：</a:t>
            </a:r>
            <a:r>
              <a:rPr lang="zh-CN" altLang="en-US" sz="2000" b="1" dirty="0">
                <a:latin typeface="宋体" panose="02010600030101010101" pitchFamily="2" charset="-122"/>
                <a:ea typeface="宋体" panose="02010600030101010101" pitchFamily="2" charset="-122"/>
              </a:rPr>
              <a:t>仁川登陆</a:t>
            </a:r>
            <a:r>
              <a:rPr lang="zh-CN" altLang="en-US" sz="2000" dirty="0">
                <a:latin typeface="宋体" panose="02010600030101010101" pitchFamily="2" charset="-122"/>
                <a:ea typeface="宋体" panose="02010600030101010101" pitchFamily="2" charset="-122"/>
              </a:rPr>
              <a:t>：仁川港也被誉为世界上最不易实行两栖登陆的港口，</a:t>
            </a:r>
            <a:r>
              <a:rPr lang="zh-CN" altLang="en-US" sz="2000" b="1" dirty="0">
                <a:latin typeface="宋体" panose="02010600030101010101" pitchFamily="2" charset="-122"/>
                <a:ea typeface="宋体" panose="02010600030101010101" pitchFamily="2" charset="-122"/>
              </a:rPr>
              <a:t>麦克阿瑟</a:t>
            </a:r>
            <a:r>
              <a:rPr lang="zh-CN" altLang="en-US" sz="2000" dirty="0">
                <a:latin typeface="宋体" panose="02010600030101010101" pitchFamily="2" charset="-122"/>
                <a:ea typeface="宋体" panose="02010600030101010101" pitchFamily="2" charset="-122"/>
              </a:rPr>
              <a:t>：至于各位所列举的缺点，却正是取得奇袭效果的理由所在，因为敌方的司令官一定没有料到我们竟会这样进行鲁莽的作战，奇袭是战争中取得成功最重要的因素。</a:t>
            </a:r>
          </a:p>
          <a:p>
            <a:pPr>
              <a:spcBef>
                <a:spcPct val="0"/>
              </a:spcBef>
              <a:buFontTx/>
              <a:buNone/>
            </a:pPr>
            <a:endParaRPr lang="zh-CN" altLang="en-US" sz="2000" dirty="0">
              <a:latin typeface="宋体" panose="02010600030101010101" pitchFamily="2" charset="-122"/>
              <a:ea typeface="宋体" panose="02010600030101010101" pitchFamily="2" charset="-122"/>
            </a:endParaRPr>
          </a:p>
        </p:txBody>
      </p:sp>
      <p:sp>
        <p:nvSpPr>
          <p:cNvPr id="9" name="文本框 8"/>
          <p:cNvSpPr txBox="1"/>
          <p:nvPr/>
        </p:nvSpPr>
        <p:spPr>
          <a:xfrm>
            <a:off x="297180" y="3915053"/>
            <a:ext cx="6974840" cy="861774"/>
          </a:xfrm>
          <a:prstGeom prst="rect">
            <a:avLst/>
          </a:prstGeom>
          <a:noFill/>
        </p:spPr>
        <p:txBody>
          <a:bodyPr wrap="square">
            <a:spAutoFit/>
          </a:bodyPr>
          <a:lstStyle/>
          <a:p>
            <a:pPr eaLnBrk="1" hangingPunct="1">
              <a:spcBef>
                <a:spcPct val="50000"/>
              </a:spcBef>
              <a:buFontTx/>
              <a:buNone/>
            </a:pPr>
            <a:r>
              <a:rPr lang="en-US" altLang="zh-CN"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择势攻其无备，出其不意，避实击虚。</a:t>
            </a:r>
            <a:endParaRPr lang="en-US" altLang="zh-CN" sz="2000" dirty="0">
              <a:latin typeface="宋体" panose="02010600030101010101" pitchFamily="2" charset="-122"/>
              <a:ea typeface="宋体" panose="02010600030101010101" pitchFamily="2" charset="-122"/>
            </a:endParaRPr>
          </a:p>
          <a:p>
            <a:pPr eaLnBrk="1" hangingPunct="1">
              <a:spcBef>
                <a:spcPct val="50000"/>
              </a:spcBef>
              <a:buFontTx/>
              <a:buNone/>
            </a:pPr>
            <a:r>
              <a:rPr lang="zh-CN" altLang="en-US" sz="2000" dirty="0">
                <a:latin typeface="宋体" panose="02010600030101010101" pitchFamily="2" charset="-122"/>
                <a:ea typeface="宋体" panose="02010600030101010101" pitchFamily="2" charset="-122"/>
              </a:rPr>
              <a:t>实例：诺曼底登陆</a:t>
            </a:r>
          </a:p>
        </p:txBody>
      </p:sp>
      <p:sp>
        <p:nvSpPr>
          <p:cNvPr id="11" name="文本框 10"/>
          <p:cNvSpPr txBox="1"/>
          <p:nvPr/>
        </p:nvSpPr>
        <p:spPr>
          <a:xfrm>
            <a:off x="297180" y="4919008"/>
            <a:ext cx="11000740" cy="1938992"/>
          </a:xfrm>
          <a:prstGeom prst="rect">
            <a:avLst/>
          </a:prstGeom>
          <a:noFill/>
        </p:spPr>
        <p:txBody>
          <a:bodyPr wrap="square">
            <a:spAutoFit/>
          </a:bodyPr>
          <a:lstStyle/>
          <a:p>
            <a:pPr>
              <a:spcBef>
                <a:spcPct val="50000"/>
              </a:spcBef>
            </a:pPr>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运势</a:t>
            </a:r>
            <a:endParaRPr lang="en-US" altLang="zh-CN" sz="2000" dirty="0">
              <a:latin typeface="宋体" panose="02010600030101010101" pitchFamily="2" charset="-122"/>
              <a:ea typeface="宋体" panose="02010600030101010101" pitchFamily="2" charset="-122"/>
            </a:endParaRPr>
          </a:p>
          <a:p>
            <a:pPr>
              <a:spcBef>
                <a:spcPct val="50000"/>
              </a:spcBef>
            </a:pPr>
            <a:r>
              <a:rPr lang="zh-CN" altLang="en-US" sz="2000" dirty="0">
                <a:latin typeface="宋体" panose="02010600030101010101" pitchFamily="2" charset="-122"/>
                <a:ea typeface="宋体" panose="02010600030101010101" pitchFamily="2" charset="-122"/>
              </a:rPr>
              <a:t>实例：忻口会战：</a:t>
            </a:r>
            <a:r>
              <a:rPr lang="en-US" altLang="zh-CN" sz="2000" b="1" dirty="0">
                <a:latin typeface="宋体" panose="02010600030101010101" pitchFamily="2" charset="-122"/>
                <a:ea typeface="宋体" panose="02010600030101010101" pitchFamily="2" charset="-122"/>
              </a:rPr>
              <a:t>1937</a:t>
            </a:r>
            <a:r>
              <a:rPr lang="zh-CN" altLang="zh-CN" sz="2000" b="1" dirty="0">
                <a:latin typeface="宋体" panose="02010600030101010101" pitchFamily="2" charset="-122"/>
                <a:ea typeface="宋体" panose="02010600030101010101" pitchFamily="2" charset="-122"/>
              </a:rPr>
              <a:t>年</a:t>
            </a:r>
            <a:r>
              <a:rPr lang="en-US" altLang="zh-CN" sz="2000" b="1" dirty="0">
                <a:latin typeface="宋体" panose="02010600030101010101" pitchFamily="2" charset="-122"/>
                <a:ea typeface="宋体" panose="02010600030101010101" pitchFamily="2" charset="-122"/>
              </a:rPr>
              <a:t>10</a:t>
            </a:r>
            <a:r>
              <a:rPr lang="zh-CN" altLang="zh-CN" sz="2000" b="1" dirty="0">
                <a:latin typeface="宋体" panose="02010600030101010101" pitchFamily="2" charset="-122"/>
                <a:ea typeface="宋体" panose="02010600030101010101" pitchFamily="2" charset="-122"/>
              </a:rPr>
              <a:t>月</a:t>
            </a:r>
            <a:r>
              <a:rPr lang="en-US" altLang="zh-CN" sz="2000" b="1" dirty="0">
                <a:latin typeface="宋体" panose="02010600030101010101" pitchFamily="2" charset="-122"/>
                <a:ea typeface="宋体" panose="02010600030101010101" pitchFamily="2" charset="-122"/>
              </a:rPr>
              <a:t>19</a:t>
            </a:r>
            <a:r>
              <a:rPr lang="zh-CN" altLang="zh-CN" sz="2000" b="1" dirty="0">
                <a:latin typeface="宋体" panose="02010600030101010101" pitchFamily="2" charset="-122"/>
                <a:ea typeface="宋体" panose="02010600030101010101" pitchFamily="2" charset="-122"/>
              </a:rPr>
              <a:t>日夜，</a:t>
            </a:r>
            <a:r>
              <a:rPr lang="en-US" altLang="zh-CN" sz="2000" b="1" u="sng" dirty="0">
                <a:latin typeface="宋体" panose="02010600030101010101" pitchFamily="2" charset="-122"/>
                <a:ea typeface="宋体" panose="02010600030101010101" pitchFamily="2" charset="-122"/>
              </a:rPr>
              <a:t>八路军129师</a:t>
            </a:r>
            <a:r>
              <a:rPr lang="zh-CN" altLang="zh-CN" sz="2000" b="1" dirty="0">
                <a:latin typeface="宋体" panose="02010600030101010101" pitchFamily="2" charset="-122"/>
                <a:ea typeface="宋体" panose="02010600030101010101" pitchFamily="2" charset="-122"/>
              </a:rPr>
              <a:t>第</a:t>
            </a:r>
            <a:r>
              <a:rPr lang="en-US" altLang="zh-CN" sz="2000" b="1" dirty="0">
                <a:latin typeface="宋体" panose="02010600030101010101" pitchFamily="2" charset="-122"/>
                <a:ea typeface="宋体" panose="02010600030101010101" pitchFamily="2" charset="-122"/>
              </a:rPr>
              <a:t>769</a:t>
            </a:r>
            <a:r>
              <a:rPr lang="zh-CN" altLang="zh-CN" sz="2000" b="1" dirty="0">
                <a:latin typeface="宋体" panose="02010600030101010101" pitchFamily="2" charset="-122"/>
                <a:ea typeface="宋体" panose="02010600030101010101" pitchFamily="2" charset="-122"/>
              </a:rPr>
              <a:t>团在当地人民群众的协助下，隐蔽进入代县南</a:t>
            </a:r>
            <a:r>
              <a:rPr lang="zh-CN" altLang="en-US" sz="2000" b="1" u="sng" dirty="0">
                <a:latin typeface="宋体" panose="02010600030101010101" pitchFamily="2" charset="-122"/>
                <a:ea typeface="宋体" panose="02010600030101010101" pitchFamily="2" charset="-122"/>
              </a:rPr>
              <a:t>阳</a:t>
            </a:r>
            <a:r>
              <a:rPr lang="en-US" altLang="zh-CN" sz="2000" b="1" u="sng" dirty="0" err="1">
                <a:latin typeface="宋体" panose="02010600030101010101" pitchFamily="2" charset="-122"/>
                <a:ea typeface="宋体" panose="02010600030101010101" pitchFamily="2" charset="-122"/>
              </a:rPr>
              <a:t>明堡飞机场</a:t>
            </a:r>
            <a:r>
              <a:rPr lang="zh-CN" altLang="zh-CN" sz="2000" b="1" dirty="0">
                <a:latin typeface="宋体" panose="02010600030101010101" pitchFamily="2" charset="-122"/>
                <a:ea typeface="宋体" panose="02010600030101010101" pitchFamily="2" charset="-122"/>
              </a:rPr>
              <a:t>，突然发起进攻，经过</a:t>
            </a:r>
            <a:r>
              <a:rPr lang="en-US" altLang="zh-CN" sz="2000" b="1" dirty="0">
                <a:latin typeface="宋体" panose="02010600030101010101" pitchFamily="2" charset="-122"/>
                <a:ea typeface="宋体" panose="02010600030101010101" pitchFamily="2" charset="-122"/>
              </a:rPr>
              <a:t>1</a:t>
            </a:r>
            <a:r>
              <a:rPr lang="zh-CN" altLang="zh-CN" sz="2000" b="1" dirty="0">
                <a:latin typeface="宋体" panose="02010600030101010101" pitchFamily="2" charset="-122"/>
                <a:ea typeface="宋体" panose="02010600030101010101" pitchFamily="2" charset="-122"/>
              </a:rPr>
              <a:t>小时激战，</a:t>
            </a:r>
            <a:r>
              <a:rPr lang="zh-CN" altLang="zh-CN" sz="2000" b="1" dirty="0">
                <a:solidFill>
                  <a:srgbClr val="FF0000"/>
                </a:solidFill>
                <a:latin typeface="宋体" panose="02010600030101010101" pitchFamily="2" charset="-122"/>
                <a:ea typeface="宋体" panose="02010600030101010101" pitchFamily="2" charset="-122"/>
              </a:rPr>
              <a:t>歼灭日军</a:t>
            </a:r>
            <a:r>
              <a:rPr lang="en-US" altLang="zh-CN" sz="2000" b="1" dirty="0">
                <a:solidFill>
                  <a:srgbClr val="FF0000"/>
                </a:solidFill>
                <a:latin typeface="宋体" panose="02010600030101010101" pitchFamily="2" charset="-122"/>
                <a:ea typeface="宋体" panose="02010600030101010101" pitchFamily="2" charset="-122"/>
              </a:rPr>
              <a:t>100</a:t>
            </a:r>
            <a:r>
              <a:rPr lang="zh-CN" altLang="zh-CN" sz="2000" b="1" dirty="0">
                <a:solidFill>
                  <a:srgbClr val="FF0000"/>
                </a:solidFill>
                <a:latin typeface="宋体" panose="02010600030101010101" pitchFamily="2" charset="-122"/>
                <a:ea typeface="宋体" panose="02010600030101010101" pitchFamily="2" charset="-122"/>
              </a:rPr>
              <a:t>余人，击毁击伤飞机</a:t>
            </a:r>
            <a:r>
              <a:rPr lang="en-US" altLang="zh-CN" sz="2000" b="1" dirty="0">
                <a:solidFill>
                  <a:srgbClr val="FF0000"/>
                </a:solidFill>
                <a:latin typeface="宋体" panose="02010600030101010101" pitchFamily="2" charset="-122"/>
                <a:ea typeface="宋体" panose="02010600030101010101" pitchFamily="2" charset="-122"/>
              </a:rPr>
              <a:t>24</a:t>
            </a:r>
            <a:r>
              <a:rPr lang="zh-CN" altLang="zh-CN" sz="2000" b="1" dirty="0">
                <a:solidFill>
                  <a:srgbClr val="FF0000"/>
                </a:solidFill>
                <a:latin typeface="宋体" panose="02010600030101010101" pitchFamily="2" charset="-122"/>
                <a:ea typeface="宋体" panose="02010600030101010101" pitchFamily="2" charset="-122"/>
              </a:rPr>
              <a:t>架</a:t>
            </a:r>
            <a:r>
              <a:rPr lang="zh-CN" altLang="zh-CN" sz="2000" b="1" dirty="0">
                <a:latin typeface="宋体" panose="02010600030101010101" pitchFamily="2" charset="-122"/>
                <a:ea typeface="宋体" panose="02010600030101010101" pitchFamily="2" charset="-122"/>
              </a:rPr>
              <a:t>，有力地配合了正面战场作战。</a:t>
            </a:r>
            <a:endParaRPr lang="zh-CN" altLang="en-US" sz="2000" dirty="0">
              <a:latin typeface="宋体" panose="02010600030101010101" pitchFamily="2" charset="-122"/>
              <a:ea typeface="宋体" panose="02010600030101010101" pitchFamily="2" charset="-122"/>
            </a:endParaRPr>
          </a:p>
          <a:p>
            <a:pPr eaLnBrk="1" hangingPunct="1">
              <a:spcBef>
                <a:spcPct val="50000"/>
              </a:spcBef>
              <a:buFontTx/>
              <a:buNone/>
            </a:pPr>
            <a:endParaRPr lang="zh-CN" altLang="en-US" sz="2000" dirty="0">
              <a:solidFill>
                <a:schemeClr val="tx2"/>
              </a:solidFill>
              <a:latin typeface="宋体" panose="02010600030101010101" pitchFamily="2" charset="-122"/>
              <a:ea typeface="宋体" panose="02010600030101010101" pitchFamily="2" charset="-122"/>
            </a:endParaRPr>
          </a:p>
        </p:txBody>
      </p:sp>
      <p:sp>
        <p:nvSpPr>
          <p:cNvPr id="13" name="文本框 12"/>
          <p:cNvSpPr txBox="1"/>
          <p:nvPr/>
        </p:nvSpPr>
        <p:spPr>
          <a:xfrm>
            <a:off x="7366000" y="811212"/>
            <a:ext cx="4643120" cy="4662815"/>
          </a:xfrm>
          <a:prstGeom prst="rect">
            <a:avLst/>
          </a:prstGeom>
          <a:noFill/>
        </p:spPr>
        <p:txBody>
          <a:bodyPr wrap="square">
            <a:spAutoFit/>
          </a:bodyPr>
          <a:lstStyle/>
          <a:p>
            <a:pPr>
              <a:spcBef>
                <a:spcPct val="50000"/>
              </a:spcBef>
            </a:pP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发势：所运之势，集中发作。</a:t>
            </a:r>
          </a:p>
          <a:p>
            <a:pPr eaLnBrk="1" hangingPunct="1">
              <a:spcBef>
                <a:spcPct val="0"/>
              </a:spcBef>
              <a:buFontTx/>
              <a:buNone/>
            </a:pPr>
            <a:r>
              <a:rPr lang="zh-CN" altLang="en-US" dirty="0">
                <a:solidFill>
                  <a:srgbClr val="FF0000"/>
                </a:solidFill>
                <a:latin typeface="宋体" panose="02010600030101010101" pitchFamily="2" charset="-122"/>
                <a:ea typeface="宋体" panose="02010600030101010101" pitchFamily="2" charset="-122"/>
              </a:rPr>
              <a:t>故善战者，其势险，其节短，势如</a:t>
            </a:r>
            <a:r>
              <a:rPr lang="zh-CN" altLang="zh-CN" dirty="0">
                <a:solidFill>
                  <a:srgbClr val="FF0000"/>
                </a:solidFill>
                <a:latin typeface="宋体" panose="02010600030101010101" pitchFamily="2" charset="-122"/>
                <a:ea typeface="宋体" panose="02010600030101010101" pitchFamily="2" charset="-122"/>
              </a:rPr>
              <a:t>彍</a:t>
            </a:r>
            <a:r>
              <a:rPr lang="zh-CN" altLang="en-US" dirty="0">
                <a:solidFill>
                  <a:srgbClr val="FF0000"/>
                </a:solidFill>
                <a:latin typeface="宋体" panose="02010600030101010101" pitchFamily="2" charset="-122"/>
                <a:ea typeface="宋体" panose="02010600030101010101" pitchFamily="2" charset="-122"/>
              </a:rPr>
              <a:t>弩，节如发机。</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势篇</a:t>
            </a:r>
            <a:endParaRPr lang="en-US" altLang="zh-CN" dirty="0">
              <a:solidFill>
                <a:srgbClr val="FF0000"/>
              </a:solidFill>
              <a:latin typeface="宋体" panose="02010600030101010101" pitchFamily="2" charset="-122"/>
              <a:ea typeface="宋体" panose="02010600030101010101" pitchFamily="2" charset="-122"/>
            </a:endParaRPr>
          </a:p>
          <a:p>
            <a:pPr eaLnBrk="1" hangingPunct="1">
              <a:spcBef>
                <a:spcPct val="0"/>
              </a:spcBef>
              <a:buFontTx/>
              <a:buNone/>
            </a:pPr>
            <a:r>
              <a:rPr lang="zh-CN" altLang="zh-CN" dirty="0">
                <a:latin typeface="宋体" panose="02010600030101010101" pitchFamily="2" charset="-122"/>
                <a:ea typeface="宋体" panose="02010600030101010101" pitchFamily="2" charset="-122"/>
              </a:rPr>
              <a:t>所以善于指挥作战的人，进攻时态势险峻，冲锋时节奏急促。险峻的态势就象张满的弓弩，急促的节奏就象击发</a:t>
            </a:r>
            <a:r>
              <a:rPr lang="zh-CN" altLang="en-US" dirty="0">
                <a:latin typeface="宋体" panose="02010600030101010101" pitchFamily="2" charset="-122"/>
                <a:ea typeface="宋体" panose="02010600030101010101" pitchFamily="2" charset="-122"/>
              </a:rPr>
              <a:t>的</a:t>
            </a:r>
            <a:r>
              <a:rPr lang="zh-CN" altLang="zh-CN" dirty="0">
                <a:latin typeface="宋体" panose="02010600030101010101" pitchFamily="2" charset="-122"/>
                <a:ea typeface="宋体" panose="02010600030101010101" pitchFamily="2" charset="-122"/>
              </a:rPr>
              <a:t>弩机。</a:t>
            </a:r>
            <a:endParaRPr lang="zh-CN" altLang="en-US" dirty="0">
              <a:solidFill>
                <a:srgbClr val="FF3300"/>
              </a:solidFill>
              <a:latin typeface="宋体" panose="02010600030101010101" pitchFamily="2" charset="-122"/>
              <a:ea typeface="宋体" panose="02010600030101010101" pitchFamily="2" charset="-122"/>
            </a:endParaRPr>
          </a:p>
          <a:p>
            <a:pPr>
              <a:spcBef>
                <a:spcPct val="50000"/>
              </a:spcBef>
            </a:pPr>
            <a:r>
              <a:rPr lang="zh-CN" altLang="en-US" dirty="0">
                <a:latin typeface="宋体" panose="02010600030101010101" pitchFamily="2" charset="-122"/>
                <a:ea typeface="宋体" panose="02010600030101010101" pitchFamily="2" charset="-122"/>
              </a:rPr>
              <a:t>实例：百万雄师过大江</a:t>
            </a:r>
          </a:p>
          <a:p>
            <a:pPr>
              <a:spcBef>
                <a:spcPct val="50000"/>
              </a:spcBef>
            </a:pPr>
            <a:r>
              <a:rPr lang="zh-CN" altLang="zh-CN" b="1" dirty="0">
                <a:latin typeface="宋体" panose="02010600030101010101" pitchFamily="2" charset="-122"/>
                <a:ea typeface="宋体" panose="02010600030101010101" pitchFamily="2" charset="-122"/>
                <a:cs typeface="Times New Roman" panose="02020603050405020304" pitchFamily="18" charset="0"/>
              </a:rPr>
              <a:t>如是全局上二十日可以开始，二十二日实行总攻，则一气打到底，完成渡江后，再考虑停顿；如认为二十日开始太早，则请于十八日先期通知延期因二十日开始到二十二日总攻不能再停，主要原因是我军确已属于半渡状态，全军均已投入战斗，如加停顿，必陷于非常不利。</a:t>
            </a:r>
            <a:endParaRPr lang="zh-CN" altLang="en-US" b="1" dirty="0">
              <a:latin typeface="宋体" panose="02010600030101010101" pitchFamily="2" charset="-122"/>
              <a:ea typeface="宋体" panose="02010600030101010101" pitchFamily="2" charset="-122"/>
              <a:cs typeface="Times New Roman" panose="02020603050405020304" pitchFamily="18" charset="0"/>
            </a:endParaRPr>
          </a:p>
          <a:p>
            <a:pPr eaLnBrk="1" hangingPunct="1">
              <a:spcBef>
                <a:spcPct val="50000"/>
              </a:spcBef>
              <a:buFontTx/>
              <a:buNone/>
            </a:pPr>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37920" y="0"/>
            <a:ext cx="6096000" cy="584775"/>
          </a:xfrm>
          <a:prstGeom prst="rect">
            <a:avLst/>
          </a:prstGeom>
          <a:noFill/>
        </p:spPr>
        <p:txBody>
          <a:bodyPr wrap="square">
            <a:spAutoFit/>
          </a:bodyPr>
          <a:lstStyle/>
          <a:p>
            <a:pPr algn="ctr" eaLnBrk="1" hangingPunct="1">
              <a:spcBef>
                <a:spcPct val="0"/>
              </a:spcBef>
              <a:buFontTx/>
              <a:buNone/>
            </a:pPr>
            <a:r>
              <a:rPr lang="zh-CN" altLang="en-US" sz="3200" b="1" dirty="0">
                <a:latin typeface="宋体" panose="02010600030101010101" pitchFamily="2" charset="-122"/>
              </a:rPr>
              <a:t>孙子兵法中的“势”</a:t>
            </a:r>
          </a:p>
        </p:txBody>
      </p:sp>
      <p:sp>
        <p:nvSpPr>
          <p:cNvPr id="5" name="文本框 4"/>
          <p:cNvSpPr txBox="1"/>
          <p:nvPr/>
        </p:nvSpPr>
        <p:spPr>
          <a:xfrm>
            <a:off x="193040" y="780534"/>
            <a:ext cx="11846560" cy="5724644"/>
          </a:xfrm>
          <a:prstGeom prst="rect">
            <a:avLst/>
          </a:prstGeom>
          <a:noFill/>
        </p:spPr>
        <p:txBody>
          <a:bodyPr wrap="square">
            <a:spAutoFit/>
          </a:bodyPr>
          <a:lstStyle/>
          <a:p>
            <a:pPr>
              <a:spcBef>
                <a:spcPct val="50000"/>
              </a:spcBef>
            </a:pPr>
            <a:r>
              <a:rPr lang="zh-CN" altLang="en-US" sz="2400" b="1" dirty="0">
                <a:latin typeface="宋体" panose="02010600030101010101" pitchFamily="2" charset="-122"/>
                <a:ea typeface="宋体" panose="02010600030101010101" pitchFamily="2" charset="-122"/>
              </a:rPr>
              <a:t>面对敌势，作为指挥员要善于：避势、阻势、破势</a:t>
            </a:r>
            <a:endParaRPr lang="en-US" altLang="zh-CN" sz="2400" b="1" dirty="0">
              <a:latin typeface="宋体" panose="02010600030101010101" pitchFamily="2" charset="-122"/>
              <a:ea typeface="宋体" panose="02010600030101010101" pitchFamily="2" charset="-122"/>
            </a:endParaRPr>
          </a:p>
          <a:p>
            <a:pPr>
              <a:spcBef>
                <a:spcPct val="50000"/>
              </a:spcBef>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避势：</a:t>
            </a:r>
            <a:r>
              <a:rPr lang="zh-CN" altLang="en-US" dirty="0">
                <a:solidFill>
                  <a:srgbClr val="FF3300"/>
                </a:solidFill>
                <a:latin typeface="宋体" panose="02010600030101010101" pitchFamily="2" charset="-122"/>
                <a:ea typeface="宋体" panose="02010600030101010101" pitchFamily="2" charset="-122"/>
              </a:rPr>
              <a:t>夫兵形象水，水之形避高而趋下，兵之形避实而击虚，水因地而制流，兵因敌而制胜。        </a:t>
            </a:r>
            <a:r>
              <a:rPr lang="en-US" altLang="zh-CN" dirty="0">
                <a:solidFill>
                  <a:srgbClr val="FF3300"/>
                </a:solidFill>
                <a:latin typeface="宋体" panose="02010600030101010101" pitchFamily="2" charset="-122"/>
                <a:ea typeface="宋体" panose="02010600030101010101" pitchFamily="2" charset="-122"/>
              </a:rPr>
              <a:t>——</a:t>
            </a:r>
            <a:r>
              <a:rPr lang="zh-CN" altLang="en-US" dirty="0">
                <a:solidFill>
                  <a:srgbClr val="FF3300"/>
                </a:solidFill>
                <a:latin typeface="宋体" panose="02010600030101010101" pitchFamily="2" charset="-122"/>
                <a:ea typeface="宋体" panose="02010600030101010101" pitchFamily="2" charset="-122"/>
              </a:rPr>
              <a:t>虚实篇</a:t>
            </a:r>
          </a:p>
          <a:p>
            <a:pPr indent="457200" eaLnBrk="1" hangingPunct="1">
              <a:spcBef>
                <a:spcPct val="0"/>
              </a:spcBef>
              <a:buFontTx/>
              <a:buNone/>
              <a:defRPr/>
            </a:pPr>
            <a:r>
              <a:rPr lang="zh-CN" altLang="en-US" b="1" dirty="0">
                <a:latin typeface="宋体" panose="02010600030101010101" pitchFamily="2" charset="-122"/>
                <a:ea typeface="宋体" panose="02010600030101010101" pitchFamily="2" charset="-122"/>
              </a:rPr>
              <a:t>用兵的规律好象水的流动，水的流动是避开高处而流向低处，作战的规律是避开敌人坚实之处而攻击它的弱点。水因地势的高低而制约流向，作战则根据敌人的变化而 夺取胜利。</a:t>
            </a:r>
            <a:endParaRPr lang="en-US" altLang="zh-CN" b="1" dirty="0">
              <a:latin typeface="宋体" panose="02010600030101010101" pitchFamily="2" charset="-122"/>
              <a:ea typeface="宋体" panose="02010600030101010101" pitchFamily="2" charset="-122"/>
            </a:endParaRPr>
          </a:p>
          <a:p>
            <a:pPr eaLnBrk="1" hangingPunct="1">
              <a:spcBef>
                <a:spcPct val="0"/>
              </a:spcBef>
              <a:buFontTx/>
              <a:buNone/>
              <a:defRPr/>
            </a:pPr>
            <a:r>
              <a:rPr lang="zh-CN" altLang="en-US" b="1" dirty="0">
                <a:solidFill>
                  <a:srgbClr val="FF0000"/>
                </a:solidFill>
                <a:latin typeface="宋体" panose="02010600030101010101" pitchFamily="2" charset="-122"/>
                <a:ea typeface="宋体" panose="02010600030101010101" pitchFamily="2" charset="-122"/>
              </a:rPr>
              <a:t> 实例：智取华山 </a:t>
            </a:r>
            <a:r>
              <a:rPr lang="en-US" altLang="zh-CN" b="1" dirty="0">
                <a:solidFill>
                  <a:srgbClr val="FF0000"/>
                </a:solidFill>
                <a:latin typeface="宋体" panose="02010600030101010101" pitchFamily="2" charset="-122"/>
                <a:ea typeface="宋体" panose="02010600030101010101" pitchFamily="2" charset="-122"/>
              </a:rPr>
              <a:t>		</a:t>
            </a:r>
            <a:r>
              <a:rPr lang="zh-CN" altLang="en-US" b="1" dirty="0">
                <a:solidFill>
                  <a:srgbClr val="FF0000"/>
                </a:solidFill>
                <a:latin typeface="宋体" panose="02010600030101010101" pitchFamily="2" charset="-122"/>
                <a:ea typeface="宋体" panose="02010600030101010101" pitchFamily="2" charset="-122"/>
              </a:rPr>
              <a:t>毛泽东：打得赢就打，打不赢就走</a:t>
            </a:r>
          </a:p>
          <a:p>
            <a:pPr eaLnBrk="1" hangingPunct="1">
              <a:spcBef>
                <a:spcPct val="50000"/>
              </a:spcBef>
              <a:buFontTx/>
              <a:buNone/>
            </a:pPr>
            <a:r>
              <a:rPr lang="en-US" altLang="zh-CN" dirty="0">
                <a:latin typeface="宋体" panose="02010600030101010101" pitchFamily="2" charset="-122"/>
                <a:ea typeface="宋体" panose="02010600030101010101" pitchFamily="2" charset="-122"/>
              </a:rPr>
              <a:t>	</a:t>
            </a:r>
          </a:p>
          <a:p>
            <a:pPr eaLnBrk="1" hangingPunct="1">
              <a:spcBef>
                <a:spcPct val="50000"/>
              </a:spcBef>
              <a:buFontTx/>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阻势：阻势就是阻敌发势，阻势可为破势赢得时间和机会。</a:t>
            </a:r>
          </a:p>
          <a:p>
            <a:pPr>
              <a:spcBef>
                <a:spcPct val="50000"/>
              </a:spcBef>
            </a:pPr>
            <a:r>
              <a:rPr lang="zh-CN" altLang="en-US" dirty="0">
                <a:latin typeface="宋体" panose="02010600030101010101" pitchFamily="2" charset="-122"/>
                <a:ea typeface="宋体" panose="02010600030101010101" pitchFamily="2" charset="-122"/>
              </a:rPr>
              <a:t>实例：</a:t>
            </a:r>
            <a:r>
              <a:rPr lang="zh-CN" altLang="en-US" b="1" dirty="0">
                <a:solidFill>
                  <a:srgbClr val="FF0000"/>
                </a:solidFill>
                <a:latin typeface="宋体" panose="02010600030101010101" pitchFamily="2" charset="-122"/>
                <a:ea typeface="宋体" panose="02010600030101010101" pitchFamily="2" charset="-122"/>
              </a:rPr>
              <a:t>阻势</a:t>
            </a:r>
            <a:r>
              <a:rPr lang="en-US" altLang="zh-CN" b="1" dirty="0">
                <a:solidFill>
                  <a:srgbClr val="FF0000"/>
                </a:solidFill>
                <a:latin typeface="宋体" panose="02010600030101010101" pitchFamily="2" charset="-122"/>
                <a:ea typeface="宋体" panose="02010600030101010101" pitchFamily="2" charset="-122"/>
              </a:rPr>
              <a:t>—</a:t>
            </a:r>
            <a:r>
              <a:rPr lang="zh-CN" altLang="en-US" b="1" dirty="0">
                <a:solidFill>
                  <a:srgbClr val="FF0000"/>
                </a:solidFill>
                <a:latin typeface="宋体" panose="02010600030101010101" pitchFamily="2" charset="-122"/>
                <a:ea typeface="宋体" panose="02010600030101010101" pitchFamily="2" charset="-122"/>
              </a:rPr>
              <a:t>毛泽东</a:t>
            </a:r>
            <a:r>
              <a:rPr lang="zh-CN" altLang="zh-CN" b="1" dirty="0">
                <a:solidFill>
                  <a:srgbClr val="FF0000"/>
                </a:solidFill>
                <a:latin typeface="宋体" panose="02010600030101010101" pitchFamily="2" charset="-122"/>
                <a:ea typeface="宋体" panose="02010600030101010101" pitchFamily="2" charset="-122"/>
              </a:rPr>
              <a:t>一纸吓退十万国民党军队</a:t>
            </a:r>
            <a:endParaRPr lang="zh-CN" altLang="en-US" b="1" dirty="0">
              <a:solidFill>
                <a:srgbClr val="FF0000"/>
              </a:solidFill>
              <a:latin typeface="宋体" panose="02010600030101010101" pitchFamily="2" charset="-122"/>
              <a:ea typeface="宋体" panose="02010600030101010101" pitchFamily="2" charset="-122"/>
            </a:endParaRPr>
          </a:p>
          <a:p>
            <a:pPr>
              <a:spcBef>
                <a:spcPct val="50000"/>
              </a:spcBef>
            </a:pPr>
            <a:r>
              <a:rPr lang="en-US" altLang="zh-CN" b="1" dirty="0">
                <a:solidFill>
                  <a:srgbClr val="333333"/>
                </a:solidFill>
                <a:latin typeface="宋体" panose="02010600030101010101" pitchFamily="2" charset="-122"/>
                <a:ea typeface="宋体" panose="02010600030101010101" pitchFamily="2" charset="-122"/>
                <a:cs typeface="Times New Roman" panose="02020603050405020304" pitchFamily="18" charset="0"/>
              </a:rPr>
              <a:t>10</a:t>
            </a:r>
            <a:r>
              <a:rPr lang="zh-CN" altLang="en-US" b="1" dirty="0">
                <a:solidFill>
                  <a:srgbClr val="333333"/>
                </a:solidFill>
                <a:latin typeface="宋体" panose="02010600030101010101" pitchFamily="2" charset="-122"/>
                <a:ea typeface="宋体" panose="02010600030101010101" pitchFamily="2" charset="-122"/>
              </a:rPr>
              <a:t>月</a:t>
            </a:r>
            <a:r>
              <a:rPr lang="en-US" altLang="zh-CN" b="1" dirty="0">
                <a:solidFill>
                  <a:srgbClr val="333333"/>
                </a:solidFill>
                <a:latin typeface="宋体" panose="02010600030101010101" pitchFamily="2" charset="-122"/>
                <a:ea typeface="宋体" panose="02010600030101010101" pitchFamily="2" charset="-122"/>
                <a:cs typeface="Times New Roman" panose="02020603050405020304" pitchFamily="18" charset="0"/>
              </a:rPr>
              <a:t>25</a:t>
            </a:r>
            <a:r>
              <a:rPr lang="zh-CN" altLang="en-US" b="1" dirty="0">
                <a:solidFill>
                  <a:srgbClr val="333333"/>
                </a:solidFill>
                <a:latin typeface="宋体" panose="02010600030101010101" pitchFamily="2" charset="-122"/>
                <a:ea typeface="宋体" panose="02010600030101010101" pitchFamily="2" charset="-122"/>
              </a:rPr>
              <a:t>日，新华社播发一篇毛泽东起草的</a:t>
            </a:r>
            <a:r>
              <a:rPr lang="zh-CN" altLang="zh-CN" b="1" dirty="0">
                <a:solidFill>
                  <a:srgbClr val="000000"/>
                </a:solidFill>
                <a:latin typeface="宋体" panose="02010600030101010101" pitchFamily="2" charset="-122"/>
                <a:ea typeface="宋体" panose="02010600030101010101" pitchFamily="2" charset="-122"/>
              </a:rPr>
              <a:t>评论：</a:t>
            </a:r>
            <a:r>
              <a:rPr lang="zh-CN" altLang="zh-CN" b="1" dirty="0">
                <a:solidFill>
                  <a:srgbClr val="FF0000"/>
                </a:solidFill>
                <a:latin typeface="宋体" panose="02010600030101010101" pitchFamily="2" charset="-122"/>
                <a:ea typeface="宋体" panose="02010600030101010101" pitchFamily="2" charset="-122"/>
              </a:rPr>
              <a:t>《动员一切力量，歼灭可能向石家庄进扰之敌》</a:t>
            </a:r>
            <a:r>
              <a:rPr lang="zh-CN" altLang="zh-CN" b="1" dirty="0">
                <a:solidFill>
                  <a:srgbClr val="000000"/>
                </a:solidFill>
                <a:latin typeface="宋体" panose="02010600030101010101" pitchFamily="2" charset="-122"/>
                <a:ea typeface="宋体" panose="02010600030101010101" pitchFamily="2" charset="-122"/>
              </a:rPr>
              <a:t>。评论中</a:t>
            </a:r>
            <a:r>
              <a:rPr lang="zh-CN" altLang="en-US" b="1" dirty="0">
                <a:solidFill>
                  <a:srgbClr val="000000"/>
                </a:solidFill>
                <a:latin typeface="宋体" panose="02010600030101010101" pitchFamily="2" charset="-122"/>
                <a:ea typeface="宋体" panose="02010600030101010101" pitchFamily="2" charset="-122"/>
              </a:rPr>
              <a:t>揭露了</a:t>
            </a:r>
            <a:r>
              <a:rPr lang="zh-CN" altLang="en-US" b="1" dirty="0">
                <a:solidFill>
                  <a:srgbClr val="333333"/>
                </a:solidFill>
                <a:latin typeface="宋体" panose="02010600030101010101" pitchFamily="2" charset="-122"/>
                <a:ea typeface="宋体" panose="02010600030101010101" pitchFamily="2" charset="-122"/>
              </a:rPr>
              <a:t>蒋傅军决定集中</a:t>
            </a:r>
            <a:r>
              <a:rPr lang="en-US" altLang="zh-CN" b="1" dirty="0">
                <a:solidFill>
                  <a:srgbClr val="333333"/>
                </a:solidFill>
                <a:latin typeface="宋体" panose="02010600030101010101" pitchFamily="2" charset="-122"/>
                <a:ea typeface="宋体" panose="02010600030101010101" pitchFamily="2" charset="-122"/>
                <a:cs typeface="Times New Roman" panose="02020603050405020304" pitchFamily="18" charset="0"/>
              </a:rPr>
              <a:t>94</a:t>
            </a:r>
            <a:r>
              <a:rPr lang="zh-CN" altLang="en-US" b="1" dirty="0">
                <a:solidFill>
                  <a:srgbClr val="333333"/>
                </a:solidFill>
                <a:latin typeface="宋体" panose="02010600030101010101" pitchFamily="2" charset="-122"/>
                <a:ea typeface="宋体" panose="02010600030101010101" pitchFamily="2" charset="-122"/>
              </a:rPr>
              <a:t>军</a:t>
            </a:r>
            <a:r>
              <a:rPr lang="en-US" altLang="zh-CN" b="1" dirty="0">
                <a:solidFill>
                  <a:srgbClr val="333333"/>
                </a:solidFill>
                <a:latin typeface="宋体" panose="02010600030101010101" pitchFamily="2" charset="-122"/>
                <a:ea typeface="宋体" panose="02010600030101010101" pitchFamily="2" charset="-122"/>
                <a:cs typeface="Times New Roman" panose="02020603050405020304" pitchFamily="18" charset="0"/>
              </a:rPr>
              <a:t>3</a:t>
            </a:r>
            <a:r>
              <a:rPr lang="zh-CN" altLang="en-US" b="1" dirty="0">
                <a:solidFill>
                  <a:srgbClr val="333333"/>
                </a:solidFill>
                <a:latin typeface="宋体" panose="02010600030101010101" pitchFamily="2" charset="-122"/>
                <a:ea typeface="宋体" panose="02010600030101010101" pitchFamily="2" charset="-122"/>
              </a:rPr>
              <a:t>个师及新</a:t>
            </a:r>
            <a:r>
              <a:rPr lang="en-US" altLang="zh-CN" b="1" dirty="0">
                <a:solidFill>
                  <a:srgbClr val="333333"/>
                </a:solidFill>
                <a:latin typeface="宋体" panose="02010600030101010101" pitchFamily="2" charset="-122"/>
                <a:ea typeface="宋体" panose="02010600030101010101" pitchFamily="2" charset="-122"/>
              </a:rPr>
              <a:t>2</a:t>
            </a:r>
            <a:r>
              <a:rPr lang="zh-CN" altLang="en-US" b="1" dirty="0">
                <a:solidFill>
                  <a:srgbClr val="333333"/>
                </a:solidFill>
                <a:latin typeface="宋体" panose="02010600030101010101" pitchFamily="2" charset="-122"/>
                <a:ea typeface="宋体" panose="02010600030101010101" pitchFamily="2" charset="-122"/>
              </a:rPr>
              <a:t>军两个师，经保定向石家庄进袭”的阴谋。</a:t>
            </a:r>
            <a:endParaRPr lang="zh-CN" altLang="en-US" dirty="0">
              <a:latin typeface="宋体" panose="02010600030101010101" pitchFamily="2" charset="-122"/>
              <a:ea typeface="宋体" panose="02010600030101010101" pitchFamily="2" charset="-122"/>
            </a:endParaRPr>
          </a:p>
          <a:p>
            <a:pPr eaLnBrk="1" hangingPunct="1">
              <a:spcBef>
                <a:spcPct val="50000"/>
              </a:spcBef>
              <a:buFontTx/>
              <a:buNone/>
            </a:pPr>
            <a:r>
              <a:rPr lang="zh-CN" altLang="zh-CN" b="1" dirty="0">
                <a:solidFill>
                  <a:schemeClr val="tx1">
                    <a:lumMod val="85000"/>
                    <a:lumOff val="15000"/>
                  </a:schemeClr>
                </a:solidFill>
                <a:latin typeface="宋体" panose="02010600030101010101" pitchFamily="2" charset="-122"/>
                <a:ea typeface="宋体" panose="02010600030101010101" pitchFamily="2" charset="-122"/>
              </a:rPr>
              <a:t>傅作义见中共方面对他们的计划什么都知道了，还做了准备，深怕遭到埋伏，只好偷偷将刚开出来的部队撤回北平。</a:t>
            </a:r>
            <a:endParaRPr lang="en-US" altLang="zh-CN" b="1" dirty="0">
              <a:solidFill>
                <a:schemeClr val="tx1">
                  <a:lumMod val="85000"/>
                  <a:lumOff val="15000"/>
                </a:schemeClr>
              </a:solidFill>
              <a:latin typeface="宋体" panose="02010600030101010101" pitchFamily="2" charset="-122"/>
              <a:ea typeface="宋体" panose="02010600030101010101" pitchFamily="2" charset="-122"/>
            </a:endParaRPr>
          </a:p>
          <a:p>
            <a:pPr eaLnBrk="1" hangingPunct="1">
              <a:spcBef>
                <a:spcPct val="50000"/>
              </a:spcBef>
              <a:buFontTx/>
              <a:buNone/>
            </a:pPr>
            <a:endParaRPr lang="en-US" altLang="zh-CN" b="1" dirty="0">
              <a:solidFill>
                <a:schemeClr val="tx1">
                  <a:lumMod val="85000"/>
                  <a:lumOff val="15000"/>
                </a:schemeClr>
              </a:solidFill>
              <a:latin typeface="宋体" panose="02010600030101010101" pitchFamily="2" charset="-122"/>
              <a:ea typeface="宋体" panose="02010600030101010101" pitchFamily="2" charset="-122"/>
            </a:endParaRPr>
          </a:p>
          <a:p>
            <a:pPr eaLnBrk="1" hangingPunct="1">
              <a:spcBef>
                <a:spcPct val="50000"/>
              </a:spcBef>
              <a:buFontTx/>
              <a:buNone/>
            </a:pPr>
            <a:r>
              <a:rPr lang="en-US" altLang="zh-CN" b="1" dirty="0">
                <a:solidFill>
                  <a:schemeClr val="tx1">
                    <a:lumMod val="85000"/>
                    <a:lumOff val="15000"/>
                  </a:schemeClr>
                </a:solidFill>
                <a:latin typeface="宋体" panose="02010600030101010101" pitchFamily="2" charset="-122"/>
                <a:ea typeface="宋体" panose="02010600030101010101" pitchFamily="2" charset="-122"/>
              </a:rPr>
              <a:t>3.</a:t>
            </a:r>
            <a:r>
              <a:rPr lang="zh-CN" altLang="en-US" b="1" dirty="0">
                <a:solidFill>
                  <a:schemeClr val="tx1">
                    <a:lumMod val="85000"/>
                    <a:lumOff val="15000"/>
                  </a:schemeClr>
                </a:solidFill>
                <a:latin typeface="宋体" panose="02010600030101010101" pitchFamily="2" charset="-122"/>
                <a:ea typeface="宋体" panose="02010600030101010101" pitchFamily="2" charset="-122"/>
              </a:rPr>
              <a:t>破势：</a:t>
            </a:r>
            <a:r>
              <a:rPr lang="zh-CN" altLang="en-US" sz="1800" dirty="0">
                <a:latin typeface="宋体" panose="02010600030101010101" pitchFamily="2" charset="-122"/>
                <a:ea typeface="宋体" panose="02010600030101010101" pitchFamily="2" charset="-122"/>
              </a:rPr>
              <a:t>军事斗争最精彩的变化尽在运势与破势。</a:t>
            </a:r>
            <a:endParaRPr lang="en-US" altLang="zh-CN" sz="1800" dirty="0">
              <a:latin typeface="宋体" panose="02010600030101010101" pitchFamily="2" charset="-122"/>
              <a:ea typeface="宋体" panose="02010600030101010101" pitchFamily="2" charset="-122"/>
            </a:endParaRPr>
          </a:p>
          <a:p>
            <a:pPr eaLnBrk="1" hangingPunct="1">
              <a:spcBef>
                <a:spcPct val="50000"/>
              </a:spcBef>
              <a:buFontTx/>
              <a:buNone/>
            </a:pPr>
            <a:r>
              <a:rPr lang="zh-CN" altLang="en-US" sz="1800" dirty="0">
                <a:latin typeface="宋体" panose="02010600030101010101" pitchFamily="2" charset="-122"/>
                <a:ea typeface="宋体" panose="02010600030101010101" pitchFamily="2" charset="-122"/>
              </a:rPr>
              <a:t>实例：</a:t>
            </a:r>
            <a:r>
              <a:rPr lang="zh-CN" altLang="en-US" sz="1800" dirty="0">
                <a:solidFill>
                  <a:srgbClr val="FF0000"/>
                </a:solidFill>
                <a:latin typeface="宋体" panose="02010600030101010101" pitchFamily="2" charset="-122"/>
                <a:ea typeface="宋体" panose="02010600030101010101" pitchFamily="2" charset="-122"/>
              </a:rPr>
              <a:t>平型关大捷，百团大战，抗战胜利！</a:t>
            </a:r>
            <a:endParaRPr lang="en-US" altLang="zh-CN" sz="1800" dirty="0">
              <a:solidFill>
                <a:srgbClr val="FF0000"/>
              </a:solidFill>
              <a:latin typeface="宋体" panose="02010600030101010101" pitchFamily="2" charset="-122"/>
              <a:ea typeface="宋体" panose="02010600030101010101" pitchFamily="2" charset="-122"/>
            </a:endParaRPr>
          </a:p>
          <a:p>
            <a:pPr eaLnBrk="1" hangingPunct="1">
              <a:spcBef>
                <a:spcPct val="50000"/>
              </a:spcBef>
              <a:buFontTx/>
              <a:buNone/>
            </a:pPr>
            <a:r>
              <a:rPr lang="zh-CN" altLang="en-US" dirty="0">
                <a:latin typeface="宋体" panose="02010600030101010101" pitchFamily="2" charset="-122"/>
                <a:ea typeface="宋体" panose="02010600030101010101" pitchFamily="2" charset="-122"/>
              </a:rPr>
              <a:t>注意：中国统一台湾势不可挡，势在必行</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Box 4"/>
          <p:cNvSpPr txBox="1">
            <a:spLocks noChangeArrowheads="1"/>
          </p:cNvSpPr>
          <p:nvPr>
            <p:custDataLst>
              <p:tags r:id="rId2"/>
            </p:custDataLst>
          </p:nvPr>
        </p:nvSpPr>
        <p:spPr bwMode="auto">
          <a:xfrm>
            <a:off x="684212" y="369254"/>
            <a:ext cx="1046130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中国第一颗原子弹   </a:t>
            </a:r>
            <a:r>
              <a:rPr lang="en-US" altLang="zh-CN" sz="2800" dirty="0">
                <a:solidFill>
                  <a:srgbClr val="639EF4"/>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dirty="0">
                <a:solidFill>
                  <a:srgbClr val="639EF4"/>
                </a:solidFill>
                <a:latin typeface="微软雅黑" panose="020B0503020204020204" pitchFamily="34" charset="-122"/>
                <a:ea typeface="微软雅黑" panose="020B0503020204020204" pitchFamily="34" charset="-122"/>
                <a:sym typeface="微软雅黑" panose="020B0503020204020204" pitchFamily="34" charset="-122"/>
              </a:rPr>
              <a:t>填空</a:t>
            </a:r>
            <a:r>
              <a:rPr lang="en-US" altLang="zh-CN" sz="2800" dirty="0">
                <a:solidFill>
                  <a:srgbClr val="639EF4"/>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年  </a:t>
            </a:r>
            <a:r>
              <a:rPr lang="zh-CN" altLang="en-US" sz="2800" dirty="0">
                <a:solidFill>
                  <a:srgbClr val="639EF4"/>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800" dirty="0">
                <a:solidFill>
                  <a:srgbClr val="639EF4"/>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dirty="0">
                <a:solidFill>
                  <a:srgbClr val="639EF4"/>
                </a:solidFill>
                <a:latin typeface="微软雅黑" panose="020B0503020204020204" pitchFamily="34" charset="-122"/>
                <a:ea typeface="微软雅黑" panose="020B0503020204020204" pitchFamily="34" charset="-122"/>
                <a:sym typeface="微软雅黑" panose="020B0503020204020204" pitchFamily="34" charset="-122"/>
              </a:rPr>
              <a:t>填空</a:t>
            </a:r>
            <a:r>
              <a:rPr lang="en-US" altLang="zh-CN" sz="2800" dirty="0">
                <a:solidFill>
                  <a:srgbClr val="639EF4"/>
                </a:solidFill>
                <a:latin typeface="微软雅黑" panose="020B0503020204020204" pitchFamily="34" charset="-122"/>
                <a:ea typeface="微软雅黑" panose="020B0503020204020204" pitchFamily="34" charset="-122"/>
                <a:sym typeface="微软雅黑" panose="020B0503020204020204" pitchFamily="34" charset="-122"/>
              </a:rPr>
              <a:t>2]</a:t>
            </a:r>
            <a:r>
              <a:rPr lang="en-US" altLang="zh-CN"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月  </a:t>
            </a:r>
            <a:r>
              <a:rPr lang="zh-CN" altLang="en-US" sz="2800" dirty="0">
                <a:solidFill>
                  <a:srgbClr val="639EF4"/>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800" dirty="0">
                <a:solidFill>
                  <a:srgbClr val="639EF4"/>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dirty="0">
                <a:solidFill>
                  <a:srgbClr val="639EF4"/>
                </a:solidFill>
                <a:latin typeface="微软雅黑" panose="020B0503020204020204" pitchFamily="34" charset="-122"/>
                <a:ea typeface="微软雅黑" panose="020B0503020204020204" pitchFamily="34" charset="-122"/>
                <a:sym typeface="微软雅黑" panose="020B0503020204020204" pitchFamily="34" charset="-122"/>
              </a:rPr>
              <a:t>填空</a:t>
            </a:r>
            <a:r>
              <a:rPr lang="en-US" altLang="zh-CN" sz="2800" dirty="0">
                <a:solidFill>
                  <a:srgbClr val="639EF4"/>
                </a:solidFill>
                <a:latin typeface="微软雅黑" panose="020B0503020204020204" pitchFamily="34" charset="-122"/>
                <a:ea typeface="微软雅黑" panose="020B0503020204020204" pitchFamily="34" charset="-122"/>
                <a:sym typeface="微软雅黑" panose="020B0503020204020204" pitchFamily="34" charset="-122"/>
              </a:rPr>
              <a:t>3]</a:t>
            </a:r>
            <a:r>
              <a:rPr lang="en-US" altLang="zh-CN"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日爆炸成功。</a:t>
            </a:r>
            <a:endParaRPr lang="en-US" altLang="zh-CN"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spcBef>
                <a:spcPct val="0"/>
              </a:spcBef>
              <a:buFontTx/>
              <a:buNone/>
            </a:pPr>
            <a:r>
              <a:rPr lang="en-US" altLang="zh-CN" sz="2800" b="0" i="0" dirty="0">
                <a:solidFill>
                  <a:srgbClr val="333333"/>
                </a:solidFill>
                <a:effectLst/>
                <a:latin typeface="Arial" panose="020B0604020202020204" pitchFamily="34" charset="0"/>
              </a:rPr>
              <a:t>1964</a:t>
            </a:r>
            <a:r>
              <a:rPr lang="zh-CN" altLang="en-US" sz="2800" b="0" i="0" dirty="0">
                <a:solidFill>
                  <a:srgbClr val="333333"/>
                </a:solidFill>
                <a:effectLst/>
                <a:latin typeface="Arial" panose="020B0604020202020204" pitchFamily="34" charset="0"/>
              </a:rPr>
              <a:t>年</a:t>
            </a:r>
            <a:r>
              <a:rPr lang="en-US" altLang="zh-CN" sz="2800" b="0" i="0" dirty="0">
                <a:solidFill>
                  <a:srgbClr val="333333"/>
                </a:solidFill>
                <a:effectLst/>
                <a:latin typeface="Arial" panose="020B0604020202020204" pitchFamily="34" charset="0"/>
              </a:rPr>
              <a:t>10</a:t>
            </a:r>
            <a:r>
              <a:rPr lang="zh-CN" altLang="en-US" sz="2800" b="0" i="0" dirty="0">
                <a:solidFill>
                  <a:srgbClr val="333333"/>
                </a:solidFill>
                <a:effectLst/>
                <a:latin typeface="Arial" panose="020B0604020202020204" pitchFamily="34" charset="0"/>
              </a:rPr>
              <a:t>月</a:t>
            </a:r>
            <a:r>
              <a:rPr lang="en-US" altLang="zh-CN" sz="2800" b="0" i="0" dirty="0">
                <a:solidFill>
                  <a:srgbClr val="333333"/>
                </a:solidFill>
                <a:effectLst/>
                <a:latin typeface="Arial" panose="020B0604020202020204" pitchFamily="34" charset="0"/>
              </a:rPr>
              <a:t>16</a:t>
            </a:r>
            <a:r>
              <a:rPr lang="zh-CN" altLang="en-US" sz="2800" b="0" i="0" dirty="0">
                <a:solidFill>
                  <a:srgbClr val="333333"/>
                </a:solidFill>
                <a:effectLst/>
                <a:latin typeface="Arial" panose="020B0604020202020204" pitchFamily="34" charset="0"/>
              </a:rPr>
              <a:t>日</a:t>
            </a:r>
            <a:r>
              <a:rPr lang="en-US" altLang="zh-CN" sz="2800" b="0" i="0" dirty="0">
                <a:solidFill>
                  <a:srgbClr val="333333"/>
                </a:solidFill>
                <a:effectLst/>
                <a:latin typeface="Arial" panose="020B0604020202020204" pitchFamily="34" charset="0"/>
              </a:rPr>
              <a:t>,</a:t>
            </a:r>
            <a:r>
              <a:rPr lang="zh-CN" altLang="en-US" sz="2800" b="0" i="0" dirty="0">
                <a:solidFill>
                  <a:srgbClr val="333333"/>
                </a:solidFill>
                <a:effectLst/>
                <a:latin typeface="Arial" panose="020B0604020202020204" pitchFamily="34" charset="0"/>
              </a:rPr>
              <a:t>地点是新疆罗布泊；代号</a:t>
            </a:r>
            <a:r>
              <a:rPr lang="en-US" altLang="zh-CN" sz="2800" b="0" i="0" dirty="0">
                <a:solidFill>
                  <a:srgbClr val="333333"/>
                </a:solidFill>
                <a:effectLst/>
                <a:latin typeface="Arial" panose="020B0604020202020204" pitchFamily="34" charset="0"/>
              </a:rPr>
              <a:t>596</a:t>
            </a:r>
            <a:r>
              <a:rPr lang="zh-CN" altLang="en-US" sz="2800" b="0" i="0" dirty="0">
                <a:solidFill>
                  <a:srgbClr val="333333"/>
                </a:solidFill>
                <a:effectLst/>
                <a:latin typeface="Arial" panose="020B0604020202020204" pitchFamily="34" charset="0"/>
              </a:rPr>
              <a:t>，叫邱小姐。（</a:t>
            </a:r>
            <a:r>
              <a:rPr lang="zh-CN" altLang="en-US" sz="2800" b="0" i="0" dirty="0">
                <a:solidFill>
                  <a:srgbClr val="333333"/>
                </a:solidFill>
                <a:effectLst/>
                <a:latin typeface="PingFang SC"/>
              </a:rPr>
              <a:t>“南瓜”是苏联造出的第一颗原子弹</a:t>
            </a:r>
            <a:r>
              <a:rPr lang="zh-CN" altLang="en-US" sz="2800" b="0" i="0" dirty="0">
                <a:solidFill>
                  <a:srgbClr val="333333"/>
                </a:solidFill>
                <a:effectLst/>
                <a:latin typeface="Arial" panose="020B0604020202020204" pitchFamily="34" charset="0"/>
              </a:rPr>
              <a:t>）</a:t>
            </a:r>
            <a:endPar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645" name="矩形 13" hidden="1"/>
          <p:cNvSpPr>
            <a:spLocks noChangeArrowheads="1"/>
          </p:cNvSpPr>
          <p:nvPr>
            <p:custDataLst>
              <p:tags r:id="rId3"/>
            </p:custDataLst>
          </p:nvPr>
        </p:nvSpPr>
        <p:spPr bwMode="auto">
          <a:xfrm>
            <a:off x="12573000" y="0"/>
            <a:ext cx="3840163" cy="6858000"/>
          </a:xfrm>
          <a:prstGeom prst="rect">
            <a:avLst/>
          </a:prstGeom>
          <a:solidFill>
            <a:srgbClr val="FFFFFF"/>
          </a:solidFill>
          <a:ln w="12700" algn="ctr">
            <a:solidFill>
              <a:srgbClr val="9B9B9B"/>
            </a:solidFill>
            <a:miter lim="800000"/>
          </a:ln>
        </p:spPr>
        <p:txBody>
          <a:bodyPr wrap="none"/>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solidFill>
                <a:srgbClr val="FFFFFF"/>
              </a:solidFill>
            </a:endParaRPr>
          </a:p>
        </p:txBody>
      </p:sp>
      <p:sp>
        <p:nvSpPr>
          <p:cNvPr id="112646" name="TextBox 18" hidden="1"/>
          <p:cNvSpPr txBox="1">
            <a:spLocks noChangeArrowheads="1"/>
          </p:cNvSpPr>
          <p:nvPr>
            <p:custDataLst>
              <p:tags r:id="rId4"/>
            </p:custDataLst>
          </p:nvPr>
        </p:nvSpPr>
        <p:spPr bwMode="auto">
          <a:xfrm>
            <a:off x="12661900" y="6650038"/>
            <a:ext cx="3662363" cy="461962"/>
          </a:xfrm>
          <a:prstGeom prst="rect">
            <a:avLst/>
          </a:prstGeom>
          <a:solidFill>
            <a:srgbClr val="FBFAEF"/>
          </a:solidFill>
          <a:ln>
            <a:noFill/>
          </a:ln>
          <a:extLst>
            <a:ext uri="{91240B29-F687-4F45-9708-019B960494DF}">
              <a14:hiddenLine xmlns:a14="http://schemas.microsoft.com/office/drawing/2010/main" w="12700">
                <a:solidFill>
                  <a:srgbClr val="FFFFFF"/>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可为此题添加文本、图片、公式等解析，且需将内容全部放在本区域内。正常使用需</a:t>
            </a:r>
            <a:r>
              <a:rPr lang="en-US" altLang="zh-CN"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3.0</a:t>
            </a:r>
            <a:r>
              <a:rPr lang="zh-CN" altLang="en-US"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以上版本</a:t>
            </a:r>
          </a:p>
        </p:txBody>
      </p:sp>
      <p:sp>
        <p:nvSpPr>
          <p:cNvPr id="112647" name="TextBox 19" hidden="1"/>
          <p:cNvSpPr txBox="1">
            <a:spLocks noChangeArrowheads="1"/>
          </p:cNvSpPr>
          <p:nvPr>
            <p:custDataLst>
              <p:tags r:id="rId5"/>
            </p:custDataLst>
          </p:nvPr>
        </p:nvSpPr>
        <p:spPr bwMode="auto">
          <a:xfrm>
            <a:off x="12827000" y="1270000"/>
            <a:ext cx="33321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此处添加答案解析</a:t>
            </a:r>
          </a:p>
        </p:txBody>
      </p:sp>
      <p:grpSp>
        <p:nvGrpSpPr>
          <p:cNvPr id="112648" name="组合 17" hidden="1"/>
          <p:cNvGrpSpPr/>
          <p:nvPr>
            <p:custDataLst>
              <p:tags r:id="rId6"/>
            </p:custDataLst>
          </p:nvPr>
        </p:nvGrpSpPr>
        <p:grpSpPr bwMode="auto">
          <a:xfrm>
            <a:off x="12585700" y="0"/>
            <a:ext cx="3814763" cy="647700"/>
            <a:chOff x="9537700" y="0"/>
            <a:chExt cx="3815080" cy="647700"/>
          </a:xfrm>
        </p:grpSpPr>
        <p:sp>
          <p:nvSpPr>
            <p:cNvPr id="112655" name="RemarkBack" hidden="1"/>
            <p:cNvSpPr>
              <a:spLocks noChangeArrowheads="1"/>
            </p:cNvSpPr>
            <p:nvPr>
              <p:custDataLst>
                <p:tags r:id="rId7"/>
              </p:custDataLst>
            </p:nvPr>
          </p:nvSpPr>
          <p:spPr bwMode="auto">
            <a:xfrm>
              <a:off x="9537700" y="12700"/>
              <a:ext cx="3815080" cy="635000"/>
            </a:xfrm>
            <a:prstGeom prst="rect">
              <a:avLst/>
            </a:prstGeom>
            <a:solidFill>
              <a:srgbClr val="F6F7F8"/>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solidFill>
                  <a:srgbClr val="000000"/>
                </a:solidFill>
              </a:endParaRPr>
            </a:p>
          </p:txBody>
        </p:sp>
        <p:sp>
          <p:nvSpPr>
            <p:cNvPr id="112656" name="RemarkBlock" hidden="1"/>
            <p:cNvSpPr>
              <a:spLocks noChangeArrowheads="1"/>
            </p:cNvSpPr>
            <p:nvPr>
              <p:custDataLst>
                <p:tags r:id="rId8"/>
              </p:custDataLst>
            </p:nvPr>
          </p:nvSpPr>
          <p:spPr bwMode="auto">
            <a:xfrm>
              <a:off x="9537700" y="12700"/>
              <a:ext cx="190500" cy="635000"/>
            </a:xfrm>
            <a:prstGeom prst="rect">
              <a:avLst/>
            </a:prstGeom>
            <a:solidFill>
              <a:srgbClr val="639EF4"/>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solidFill>
                  <a:srgbClr val="000000"/>
                </a:solidFill>
              </a:endParaRPr>
            </a:p>
          </p:txBody>
        </p:sp>
        <p:sp>
          <p:nvSpPr>
            <p:cNvPr id="112657" name="RemarkTitleText" hidden="1"/>
            <p:cNvSpPr txBox="1">
              <a:spLocks noChangeArrowheads="1"/>
            </p:cNvSpPr>
            <p:nvPr>
              <p:custDataLst>
                <p:tags r:id="rId9"/>
              </p:custDataLst>
            </p:nvPr>
          </p:nvSpPr>
          <p:spPr bwMode="auto">
            <a:xfrm>
              <a:off x="9779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答案解析</a:t>
              </a:r>
            </a:p>
          </p:txBody>
        </p:sp>
      </p:grpSp>
      <p:sp>
        <p:nvSpPr>
          <p:cNvPr id="19" name="文本框 18"/>
          <p:cNvSpPr txBox="1"/>
          <p:nvPr/>
        </p:nvSpPr>
        <p:spPr>
          <a:xfrm>
            <a:off x="0" y="4570274"/>
            <a:ext cx="12783820" cy="2215991"/>
          </a:xfrm>
          <a:prstGeom prst="rect">
            <a:avLst/>
          </a:prstGeom>
          <a:noFill/>
        </p:spPr>
        <p:txBody>
          <a:bodyPr wrap="square">
            <a:spAutoFit/>
          </a:bodyPr>
          <a:lstStyle/>
          <a:p>
            <a:pPr eaLnBrk="1" hangingPunct="1">
              <a:spcBef>
                <a:spcPct val="50000"/>
              </a:spcBef>
              <a:buFontTx/>
              <a:buNone/>
            </a:pPr>
            <a:r>
              <a:rPr lang="en-US" altLang="zh-CN" sz="3600" b="1" dirty="0">
                <a:solidFill>
                  <a:srgbClr val="FF0000"/>
                </a:solidFill>
                <a:latin typeface="宋体" panose="02010600030101010101" pitchFamily="2" charset="-122"/>
                <a:ea typeface="宋体" panose="02010600030101010101" pitchFamily="2" charset="-122"/>
              </a:rPr>
              <a:t> 			</a:t>
            </a:r>
            <a:r>
              <a:rPr lang="zh-CN" altLang="en-US" sz="4800" b="1" dirty="0">
                <a:solidFill>
                  <a:srgbClr val="FF0000"/>
                </a:solidFill>
                <a:latin typeface="宋体" panose="02010600030101010101" pitchFamily="2" charset="-122"/>
                <a:ea typeface="宋体" panose="02010600030101010101" pitchFamily="2" charset="-122"/>
              </a:rPr>
              <a:t>小  结</a:t>
            </a:r>
            <a:endParaRPr lang="en-US" altLang="zh-CN" sz="4800" b="1" dirty="0">
              <a:solidFill>
                <a:srgbClr val="FF0000"/>
              </a:solidFill>
              <a:latin typeface="宋体" panose="02010600030101010101" pitchFamily="2" charset="-122"/>
              <a:ea typeface="宋体" panose="02010600030101010101" pitchFamily="2" charset="-122"/>
            </a:endParaRPr>
          </a:p>
          <a:p>
            <a:pPr eaLnBrk="1" hangingPunct="1">
              <a:spcBef>
                <a:spcPct val="50000"/>
              </a:spcBef>
              <a:buFontTx/>
              <a:buNone/>
            </a:pPr>
            <a:r>
              <a:rPr lang="en-US" altLang="zh-CN" sz="3600" b="1" dirty="0">
                <a:solidFill>
                  <a:srgbClr val="FF0000"/>
                </a:solidFill>
                <a:latin typeface="宋体" panose="02010600030101010101" pitchFamily="2" charset="-122"/>
                <a:ea typeface="宋体" panose="02010600030101010101" pitchFamily="2" charset="-122"/>
              </a:rPr>
              <a:t>	</a:t>
            </a:r>
            <a:r>
              <a:rPr lang="zh-CN" altLang="en-US" sz="3600" b="1" dirty="0">
                <a:solidFill>
                  <a:srgbClr val="FF0000"/>
                </a:solidFill>
                <a:latin typeface="宋体" panose="02010600030101010101" pitchFamily="2" charset="-122"/>
                <a:ea typeface="宋体" panose="02010600030101010101" pitchFamily="2" charset="-122"/>
              </a:rPr>
              <a:t>孙子兵法中的全胜论主要包括不战论、谋胜论、交胜论、气胜论、势胜论，</a:t>
            </a:r>
            <a:r>
              <a:rPr kumimoji="0" lang="zh-CN" altLang="en-US" sz="3600" b="1" dirty="0">
                <a:solidFill>
                  <a:srgbClr val="FF0000"/>
                </a:solidFill>
                <a:latin typeface="宋体" panose="02010600030101010101" pitchFamily="2" charset="-122"/>
                <a:ea typeface="宋体" panose="02010600030101010101" pitchFamily="2" charset="-122"/>
              </a:rPr>
              <a:t>思想精髓是“不战而屈人之兵”。</a:t>
            </a:r>
            <a:endParaRPr lang="zh-CN" altLang="en-US" sz="3600" dirty="0">
              <a:latin typeface="宋体" panose="02010600030101010101" pitchFamily="2" charset="-122"/>
              <a:ea typeface="宋体" panose="02010600030101010101" pitchFamily="2" charset="-122"/>
            </a:endParaRPr>
          </a:p>
        </p:txBody>
      </p:sp>
      <p:sp>
        <p:nvSpPr>
          <p:cNvPr id="3" name="文本框 2">
            <a:extLst>
              <a:ext uri="{FF2B5EF4-FFF2-40B4-BE49-F238E27FC236}">
                <a16:creationId xmlns:a16="http://schemas.microsoft.com/office/drawing/2014/main" id="{9D39148D-5BFA-7232-A928-49D79C17E697}"/>
              </a:ext>
            </a:extLst>
          </p:cNvPr>
          <p:cNvSpPr txBox="1"/>
          <p:nvPr/>
        </p:nvSpPr>
        <p:spPr>
          <a:xfrm>
            <a:off x="279400" y="2237939"/>
            <a:ext cx="11645900" cy="1754326"/>
          </a:xfrm>
          <a:prstGeom prst="rect">
            <a:avLst/>
          </a:prstGeom>
          <a:noFill/>
        </p:spPr>
        <p:txBody>
          <a:bodyPr wrap="square">
            <a:spAutoFit/>
          </a:bodyPr>
          <a:lstStyle/>
          <a:p>
            <a:r>
              <a:rPr lang="en-US" altLang="zh-CN" dirty="0"/>
              <a:t>1945</a:t>
            </a:r>
            <a:r>
              <a:rPr lang="zh-CN" altLang="en-US" dirty="0"/>
              <a:t>年</a:t>
            </a:r>
            <a:r>
              <a:rPr lang="en-US" altLang="zh-CN" dirty="0"/>
              <a:t>7</a:t>
            </a:r>
            <a:r>
              <a:rPr lang="zh-CN" altLang="en-US" dirty="0"/>
              <a:t>月</a:t>
            </a:r>
            <a:r>
              <a:rPr lang="en-US" altLang="zh-CN" dirty="0"/>
              <a:t>16</a:t>
            </a:r>
            <a:r>
              <a:rPr lang="zh-CN" altLang="en-US" dirty="0"/>
              <a:t>日</a:t>
            </a:r>
            <a:r>
              <a:rPr lang="en-US" altLang="zh-CN" dirty="0"/>
              <a:t>5</a:t>
            </a:r>
            <a:r>
              <a:rPr lang="zh-CN" altLang="en-US" dirty="0"/>
              <a:t>时</a:t>
            </a:r>
            <a:r>
              <a:rPr lang="en-US" altLang="zh-CN" dirty="0"/>
              <a:t>30</a:t>
            </a:r>
            <a:r>
              <a:rPr lang="zh-CN" altLang="en-US" dirty="0"/>
              <a:t>分，美国在新墨西哥州离阿拉木郭多</a:t>
            </a:r>
            <a:r>
              <a:rPr lang="en-US" altLang="zh-CN" dirty="0"/>
              <a:t>50</a:t>
            </a:r>
            <a:r>
              <a:rPr lang="zh-CN" altLang="en-US" dirty="0"/>
              <a:t>英里的一片广阔荒芜地区爆炸成功了第一颗原子弹。这颗原子弹代号“瘦子”。</a:t>
            </a:r>
          </a:p>
          <a:p>
            <a:r>
              <a:rPr lang="en-US" altLang="zh-CN" dirty="0"/>
              <a:t>1949</a:t>
            </a:r>
            <a:r>
              <a:rPr lang="zh-CN" altLang="en-US" dirty="0"/>
              <a:t>年</a:t>
            </a:r>
            <a:r>
              <a:rPr lang="en-US" altLang="zh-CN" dirty="0"/>
              <a:t>8</a:t>
            </a:r>
            <a:r>
              <a:rPr lang="zh-CN" altLang="en-US" dirty="0"/>
              <a:t>月</a:t>
            </a:r>
            <a:r>
              <a:rPr lang="en-US" altLang="zh-CN" dirty="0"/>
              <a:t>29</a:t>
            </a:r>
            <a:r>
              <a:rPr lang="zh-CN" altLang="en-US" dirty="0"/>
              <a:t>日</a:t>
            </a:r>
            <a:r>
              <a:rPr lang="en-US" altLang="zh-CN" dirty="0"/>
              <a:t>4</a:t>
            </a:r>
            <a:r>
              <a:rPr lang="zh-CN" altLang="en-US" dirty="0"/>
              <a:t>时，苏联在哈萨克斯坦的米什克瓦核试验场爆炸成功了第一颗原子弹。这颗原子弹代号“南瓜”。</a:t>
            </a:r>
          </a:p>
          <a:p>
            <a:r>
              <a:rPr lang="en-US" altLang="zh-CN" dirty="0"/>
              <a:t>1952</a:t>
            </a:r>
            <a:r>
              <a:rPr lang="zh-CN" altLang="en-US" dirty="0"/>
              <a:t>年</a:t>
            </a:r>
            <a:r>
              <a:rPr lang="en-US" altLang="zh-CN" dirty="0"/>
              <a:t>10</a:t>
            </a:r>
            <a:r>
              <a:rPr lang="zh-CN" altLang="en-US" dirty="0"/>
              <a:t>月</a:t>
            </a:r>
            <a:r>
              <a:rPr lang="en-US" altLang="zh-CN" dirty="0"/>
              <a:t>3</a:t>
            </a:r>
            <a:r>
              <a:rPr lang="zh-CN" altLang="en-US" dirty="0"/>
              <a:t>日，英国在澳大利亚蒙特贝洛沿海的船上爆炸成功了第一颗原子弹。这颗原子弹代号“合金管”。</a:t>
            </a:r>
          </a:p>
          <a:p>
            <a:endParaRPr lang="en-US" altLang="zh-CN" dirty="0"/>
          </a:p>
          <a:p>
            <a:r>
              <a:rPr lang="zh-CN" altLang="en-US" dirty="0"/>
              <a:t>邱小姐、梳妆台</a:t>
            </a:r>
          </a:p>
        </p:txBody>
      </p:sp>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1C071D2-89BA-4B80-ABD3-4FC2DC90DF77}"/>
              </a:ext>
            </a:extLst>
          </p:cNvPr>
          <p:cNvSpPr txBox="1"/>
          <p:nvPr/>
        </p:nvSpPr>
        <p:spPr>
          <a:xfrm>
            <a:off x="1524000" y="188640"/>
            <a:ext cx="9144000" cy="4801314"/>
          </a:xfrm>
          <a:prstGeom prst="rect">
            <a:avLst/>
          </a:prstGeom>
          <a:noFill/>
        </p:spPr>
        <p:txBody>
          <a:bodyPr wrap="square">
            <a:spAutoFit/>
          </a:bodyPr>
          <a:lstStyle/>
          <a:p>
            <a:r>
              <a:rPr lang="zh-CN" altLang="en-US" b="1" dirty="0">
                <a:solidFill>
                  <a:srgbClr val="FF0000"/>
                </a:solidFill>
                <a:latin typeface="Microsoft YaHei" panose="020B0503020204020204" pitchFamily="34" charset="-122"/>
                <a:ea typeface="Microsoft YaHei" panose="020B0503020204020204" pitchFamily="34" charset="-122"/>
              </a:rPr>
              <a:t>卓昱杭：</a:t>
            </a:r>
            <a:r>
              <a:rPr lang="zh-CN" altLang="en-US" dirty="0">
                <a:solidFill>
                  <a:srgbClr val="444444"/>
                </a:solidFill>
                <a:latin typeface="Microsoft YaHei" panose="020B0503020204020204" pitchFamily="34" charset="-122"/>
                <a:ea typeface="Microsoft YaHei" panose="020B0503020204020204" pitchFamily="34" charset="-122"/>
              </a:rPr>
              <a:t>“不战而屈人之兵”是一种战略目标，旨在通过</a:t>
            </a:r>
            <a:r>
              <a:rPr lang="zh-CN" altLang="en-US" dirty="0">
                <a:solidFill>
                  <a:srgbClr val="FF0000"/>
                </a:solidFill>
                <a:latin typeface="Microsoft YaHei" panose="020B0503020204020204" pitchFamily="34" charset="-122"/>
                <a:ea typeface="Microsoft YaHei" panose="020B0503020204020204" pitchFamily="34" charset="-122"/>
              </a:rPr>
              <a:t>非武装手段</a:t>
            </a:r>
            <a:r>
              <a:rPr lang="zh-CN" altLang="en-US" dirty="0">
                <a:solidFill>
                  <a:srgbClr val="444444"/>
                </a:solidFill>
                <a:latin typeface="Microsoft YaHei" panose="020B0503020204020204" pitchFamily="34" charset="-122"/>
                <a:ea typeface="Microsoft YaHei" panose="020B0503020204020204" pitchFamily="34" charset="-122"/>
              </a:rPr>
              <a:t>来实现国际政治和军事目标，从而避免实际的军事冲突。这种战略方法强调外交、经济、情报和其他非军事手段，以确保国家的安全和利益。以下是一些现代战争中实现“不战而屈人之兵”的方法： </a:t>
            </a:r>
            <a:r>
              <a:rPr lang="zh-CN" altLang="en-US" dirty="0">
                <a:solidFill>
                  <a:srgbClr val="FF0000"/>
                </a:solidFill>
                <a:latin typeface="Microsoft YaHei" panose="020B0503020204020204" pitchFamily="34" charset="-122"/>
                <a:ea typeface="Microsoft YaHei" panose="020B0503020204020204" pitchFamily="34" charset="-122"/>
              </a:rPr>
              <a:t>外交手段：</a:t>
            </a:r>
            <a:r>
              <a:rPr lang="zh-CN" altLang="en-US" dirty="0">
                <a:solidFill>
                  <a:srgbClr val="444444"/>
                </a:solidFill>
                <a:latin typeface="Microsoft YaHei" panose="020B0503020204020204" pitchFamily="34" charset="-122"/>
                <a:ea typeface="Microsoft YaHei" panose="020B0503020204020204" pitchFamily="34" charset="-122"/>
              </a:rPr>
              <a:t>外交是解决国际争端的重要途径。通过多边和双边协商、外交斡旋和国际组织的合作，国家可以寻求通过对话和谈判解决争端，以避免军事冲突。 </a:t>
            </a:r>
            <a:r>
              <a:rPr lang="zh-CN" altLang="en-US" dirty="0">
                <a:solidFill>
                  <a:srgbClr val="FF0000"/>
                </a:solidFill>
                <a:latin typeface="Microsoft YaHei" panose="020B0503020204020204" pitchFamily="34" charset="-122"/>
                <a:ea typeface="Microsoft YaHei" panose="020B0503020204020204" pitchFamily="34" charset="-122"/>
              </a:rPr>
              <a:t>经济制裁：</a:t>
            </a:r>
            <a:r>
              <a:rPr lang="zh-CN" altLang="en-US" dirty="0">
                <a:solidFill>
                  <a:srgbClr val="444444"/>
                </a:solidFill>
                <a:latin typeface="Microsoft YaHei" panose="020B0503020204020204" pitchFamily="34" charset="-122"/>
                <a:ea typeface="Microsoft YaHei" panose="020B0503020204020204" pitchFamily="34" charset="-122"/>
              </a:rPr>
              <a:t>经济制裁是一种通过经济手段来施压，迫使国家改变其政策或行为的方法。这可以包括贸易限制、资产冻结和金融制裁，以限制目标国家的资源和能力。当然我国并不支持任何形式的单边制裁，这一方法主要是美西方在使用。 </a:t>
            </a:r>
            <a:r>
              <a:rPr lang="zh-CN" altLang="en-US" dirty="0">
                <a:solidFill>
                  <a:srgbClr val="FF0000"/>
                </a:solidFill>
                <a:latin typeface="Microsoft YaHei" panose="020B0503020204020204" pitchFamily="34" charset="-122"/>
                <a:ea typeface="Microsoft YaHei" panose="020B0503020204020204" pitchFamily="34" charset="-122"/>
              </a:rPr>
              <a:t>情报和网络战：</a:t>
            </a:r>
            <a:r>
              <a:rPr lang="zh-CN" altLang="en-US" dirty="0">
                <a:solidFill>
                  <a:srgbClr val="444444"/>
                </a:solidFill>
                <a:latin typeface="Microsoft YaHei" panose="020B0503020204020204" pitchFamily="34" charset="-122"/>
                <a:ea typeface="Microsoft YaHei" panose="020B0503020204020204" pitchFamily="34" charset="-122"/>
              </a:rPr>
              <a:t>情报收集和网络战可以用来获得关键信息、破坏敌对国家的网络基础设施，以及制定有效的军事和政治策略</a:t>
            </a:r>
            <a:r>
              <a:rPr lang="zh-CN" altLang="en-US" dirty="0">
                <a:solidFill>
                  <a:srgbClr val="FF0000"/>
                </a:solidFill>
                <a:latin typeface="Microsoft YaHei" panose="020B0503020204020204" pitchFamily="34" charset="-122"/>
                <a:ea typeface="Microsoft YaHei" panose="020B0503020204020204" pitchFamily="34" charset="-122"/>
              </a:rPr>
              <a:t>。 外交宣传：</a:t>
            </a:r>
            <a:r>
              <a:rPr lang="zh-CN" altLang="en-US" dirty="0">
                <a:solidFill>
                  <a:srgbClr val="444444"/>
                </a:solidFill>
                <a:latin typeface="Microsoft YaHei" panose="020B0503020204020204" pitchFamily="34" charset="-122"/>
                <a:ea typeface="Microsoft YaHei" panose="020B0503020204020204" pitchFamily="34" charset="-122"/>
              </a:rPr>
              <a:t>外交宣传可以用来影响国际社会和公众的看法，从而赢得国际支持或孤立敌对国家。目前的俄乌冲突和巴以冲突就是信息爆炸时代外交宣传的生动样板。 </a:t>
            </a:r>
            <a:r>
              <a:rPr lang="zh-CN" altLang="en-US" dirty="0">
                <a:solidFill>
                  <a:srgbClr val="FF0000"/>
                </a:solidFill>
                <a:latin typeface="Microsoft YaHei" panose="020B0503020204020204" pitchFamily="34" charset="-122"/>
                <a:ea typeface="Microsoft YaHei" panose="020B0503020204020204" pitchFamily="34" charset="-122"/>
              </a:rPr>
              <a:t>军事威慑：</a:t>
            </a:r>
            <a:r>
              <a:rPr lang="zh-CN" altLang="en-US" dirty="0">
                <a:solidFill>
                  <a:srgbClr val="444444"/>
                </a:solidFill>
                <a:latin typeface="Microsoft YaHei" panose="020B0503020204020204" pitchFamily="34" charset="-122"/>
                <a:ea typeface="Microsoft YaHei" panose="020B0503020204020204" pitchFamily="34" charset="-122"/>
              </a:rPr>
              <a:t>军事威慑是通过展示军事力量和意愿来阻止潜在对手采取敌对行动。这需要具备强大的军事实力，以确保对手明白采取军事行动将导致不利后果。 </a:t>
            </a:r>
            <a:r>
              <a:rPr lang="zh-CN" altLang="en-US" dirty="0">
                <a:solidFill>
                  <a:srgbClr val="FF0000"/>
                </a:solidFill>
                <a:latin typeface="Microsoft YaHei" panose="020B0503020204020204" pitchFamily="34" charset="-122"/>
                <a:ea typeface="Microsoft YaHei" panose="020B0503020204020204" pitchFamily="34" charset="-122"/>
              </a:rPr>
              <a:t>国际合作：</a:t>
            </a:r>
            <a:r>
              <a:rPr lang="zh-CN" altLang="en-US" dirty="0">
                <a:solidFill>
                  <a:srgbClr val="444444"/>
                </a:solidFill>
                <a:latin typeface="Microsoft YaHei" panose="020B0503020204020204" pitchFamily="34" charset="-122"/>
                <a:ea typeface="Microsoft YaHei" panose="020B0503020204020204" pitchFamily="34" charset="-122"/>
              </a:rPr>
              <a:t>通过与盟友和有共同利益基础的国家合作，共同应对共同的威胁和挑战，可以增强国家的安全和影响力。 </a:t>
            </a:r>
            <a:r>
              <a:rPr lang="zh-CN" altLang="en-US" dirty="0">
                <a:solidFill>
                  <a:srgbClr val="FF0000"/>
                </a:solidFill>
                <a:latin typeface="Microsoft YaHei" panose="020B0503020204020204" pitchFamily="34" charset="-122"/>
                <a:ea typeface="Microsoft YaHei" panose="020B0503020204020204" pitchFamily="34" charset="-122"/>
              </a:rPr>
              <a:t>人道援助和软实力：</a:t>
            </a:r>
            <a:r>
              <a:rPr lang="zh-CN" altLang="en-US" dirty="0">
                <a:solidFill>
                  <a:srgbClr val="444444"/>
                </a:solidFill>
                <a:latin typeface="Microsoft YaHei" panose="020B0503020204020204" pitchFamily="34" charset="-122"/>
                <a:ea typeface="Microsoft YaHei" panose="020B0503020204020204" pitchFamily="34" charset="-122"/>
              </a:rPr>
              <a:t>通过提供人道援助、文化交流和教育合作，国家可以在国际舞台上树立积极的形象，增加对其政策和利益的支持。比如一带一路倡议让中国在第三世界国家的形象进一步优化，促进了我国与广大发展中国家之间的密切联系，削弱了帝国主义的影响力。</a:t>
            </a:r>
            <a:endParaRPr lang="zh-CN" altLang="en-US" dirty="0"/>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CD64332-2707-4EA7-88EE-39A70BBD941A}"/>
              </a:ext>
            </a:extLst>
          </p:cNvPr>
          <p:cNvSpPr txBox="1"/>
          <p:nvPr/>
        </p:nvSpPr>
        <p:spPr>
          <a:xfrm>
            <a:off x="1524000" y="116632"/>
            <a:ext cx="9144000" cy="2862322"/>
          </a:xfrm>
          <a:prstGeom prst="rect">
            <a:avLst/>
          </a:prstGeom>
          <a:noFill/>
        </p:spPr>
        <p:txBody>
          <a:bodyPr wrap="square">
            <a:spAutoFit/>
          </a:bodyPr>
          <a:lstStyle/>
          <a:p>
            <a:r>
              <a:rPr lang="zh-CN" altLang="en-US" b="1" dirty="0">
                <a:solidFill>
                  <a:srgbClr val="FF0000"/>
                </a:solidFill>
                <a:latin typeface="Microsoft YaHei" panose="020B0503020204020204" pitchFamily="34" charset="-122"/>
                <a:ea typeface="Microsoft YaHei" panose="020B0503020204020204" pitchFamily="34" charset="-122"/>
              </a:rPr>
              <a:t>楚天歌：</a:t>
            </a:r>
            <a:r>
              <a:rPr lang="zh-CN" altLang="en-US" dirty="0">
                <a:solidFill>
                  <a:srgbClr val="444444"/>
                </a:solidFill>
                <a:latin typeface="Microsoft YaHei" panose="020B0503020204020204" pitchFamily="34" charset="-122"/>
                <a:ea typeface="Microsoft YaHei" panose="020B0503020204020204" pitchFamily="34" charset="-122"/>
              </a:rPr>
              <a:t>在现代战争中信息的传递等途径更加多样，想要做到“不战而屈人之兵”还可以通过：</a:t>
            </a:r>
            <a:r>
              <a:rPr lang="en-US" altLang="zh-CN" dirty="0">
                <a:solidFill>
                  <a:srgbClr val="444444"/>
                </a:solidFill>
                <a:latin typeface="Microsoft YaHei" panose="020B0503020204020204" pitchFamily="34" charset="-122"/>
                <a:ea typeface="Microsoft YaHei" panose="020B0503020204020204" pitchFamily="34" charset="-122"/>
              </a:rPr>
              <a:t>1.</a:t>
            </a:r>
            <a:r>
              <a:rPr lang="zh-CN" altLang="en-US" dirty="0">
                <a:solidFill>
                  <a:srgbClr val="FF0000"/>
                </a:solidFill>
                <a:latin typeface="Microsoft YaHei" panose="020B0503020204020204" pitchFamily="34" charset="-122"/>
                <a:ea typeface="Microsoft YaHei" panose="020B0503020204020204" pitchFamily="34" charset="-122"/>
              </a:rPr>
              <a:t>建立范围广而精度高的卫星系统</a:t>
            </a:r>
            <a:r>
              <a:rPr lang="zh-CN" altLang="en-US" dirty="0">
                <a:solidFill>
                  <a:srgbClr val="444444"/>
                </a:solidFill>
                <a:latin typeface="Microsoft YaHei" panose="020B0503020204020204" pitchFamily="34" charset="-122"/>
                <a:ea typeface="Microsoft YaHei" panose="020B0503020204020204" pitchFamily="34" charset="-122"/>
              </a:rPr>
              <a:t>，对敌进行全方位、无死角的监视行动，并且要让敌人能够明显的感知到自己的一举一动都在我方视野之中，从而传达出敌方再继续作战已经没有意义的信号达到“不战而屈人之兵”的效果。</a:t>
            </a:r>
            <a:r>
              <a:rPr lang="en-US" altLang="zh-CN" dirty="0">
                <a:solidFill>
                  <a:srgbClr val="444444"/>
                </a:solidFill>
                <a:latin typeface="Microsoft YaHei" panose="020B0503020204020204" pitchFamily="34" charset="-122"/>
                <a:ea typeface="Microsoft YaHei" panose="020B0503020204020204" pitchFamily="34" charset="-122"/>
              </a:rPr>
              <a:t>2.</a:t>
            </a:r>
            <a:r>
              <a:rPr lang="zh-CN" altLang="en-US" dirty="0">
                <a:solidFill>
                  <a:srgbClr val="444444"/>
                </a:solidFill>
                <a:latin typeface="Microsoft YaHei" panose="020B0503020204020204" pitchFamily="34" charset="-122"/>
                <a:ea typeface="Microsoft YaHei" panose="020B0503020204020204" pitchFamily="34" charset="-122"/>
              </a:rPr>
              <a:t>适当对</a:t>
            </a:r>
            <a:r>
              <a:rPr lang="zh-CN" altLang="en-US" dirty="0">
                <a:solidFill>
                  <a:srgbClr val="FF0000"/>
                </a:solidFill>
                <a:latin typeface="Microsoft YaHei" panose="020B0503020204020204" pitchFamily="34" charset="-122"/>
                <a:ea typeface="Microsoft YaHei" panose="020B0503020204020204" pitchFamily="34" charset="-122"/>
              </a:rPr>
              <a:t>“不够先进，可以展示”</a:t>
            </a:r>
            <a:r>
              <a:rPr lang="zh-CN" altLang="en-US" dirty="0">
                <a:solidFill>
                  <a:srgbClr val="444444"/>
                </a:solidFill>
                <a:latin typeface="Microsoft YaHei" panose="020B0503020204020204" pitchFamily="34" charset="-122"/>
                <a:ea typeface="Microsoft YaHei" panose="020B0503020204020204" pitchFamily="34" charset="-122"/>
              </a:rPr>
              <a:t>的装备力量加以展示（仿朝鲜例），向外界敌人（或假想敌）施压，表示我方有足够的武备力量进行抵抗甚至反击，或者有鱼死网破的能力（参考俄罗斯“死手”系统），使得敌人不敢轻举妄动，从而实现“不战而屈人之兵”。</a:t>
            </a:r>
            <a:r>
              <a:rPr lang="en-US" altLang="zh-CN" dirty="0">
                <a:solidFill>
                  <a:srgbClr val="444444"/>
                </a:solidFill>
                <a:latin typeface="Microsoft YaHei" panose="020B0503020204020204" pitchFamily="34" charset="-122"/>
                <a:ea typeface="Microsoft YaHei" panose="020B0503020204020204" pitchFamily="34" charset="-122"/>
              </a:rPr>
              <a:t>3.</a:t>
            </a:r>
            <a:r>
              <a:rPr lang="zh-CN" altLang="en-US" dirty="0">
                <a:solidFill>
                  <a:srgbClr val="FF0000"/>
                </a:solidFill>
                <a:latin typeface="Microsoft YaHei" panose="020B0503020204020204" pitchFamily="34" charset="-122"/>
                <a:ea typeface="Microsoft YaHei" panose="020B0503020204020204" pitchFamily="34" charset="-122"/>
              </a:rPr>
              <a:t>在后勤方面进行打击</a:t>
            </a:r>
            <a:r>
              <a:rPr lang="zh-CN" altLang="en-US" dirty="0">
                <a:solidFill>
                  <a:srgbClr val="444444"/>
                </a:solidFill>
                <a:latin typeface="Microsoft YaHei" panose="020B0503020204020204" pitchFamily="34" charset="-122"/>
                <a:ea typeface="Microsoft YaHei" panose="020B0503020204020204" pitchFamily="34" charset="-122"/>
              </a:rPr>
              <a:t>。目前世界能够实现粮食较大比例自给的国家并不多，在面临战争时，可以通过减少关键战略物资出口贸易等方式对敌方的后勤储备加以打击，使敌方感受到此时开战无益乃至有害，实现“不战而屈人之兵”。</a:t>
            </a:r>
            <a:endParaRPr lang="zh-CN" altLang="en-US" dirty="0"/>
          </a:p>
        </p:txBody>
      </p:sp>
      <p:sp>
        <p:nvSpPr>
          <p:cNvPr id="5" name="文本框 4">
            <a:extLst>
              <a:ext uri="{FF2B5EF4-FFF2-40B4-BE49-F238E27FC236}">
                <a16:creationId xmlns:a16="http://schemas.microsoft.com/office/drawing/2014/main" id="{53B0C476-2CE8-4D42-8FB4-1CCCD0E9ECAB}"/>
              </a:ext>
            </a:extLst>
          </p:cNvPr>
          <p:cNvSpPr txBox="1"/>
          <p:nvPr/>
        </p:nvSpPr>
        <p:spPr>
          <a:xfrm>
            <a:off x="1524000" y="2978955"/>
            <a:ext cx="9144000" cy="3693319"/>
          </a:xfrm>
          <a:prstGeom prst="rect">
            <a:avLst/>
          </a:prstGeom>
          <a:noFill/>
        </p:spPr>
        <p:txBody>
          <a:bodyPr wrap="square">
            <a:spAutoFit/>
          </a:bodyPr>
          <a:lstStyle/>
          <a:p>
            <a:r>
              <a:rPr lang="zh-CN" altLang="en-US" b="1" dirty="0">
                <a:solidFill>
                  <a:srgbClr val="FF0000"/>
                </a:solidFill>
                <a:latin typeface="Microsoft YaHei" panose="020B0503020204020204" pitchFamily="34" charset="-122"/>
                <a:ea typeface="Microsoft YaHei" panose="020B0503020204020204" pitchFamily="34" charset="-122"/>
              </a:rPr>
              <a:t>郑文龙：</a:t>
            </a:r>
            <a:r>
              <a:rPr lang="en-US" altLang="zh-CN" dirty="0">
                <a:solidFill>
                  <a:srgbClr val="444444"/>
                </a:solidFill>
                <a:latin typeface="Microsoft YaHei" panose="020B0503020204020204" pitchFamily="34" charset="-122"/>
                <a:ea typeface="Microsoft YaHei" panose="020B0503020204020204" pitchFamily="34" charset="-122"/>
              </a:rPr>
              <a:t>……</a:t>
            </a:r>
            <a:r>
              <a:rPr lang="zh-CN" altLang="en-US" dirty="0">
                <a:solidFill>
                  <a:srgbClr val="444444"/>
                </a:solidFill>
                <a:latin typeface="Microsoft YaHei" panose="020B0503020204020204" pitchFamily="34" charset="-122"/>
                <a:ea typeface="Microsoft YaHei" panose="020B0503020204020204" pitchFamily="34" charset="-122"/>
              </a:rPr>
              <a:t>我们可以将“不战”理解为“未战”。那么“不战而屈人之兵”就侧重于创造</a:t>
            </a:r>
            <a:r>
              <a:rPr lang="zh-CN" altLang="en-US" dirty="0">
                <a:solidFill>
                  <a:srgbClr val="FF0000"/>
                </a:solidFill>
                <a:latin typeface="Microsoft YaHei" panose="020B0503020204020204" pitchFamily="34" charset="-122"/>
                <a:ea typeface="Microsoft YaHei" panose="020B0503020204020204" pitchFamily="34" charset="-122"/>
              </a:rPr>
              <a:t>最有利于打败敌人的条件，以最低代价战胜敌人</a:t>
            </a:r>
            <a:r>
              <a:rPr lang="zh-CN" altLang="en-US" dirty="0">
                <a:solidFill>
                  <a:srgbClr val="444444"/>
                </a:solidFill>
                <a:latin typeface="Microsoft YaHei" panose="020B0503020204020204" pitchFamily="34" charset="-122"/>
                <a:ea typeface="Microsoft YaHei" panose="020B0503020204020204" pitchFamily="34" charset="-122"/>
              </a:rPr>
              <a:t>。这个解释配合了</a:t>
            </a:r>
            <a:r>
              <a:rPr lang="en-US" altLang="zh-CN" dirty="0">
                <a:solidFill>
                  <a:srgbClr val="444444"/>
                </a:solidFill>
                <a:latin typeface="Microsoft YaHei" panose="020B0503020204020204" pitchFamily="34" charset="-122"/>
                <a:ea typeface="Microsoft YaHei" panose="020B0503020204020204" pitchFamily="34" charset="-122"/>
              </a:rPr>
              <a:t>《</a:t>
            </a:r>
            <a:r>
              <a:rPr lang="zh-CN" altLang="en-US" dirty="0">
                <a:solidFill>
                  <a:srgbClr val="444444"/>
                </a:solidFill>
                <a:latin typeface="Microsoft YaHei" panose="020B0503020204020204" pitchFamily="34" charset="-122"/>
                <a:ea typeface="Microsoft YaHei" panose="020B0503020204020204" pitchFamily="34" charset="-122"/>
              </a:rPr>
              <a:t>孙子兵法</a:t>
            </a:r>
            <a:r>
              <a:rPr lang="en-US" altLang="zh-CN" dirty="0">
                <a:solidFill>
                  <a:srgbClr val="444444"/>
                </a:solidFill>
                <a:latin typeface="Microsoft YaHei" panose="020B0503020204020204" pitchFamily="34" charset="-122"/>
                <a:ea typeface="Microsoft YaHei" panose="020B0503020204020204" pitchFamily="34" charset="-122"/>
              </a:rPr>
              <a:t>》</a:t>
            </a:r>
            <a:r>
              <a:rPr lang="zh-CN" altLang="en-US" dirty="0">
                <a:solidFill>
                  <a:srgbClr val="444444"/>
                </a:solidFill>
                <a:latin typeface="Microsoft YaHei" panose="020B0503020204020204" pitchFamily="34" charset="-122"/>
                <a:ea typeface="Microsoft YaHei" panose="020B0503020204020204" pitchFamily="34" charset="-122"/>
              </a:rPr>
              <a:t>所载的“先胜而后战”一说。也接近于</a:t>
            </a:r>
            <a:r>
              <a:rPr lang="en-US" altLang="zh-CN" dirty="0">
                <a:solidFill>
                  <a:srgbClr val="444444"/>
                </a:solidFill>
                <a:latin typeface="Microsoft YaHei" panose="020B0503020204020204" pitchFamily="34" charset="-122"/>
                <a:ea typeface="Microsoft YaHei" panose="020B0503020204020204" pitchFamily="34" charset="-122"/>
              </a:rPr>
              <a:t>《</a:t>
            </a:r>
            <a:r>
              <a:rPr lang="zh-CN" altLang="en-US" dirty="0">
                <a:solidFill>
                  <a:srgbClr val="444444"/>
                </a:solidFill>
                <a:latin typeface="Microsoft YaHei" panose="020B0503020204020204" pitchFamily="34" charset="-122"/>
                <a:ea typeface="Microsoft YaHei" panose="020B0503020204020204" pitchFamily="34" charset="-122"/>
              </a:rPr>
              <a:t>文子</a:t>
            </a:r>
            <a:r>
              <a:rPr lang="en-US" altLang="zh-CN" dirty="0">
                <a:solidFill>
                  <a:srgbClr val="444444"/>
                </a:solidFill>
                <a:latin typeface="Microsoft YaHei" panose="020B0503020204020204" pitchFamily="34" charset="-122"/>
                <a:ea typeface="Microsoft YaHei" panose="020B0503020204020204" pitchFamily="34" charset="-122"/>
              </a:rPr>
              <a:t>》</a:t>
            </a:r>
            <a:r>
              <a:rPr lang="zh-CN" altLang="en-US" dirty="0">
                <a:solidFill>
                  <a:srgbClr val="444444"/>
                </a:solidFill>
                <a:latin typeface="Microsoft YaHei" panose="020B0503020204020204" pitchFamily="34" charset="-122"/>
                <a:ea typeface="Microsoft YaHei" panose="020B0503020204020204" pitchFamily="34" charset="-122"/>
              </a:rPr>
              <a:t>所载“善用兵者，先弱敌而后战。” 因此，“不占而屈人之兵”强调的是</a:t>
            </a:r>
            <a:r>
              <a:rPr lang="zh-CN" altLang="en-US" dirty="0">
                <a:solidFill>
                  <a:srgbClr val="FF0000"/>
                </a:solidFill>
                <a:latin typeface="Microsoft YaHei" panose="020B0503020204020204" pitchFamily="34" charset="-122"/>
                <a:ea typeface="Microsoft YaHei" panose="020B0503020204020204" pitchFamily="34" charset="-122"/>
              </a:rPr>
              <a:t>军事手段与非军事手段</a:t>
            </a:r>
            <a:r>
              <a:rPr lang="zh-CN" altLang="en-US" dirty="0">
                <a:solidFill>
                  <a:srgbClr val="444444"/>
                </a:solidFill>
                <a:latin typeface="Microsoft YaHei" panose="020B0503020204020204" pitchFamily="34" charset="-122"/>
                <a:ea typeface="Microsoft YaHei" panose="020B0503020204020204" pitchFamily="34" charset="-122"/>
              </a:rPr>
              <a:t>的结合，可至少从两方面理解“不占而屈人之兵”所强调的创造利于打败敌人的条件。一是</a:t>
            </a:r>
            <a:r>
              <a:rPr lang="zh-CN" altLang="en-US" dirty="0">
                <a:solidFill>
                  <a:srgbClr val="FF0000"/>
                </a:solidFill>
                <a:latin typeface="Microsoft YaHei" panose="020B0503020204020204" pitchFamily="34" charset="-122"/>
                <a:ea typeface="Microsoft YaHei" panose="020B0503020204020204" pitchFamily="34" charset="-122"/>
              </a:rPr>
              <a:t>军事条件</a:t>
            </a:r>
            <a:r>
              <a:rPr lang="zh-CN" altLang="en-US" dirty="0">
                <a:solidFill>
                  <a:srgbClr val="444444"/>
                </a:solidFill>
                <a:latin typeface="Microsoft YaHei" panose="020B0503020204020204" pitchFamily="34" charset="-122"/>
                <a:ea typeface="Microsoft YaHei" panose="020B0503020204020204" pitchFamily="34" charset="-122"/>
              </a:rPr>
              <a:t>，直接的是国家的军事国防实力，核武器等军事威慑在这其中，但同时也包括国家军队在直接作战中的实际能力；二</a:t>
            </a:r>
            <a:r>
              <a:rPr lang="zh-CN" altLang="en-US" dirty="0">
                <a:latin typeface="Microsoft YaHei" panose="020B0503020204020204" pitchFamily="34" charset="-122"/>
                <a:ea typeface="Microsoft YaHei" panose="020B0503020204020204" pitchFamily="34" charset="-122"/>
              </a:rPr>
              <a:t>是</a:t>
            </a:r>
            <a:r>
              <a:rPr lang="zh-CN" altLang="en-US" dirty="0">
                <a:solidFill>
                  <a:srgbClr val="FF0000"/>
                </a:solidFill>
                <a:latin typeface="Microsoft YaHei" panose="020B0503020204020204" pitchFamily="34" charset="-122"/>
                <a:ea typeface="Microsoft YaHei" panose="020B0503020204020204" pitchFamily="34" charset="-122"/>
              </a:rPr>
              <a:t>非军事条件</a:t>
            </a:r>
            <a:r>
              <a:rPr lang="zh-CN" altLang="en-US" dirty="0">
                <a:solidFill>
                  <a:srgbClr val="444444"/>
                </a:solidFill>
                <a:latin typeface="Microsoft YaHei" panose="020B0503020204020204" pitchFamily="34" charset="-122"/>
                <a:ea typeface="Microsoft YaHei" panose="020B0503020204020204" pitchFamily="34" charset="-122"/>
              </a:rPr>
              <a:t>，它包括政治、外交、经济、信息、文化等多方面手段，政治经济等前面的同学多有论述，我想</a:t>
            </a:r>
            <a:r>
              <a:rPr lang="zh-CN" altLang="en-US" dirty="0">
                <a:solidFill>
                  <a:srgbClr val="FF0000"/>
                </a:solidFill>
                <a:latin typeface="Microsoft YaHei" panose="020B0503020204020204" pitchFamily="34" charset="-122"/>
                <a:ea typeface="Microsoft YaHei" panose="020B0503020204020204" pitchFamily="34" charset="-122"/>
              </a:rPr>
              <a:t>重点讨论的是文化方面</a:t>
            </a:r>
            <a:r>
              <a:rPr lang="zh-CN" altLang="en-US" dirty="0">
                <a:solidFill>
                  <a:srgbClr val="444444"/>
                </a:solidFill>
                <a:latin typeface="Microsoft YaHei" panose="020B0503020204020204" pitchFamily="34" charset="-122"/>
                <a:ea typeface="Microsoft YaHei" panose="020B0503020204020204" pitchFamily="34" charset="-122"/>
              </a:rPr>
              <a:t>，“软实力”理论虽然是</a:t>
            </a:r>
            <a:r>
              <a:rPr lang="en-US" altLang="zh-CN" dirty="0">
                <a:solidFill>
                  <a:srgbClr val="444444"/>
                </a:solidFill>
                <a:latin typeface="Microsoft YaHei" panose="020B0503020204020204" pitchFamily="34" charset="-122"/>
                <a:ea typeface="Microsoft YaHei" panose="020B0503020204020204" pitchFamily="34" charset="-122"/>
              </a:rPr>
              <a:t>90</a:t>
            </a:r>
            <a:r>
              <a:rPr lang="zh-CN" altLang="en-US" dirty="0">
                <a:solidFill>
                  <a:srgbClr val="444444"/>
                </a:solidFill>
                <a:latin typeface="Microsoft YaHei" panose="020B0503020204020204" pitchFamily="34" charset="-122"/>
                <a:ea typeface="Microsoft YaHei" panose="020B0503020204020204" pitchFamily="34" charset="-122"/>
              </a:rPr>
              <a:t>年代初才提出的概念，但文化手段作为一种国际博弈的手段的历史其实也非常悠久，历史上通过文化教化、民族融合来止战避站的例子数不胜数，而近现代西方国家对苏联的“和平演变”也是一个实例。</a:t>
            </a:r>
            <a:r>
              <a:rPr lang="zh-CN" altLang="en-US" dirty="0">
                <a:solidFill>
                  <a:srgbClr val="FF0000"/>
                </a:solidFill>
                <a:latin typeface="Microsoft YaHei" panose="020B0503020204020204" pitchFamily="34" charset="-122"/>
                <a:ea typeface="Microsoft YaHei" panose="020B0503020204020204" pitchFamily="34" charset="-122"/>
              </a:rPr>
              <a:t>如果军事威慑的结果是敌方“不敢战”，那么文化手段的结果是敌方“不想战”</a:t>
            </a:r>
            <a:r>
              <a:rPr lang="zh-CN" altLang="en-US" dirty="0">
                <a:solidFill>
                  <a:srgbClr val="444444"/>
                </a:solidFill>
                <a:latin typeface="Microsoft YaHei" panose="020B0503020204020204" pitchFamily="34" charset="-122"/>
                <a:ea typeface="Microsoft YaHei" panose="020B0503020204020204" pitchFamily="34" charset="-122"/>
              </a:rPr>
              <a:t>。这看似偏离“现代战争”的话题，但实际谈论了一片没有硝烟的战场。尤其在当今西方主导的文化背景下，坚守我国文化主体性，做好“走出去”的工作就显得格外重要。</a:t>
            </a:r>
            <a:endParaRPr lang="zh-CN" altLang="en-US" dirty="0"/>
          </a:p>
        </p:txBody>
      </p:sp>
    </p:spTree>
    <p:extLst>
      <p:ext uri="{BB962C8B-B14F-4D97-AF65-F5344CB8AC3E}">
        <p14:creationId xmlns:p14="http://schemas.microsoft.com/office/powerpoint/2010/main" val="20739346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80114" y="332656"/>
            <a:ext cx="8964488" cy="1477328"/>
          </a:xfrm>
          <a:prstGeom prst="rect">
            <a:avLst/>
          </a:prstGeom>
        </p:spPr>
        <p:txBody>
          <a:bodyPr wrap="square">
            <a:spAutoFit/>
          </a:bodyPr>
          <a:lstStyle/>
          <a:p>
            <a:r>
              <a:rPr lang="zh-CN" altLang="en-US" b="1" dirty="0">
                <a:solidFill>
                  <a:srgbClr val="FF0000"/>
                </a:solidFill>
                <a:latin typeface="Microsoft YaHei" panose="020B0503020204020204" pitchFamily="34" charset="-122"/>
                <a:ea typeface="Microsoft YaHei" panose="020B0503020204020204" pitchFamily="34" charset="-122"/>
              </a:rPr>
              <a:t>马一铭：</a:t>
            </a:r>
            <a:r>
              <a:rPr lang="zh-CN" altLang="en-US" dirty="0">
                <a:solidFill>
                  <a:srgbClr val="444444"/>
                </a:solidFill>
                <a:latin typeface="Microsoft YaHei" panose="020B0503020204020204" pitchFamily="34" charset="-122"/>
                <a:ea typeface="Microsoft YaHei" panose="020B0503020204020204" pitchFamily="34" charset="-122"/>
              </a:rPr>
              <a:t>“不战而屈人之兵”的特点在于</a:t>
            </a:r>
            <a:r>
              <a:rPr lang="zh-CN" altLang="en-US" dirty="0">
                <a:solidFill>
                  <a:srgbClr val="FF0000"/>
                </a:solidFill>
                <a:latin typeface="Microsoft YaHei" panose="020B0503020204020204" pitchFamily="34" charset="-122"/>
                <a:ea typeface="Microsoft YaHei" panose="020B0503020204020204" pitchFamily="34" charset="-122"/>
              </a:rPr>
              <a:t>动用最小的资源，获取最大的利益</a:t>
            </a:r>
            <a:r>
              <a:rPr lang="zh-CN" altLang="en-US" dirty="0">
                <a:solidFill>
                  <a:srgbClr val="444444"/>
                </a:solidFill>
                <a:latin typeface="Microsoft YaHei" panose="020B0503020204020204" pitchFamily="34" charset="-122"/>
                <a:ea typeface="Microsoft YaHei" panose="020B0503020204020204" pitchFamily="34" charset="-122"/>
              </a:rPr>
              <a:t>。大家普遍认为，要在现代战争中达到这个目的，就不能只关注与之相关的某几个领域，而是</a:t>
            </a:r>
            <a:r>
              <a:rPr lang="zh-CN" altLang="en-US" dirty="0">
                <a:solidFill>
                  <a:srgbClr val="FF0000"/>
                </a:solidFill>
                <a:latin typeface="Microsoft YaHei" panose="020B0503020204020204" pitchFamily="34" charset="-122"/>
                <a:ea typeface="Microsoft YaHei" panose="020B0503020204020204" pitchFamily="34" charset="-122"/>
              </a:rPr>
              <a:t>要全面考虑，努力提高综合国力</a:t>
            </a:r>
            <a:r>
              <a:rPr lang="zh-CN" altLang="en-US" dirty="0">
                <a:solidFill>
                  <a:srgbClr val="444444"/>
                </a:solidFill>
                <a:latin typeface="Microsoft YaHei" panose="020B0503020204020204" pitchFamily="34" charset="-122"/>
                <a:ea typeface="Microsoft YaHei" panose="020B0503020204020204" pitchFamily="34" charset="-122"/>
              </a:rPr>
              <a:t>。然而这只是外在的表现形式，我认为我们也应当注重</a:t>
            </a:r>
            <a:r>
              <a:rPr lang="zh-CN" altLang="en-US" dirty="0">
                <a:solidFill>
                  <a:srgbClr val="FF0000"/>
                </a:solidFill>
                <a:latin typeface="Microsoft YaHei" panose="020B0503020204020204" pitchFamily="34" charset="-122"/>
                <a:ea typeface="Microsoft YaHei" panose="020B0503020204020204" pitchFamily="34" charset="-122"/>
              </a:rPr>
              <a:t>强化自身内核</a:t>
            </a:r>
            <a:r>
              <a:rPr lang="zh-CN" altLang="en-US" dirty="0">
                <a:solidFill>
                  <a:srgbClr val="444444"/>
                </a:solidFill>
                <a:latin typeface="Microsoft YaHei" panose="020B0503020204020204" pitchFamily="34" charset="-122"/>
                <a:ea typeface="Microsoft YaHei" panose="020B0503020204020204" pitchFamily="34" charset="-122"/>
              </a:rPr>
              <a:t>，先从根本上完成向现代化的转变。同时我们应当认识到，只有军队实力强大强大，我们才有“不战而屈人之兵”的底气，否则“取巧”取得胜利更像是一种赌注。</a:t>
            </a:r>
            <a:endParaRPr lang="zh-CN" altLang="en-US" dirty="0"/>
          </a:p>
        </p:txBody>
      </p:sp>
      <p:sp>
        <p:nvSpPr>
          <p:cNvPr id="3" name="矩形 2"/>
          <p:cNvSpPr/>
          <p:nvPr/>
        </p:nvSpPr>
        <p:spPr>
          <a:xfrm>
            <a:off x="1680114" y="1809985"/>
            <a:ext cx="8964488" cy="2031325"/>
          </a:xfrm>
          <a:prstGeom prst="rect">
            <a:avLst/>
          </a:prstGeom>
        </p:spPr>
        <p:txBody>
          <a:bodyPr wrap="square">
            <a:spAutoFit/>
          </a:bodyPr>
          <a:lstStyle/>
          <a:p>
            <a:r>
              <a:rPr lang="zh-CN" altLang="en-US" b="1" dirty="0">
                <a:solidFill>
                  <a:srgbClr val="FF0000"/>
                </a:solidFill>
                <a:latin typeface="Microsoft YaHei" panose="020B0503020204020204" pitchFamily="34" charset="-122"/>
                <a:ea typeface="Microsoft YaHei" panose="020B0503020204020204" pitchFamily="34" charset="-122"/>
              </a:rPr>
              <a:t>张志韬：</a:t>
            </a:r>
            <a:r>
              <a:rPr lang="en-US" altLang="zh-CN" dirty="0">
                <a:solidFill>
                  <a:srgbClr val="444444"/>
                </a:solidFill>
                <a:latin typeface="Microsoft YaHei" panose="020B0503020204020204" pitchFamily="34" charset="-122"/>
                <a:ea typeface="Microsoft YaHei" panose="020B0503020204020204" pitchFamily="34" charset="-122"/>
              </a:rPr>
              <a:t>……</a:t>
            </a:r>
            <a:r>
              <a:rPr lang="zh-CN" altLang="en-US" dirty="0">
                <a:solidFill>
                  <a:srgbClr val="444444"/>
                </a:solidFill>
                <a:latin typeface="Microsoft YaHei" panose="020B0503020204020204" pitchFamily="34" charset="-122"/>
                <a:ea typeface="Microsoft YaHei" panose="020B0503020204020204" pitchFamily="34" charset="-122"/>
              </a:rPr>
              <a:t>“不战而屈人之兵”的关键就在于</a:t>
            </a:r>
            <a:r>
              <a:rPr lang="zh-CN" altLang="en-US" dirty="0">
                <a:solidFill>
                  <a:srgbClr val="FF0000"/>
                </a:solidFill>
                <a:latin typeface="Microsoft YaHei" panose="020B0503020204020204" pitchFamily="34" charset="-122"/>
                <a:ea typeface="Microsoft YaHei" panose="020B0503020204020204" pitchFamily="34" charset="-122"/>
              </a:rPr>
              <a:t>如何避免采用正面热战争这种终极手段来达到政治目的</a:t>
            </a:r>
            <a:r>
              <a:rPr lang="zh-CN" altLang="en-US" dirty="0">
                <a:solidFill>
                  <a:srgbClr val="444444"/>
                </a:solidFill>
                <a:latin typeface="Microsoft YaHei" panose="020B0503020204020204" pitchFamily="34" charset="-122"/>
                <a:ea typeface="Microsoft YaHei" panose="020B0503020204020204" pitchFamily="34" charset="-122"/>
              </a:rPr>
              <a:t>。在现代，国家之间的冲突的形式前所未有地复杂，但这样意味着</a:t>
            </a:r>
            <a:r>
              <a:rPr lang="zh-CN" altLang="en-US" dirty="0">
                <a:solidFill>
                  <a:srgbClr val="FF0000"/>
                </a:solidFill>
                <a:latin typeface="Microsoft YaHei" panose="020B0503020204020204" pitchFamily="34" charset="-122"/>
                <a:ea typeface="Microsoft YaHei" panose="020B0503020204020204" pitchFamily="34" charset="-122"/>
              </a:rPr>
              <a:t>可以用来达成政治目的的手段前所未有地丰富</a:t>
            </a:r>
            <a:r>
              <a:rPr lang="zh-CN" altLang="en-US" dirty="0">
                <a:solidFill>
                  <a:srgbClr val="444444"/>
                </a:solidFill>
                <a:latin typeface="Microsoft YaHei" panose="020B0503020204020204" pitchFamily="34" charset="-122"/>
                <a:ea typeface="Microsoft YaHei" panose="020B0503020204020204" pitchFamily="34" charset="-122"/>
              </a:rPr>
              <a:t>。通过</a:t>
            </a:r>
            <a:r>
              <a:rPr lang="zh-CN" altLang="en-US" dirty="0">
                <a:solidFill>
                  <a:srgbClr val="FF0000"/>
                </a:solidFill>
                <a:latin typeface="Microsoft YaHei" panose="020B0503020204020204" pitchFamily="34" charset="-122"/>
                <a:ea typeface="Microsoft YaHei" panose="020B0503020204020204" pitchFamily="34" charset="-122"/>
              </a:rPr>
              <a:t>宣传战线、经济对抗、科技竞赛、外交</a:t>
            </a:r>
            <a:r>
              <a:rPr lang="zh-CN" altLang="en-US" dirty="0">
                <a:solidFill>
                  <a:srgbClr val="444444"/>
                </a:solidFill>
                <a:latin typeface="Microsoft YaHei" panose="020B0503020204020204" pitchFamily="34" charset="-122"/>
                <a:ea typeface="Microsoft YaHei" panose="020B0503020204020204" pitchFamily="34" charset="-122"/>
              </a:rPr>
              <a:t>等各种方式，可以用比战争小得多的成本来达成同样的政治目的。当然，我们不能否认军事实力作为立国之本的重要性，但也应该看到苏联解体的前车之鉴，看到意识形态战争 、经济战争、科技竞赛这些更多样化的对抗方式一样可以毁灭一个国家，甚至比战争的毁灭更加彻底。</a:t>
            </a:r>
            <a:endParaRPr lang="zh-CN" altLang="en-US" dirty="0"/>
          </a:p>
        </p:txBody>
      </p:sp>
      <p:sp>
        <p:nvSpPr>
          <p:cNvPr id="4" name="矩形 3"/>
          <p:cNvSpPr/>
          <p:nvPr/>
        </p:nvSpPr>
        <p:spPr>
          <a:xfrm>
            <a:off x="1680114" y="3841310"/>
            <a:ext cx="8964488" cy="2031325"/>
          </a:xfrm>
          <a:prstGeom prst="rect">
            <a:avLst/>
          </a:prstGeom>
        </p:spPr>
        <p:txBody>
          <a:bodyPr wrap="square">
            <a:spAutoFit/>
          </a:bodyPr>
          <a:lstStyle/>
          <a:p>
            <a:r>
              <a:rPr lang="zh-CN" altLang="en-US" b="1" dirty="0">
                <a:solidFill>
                  <a:srgbClr val="FF0000"/>
                </a:solidFill>
                <a:latin typeface="Microsoft YaHei" panose="020B0503020204020204" pitchFamily="34" charset="-122"/>
                <a:ea typeface="Microsoft YaHei" panose="020B0503020204020204" pitchFamily="34" charset="-122"/>
              </a:rPr>
              <a:t>戴逸尧：</a:t>
            </a:r>
            <a:r>
              <a:rPr lang="zh-CN" altLang="en-US" dirty="0">
                <a:solidFill>
                  <a:srgbClr val="444444"/>
                </a:solidFill>
                <a:latin typeface="Microsoft YaHei" panose="020B0503020204020204" pitchFamily="34" charset="-122"/>
                <a:ea typeface="Microsoft YaHei" panose="020B0503020204020204" pitchFamily="34" charset="-122"/>
              </a:rPr>
              <a:t>所谓不战而屈人之兵，应当使得敌人</a:t>
            </a:r>
            <a:r>
              <a:rPr lang="zh-CN" altLang="en-US" dirty="0">
                <a:solidFill>
                  <a:srgbClr val="FF0000"/>
                </a:solidFill>
                <a:latin typeface="Microsoft YaHei" panose="020B0503020204020204" pitchFamily="34" charset="-122"/>
                <a:ea typeface="Microsoft YaHei" panose="020B0503020204020204" pitchFamily="34" charset="-122"/>
              </a:rPr>
              <a:t>不敢打、不愿打、不能打</a:t>
            </a:r>
            <a:r>
              <a:rPr lang="zh-CN" altLang="en-US" dirty="0">
                <a:solidFill>
                  <a:srgbClr val="444444"/>
                </a:solidFill>
                <a:latin typeface="Microsoft YaHei" panose="020B0503020204020204" pitchFamily="34" charset="-122"/>
                <a:ea typeface="Microsoft YaHei" panose="020B0503020204020204" pitchFamily="34" charset="-122"/>
              </a:rPr>
              <a:t>。不想打，就应当使得自身具有足够强大的实力，掌握具有战略威慑力的强大武器，在经济上具有雄厚的家底，国防建设上具有压倒性的优势，能够将对我国的战争拒之门外，将其扼杀在摇篮之中。不愿打，就应当使得敌人发动战争无法获得相应的所期待的目标，使得敌人不愿意去打这场战争，在发动战争前多次权衡利弊。不能打，让自己出于国际法与国际共识的保护之中，让自己占据道德的高点，在道理上占据优势，使得敌人陷入舆论的重压之中，让敌人付出所不能承受的代价。</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1467" y="126417"/>
            <a:ext cx="6094428" cy="2308324"/>
          </a:xfrm>
          <a:prstGeom prst="rect">
            <a:avLst/>
          </a:prstGeom>
          <a:noFill/>
        </p:spPr>
        <p:txBody>
          <a:bodyPr wrap="square">
            <a:spAutoFit/>
          </a:bodyPr>
          <a:lstStyle/>
          <a:p>
            <a:r>
              <a:rPr lang="zh-CN" altLang="en-US" sz="1800" b="1" dirty="0">
                <a:latin typeface="宋体" panose="02010600030101010101" pitchFamily="2" charset="-122"/>
                <a:ea typeface="宋体" panose="02010600030101010101" pitchFamily="2" charset="-122"/>
              </a:rPr>
              <a:t>《虚实》：</a:t>
            </a:r>
            <a:r>
              <a:rPr lang="zh-CN" altLang="en-US" dirty="0">
                <a:solidFill>
                  <a:srgbClr val="000000"/>
                </a:solidFill>
                <a:latin typeface="宋体" panose="02010600030101010101" pitchFamily="2" charset="-122"/>
                <a:ea typeface="宋体" panose="02010600030101010101" pitchFamily="2" charset="-122"/>
              </a:rPr>
              <a:t>“虚”即空虚，指兵力分散而薄弱，“实”即充实，指兵力集中而强大。“虚实”也指作战行动中虚虚实实，示形佯动等手段。本篇是</a:t>
            </a:r>
            <a:r>
              <a:rPr lang="en-US" altLang="zh-CN" dirty="0">
                <a:solidFill>
                  <a:srgbClr val="000000"/>
                </a:solidFill>
                <a:latin typeface="宋体" panose="02010600030101010101" pitchFamily="2" charset="-122"/>
                <a:ea typeface="宋体" panose="02010600030101010101" pitchFamily="2" charset="-122"/>
              </a:rPr>
              <a:t>《</a:t>
            </a:r>
            <a:r>
              <a:rPr lang="zh-CN" altLang="en-US" dirty="0">
                <a:solidFill>
                  <a:srgbClr val="000000"/>
                </a:solidFill>
                <a:latin typeface="宋体" panose="02010600030101010101" pitchFamily="2" charset="-122"/>
                <a:ea typeface="宋体" panose="02010600030101010101" pitchFamily="2" charset="-122"/>
              </a:rPr>
              <a:t>势篇</a:t>
            </a:r>
            <a:r>
              <a:rPr lang="en-US" altLang="zh-CN" dirty="0">
                <a:solidFill>
                  <a:srgbClr val="000000"/>
                </a:solidFill>
                <a:latin typeface="宋体" panose="02010600030101010101" pitchFamily="2" charset="-122"/>
                <a:ea typeface="宋体" panose="02010600030101010101" pitchFamily="2" charset="-122"/>
              </a:rPr>
              <a:t>》</a:t>
            </a:r>
            <a:r>
              <a:rPr lang="zh-CN" altLang="en-US" dirty="0">
                <a:solidFill>
                  <a:srgbClr val="000000"/>
                </a:solidFill>
                <a:latin typeface="宋体" panose="02010600030101010101" pitchFamily="2" charset="-122"/>
                <a:ea typeface="宋体" panose="02010600030101010101" pitchFamily="2" charset="-122"/>
              </a:rPr>
              <a:t>中“任势”战略思想的进一步发挥和深化。在本篇中，孙子论述了军事战争中“虚”、“实”关系相互对立、相互转化这一具有普遍规律性的问题，提出了“致人而不致于人</a:t>
            </a:r>
            <a:r>
              <a:rPr lang="en-US" altLang="zh-CN" dirty="0">
                <a:solidFill>
                  <a:srgbClr val="000000"/>
                </a:solidFill>
                <a:latin typeface="宋体" panose="02010600030101010101" pitchFamily="2" charset="-122"/>
                <a:ea typeface="宋体" panose="02010600030101010101" pitchFamily="2" charset="-122"/>
              </a:rPr>
              <a:t>”</a:t>
            </a:r>
            <a:r>
              <a:rPr lang="zh-CN" altLang="en-US" dirty="0">
                <a:solidFill>
                  <a:srgbClr val="000000"/>
                </a:solidFill>
                <a:latin typeface="宋体" panose="02010600030101010101" pitchFamily="2" charset="-122"/>
                <a:ea typeface="宋体" panose="02010600030101010101" pitchFamily="2" charset="-122"/>
              </a:rPr>
              <a:t>掌握战场主动权的重要论述，并提出了“兵形像水”的用兵规律。</a:t>
            </a:r>
            <a:endParaRPr lang="zh-CN" altLang="en-US" dirty="0">
              <a:solidFill>
                <a:srgbClr val="FF0000"/>
              </a:solidFill>
              <a:latin typeface="宋体" panose="02010600030101010101" pitchFamily="2" charset="-122"/>
              <a:ea typeface="宋体" panose="02010600030101010101" pitchFamily="2" charset="-122"/>
            </a:endParaRPr>
          </a:p>
          <a:p>
            <a:pPr algn="ctr"/>
            <a:endParaRPr lang="zh-CN" altLang="en-US" sz="1800" b="1" dirty="0">
              <a:latin typeface="宋体" panose="02010600030101010101" pitchFamily="2" charset="-122"/>
              <a:ea typeface="宋体" panose="02010600030101010101" pitchFamily="2" charset="-122"/>
            </a:endParaRPr>
          </a:p>
        </p:txBody>
      </p:sp>
      <p:sp>
        <p:nvSpPr>
          <p:cNvPr id="5" name="文本框 4"/>
          <p:cNvSpPr txBox="1"/>
          <p:nvPr/>
        </p:nvSpPr>
        <p:spPr>
          <a:xfrm>
            <a:off x="737648" y="2434741"/>
            <a:ext cx="6094428" cy="369332"/>
          </a:xfrm>
          <a:prstGeom prst="rect">
            <a:avLst/>
          </a:prstGeom>
          <a:noFill/>
        </p:spPr>
        <p:txBody>
          <a:bodyPr wrap="square">
            <a:spAutoFit/>
          </a:bodyPr>
          <a:lstStyle/>
          <a:p>
            <a:r>
              <a:rPr lang="zh-CN" altLang="en-US" sz="1800" b="1" dirty="0">
                <a:solidFill>
                  <a:srgbClr val="000000"/>
                </a:solidFill>
                <a:latin typeface="黑体" panose="02010609060101010101" pitchFamily="49" charset="-122"/>
                <a:ea typeface="黑体" panose="02010609060101010101" pitchFamily="49" charset="-122"/>
              </a:rPr>
              <a:t>致人而不致于人</a:t>
            </a:r>
            <a:endParaRPr lang="zh-CN" altLang="en-US" sz="1800" dirty="0">
              <a:latin typeface="黑体" panose="02010609060101010101" pitchFamily="49" charset="-122"/>
              <a:ea typeface="黑体" panose="02010609060101010101" pitchFamily="49" charset="-122"/>
            </a:endParaRPr>
          </a:p>
        </p:txBody>
      </p:sp>
      <p:sp>
        <p:nvSpPr>
          <p:cNvPr id="7" name="文本框 6"/>
          <p:cNvSpPr txBox="1"/>
          <p:nvPr/>
        </p:nvSpPr>
        <p:spPr>
          <a:xfrm>
            <a:off x="266308" y="2804073"/>
            <a:ext cx="6094428" cy="809902"/>
          </a:xfrm>
          <a:prstGeom prst="rect">
            <a:avLst/>
          </a:prstGeom>
          <a:noFill/>
        </p:spPr>
        <p:txBody>
          <a:bodyPr wrap="square">
            <a:spAutoFit/>
          </a:bodyPr>
          <a:lstStyle/>
          <a:p>
            <a:pPr eaLnBrk="1" hangingPunct="1">
              <a:lnSpc>
                <a:spcPct val="140000"/>
              </a:lnSpc>
              <a:spcBef>
                <a:spcPct val="0"/>
              </a:spcBef>
              <a:buFontTx/>
              <a:buNone/>
            </a:pPr>
            <a:r>
              <a:rPr lang="zh-CN" altLang="en-US" sz="1800" dirty="0">
                <a:solidFill>
                  <a:srgbClr val="FF0000"/>
                </a:solidFill>
                <a:latin typeface="宋体" panose="02010600030101010101" pitchFamily="2" charset="-122"/>
                <a:ea typeface="宋体" panose="02010600030101010101" pitchFamily="2" charset="-122"/>
              </a:rPr>
              <a:t>故善战，致人而不致于人。</a:t>
            </a:r>
            <a:br>
              <a:rPr lang="zh-CN" altLang="en-US" sz="1800" dirty="0">
                <a:solidFill>
                  <a:srgbClr val="000000"/>
                </a:solidFill>
                <a:latin typeface="宋体" panose="02010600030101010101" pitchFamily="2" charset="-122"/>
                <a:ea typeface="宋体" panose="02010600030101010101" pitchFamily="2" charset="-122"/>
              </a:rPr>
            </a:br>
            <a:r>
              <a:rPr lang="zh-CN" altLang="en-US" sz="1800" dirty="0">
                <a:solidFill>
                  <a:srgbClr val="000000"/>
                </a:solidFill>
                <a:latin typeface="宋体" panose="02010600030101010101" pitchFamily="2" charset="-122"/>
                <a:ea typeface="宋体" panose="02010600030101010101" pitchFamily="2" charset="-122"/>
              </a:rPr>
              <a:t>所以善于指挥作战的人能调动敌人而不被敌人调动。</a:t>
            </a:r>
          </a:p>
        </p:txBody>
      </p:sp>
      <p:sp>
        <p:nvSpPr>
          <p:cNvPr id="9" name="文本框 8"/>
          <p:cNvSpPr txBox="1"/>
          <p:nvPr/>
        </p:nvSpPr>
        <p:spPr>
          <a:xfrm>
            <a:off x="1274975" y="3782146"/>
            <a:ext cx="6094428" cy="369332"/>
          </a:xfrm>
          <a:prstGeom prst="rect">
            <a:avLst/>
          </a:prstGeom>
          <a:noFill/>
        </p:spPr>
        <p:txBody>
          <a:bodyPr wrap="square">
            <a:spAutoFit/>
          </a:bodyPr>
          <a:lstStyle/>
          <a:p>
            <a:r>
              <a:rPr lang="zh-CN" altLang="en-US" sz="1800" b="1" dirty="0">
                <a:solidFill>
                  <a:srgbClr val="000000"/>
                </a:solidFill>
                <a:latin typeface="黑体" panose="02010609060101010101" pitchFamily="49" charset="-122"/>
                <a:ea typeface="黑体" panose="02010609060101010101" pitchFamily="49" charset="-122"/>
              </a:rPr>
              <a:t>避实击虚</a:t>
            </a:r>
            <a:endParaRPr lang="zh-CN" altLang="en-US" sz="1800" dirty="0"/>
          </a:p>
        </p:txBody>
      </p:sp>
      <p:sp>
        <p:nvSpPr>
          <p:cNvPr id="11" name="文本框 10"/>
          <p:cNvSpPr txBox="1"/>
          <p:nvPr/>
        </p:nvSpPr>
        <p:spPr>
          <a:xfrm>
            <a:off x="351149" y="4167973"/>
            <a:ext cx="6094428" cy="1197700"/>
          </a:xfrm>
          <a:prstGeom prst="rect">
            <a:avLst/>
          </a:prstGeom>
          <a:noFill/>
        </p:spPr>
        <p:txBody>
          <a:bodyPr wrap="square">
            <a:spAutoFit/>
          </a:bodyPr>
          <a:lstStyle/>
          <a:p>
            <a:pPr eaLnBrk="1" hangingPunct="1">
              <a:lnSpc>
                <a:spcPct val="140000"/>
              </a:lnSpc>
              <a:spcBef>
                <a:spcPct val="0"/>
              </a:spcBef>
              <a:buFontTx/>
              <a:buNone/>
            </a:pPr>
            <a:r>
              <a:rPr lang="zh-CN" altLang="en-US" sz="1800" dirty="0">
                <a:solidFill>
                  <a:srgbClr val="FF0000"/>
                </a:solidFill>
                <a:latin typeface="宋体" panose="02010600030101010101" pitchFamily="2" charset="-122"/>
                <a:ea typeface="宋体" panose="02010600030101010101" pitchFamily="2" charset="-122"/>
              </a:rPr>
              <a:t>夫兵形象水，水之形，避高而趋下；兵之形，避实而击虚。</a:t>
            </a:r>
            <a:endParaRPr lang="en-US" altLang="zh-CN" sz="1800" dirty="0">
              <a:solidFill>
                <a:srgbClr val="FF0000"/>
              </a:solidFill>
              <a:latin typeface="宋体" panose="02010600030101010101" pitchFamily="2" charset="-122"/>
              <a:ea typeface="宋体" panose="02010600030101010101" pitchFamily="2" charset="-122"/>
            </a:endParaRPr>
          </a:p>
          <a:p>
            <a:pPr eaLnBrk="1" hangingPunct="1">
              <a:lnSpc>
                <a:spcPct val="140000"/>
              </a:lnSpc>
              <a:spcBef>
                <a:spcPct val="0"/>
              </a:spcBef>
              <a:buFontTx/>
              <a:buNone/>
            </a:pPr>
            <a:r>
              <a:rPr lang="zh-CN" altLang="en-US" sz="1800" dirty="0">
                <a:solidFill>
                  <a:srgbClr val="000000"/>
                </a:solidFill>
                <a:latin typeface="宋体" panose="02010600030101010101" pitchFamily="2" charset="-122"/>
                <a:ea typeface="宋体" panose="02010600030101010101" pitchFamily="2" charset="-122"/>
              </a:rPr>
              <a:t>用兵的规律好象水的流动，水的流动是避开高处而流向低处；作战的规律是避开敌人坚实之处而攻击他的弱点。</a:t>
            </a:r>
            <a:endParaRPr lang="zh-CN" altLang="en-US" sz="1600" dirty="0">
              <a:solidFill>
                <a:srgbClr val="FF0000"/>
              </a:solidFill>
              <a:latin typeface="宋体" panose="02010600030101010101" pitchFamily="2" charset="-122"/>
              <a:ea typeface="宋体" panose="02010600030101010101" pitchFamily="2" charset="-122"/>
            </a:endParaRPr>
          </a:p>
        </p:txBody>
      </p:sp>
      <p:sp>
        <p:nvSpPr>
          <p:cNvPr id="13" name="文本框 12"/>
          <p:cNvSpPr txBox="1"/>
          <p:nvPr/>
        </p:nvSpPr>
        <p:spPr>
          <a:xfrm>
            <a:off x="7845459" y="2332290"/>
            <a:ext cx="6094428" cy="369332"/>
          </a:xfrm>
          <a:prstGeom prst="rect">
            <a:avLst/>
          </a:prstGeom>
          <a:noFill/>
        </p:spPr>
        <p:txBody>
          <a:bodyPr wrap="square">
            <a:spAutoFit/>
          </a:bodyPr>
          <a:lstStyle/>
          <a:p>
            <a:r>
              <a:rPr lang="zh-CN" altLang="en-US" sz="1800" b="1" dirty="0">
                <a:solidFill>
                  <a:srgbClr val="000000"/>
                </a:solidFill>
                <a:latin typeface="黑体" panose="02010609060101010101" pitchFamily="49" charset="-122"/>
                <a:ea typeface="黑体" panose="02010609060101010101" pitchFamily="49" charset="-122"/>
              </a:rPr>
              <a:t>因敌制胜</a:t>
            </a:r>
            <a:endParaRPr lang="zh-CN" altLang="en-US" sz="1800" b="1" dirty="0"/>
          </a:p>
        </p:txBody>
      </p:sp>
      <p:sp>
        <p:nvSpPr>
          <p:cNvPr id="15" name="文本框 14"/>
          <p:cNvSpPr txBox="1"/>
          <p:nvPr/>
        </p:nvSpPr>
        <p:spPr>
          <a:xfrm>
            <a:off x="5795128" y="2710426"/>
            <a:ext cx="5960882" cy="1384995"/>
          </a:xfrm>
          <a:prstGeom prst="rect">
            <a:avLst/>
          </a:prstGeom>
          <a:noFill/>
        </p:spPr>
        <p:txBody>
          <a:bodyPr wrap="square">
            <a:spAutoFit/>
          </a:bodyPr>
          <a:lstStyle/>
          <a:p>
            <a:pPr eaLnBrk="1" hangingPunct="1">
              <a:spcBef>
                <a:spcPct val="0"/>
              </a:spcBef>
              <a:buFontTx/>
              <a:buNone/>
            </a:pPr>
            <a:r>
              <a:rPr lang="zh-CN" altLang="en-US" dirty="0">
                <a:solidFill>
                  <a:srgbClr val="FF0000"/>
                </a:solidFill>
                <a:latin typeface="宋体" panose="02010600030101010101" pitchFamily="2" charset="-122"/>
                <a:ea typeface="宋体" panose="02010600030101010101" pitchFamily="2" charset="-122"/>
              </a:rPr>
              <a:t>水因地而制流，兵因敌而制胜。故兵无常势，水无常形；能因敌变化而取胜者，谓之神。</a:t>
            </a:r>
            <a:br>
              <a:rPr lang="zh-CN" altLang="en-US" dirty="0">
                <a:solidFill>
                  <a:srgbClr val="FF0000"/>
                </a:solidFill>
                <a:latin typeface="宋体" panose="02010600030101010101" pitchFamily="2" charset="-122"/>
                <a:ea typeface="宋体" panose="02010600030101010101" pitchFamily="2" charset="-122"/>
              </a:rPr>
            </a:br>
            <a:r>
              <a:rPr lang="zh-CN" altLang="en-US" sz="1600" dirty="0">
                <a:solidFill>
                  <a:srgbClr val="000000"/>
                </a:solidFill>
                <a:latin typeface="宋体" panose="02010600030101010101" pitchFamily="2" charset="-122"/>
                <a:ea typeface="宋体" panose="02010600030101010101" pitchFamily="2" charset="-122"/>
              </a:rPr>
              <a:t>水因地势的高低而制约流向，作战则根据敌人的变化而夺取胜利。战争没有固定的态势，水流没有不变的形态。能根据敌情的变化而夺取胜利的，就叫做用兵如神。</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ChangeArrowheads="1"/>
          </p:cNvSpPr>
          <p:nvPr/>
        </p:nvSpPr>
        <p:spPr bwMode="auto">
          <a:xfrm>
            <a:off x="0" y="764540"/>
            <a:ext cx="122199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4800" b="1">
                <a:latin typeface="微软雅黑" panose="020B0503020204020204" charset="-122"/>
                <a:ea typeface="微软雅黑" panose="020B0503020204020204" charset="-122"/>
              </a:rPr>
              <a:t>第五节</a:t>
            </a:r>
            <a:r>
              <a:rPr kumimoji="0" lang="en-US" altLang="zh-CN" sz="4800" b="1">
                <a:latin typeface="微软雅黑" panose="020B0503020204020204" charset="-122"/>
                <a:ea typeface="微软雅黑" panose="020B0503020204020204" charset="-122"/>
              </a:rPr>
              <a:t>《</a:t>
            </a:r>
            <a:r>
              <a:rPr kumimoji="0" lang="zh-CN" altLang="en-US" sz="4800" b="1">
                <a:latin typeface="微软雅黑" panose="020B0503020204020204" charset="-122"/>
                <a:ea typeface="微软雅黑" panose="020B0503020204020204" charset="-122"/>
              </a:rPr>
              <a:t>孙子兵法</a:t>
            </a:r>
            <a:r>
              <a:rPr kumimoji="0" lang="en-US" altLang="zh-CN" sz="4800" b="1">
                <a:latin typeface="微软雅黑" panose="020B0503020204020204" charset="-122"/>
                <a:ea typeface="微软雅黑" panose="020B0503020204020204" charset="-122"/>
              </a:rPr>
              <a:t>》</a:t>
            </a:r>
            <a:r>
              <a:rPr kumimoji="0" lang="zh-CN" altLang="en-US" sz="4800" b="1">
                <a:latin typeface="微软雅黑" panose="020B0503020204020204" charset="-122"/>
                <a:ea typeface="微软雅黑" panose="020B0503020204020204" charset="-122"/>
              </a:rPr>
              <a:t>的战胜论</a:t>
            </a:r>
            <a:endParaRPr kumimoji="0" lang="en-US" altLang="zh-CN" sz="4800" b="1">
              <a:solidFill>
                <a:schemeClr val="accent2">
                  <a:lumMod val="75000"/>
                </a:schemeClr>
              </a:solidFill>
              <a:latin typeface="微软雅黑" panose="020B0503020204020204" charset="-122"/>
              <a:ea typeface="微软雅黑" panose="020B0503020204020204" charset="-122"/>
            </a:endParaRPr>
          </a:p>
        </p:txBody>
      </p:sp>
      <p:sp>
        <p:nvSpPr>
          <p:cNvPr id="2" name="文本框 1"/>
          <p:cNvSpPr txBox="1"/>
          <p:nvPr/>
        </p:nvSpPr>
        <p:spPr>
          <a:xfrm>
            <a:off x="1271270" y="3691255"/>
            <a:ext cx="1739265" cy="521970"/>
          </a:xfrm>
          <a:prstGeom prst="rect">
            <a:avLst/>
          </a:prstGeom>
          <a:noFill/>
        </p:spPr>
        <p:txBody>
          <a:bodyPr wrap="square" rtlCol="0">
            <a:spAutoFit/>
          </a:bodyPr>
          <a:lstStyle/>
          <a:p>
            <a:r>
              <a:rPr lang="zh-CN" altLang="en-US" sz="2800" b="1">
                <a:latin typeface="微软雅黑" panose="020B0503020204020204" charset="-122"/>
                <a:ea typeface="微软雅黑" panose="020B0503020204020204" charset="-122"/>
                <a:sym typeface="+mn-ea"/>
              </a:rPr>
              <a:t>战而胜之</a:t>
            </a:r>
          </a:p>
        </p:txBody>
      </p:sp>
      <p:sp>
        <p:nvSpPr>
          <p:cNvPr id="3" name="文本框 2"/>
          <p:cNvSpPr txBox="1"/>
          <p:nvPr>
            <p:custDataLst>
              <p:tags r:id="rId1"/>
            </p:custDataLst>
          </p:nvPr>
        </p:nvSpPr>
        <p:spPr>
          <a:xfrm>
            <a:off x="3792220" y="2503805"/>
            <a:ext cx="1816100" cy="521970"/>
          </a:xfrm>
          <a:prstGeom prst="rect">
            <a:avLst/>
          </a:prstGeom>
          <a:noFill/>
        </p:spPr>
        <p:txBody>
          <a:bodyPr wrap="square" rtlCol="0">
            <a:spAutoFit/>
          </a:bodyPr>
          <a:lstStyle/>
          <a:p>
            <a:r>
              <a:rPr lang="zh-CN" altLang="en-US" sz="2800" b="1">
                <a:solidFill>
                  <a:schemeClr val="tx1"/>
                </a:solidFill>
                <a:latin typeface="微软雅黑" panose="020B0503020204020204" charset="-122"/>
                <a:ea typeface="微软雅黑" panose="020B0503020204020204" charset="-122"/>
                <a:sym typeface="+mn-ea"/>
              </a:rPr>
              <a:t>料敌先机</a:t>
            </a:r>
          </a:p>
        </p:txBody>
      </p:sp>
      <p:sp>
        <p:nvSpPr>
          <p:cNvPr id="4" name="文本框 3"/>
          <p:cNvSpPr txBox="1"/>
          <p:nvPr>
            <p:custDataLst>
              <p:tags r:id="rId2"/>
            </p:custDataLst>
          </p:nvPr>
        </p:nvSpPr>
        <p:spPr>
          <a:xfrm>
            <a:off x="3792220" y="3091180"/>
            <a:ext cx="1816100" cy="521970"/>
          </a:xfrm>
          <a:prstGeom prst="rect">
            <a:avLst/>
          </a:prstGeom>
          <a:noFill/>
        </p:spPr>
        <p:txBody>
          <a:bodyPr wrap="square" rtlCol="0">
            <a:spAutoFit/>
          </a:bodyPr>
          <a:lstStyle/>
          <a:p>
            <a:r>
              <a:rPr lang="zh-CN" altLang="en-US" sz="2800" b="1">
                <a:solidFill>
                  <a:schemeClr val="tx1"/>
                </a:solidFill>
                <a:latin typeface="微软雅黑" panose="020B0503020204020204" charset="-122"/>
                <a:ea typeface="微软雅黑" panose="020B0503020204020204" charset="-122"/>
                <a:sym typeface="+mn-ea"/>
              </a:rPr>
              <a:t>出奇制胜</a:t>
            </a:r>
          </a:p>
        </p:txBody>
      </p:sp>
      <p:sp>
        <p:nvSpPr>
          <p:cNvPr id="5" name="文本框 4"/>
          <p:cNvSpPr txBox="1"/>
          <p:nvPr>
            <p:custDataLst>
              <p:tags r:id="rId3"/>
            </p:custDataLst>
          </p:nvPr>
        </p:nvSpPr>
        <p:spPr>
          <a:xfrm>
            <a:off x="3792220" y="3691255"/>
            <a:ext cx="1816100" cy="521970"/>
          </a:xfrm>
          <a:prstGeom prst="rect">
            <a:avLst/>
          </a:prstGeom>
          <a:noFill/>
        </p:spPr>
        <p:txBody>
          <a:bodyPr wrap="square" rtlCol="0">
            <a:spAutoFit/>
          </a:bodyPr>
          <a:lstStyle/>
          <a:p>
            <a:r>
              <a:rPr lang="zh-CN" altLang="en-US" sz="2800" b="1">
                <a:solidFill>
                  <a:schemeClr val="tx1"/>
                </a:solidFill>
                <a:latin typeface="微软雅黑" panose="020B0503020204020204" charset="-122"/>
                <a:ea typeface="微软雅黑" panose="020B0503020204020204" charset="-122"/>
                <a:sym typeface="+mn-ea"/>
              </a:rPr>
              <a:t>速战速决</a:t>
            </a:r>
          </a:p>
        </p:txBody>
      </p:sp>
      <p:sp>
        <p:nvSpPr>
          <p:cNvPr id="6" name="文本框 5"/>
          <p:cNvSpPr txBox="1"/>
          <p:nvPr>
            <p:custDataLst>
              <p:tags r:id="rId4"/>
            </p:custDataLst>
          </p:nvPr>
        </p:nvSpPr>
        <p:spPr>
          <a:xfrm>
            <a:off x="3792220" y="4291330"/>
            <a:ext cx="1816100" cy="521970"/>
          </a:xfrm>
          <a:prstGeom prst="rect">
            <a:avLst/>
          </a:prstGeom>
          <a:noFill/>
        </p:spPr>
        <p:txBody>
          <a:bodyPr wrap="square" rtlCol="0">
            <a:spAutoFit/>
          </a:bodyPr>
          <a:lstStyle/>
          <a:p>
            <a:r>
              <a:rPr lang="zh-CN" altLang="en-US" sz="2800" b="1">
                <a:solidFill>
                  <a:schemeClr val="tx1"/>
                </a:solidFill>
                <a:latin typeface="微软雅黑" panose="020B0503020204020204" charset="-122"/>
                <a:ea typeface="微软雅黑" panose="020B0503020204020204" charset="-122"/>
                <a:sym typeface="+mn-ea"/>
              </a:rPr>
              <a:t>因敌制胜</a:t>
            </a:r>
          </a:p>
        </p:txBody>
      </p:sp>
      <p:sp>
        <p:nvSpPr>
          <p:cNvPr id="7" name="文本框 6"/>
          <p:cNvSpPr txBox="1"/>
          <p:nvPr>
            <p:custDataLst>
              <p:tags r:id="rId5"/>
            </p:custDataLst>
          </p:nvPr>
        </p:nvSpPr>
        <p:spPr>
          <a:xfrm>
            <a:off x="3792220" y="1917065"/>
            <a:ext cx="1816100" cy="521970"/>
          </a:xfrm>
          <a:prstGeom prst="rect">
            <a:avLst/>
          </a:prstGeom>
          <a:noFill/>
        </p:spPr>
        <p:txBody>
          <a:bodyPr wrap="square" rtlCol="0">
            <a:spAutoFit/>
          </a:bodyPr>
          <a:lstStyle/>
          <a:p>
            <a:r>
              <a:rPr lang="zh-CN" altLang="en-US" sz="2800" b="1">
                <a:solidFill>
                  <a:schemeClr val="tx1"/>
                </a:solidFill>
                <a:latin typeface="微软雅黑" panose="020B0503020204020204" charset="-122"/>
                <a:ea typeface="微软雅黑" panose="020B0503020204020204" charset="-122"/>
                <a:sym typeface="+mn-ea"/>
              </a:rPr>
              <a:t>胜于易胜</a:t>
            </a:r>
          </a:p>
        </p:txBody>
      </p:sp>
      <p:sp>
        <p:nvSpPr>
          <p:cNvPr id="8" name="文本框 7"/>
          <p:cNvSpPr txBox="1"/>
          <p:nvPr>
            <p:custDataLst>
              <p:tags r:id="rId6"/>
            </p:custDataLst>
          </p:nvPr>
        </p:nvSpPr>
        <p:spPr>
          <a:xfrm>
            <a:off x="3792220" y="4917440"/>
            <a:ext cx="1816100" cy="521970"/>
          </a:xfrm>
          <a:prstGeom prst="rect">
            <a:avLst/>
          </a:prstGeom>
          <a:noFill/>
        </p:spPr>
        <p:txBody>
          <a:bodyPr wrap="square" rtlCol="0">
            <a:spAutoFit/>
          </a:bodyPr>
          <a:lstStyle/>
          <a:p>
            <a:r>
              <a:rPr lang="zh-CN" altLang="en-US" sz="2800" b="1">
                <a:solidFill>
                  <a:schemeClr val="tx1"/>
                </a:solidFill>
                <a:latin typeface="微软雅黑" panose="020B0503020204020204" charset="-122"/>
                <a:ea typeface="微软雅黑" panose="020B0503020204020204" charset="-122"/>
                <a:sym typeface="+mn-ea"/>
              </a:rPr>
              <a:t>以迂为直</a:t>
            </a:r>
          </a:p>
        </p:txBody>
      </p:sp>
      <p:sp>
        <p:nvSpPr>
          <p:cNvPr id="9" name="文本框 8"/>
          <p:cNvSpPr txBox="1"/>
          <p:nvPr>
            <p:custDataLst>
              <p:tags r:id="rId7"/>
            </p:custDataLst>
          </p:nvPr>
        </p:nvSpPr>
        <p:spPr>
          <a:xfrm>
            <a:off x="3792220" y="5517515"/>
            <a:ext cx="1816100" cy="521970"/>
          </a:xfrm>
          <a:prstGeom prst="rect">
            <a:avLst/>
          </a:prstGeom>
          <a:noFill/>
        </p:spPr>
        <p:txBody>
          <a:bodyPr wrap="square" rtlCol="0">
            <a:spAutoFit/>
          </a:bodyPr>
          <a:lstStyle/>
          <a:p>
            <a:r>
              <a:rPr lang="zh-CN" altLang="en-US" sz="2800" b="1">
                <a:solidFill>
                  <a:schemeClr val="tx1"/>
                </a:solidFill>
                <a:latin typeface="微软雅黑" panose="020B0503020204020204" charset="-122"/>
                <a:ea typeface="微软雅黑" panose="020B0503020204020204" charset="-122"/>
                <a:sym typeface="+mn-ea"/>
              </a:rPr>
              <a:t>重点守备</a:t>
            </a:r>
          </a:p>
        </p:txBody>
      </p:sp>
      <p:cxnSp>
        <p:nvCxnSpPr>
          <p:cNvPr id="10" name="肘形连接符 9"/>
          <p:cNvCxnSpPr>
            <a:stCxn id="2" idx="3"/>
            <a:endCxn id="7" idx="1"/>
          </p:cNvCxnSpPr>
          <p:nvPr/>
        </p:nvCxnSpPr>
        <p:spPr>
          <a:xfrm flipV="1">
            <a:off x="3010535" y="2178050"/>
            <a:ext cx="781685" cy="1774190"/>
          </a:xfrm>
          <a:prstGeom prst="bentConnector3">
            <a:avLst>
              <a:gd name="adj1" fmla="val 50041"/>
            </a:avLst>
          </a:prstGeom>
          <a:solidFill>
            <a:schemeClr val="accent1"/>
          </a:solidFill>
          <a:ln w="9525" cap="flat" cmpd="sng" algn="ctr">
            <a:solidFill>
              <a:schemeClr val="tx1"/>
            </a:solidFill>
            <a:prstDash val="solid"/>
            <a:round/>
            <a:headEnd type="none" w="med" len="med"/>
            <a:tailEnd type="arrow" w="med" len="med"/>
          </a:ln>
        </p:spPr>
      </p:cxnSp>
      <p:sp>
        <p:nvSpPr>
          <p:cNvPr id="11" name="文本框 10"/>
          <p:cNvSpPr txBox="1"/>
          <p:nvPr>
            <p:custDataLst>
              <p:tags r:id="rId8"/>
            </p:custDataLst>
          </p:nvPr>
        </p:nvSpPr>
        <p:spPr>
          <a:xfrm>
            <a:off x="6383655" y="1917065"/>
            <a:ext cx="2375535" cy="521970"/>
          </a:xfrm>
          <a:prstGeom prst="rect">
            <a:avLst/>
          </a:prstGeom>
          <a:noFill/>
        </p:spPr>
        <p:txBody>
          <a:bodyPr wrap="square" rtlCol="0">
            <a:spAutoFit/>
          </a:bodyPr>
          <a:lstStyle/>
          <a:p>
            <a:r>
              <a:rPr lang="zh-CN" altLang="en-US" sz="2800" b="1">
                <a:solidFill>
                  <a:schemeClr val="tx1"/>
                </a:solidFill>
                <a:latin typeface="微软雅黑" panose="020B0503020204020204" charset="-122"/>
                <a:ea typeface="微软雅黑" panose="020B0503020204020204" charset="-122"/>
                <a:sym typeface="+mn-ea"/>
              </a:rPr>
              <a:t>如何选择敌人</a:t>
            </a:r>
          </a:p>
        </p:txBody>
      </p:sp>
      <p:cxnSp>
        <p:nvCxnSpPr>
          <p:cNvPr id="12" name="直接箭头连接符 11"/>
          <p:cNvCxnSpPr>
            <a:stCxn id="7" idx="3"/>
            <a:endCxn id="11" idx="1"/>
          </p:cNvCxnSpPr>
          <p:nvPr/>
        </p:nvCxnSpPr>
        <p:spPr>
          <a:xfrm>
            <a:off x="5608320" y="2178050"/>
            <a:ext cx="775335" cy="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3" name="文本框 12"/>
          <p:cNvSpPr txBox="1"/>
          <p:nvPr>
            <p:custDataLst>
              <p:tags r:id="rId9"/>
            </p:custDataLst>
          </p:nvPr>
        </p:nvSpPr>
        <p:spPr>
          <a:xfrm>
            <a:off x="9480550" y="1917065"/>
            <a:ext cx="1368425" cy="521970"/>
          </a:xfrm>
          <a:prstGeom prst="rect">
            <a:avLst/>
          </a:prstGeom>
          <a:noFill/>
        </p:spPr>
        <p:txBody>
          <a:bodyPr wrap="square" rtlCol="0">
            <a:spAutoFit/>
          </a:bodyPr>
          <a:lstStyle/>
          <a:p>
            <a:r>
              <a:rPr lang="zh-CN" altLang="en-US" sz="2800" b="1">
                <a:solidFill>
                  <a:schemeClr val="tx1"/>
                </a:solidFill>
                <a:latin typeface="微软雅黑" panose="020B0503020204020204" charset="-122"/>
                <a:ea typeface="微软雅黑" panose="020B0503020204020204" charset="-122"/>
                <a:sym typeface="+mn-ea"/>
              </a:rPr>
              <a:t>易胜论</a:t>
            </a:r>
          </a:p>
        </p:txBody>
      </p:sp>
      <p:cxnSp>
        <p:nvCxnSpPr>
          <p:cNvPr id="14" name="直接箭头连接符 13"/>
          <p:cNvCxnSpPr>
            <a:stCxn id="11" idx="3"/>
            <a:endCxn id="13" idx="1"/>
          </p:cNvCxnSpPr>
          <p:nvPr/>
        </p:nvCxnSpPr>
        <p:spPr>
          <a:xfrm>
            <a:off x="8759190" y="2178050"/>
            <a:ext cx="721360" cy="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15" name="肘形连接符 14"/>
          <p:cNvCxnSpPr>
            <a:stCxn id="2" idx="3"/>
            <a:endCxn id="3" idx="1"/>
          </p:cNvCxnSpPr>
          <p:nvPr/>
        </p:nvCxnSpPr>
        <p:spPr>
          <a:xfrm flipV="1">
            <a:off x="3010535" y="2764790"/>
            <a:ext cx="781685" cy="1187450"/>
          </a:xfrm>
          <a:prstGeom prst="bentConnector3">
            <a:avLst>
              <a:gd name="adj1" fmla="val 50041"/>
            </a:avLst>
          </a:prstGeom>
          <a:solidFill>
            <a:schemeClr val="accent1"/>
          </a:solidFill>
          <a:ln w="9525" cap="flat" cmpd="sng" algn="ctr">
            <a:solidFill>
              <a:schemeClr val="tx1"/>
            </a:solidFill>
            <a:prstDash val="solid"/>
            <a:round/>
            <a:headEnd type="none" w="med" len="med"/>
            <a:tailEnd type="arrow" w="med" len="med"/>
          </a:ln>
        </p:spPr>
      </p:cxnSp>
      <p:sp>
        <p:nvSpPr>
          <p:cNvPr id="16" name="文本框 15"/>
          <p:cNvSpPr txBox="1"/>
          <p:nvPr>
            <p:custDataLst>
              <p:tags r:id="rId10"/>
            </p:custDataLst>
          </p:nvPr>
        </p:nvSpPr>
        <p:spPr>
          <a:xfrm>
            <a:off x="6384290" y="2503805"/>
            <a:ext cx="2375535" cy="521970"/>
          </a:xfrm>
          <a:prstGeom prst="rect">
            <a:avLst/>
          </a:prstGeom>
          <a:noFill/>
        </p:spPr>
        <p:txBody>
          <a:bodyPr wrap="square" rtlCol="0">
            <a:spAutoFit/>
          </a:bodyPr>
          <a:lstStyle/>
          <a:p>
            <a:r>
              <a:rPr lang="zh-CN" altLang="en-US" sz="2800" b="1">
                <a:solidFill>
                  <a:schemeClr val="tx1"/>
                </a:solidFill>
                <a:latin typeface="微软雅黑" panose="020B0503020204020204" charset="-122"/>
                <a:ea typeface="微软雅黑" panose="020B0503020204020204" charset="-122"/>
                <a:sym typeface="+mn-ea"/>
              </a:rPr>
              <a:t>掌握战场主动</a:t>
            </a:r>
          </a:p>
        </p:txBody>
      </p:sp>
      <p:sp>
        <p:nvSpPr>
          <p:cNvPr id="17" name="文本框 16"/>
          <p:cNvSpPr txBox="1"/>
          <p:nvPr>
            <p:custDataLst>
              <p:tags r:id="rId11"/>
            </p:custDataLst>
          </p:nvPr>
        </p:nvSpPr>
        <p:spPr>
          <a:xfrm>
            <a:off x="9480550" y="2503805"/>
            <a:ext cx="1368425" cy="521970"/>
          </a:xfrm>
          <a:prstGeom prst="rect">
            <a:avLst/>
          </a:prstGeom>
          <a:noFill/>
        </p:spPr>
        <p:txBody>
          <a:bodyPr wrap="square" rtlCol="0">
            <a:spAutoFit/>
          </a:bodyPr>
          <a:lstStyle/>
          <a:p>
            <a:r>
              <a:rPr lang="zh-CN" altLang="en-US" sz="2800" b="1">
                <a:solidFill>
                  <a:schemeClr val="tx1"/>
                </a:solidFill>
                <a:latin typeface="微软雅黑" panose="020B0503020204020204" charset="-122"/>
                <a:ea typeface="微软雅黑" panose="020B0503020204020204" charset="-122"/>
                <a:sym typeface="+mn-ea"/>
              </a:rPr>
              <a:t>致胜论</a:t>
            </a:r>
          </a:p>
        </p:txBody>
      </p:sp>
      <p:cxnSp>
        <p:nvCxnSpPr>
          <p:cNvPr id="18" name="直接箭头连接符 17"/>
          <p:cNvCxnSpPr>
            <a:stCxn id="3" idx="3"/>
            <a:endCxn id="16" idx="1"/>
          </p:cNvCxnSpPr>
          <p:nvPr/>
        </p:nvCxnSpPr>
        <p:spPr>
          <a:xfrm>
            <a:off x="5608320" y="2764790"/>
            <a:ext cx="775970" cy="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19" name="直接箭头连接符 18"/>
          <p:cNvCxnSpPr>
            <a:stCxn id="16" idx="3"/>
            <a:endCxn id="17" idx="1"/>
          </p:cNvCxnSpPr>
          <p:nvPr/>
        </p:nvCxnSpPr>
        <p:spPr>
          <a:xfrm>
            <a:off x="8759825" y="2764790"/>
            <a:ext cx="720725" cy="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0" name="肘形连接符 19"/>
          <p:cNvCxnSpPr>
            <a:stCxn id="2" idx="3"/>
            <a:endCxn id="4" idx="1"/>
          </p:cNvCxnSpPr>
          <p:nvPr/>
        </p:nvCxnSpPr>
        <p:spPr>
          <a:xfrm flipV="1">
            <a:off x="3010535" y="3352165"/>
            <a:ext cx="781685" cy="600075"/>
          </a:xfrm>
          <a:prstGeom prst="bentConnector3">
            <a:avLst>
              <a:gd name="adj1" fmla="val 50041"/>
            </a:avLst>
          </a:prstGeom>
          <a:solidFill>
            <a:schemeClr val="accent1"/>
          </a:solidFill>
          <a:ln w="9525" cap="flat" cmpd="sng" algn="ctr">
            <a:solidFill>
              <a:schemeClr val="tx1"/>
            </a:solidFill>
            <a:prstDash val="solid"/>
            <a:round/>
            <a:headEnd type="none" w="med" len="med"/>
            <a:tailEnd type="arrow" w="med" len="med"/>
          </a:ln>
        </p:spPr>
      </p:cxnSp>
      <p:sp>
        <p:nvSpPr>
          <p:cNvPr id="21" name="文本框 20"/>
          <p:cNvSpPr txBox="1"/>
          <p:nvPr>
            <p:custDataLst>
              <p:tags r:id="rId12"/>
            </p:custDataLst>
          </p:nvPr>
        </p:nvSpPr>
        <p:spPr>
          <a:xfrm>
            <a:off x="6389370" y="3090545"/>
            <a:ext cx="2375535" cy="521970"/>
          </a:xfrm>
          <a:prstGeom prst="rect">
            <a:avLst/>
          </a:prstGeom>
          <a:noFill/>
        </p:spPr>
        <p:txBody>
          <a:bodyPr wrap="square" rtlCol="0">
            <a:spAutoFit/>
          </a:bodyPr>
          <a:lstStyle/>
          <a:p>
            <a:r>
              <a:rPr lang="zh-CN" altLang="en-US" sz="2800" b="1">
                <a:solidFill>
                  <a:schemeClr val="tx1"/>
                </a:solidFill>
                <a:latin typeface="微软雅黑" panose="020B0503020204020204" charset="-122"/>
                <a:ea typeface="微软雅黑" panose="020B0503020204020204" charset="-122"/>
                <a:sym typeface="+mn-ea"/>
              </a:rPr>
              <a:t>善于隐蔽企图</a:t>
            </a:r>
          </a:p>
        </p:txBody>
      </p:sp>
      <p:cxnSp>
        <p:nvCxnSpPr>
          <p:cNvPr id="22" name="直接箭头连接符 21"/>
          <p:cNvCxnSpPr>
            <a:stCxn id="4" idx="3"/>
            <a:endCxn id="21" idx="1"/>
          </p:cNvCxnSpPr>
          <p:nvPr/>
        </p:nvCxnSpPr>
        <p:spPr>
          <a:xfrm flipV="1">
            <a:off x="5608320" y="3351530"/>
            <a:ext cx="781050" cy="63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3" name="文本框 22"/>
          <p:cNvSpPr txBox="1"/>
          <p:nvPr>
            <p:custDataLst>
              <p:tags r:id="rId13"/>
            </p:custDataLst>
          </p:nvPr>
        </p:nvSpPr>
        <p:spPr>
          <a:xfrm>
            <a:off x="9480550" y="3090545"/>
            <a:ext cx="1368425" cy="521970"/>
          </a:xfrm>
          <a:prstGeom prst="rect">
            <a:avLst/>
          </a:prstGeom>
          <a:noFill/>
        </p:spPr>
        <p:txBody>
          <a:bodyPr wrap="square" rtlCol="0">
            <a:spAutoFit/>
          </a:bodyPr>
          <a:lstStyle/>
          <a:p>
            <a:r>
              <a:rPr lang="zh-CN" altLang="en-US" sz="2800" b="1">
                <a:solidFill>
                  <a:schemeClr val="tx1"/>
                </a:solidFill>
                <a:latin typeface="微软雅黑" panose="020B0503020204020204" charset="-122"/>
                <a:ea typeface="微软雅黑" panose="020B0503020204020204" charset="-122"/>
                <a:sym typeface="+mn-ea"/>
              </a:rPr>
              <a:t>奇胜论</a:t>
            </a:r>
          </a:p>
        </p:txBody>
      </p:sp>
      <p:cxnSp>
        <p:nvCxnSpPr>
          <p:cNvPr id="24" name="直接箭头连接符 23"/>
          <p:cNvCxnSpPr>
            <a:stCxn id="21" idx="3"/>
            <a:endCxn id="23" idx="1"/>
          </p:cNvCxnSpPr>
          <p:nvPr/>
        </p:nvCxnSpPr>
        <p:spPr>
          <a:xfrm>
            <a:off x="8764905" y="3351530"/>
            <a:ext cx="715645" cy="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5" name="直接箭头连接符 24"/>
          <p:cNvCxnSpPr>
            <a:stCxn id="2" idx="3"/>
            <a:endCxn id="5" idx="1"/>
          </p:cNvCxnSpPr>
          <p:nvPr/>
        </p:nvCxnSpPr>
        <p:spPr>
          <a:xfrm>
            <a:off x="3010535" y="3952240"/>
            <a:ext cx="781685" cy="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6" name="文本框 25"/>
          <p:cNvSpPr txBox="1"/>
          <p:nvPr>
            <p:custDataLst>
              <p:tags r:id="rId14"/>
            </p:custDataLst>
          </p:nvPr>
        </p:nvSpPr>
        <p:spPr>
          <a:xfrm>
            <a:off x="6390005" y="3698875"/>
            <a:ext cx="2375535" cy="521970"/>
          </a:xfrm>
          <a:prstGeom prst="rect">
            <a:avLst/>
          </a:prstGeom>
          <a:noFill/>
        </p:spPr>
        <p:txBody>
          <a:bodyPr wrap="square" rtlCol="0">
            <a:spAutoFit/>
          </a:bodyPr>
          <a:lstStyle/>
          <a:p>
            <a:r>
              <a:rPr lang="zh-CN" altLang="en-US" sz="2800" b="1">
                <a:solidFill>
                  <a:schemeClr val="tx1"/>
                </a:solidFill>
                <a:latin typeface="微软雅黑" panose="020B0503020204020204" charset="-122"/>
                <a:ea typeface="微软雅黑" panose="020B0503020204020204" charset="-122"/>
                <a:sym typeface="+mn-ea"/>
              </a:rPr>
              <a:t>兵贵胜不贵久</a:t>
            </a:r>
          </a:p>
        </p:txBody>
      </p:sp>
      <p:sp>
        <p:nvSpPr>
          <p:cNvPr id="27" name="文本框 26"/>
          <p:cNvSpPr txBox="1"/>
          <p:nvPr>
            <p:custDataLst>
              <p:tags r:id="rId15"/>
            </p:custDataLst>
          </p:nvPr>
        </p:nvSpPr>
        <p:spPr>
          <a:xfrm>
            <a:off x="9479915" y="3698875"/>
            <a:ext cx="1368425" cy="521970"/>
          </a:xfrm>
          <a:prstGeom prst="rect">
            <a:avLst/>
          </a:prstGeom>
          <a:noFill/>
        </p:spPr>
        <p:txBody>
          <a:bodyPr wrap="square" rtlCol="0">
            <a:spAutoFit/>
          </a:bodyPr>
          <a:lstStyle/>
          <a:p>
            <a:r>
              <a:rPr lang="zh-CN" altLang="en-US" sz="2800" b="1">
                <a:solidFill>
                  <a:schemeClr val="tx1"/>
                </a:solidFill>
                <a:latin typeface="微软雅黑" panose="020B0503020204020204" charset="-122"/>
                <a:ea typeface="微软雅黑" panose="020B0503020204020204" charset="-122"/>
                <a:sym typeface="+mn-ea"/>
              </a:rPr>
              <a:t>速胜论</a:t>
            </a:r>
          </a:p>
        </p:txBody>
      </p:sp>
      <p:cxnSp>
        <p:nvCxnSpPr>
          <p:cNvPr id="28" name="直接箭头连接符 27"/>
          <p:cNvCxnSpPr>
            <a:stCxn id="5" idx="3"/>
            <a:endCxn id="26" idx="1"/>
          </p:cNvCxnSpPr>
          <p:nvPr/>
        </p:nvCxnSpPr>
        <p:spPr>
          <a:xfrm>
            <a:off x="5608320" y="3952240"/>
            <a:ext cx="781685" cy="76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9" name="直接箭头连接符 28"/>
          <p:cNvCxnSpPr>
            <a:stCxn id="26" idx="3"/>
            <a:endCxn id="27" idx="1"/>
          </p:cNvCxnSpPr>
          <p:nvPr/>
        </p:nvCxnSpPr>
        <p:spPr>
          <a:xfrm>
            <a:off x="8765540" y="3959860"/>
            <a:ext cx="714375" cy="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0" name="肘形连接符 29"/>
          <p:cNvCxnSpPr>
            <a:stCxn id="2" idx="3"/>
            <a:endCxn id="6" idx="1"/>
          </p:cNvCxnSpPr>
          <p:nvPr/>
        </p:nvCxnSpPr>
        <p:spPr>
          <a:xfrm>
            <a:off x="3010535" y="3952240"/>
            <a:ext cx="781685" cy="600075"/>
          </a:xfrm>
          <a:prstGeom prst="bentConnector3">
            <a:avLst>
              <a:gd name="adj1" fmla="val 50041"/>
            </a:avLst>
          </a:prstGeom>
          <a:solidFill>
            <a:schemeClr val="accent1"/>
          </a:solidFill>
          <a:ln w="9525" cap="flat" cmpd="sng" algn="ctr">
            <a:solidFill>
              <a:schemeClr val="tx1"/>
            </a:solidFill>
            <a:prstDash val="solid"/>
            <a:round/>
            <a:headEnd type="none" w="med" len="med"/>
            <a:tailEnd type="arrow" w="med" len="med"/>
          </a:ln>
        </p:spPr>
      </p:cxnSp>
      <p:sp>
        <p:nvSpPr>
          <p:cNvPr id="31" name="文本框 30"/>
          <p:cNvSpPr txBox="1"/>
          <p:nvPr>
            <p:custDataLst>
              <p:tags r:id="rId16"/>
            </p:custDataLst>
          </p:nvPr>
        </p:nvSpPr>
        <p:spPr>
          <a:xfrm>
            <a:off x="6383655" y="4299585"/>
            <a:ext cx="2375535" cy="521970"/>
          </a:xfrm>
          <a:prstGeom prst="rect">
            <a:avLst/>
          </a:prstGeom>
          <a:noFill/>
        </p:spPr>
        <p:txBody>
          <a:bodyPr wrap="square" rtlCol="0">
            <a:spAutoFit/>
          </a:bodyPr>
          <a:lstStyle/>
          <a:p>
            <a:r>
              <a:rPr lang="zh-CN" altLang="en-US" sz="2800" b="1">
                <a:solidFill>
                  <a:schemeClr val="tx1"/>
                </a:solidFill>
                <a:latin typeface="微软雅黑" panose="020B0503020204020204" charset="-122"/>
                <a:ea typeface="微软雅黑" panose="020B0503020204020204" charset="-122"/>
                <a:sym typeface="+mn-ea"/>
              </a:rPr>
              <a:t>反对墨守成规</a:t>
            </a:r>
          </a:p>
        </p:txBody>
      </p:sp>
      <p:sp>
        <p:nvSpPr>
          <p:cNvPr id="32" name="文本框 31"/>
          <p:cNvSpPr txBox="1"/>
          <p:nvPr>
            <p:custDataLst>
              <p:tags r:id="rId17"/>
            </p:custDataLst>
          </p:nvPr>
        </p:nvSpPr>
        <p:spPr>
          <a:xfrm>
            <a:off x="9473565" y="4299585"/>
            <a:ext cx="1368425" cy="521970"/>
          </a:xfrm>
          <a:prstGeom prst="rect">
            <a:avLst/>
          </a:prstGeom>
          <a:noFill/>
        </p:spPr>
        <p:txBody>
          <a:bodyPr wrap="square" rtlCol="0">
            <a:spAutoFit/>
          </a:bodyPr>
          <a:lstStyle/>
          <a:p>
            <a:r>
              <a:rPr lang="zh-CN" altLang="en-US" sz="2800" b="1">
                <a:solidFill>
                  <a:schemeClr val="tx1"/>
                </a:solidFill>
                <a:latin typeface="微软雅黑" panose="020B0503020204020204" charset="-122"/>
                <a:ea typeface="微软雅黑" panose="020B0503020204020204" charset="-122"/>
                <a:sym typeface="+mn-ea"/>
              </a:rPr>
              <a:t>因胜论</a:t>
            </a:r>
          </a:p>
        </p:txBody>
      </p:sp>
      <p:cxnSp>
        <p:nvCxnSpPr>
          <p:cNvPr id="33" name="直接箭头连接符 32"/>
          <p:cNvCxnSpPr>
            <a:stCxn id="6" idx="3"/>
            <a:endCxn id="31" idx="1"/>
          </p:cNvCxnSpPr>
          <p:nvPr/>
        </p:nvCxnSpPr>
        <p:spPr>
          <a:xfrm>
            <a:off x="5608320" y="4552315"/>
            <a:ext cx="775335" cy="825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4" name="直接箭头连接符 33"/>
          <p:cNvCxnSpPr>
            <a:stCxn id="31" idx="3"/>
            <a:endCxn id="32" idx="1"/>
          </p:cNvCxnSpPr>
          <p:nvPr/>
        </p:nvCxnSpPr>
        <p:spPr>
          <a:xfrm>
            <a:off x="8759190" y="4560570"/>
            <a:ext cx="714375" cy="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7" name="肘形连接符 36"/>
          <p:cNvCxnSpPr>
            <a:stCxn id="2" idx="3"/>
            <a:endCxn id="8" idx="1"/>
          </p:cNvCxnSpPr>
          <p:nvPr/>
        </p:nvCxnSpPr>
        <p:spPr>
          <a:xfrm>
            <a:off x="3010535" y="3952240"/>
            <a:ext cx="781685" cy="1226185"/>
          </a:xfrm>
          <a:prstGeom prst="bentConnector3">
            <a:avLst>
              <a:gd name="adj1" fmla="val 50041"/>
            </a:avLst>
          </a:prstGeom>
          <a:solidFill>
            <a:schemeClr val="accent1"/>
          </a:solidFill>
          <a:ln w="9525" cap="flat" cmpd="sng" algn="ctr">
            <a:solidFill>
              <a:schemeClr val="tx1"/>
            </a:solidFill>
            <a:prstDash val="solid"/>
            <a:round/>
            <a:headEnd type="none" w="med" len="med"/>
            <a:tailEnd type="arrow" w="med" len="med"/>
          </a:ln>
        </p:spPr>
      </p:cxnSp>
      <p:sp>
        <p:nvSpPr>
          <p:cNvPr id="38" name="文本框 37"/>
          <p:cNvSpPr txBox="1"/>
          <p:nvPr>
            <p:custDataLst>
              <p:tags r:id="rId18"/>
            </p:custDataLst>
          </p:nvPr>
        </p:nvSpPr>
        <p:spPr>
          <a:xfrm>
            <a:off x="6383655" y="4919345"/>
            <a:ext cx="2375535" cy="521970"/>
          </a:xfrm>
          <a:prstGeom prst="rect">
            <a:avLst/>
          </a:prstGeom>
          <a:noFill/>
        </p:spPr>
        <p:txBody>
          <a:bodyPr wrap="square" rtlCol="0">
            <a:spAutoFit/>
          </a:bodyPr>
          <a:lstStyle/>
          <a:p>
            <a:r>
              <a:rPr lang="zh-CN" altLang="en-US" sz="2800" b="1">
                <a:solidFill>
                  <a:schemeClr val="tx1"/>
                </a:solidFill>
                <a:latin typeface="微软雅黑" panose="020B0503020204020204" charset="-122"/>
                <a:ea typeface="微软雅黑" panose="020B0503020204020204" charset="-122"/>
                <a:sym typeface="+mn-ea"/>
              </a:rPr>
              <a:t>间接路线战略</a:t>
            </a:r>
          </a:p>
        </p:txBody>
      </p:sp>
      <p:sp>
        <p:nvSpPr>
          <p:cNvPr id="39" name="文本框 38"/>
          <p:cNvSpPr txBox="1"/>
          <p:nvPr>
            <p:custDataLst>
              <p:tags r:id="rId19"/>
            </p:custDataLst>
          </p:nvPr>
        </p:nvSpPr>
        <p:spPr>
          <a:xfrm>
            <a:off x="9480550" y="4925060"/>
            <a:ext cx="1368425" cy="521970"/>
          </a:xfrm>
          <a:prstGeom prst="rect">
            <a:avLst/>
          </a:prstGeom>
          <a:noFill/>
        </p:spPr>
        <p:txBody>
          <a:bodyPr wrap="square" rtlCol="0">
            <a:spAutoFit/>
          </a:bodyPr>
          <a:lstStyle/>
          <a:p>
            <a:r>
              <a:rPr lang="zh-CN" altLang="en-US" sz="2800" b="1">
                <a:solidFill>
                  <a:schemeClr val="tx1"/>
                </a:solidFill>
                <a:latin typeface="微软雅黑" panose="020B0503020204020204" charset="-122"/>
                <a:ea typeface="微软雅黑" panose="020B0503020204020204" charset="-122"/>
                <a:sym typeface="+mn-ea"/>
              </a:rPr>
              <a:t>绕胜论</a:t>
            </a:r>
          </a:p>
        </p:txBody>
      </p:sp>
      <p:cxnSp>
        <p:nvCxnSpPr>
          <p:cNvPr id="40" name="直接箭头连接符 39"/>
          <p:cNvCxnSpPr>
            <a:stCxn id="8" idx="3"/>
            <a:endCxn id="38" idx="1"/>
          </p:cNvCxnSpPr>
          <p:nvPr/>
        </p:nvCxnSpPr>
        <p:spPr>
          <a:xfrm>
            <a:off x="5608320" y="5178425"/>
            <a:ext cx="775335" cy="190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41" name="直接箭头连接符 40"/>
          <p:cNvCxnSpPr>
            <a:stCxn id="38" idx="3"/>
            <a:endCxn id="39" idx="1"/>
          </p:cNvCxnSpPr>
          <p:nvPr/>
        </p:nvCxnSpPr>
        <p:spPr>
          <a:xfrm>
            <a:off x="8759190" y="5180330"/>
            <a:ext cx="721360" cy="571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42" name="肘形连接符 41"/>
          <p:cNvCxnSpPr>
            <a:stCxn id="2" idx="3"/>
            <a:endCxn id="9" idx="1"/>
          </p:cNvCxnSpPr>
          <p:nvPr/>
        </p:nvCxnSpPr>
        <p:spPr>
          <a:xfrm>
            <a:off x="3010535" y="3952240"/>
            <a:ext cx="781685" cy="1826260"/>
          </a:xfrm>
          <a:prstGeom prst="bentConnector3">
            <a:avLst>
              <a:gd name="adj1" fmla="val 50041"/>
            </a:avLst>
          </a:prstGeom>
          <a:solidFill>
            <a:schemeClr val="accent1"/>
          </a:solidFill>
          <a:ln w="9525" cap="flat" cmpd="sng" algn="ctr">
            <a:solidFill>
              <a:schemeClr val="tx1"/>
            </a:solidFill>
            <a:prstDash val="solid"/>
            <a:round/>
            <a:headEnd type="none" w="med" len="med"/>
            <a:tailEnd type="arrow" w="med" len="med"/>
          </a:ln>
        </p:spPr>
      </p:cxnSp>
      <p:sp>
        <p:nvSpPr>
          <p:cNvPr id="43" name="文本框 42"/>
          <p:cNvSpPr txBox="1"/>
          <p:nvPr>
            <p:custDataLst>
              <p:tags r:id="rId20"/>
            </p:custDataLst>
          </p:nvPr>
        </p:nvSpPr>
        <p:spPr>
          <a:xfrm>
            <a:off x="6390005" y="5517515"/>
            <a:ext cx="2375535" cy="521970"/>
          </a:xfrm>
          <a:prstGeom prst="rect">
            <a:avLst/>
          </a:prstGeom>
          <a:noFill/>
        </p:spPr>
        <p:txBody>
          <a:bodyPr wrap="square" rtlCol="0">
            <a:spAutoFit/>
          </a:bodyPr>
          <a:lstStyle/>
          <a:p>
            <a:r>
              <a:rPr lang="zh-CN" altLang="en-US" sz="2800" b="1">
                <a:solidFill>
                  <a:schemeClr val="tx1"/>
                </a:solidFill>
                <a:latin typeface="微软雅黑" panose="020B0503020204020204" charset="-122"/>
                <a:ea typeface="微软雅黑" panose="020B0503020204020204" charset="-122"/>
                <a:sym typeface="+mn-ea"/>
              </a:rPr>
              <a:t>积极防御思想</a:t>
            </a:r>
          </a:p>
        </p:txBody>
      </p:sp>
      <p:sp>
        <p:nvSpPr>
          <p:cNvPr id="44" name="文本框 43"/>
          <p:cNvSpPr txBox="1"/>
          <p:nvPr>
            <p:custDataLst>
              <p:tags r:id="rId21"/>
            </p:custDataLst>
          </p:nvPr>
        </p:nvSpPr>
        <p:spPr>
          <a:xfrm>
            <a:off x="9473565" y="5517515"/>
            <a:ext cx="1368425" cy="521970"/>
          </a:xfrm>
          <a:prstGeom prst="rect">
            <a:avLst/>
          </a:prstGeom>
          <a:noFill/>
        </p:spPr>
        <p:txBody>
          <a:bodyPr wrap="square" rtlCol="0">
            <a:spAutoFit/>
          </a:bodyPr>
          <a:lstStyle/>
          <a:p>
            <a:r>
              <a:rPr lang="zh-CN" altLang="en-US" sz="2800" b="1">
                <a:solidFill>
                  <a:schemeClr val="tx1"/>
                </a:solidFill>
                <a:latin typeface="微软雅黑" panose="020B0503020204020204" charset="-122"/>
                <a:ea typeface="微软雅黑" panose="020B0503020204020204" charset="-122"/>
                <a:sym typeface="+mn-ea"/>
              </a:rPr>
              <a:t>守胜论</a:t>
            </a:r>
          </a:p>
        </p:txBody>
      </p:sp>
      <p:cxnSp>
        <p:nvCxnSpPr>
          <p:cNvPr id="45" name="直接箭头连接符 44"/>
          <p:cNvCxnSpPr>
            <a:stCxn id="9" idx="3"/>
            <a:endCxn id="43" idx="1"/>
          </p:cNvCxnSpPr>
          <p:nvPr/>
        </p:nvCxnSpPr>
        <p:spPr>
          <a:xfrm>
            <a:off x="5608320" y="5778500"/>
            <a:ext cx="781685" cy="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46" name="直接箭头连接符 45"/>
          <p:cNvCxnSpPr>
            <a:stCxn id="43" idx="3"/>
            <a:endCxn id="44" idx="1"/>
          </p:cNvCxnSpPr>
          <p:nvPr/>
        </p:nvCxnSpPr>
        <p:spPr>
          <a:xfrm>
            <a:off x="8765540" y="5778500"/>
            <a:ext cx="708025" cy="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ChangeArrowheads="1"/>
          </p:cNvSpPr>
          <p:nvPr/>
        </p:nvSpPr>
        <p:spPr bwMode="auto">
          <a:xfrm>
            <a:off x="4955540" y="318005"/>
            <a:ext cx="5926942" cy="1477328"/>
          </a:xfrm>
          <a:prstGeom prst="rect">
            <a:avLst/>
          </a:prstGeom>
          <a:noFill/>
          <a:ln>
            <a:noFill/>
          </a:ln>
          <a:effectLst>
            <a:prstShdw prst="shdw17" dist="17961" dir="13500000">
              <a:srgbClr val="FFFF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1800" b="1" dirty="0">
                <a:latin typeface="宋体" panose="02010600030101010101" pitchFamily="2" charset="-122"/>
                <a:cs typeface="宋体" panose="02010600030101010101" pitchFamily="2" charset="-122"/>
              </a:rPr>
              <a:t>学习重点</a:t>
            </a:r>
            <a:endParaRPr lang="en-US" altLang="zh-CN" sz="1800" b="1" dirty="0">
              <a:latin typeface="宋体" panose="02010600030101010101" pitchFamily="2" charset="-122"/>
              <a:cs typeface="宋体" panose="02010600030101010101" pitchFamily="2" charset="-122"/>
            </a:endParaRPr>
          </a:p>
          <a:p>
            <a:pPr eaLnBrk="1" hangingPunct="1">
              <a:spcBef>
                <a:spcPct val="50000"/>
              </a:spcBef>
              <a:buFontTx/>
              <a:buNone/>
            </a:pPr>
            <a:r>
              <a:rPr lang="en-US" altLang="zh-CN" sz="1800" b="1" dirty="0">
                <a:solidFill>
                  <a:srgbClr val="FC0000"/>
                </a:solidFill>
                <a:latin typeface="宋体" panose="02010600030101010101" pitchFamily="2" charset="-122"/>
                <a:cs typeface="宋体" panose="02010600030101010101" pitchFamily="2" charset="-122"/>
              </a:rPr>
              <a:t>《</a:t>
            </a:r>
            <a:r>
              <a:rPr lang="zh-CN" altLang="en-US" sz="1800" b="1" dirty="0">
                <a:solidFill>
                  <a:srgbClr val="FC0000"/>
                </a:solidFill>
                <a:latin typeface="宋体" panose="02010600030101010101" pitchFamily="2" charset="-122"/>
                <a:cs typeface="宋体" panose="02010600030101010101" pitchFamily="2" charset="-122"/>
              </a:rPr>
              <a:t>孙子兵法</a:t>
            </a:r>
            <a:r>
              <a:rPr lang="en-US" altLang="zh-CN" sz="1800" b="1" dirty="0">
                <a:solidFill>
                  <a:srgbClr val="FC0000"/>
                </a:solidFill>
                <a:latin typeface="宋体" panose="02010600030101010101" pitchFamily="2" charset="-122"/>
                <a:cs typeface="宋体" panose="02010600030101010101" pitchFamily="2" charset="-122"/>
              </a:rPr>
              <a:t>》</a:t>
            </a:r>
            <a:r>
              <a:rPr lang="zh-CN" altLang="en-US" sz="1800" b="1" dirty="0">
                <a:solidFill>
                  <a:srgbClr val="FC0000"/>
                </a:solidFill>
                <a:latin typeface="宋体" panose="02010600030101010101" pitchFamily="2" charset="-122"/>
                <a:cs typeface="宋体" panose="02010600030101010101" pitchFamily="2" charset="-122"/>
              </a:rPr>
              <a:t>中的战胜论，主要内容有哪些？</a:t>
            </a:r>
            <a:endParaRPr lang="en-US" altLang="zh-CN" sz="1800" b="1" dirty="0">
              <a:solidFill>
                <a:srgbClr val="FC0000"/>
              </a:solidFill>
              <a:latin typeface="宋体" panose="02010600030101010101" pitchFamily="2" charset="-122"/>
              <a:cs typeface="宋体" panose="02010600030101010101" pitchFamily="2" charset="-122"/>
            </a:endParaRPr>
          </a:p>
          <a:p>
            <a:pPr eaLnBrk="1" hangingPunct="1">
              <a:spcBef>
                <a:spcPct val="50000"/>
              </a:spcBef>
              <a:buFontTx/>
              <a:buNone/>
            </a:pPr>
            <a:r>
              <a:rPr lang="zh-CN" altLang="en-US" sz="1800" b="1" dirty="0">
                <a:solidFill>
                  <a:srgbClr val="FC0000"/>
                </a:solidFill>
                <a:latin typeface="宋体" panose="02010600030101010101" pitchFamily="2" charset="-122"/>
                <a:cs typeface="宋体" panose="02010600030101010101" pitchFamily="2" charset="-122"/>
              </a:rPr>
              <a:t>学习、工作中如何做到“致人而不致于人”？试举一两例。（网络学堂讨论）</a:t>
            </a:r>
          </a:p>
        </p:txBody>
      </p:sp>
      <p:sp>
        <p:nvSpPr>
          <p:cNvPr id="4098" name="Rectangle 3"/>
          <p:cNvSpPr>
            <a:spLocks noChangeArrowheads="1"/>
          </p:cNvSpPr>
          <p:nvPr/>
        </p:nvSpPr>
        <p:spPr bwMode="auto">
          <a:xfrm>
            <a:off x="113665" y="318005"/>
            <a:ext cx="4360681" cy="2669257"/>
          </a:xfrm>
          <a:prstGeom prst="rect">
            <a:avLst/>
          </a:prstGeom>
          <a:noFill/>
          <a:ln>
            <a:noFill/>
          </a:ln>
          <a:effectLst>
            <a:prstShdw prst="shdw17" dist="17961" dir="13500000">
              <a:srgbClr val="FFFF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1800" b="1" dirty="0">
                <a:solidFill>
                  <a:srgbClr val="FC0000"/>
                </a:solidFill>
                <a:latin typeface="宋体" panose="02010600030101010101" pitchFamily="2" charset="-122"/>
              </a:rPr>
              <a:t>第二章</a:t>
            </a:r>
            <a:r>
              <a:rPr lang="en-US" altLang="zh-CN" sz="1800" b="1" dirty="0">
                <a:solidFill>
                  <a:srgbClr val="FC0000"/>
                </a:solidFill>
                <a:latin typeface="宋体" panose="02010600030101010101" pitchFamily="2" charset="-122"/>
              </a:rPr>
              <a:t>《</a:t>
            </a:r>
            <a:r>
              <a:rPr lang="zh-CN" altLang="en-US" sz="1800" b="1" dirty="0">
                <a:solidFill>
                  <a:srgbClr val="FC0000"/>
                </a:solidFill>
                <a:latin typeface="宋体" panose="02010600030101010101" pitchFamily="2" charset="-122"/>
              </a:rPr>
              <a:t>孙子兵法</a:t>
            </a:r>
            <a:r>
              <a:rPr lang="en-US" altLang="zh-CN" sz="1800" b="1" dirty="0">
                <a:solidFill>
                  <a:srgbClr val="FC0000"/>
                </a:solidFill>
                <a:latin typeface="宋体" panose="02010600030101010101" pitchFamily="2" charset="-122"/>
              </a:rPr>
              <a:t>》</a:t>
            </a:r>
            <a:r>
              <a:rPr lang="zh-CN" altLang="en-US" sz="1800" b="1" dirty="0">
                <a:solidFill>
                  <a:srgbClr val="FC0000"/>
                </a:solidFill>
                <a:latin typeface="宋体" panose="02010600030101010101" pitchFamily="2" charset="-122"/>
              </a:rPr>
              <a:t>兵学宝库经典</a:t>
            </a:r>
          </a:p>
          <a:p>
            <a:pPr algn="ctr" eaLnBrk="1" hangingPunct="1">
              <a:spcBef>
                <a:spcPct val="0"/>
              </a:spcBef>
              <a:buFontTx/>
              <a:buNone/>
            </a:pPr>
            <a:r>
              <a:rPr lang="zh-CN" altLang="en-US" sz="1800" dirty="0">
                <a:solidFill>
                  <a:srgbClr val="FC0000"/>
                </a:solidFill>
                <a:latin typeface="宋体" panose="02010600030101010101" pitchFamily="2" charset="-122"/>
              </a:rPr>
              <a:t>第五节</a:t>
            </a:r>
            <a:r>
              <a:rPr lang="en-US" altLang="zh-CN" sz="1800" dirty="0">
                <a:solidFill>
                  <a:srgbClr val="FC0000"/>
                </a:solidFill>
                <a:latin typeface="宋体" panose="02010600030101010101" pitchFamily="2" charset="-122"/>
              </a:rPr>
              <a:t>《</a:t>
            </a:r>
            <a:r>
              <a:rPr lang="zh-CN" altLang="en-US" sz="1800" dirty="0">
                <a:solidFill>
                  <a:srgbClr val="FC0000"/>
                </a:solidFill>
                <a:latin typeface="宋体" panose="02010600030101010101" pitchFamily="2" charset="-122"/>
              </a:rPr>
              <a:t>孙子兵法</a:t>
            </a:r>
            <a:r>
              <a:rPr lang="en-US" altLang="zh-CN" sz="1800" dirty="0">
                <a:solidFill>
                  <a:srgbClr val="FC0000"/>
                </a:solidFill>
                <a:latin typeface="宋体" panose="02010600030101010101" pitchFamily="2" charset="-122"/>
              </a:rPr>
              <a:t>》</a:t>
            </a:r>
            <a:r>
              <a:rPr lang="zh-CN" altLang="en-US" sz="1800" dirty="0">
                <a:solidFill>
                  <a:srgbClr val="FC0000"/>
                </a:solidFill>
                <a:latin typeface="宋体" panose="02010600030101010101" pitchFamily="2" charset="-122"/>
              </a:rPr>
              <a:t>中的战胜论</a:t>
            </a:r>
            <a:endParaRPr lang="en-US" altLang="zh-CN" sz="1800" dirty="0">
              <a:solidFill>
                <a:srgbClr val="FC0000"/>
              </a:solidFill>
              <a:latin typeface="宋体" panose="02010600030101010101" pitchFamily="2" charset="-122"/>
            </a:endParaRPr>
          </a:p>
          <a:p>
            <a:pPr algn="ctr" eaLnBrk="1" hangingPunct="1">
              <a:spcBef>
                <a:spcPct val="0"/>
              </a:spcBef>
              <a:buFontTx/>
              <a:buNone/>
            </a:pPr>
            <a:r>
              <a:rPr lang="zh-CN" altLang="en-US" sz="1800" b="1" dirty="0">
                <a:solidFill>
                  <a:srgbClr val="FC0000"/>
                </a:solidFill>
                <a:latin typeface="宋体" panose="02010600030101010101" pitchFamily="2" charset="-122"/>
              </a:rPr>
              <a:t>一、致胜论</a:t>
            </a:r>
            <a:endParaRPr lang="en-US" altLang="zh-CN" sz="1800" b="1" dirty="0">
              <a:solidFill>
                <a:srgbClr val="FC0000"/>
              </a:solidFill>
              <a:latin typeface="宋体" panose="02010600030101010101" pitchFamily="2" charset="-122"/>
            </a:endParaRPr>
          </a:p>
          <a:p>
            <a:pPr algn="ctr" eaLnBrk="1" hangingPunct="1">
              <a:lnSpc>
                <a:spcPct val="55000"/>
              </a:lnSpc>
              <a:spcBef>
                <a:spcPct val="50000"/>
              </a:spcBef>
              <a:buFontTx/>
              <a:buNone/>
            </a:pPr>
            <a:r>
              <a:rPr lang="zh-CN" altLang="en-US" sz="1800" b="1" dirty="0">
                <a:solidFill>
                  <a:srgbClr val="FC0000"/>
                </a:solidFill>
                <a:latin typeface="宋体" panose="02010600030101010101" pitchFamily="2" charset="-122"/>
              </a:rPr>
              <a:t>二、奇胜论</a:t>
            </a:r>
            <a:endParaRPr lang="en-US" altLang="zh-CN" sz="1800" b="1" dirty="0">
              <a:solidFill>
                <a:srgbClr val="FC0000"/>
              </a:solidFill>
              <a:latin typeface="宋体" panose="02010600030101010101" pitchFamily="2" charset="-122"/>
            </a:endParaRPr>
          </a:p>
          <a:p>
            <a:pPr algn="ctr" eaLnBrk="1" hangingPunct="1">
              <a:lnSpc>
                <a:spcPct val="55000"/>
              </a:lnSpc>
              <a:spcBef>
                <a:spcPct val="50000"/>
              </a:spcBef>
              <a:buFontTx/>
              <a:buNone/>
            </a:pPr>
            <a:r>
              <a:rPr lang="zh-CN" altLang="en-US" sz="1800" b="1" dirty="0">
                <a:solidFill>
                  <a:srgbClr val="FC0000"/>
                </a:solidFill>
                <a:latin typeface="宋体" panose="02010600030101010101" pitchFamily="2" charset="-122"/>
              </a:rPr>
              <a:t>三、速胜论</a:t>
            </a:r>
            <a:endParaRPr lang="en-US" altLang="zh-CN" sz="1800" b="1" dirty="0">
              <a:solidFill>
                <a:srgbClr val="FC0000"/>
              </a:solidFill>
              <a:latin typeface="宋体" panose="02010600030101010101" pitchFamily="2" charset="-122"/>
            </a:endParaRPr>
          </a:p>
          <a:p>
            <a:pPr algn="ctr" eaLnBrk="1" hangingPunct="1">
              <a:lnSpc>
                <a:spcPct val="55000"/>
              </a:lnSpc>
              <a:spcBef>
                <a:spcPct val="50000"/>
              </a:spcBef>
              <a:buFontTx/>
              <a:buNone/>
            </a:pPr>
            <a:r>
              <a:rPr lang="zh-CN" altLang="en-US" sz="1800" b="1" dirty="0">
                <a:solidFill>
                  <a:srgbClr val="FC0000"/>
                </a:solidFill>
                <a:latin typeface="宋体" panose="02010600030101010101" pitchFamily="2" charset="-122"/>
              </a:rPr>
              <a:t>四、因胜论</a:t>
            </a:r>
            <a:endParaRPr lang="en-US" altLang="zh-CN" sz="1800" b="1" dirty="0">
              <a:solidFill>
                <a:srgbClr val="FC0000"/>
              </a:solidFill>
              <a:latin typeface="宋体" panose="02010600030101010101" pitchFamily="2" charset="-122"/>
            </a:endParaRPr>
          </a:p>
          <a:p>
            <a:pPr algn="ctr" eaLnBrk="1" hangingPunct="1">
              <a:lnSpc>
                <a:spcPct val="55000"/>
              </a:lnSpc>
              <a:spcBef>
                <a:spcPct val="50000"/>
              </a:spcBef>
              <a:buFontTx/>
              <a:buNone/>
            </a:pPr>
            <a:r>
              <a:rPr lang="zh-CN" altLang="en-US" sz="1800" b="1" dirty="0">
                <a:solidFill>
                  <a:srgbClr val="FC0000"/>
                </a:solidFill>
                <a:latin typeface="宋体" panose="02010600030101010101" pitchFamily="2" charset="-122"/>
              </a:rPr>
              <a:t>五、易胜论</a:t>
            </a:r>
            <a:endParaRPr lang="en-US" altLang="zh-CN" sz="1800" b="1" dirty="0">
              <a:solidFill>
                <a:srgbClr val="FC0000"/>
              </a:solidFill>
              <a:latin typeface="宋体" panose="02010600030101010101" pitchFamily="2" charset="-122"/>
            </a:endParaRPr>
          </a:p>
          <a:p>
            <a:pPr algn="ctr" eaLnBrk="1" hangingPunct="1">
              <a:lnSpc>
                <a:spcPct val="55000"/>
              </a:lnSpc>
              <a:spcBef>
                <a:spcPct val="50000"/>
              </a:spcBef>
              <a:buFontTx/>
              <a:buNone/>
            </a:pPr>
            <a:r>
              <a:rPr lang="zh-CN" altLang="en-US" sz="1800" b="1" dirty="0">
                <a:solidFill>
                  <a:srgbClr val="FC0000"/>
                </a:solidFill>
                <a:latin typeface="宋体" panose="02010600030101010101" pitchFamily="2" charset="-122"/>
              </a:rPr>
              <a:t>六、绕胜论</a:t>
            </a:r>
          </a:p>
          <a:p>
            <a:pPr algn="ctr" eaLnBrk="1" hangingPunct="1">
              <a:lnSpc>
                <a:spcPct val="55000"/>
              </a:lnSpc>
              <a:spcBef>
                <a:spcPct val="50000"/>
              </a:spcBef>
              <a:buFontTx/>
              <a:buNone/>
            </a:pPr>
            <a:r>
              <a:rPr kumimoji="1" lang="zh-CN" altLang="en-US" sz="1800" b="1" dirty="0">
                <a:solidFill>
                  <a:srgbClr val="FC0000"/>
                </a:solidFill>
                <a:latin typeface="宋体" panose="02010600030101010101" pitchFamily="2" charset="-122"/>
              </a:rPr>
              <a:t>七</a:t>
            </a:r>
            <a:r>
              <a:rPr lang="zh-CN" altLang="en-US" sz="1800" b="1" dirty="0">
                <a:solidFill>
                  <a:srgbClr val="FC0000"/>
                </a:solidFill>
                <a:latin typeface="宋体" panose="02010600030101010101" pitchFamily="2" charset="-122"/>
              </a:rPr>
              <a:t>、守胜论</a:t>
            </a:r>
          </a:p>
        </p:txBody>
      </p:sp>
      <p:sp>
        <p:nvSpPr>
          <p:cNvPr id="5122" name="Rectangle 5"/>
          <p:cNvSpPr>
            <a:spLocks noChangeArrowheads="1"/>
          </p:cNvSpPr>
          <p:nvPr/>
        </p:nvSpPr>
        <p:spPr bwMode="auto">
          <a:xfrm>
            <a:off x="1097121" y="2730586"/>
            <a:ext cx="853281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b="1" dirty="0">
                <a:latin typeface="宋体" panose="02010600030101010101" pitchFamily="2" charset="-122"/>
                <a:cs typeface="宋体" panose="02010600030101010101" pitchFamily="2" charset="-122"/>
              </a:rPr>
              <a:t>一、致胜论</a:t>
            </a:r>
          </a:p>
          <a:p>
            <a:pPr eaLnBrk="1" hangingPunct="1">
              <a:spcBef>
                <a:spcPct val="0"/>
              </a:spcBef>
              <a:buFontTx/>
              <a:buNone/>
            </a:pPr>
            <a:endParaRPr lang="en-US" altLang="zh-CN" sz="1800" b="1" dirty="0">
              <a:solidFill>
                <a:srgbClr val="FF0000"/>
              </a:solidFill>
              <a:latin typeface="宋体" panose="02010600030101010101" pitchFamily="2" charset="-122"/>
              <a:cs typeface="宋体" panose="02010600030101010101" pitchFamily="2" charset="-122"/>
            </a:endParaRPr>
          </a:p>
          <a:p>
            <a:pPr eaLnBrk="1" hangingPunct="1">
              <a:spcBef>
                <a:spcPct val="0"/>
              </a:spcBef>
              <a:buFontTx/>
              <a:buNone/>
            </a:pPr>
            <a:r>
              <a:rPr lang="zh-CN" altLang="en-US" sz="1800" b="1" dirty="0">
                <a:solidFill>
                  <a:srgbClr val="FF0000"/>
                </a:solidFill>
                <a:latin typeface="宋体" panose="02010600030101010101" pitchFamily="2" charset="-122"/>
                <a:cs typeface="宋体" panose="02010600030101010101" pitchFamily="2" charset="-122"/>
              </a:rPr>
              <a:t>善战者，致人而不致于人。     	                    </a:t>
            </a:r>
            <a:r>
              <a:rPr lang="en-US" altLang="zh-CN" sz="1800" b="1" dirty="0">
                <a:solidFill>
                  <a:srgbClr val="FF0000"/>
                </a:solidFill>
                <a:latin typeface="宋体" panose="02010600030101010101" pitchFamily="2" charset="-122"/>
                <a:cs typeface="宋体" panose="02010600030101010101" pitchFamily="2" charset="-122"/>
              </a:rPr>
              <a:t>《</a:t>
            </a:r>
            <a:r>
              <a:rPr lang="zh-CN" altLang="en-US" sz="1800" b="1" dirty="0">
                <a:solidFill>
                  <a:srgbClr val="FF0000"/>
                </a:solidFill>
                <a:latin typeface="宋体" panose="02010600030101010101" pitchFamily="2" charset="-122"/>
                <a:cs typeface="宋体" panose="02010600030101010101" pitchFamily="2" charset="-122"/>
              </a:rPr>
              <a:t>虚实篇</a:t>
            </a:r>
            <a:r>
              <a:rPr lang="en-US" altLang="zh-CN" sz="1800" b="1" dirty="0">
                <a:solidFill>
                  <a:srgbClr val="FF0000"/>
                </a:solidFill>
                <a:latin typeface="宋体" panose="02010600030101010101" pitchFamily="2" charset="-122"/>
                <a:cs typeface="宋体" panose="02010600030101010101" pitchFamily="2" charset="-122"/>
              </a:rPr>
              <a:t>》</a:t>
            </a:r>
          </a:p>
          <a:p>
            <a:pPr eaLnBrk="1" hangingPunct="1">
              <a:spcBef>
                <a:spcPct val="0"/>
              </a:spcBef>
              <a:buFontTx/>
              <a:buNone/>
            </a:pPr>
            <a:br>
              <a:rPr lang="en-US" altLang="zh-CN" sz="1800" b="1" dirty="0">
                <a:solidFill>
                  <a:srgbClr val="FF0000"/>
                </a:solidFill>
                <a:latin typeface="宋体" panose="02010600030101010101" pitchFamily="2" charset="-122"/>
                <a:cs typeface="宋体" panose="02010600030101010101" pitchFamily="2" charset="-122"/>
              </a:rPr>
            </a:br>
            <a:r>
              <a:rPr lang="zh-CN" altLang="en-US" sz="1800" b="1" dirty="0">
                <a:latin typeface="宋体" panose="02010600030101010101" pitchFamily="2" charset="-122"/>
                <a:cs typeface="宋体" panose="02010600030101010101" pitchFamily="2" charset="-122"/>
              </a:rPr>
              <a:t>善于指挥作战的人，能调动敌人而不被敌人所调动。</a:t>
            </a:r>
            <a:endParaRPr lang="en-US" altLang="zh-CN" sz="1800" b="1" dirty="0">
              <a:latin typeface="宋体" panose="02010600030101010101" pitchFamily="2" charset="-122"/>
              <a:cs typeface="宋体" panose="02010600030101010101" pitchFamily="2" charset="-122"/>
            </a:endParaRPr>
          </a:p>
        </p:txBody>
      </p:sp>
      <p:sp>
        <p:nvSpPr>
          <p:cNvPr id="6146" name="Rectangle 5"/>
          <p:cNvSpPr>
            <a:spLocks noChangeArrowheads="1"/>
          </p:cNvSpPr>
          <p:nvPr/>
        </p:nvSpPr>
        <p:spPr bwMode="auto">
          <a:xfrm>
            <a:off x="762476" y="4090035"/>
            <a:ext cx="86042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1800" b="1" dirty="0">
                <a:latin typeface="宋体" panose="02010600030101010101" pitchFamily="2" charset="-122"/>
                <a:cs typeface="宋体" panose="02010600030101010101" pitchFamily="2" charset="-122"/>
              </a:rPr>
              <a:t>《</a:t>
            </a:r>
            <a:r>
              <a:rPr lang="zh-CN" altLang="en-US" sz="1800" b="1" dirty="0">
                <a:latin typeface="宋体" panose="02010600030101010101" pitchFamily="2" charset="-122"/>
                <a:cs typeface="宋体" panose="02010600030101010101" pitchFamily="2" charset="-122"/>
              </a:rPr>
              <a:t>李卫公问对</a:t>
            </a:r>
            <a:r>
              <a:rPr lang="en-US" altLang="zh-CN" sz="1800" b="1" dirty="0">
                <a:latin typeface="宋体" panose="02010600030101010101" pitchFamily="2" charset="-122"/>
                <a:cs typeface="宋体" panose="02010600030101010101" pitchFamily="2" charset="-122"/>
              </a:rPr>
              <a:t>》</a:t>
            </a:r>
            <a:r>
              <a:rPr lang="zh-CN" altLang="en-US" sz="1800" b="1" dirty="0">
                <a:latin typeface="宋体" panose="02010600030101010101" pitchFamily="2" charset="-122"/>
                <a:cs typeface="宋体" panose="02010600030101010101" pitchFamily="2" charset="-122"/>
              </a:rPr>
              <a:t>：古代兵法千章万句，最重要的无过于</a:t>
            </a:r>
            <a:r>
              <a:rPr lang="zh-CN" altLang="en-US" sz="1800" b="1" dirty="0">
                <a:solidFill>
                  <a:srgbClr val="FF0000"/>
                </a:solidFill>
                <a:latin typeface="宋体" panose="02010600030101010101" pitchFamily="2" charset="-122"/>
                <a:cs typeface="宋体" panose="02010600030101010101" pitchFamily="2" charset="-122"/>
              </a:rPr>
              <a:t>“致人而不致于人”</a:t>
            </a:r>
            <a:r>
              <a:rPr lang="zh-CN" altLang="en-US" sz="1800" b="1" dirty="0">
                <a:latin typeface="宋体" panose="02010600030101010101" pitchFamily="2" charset="-122"/>
                <a:cs typeface="宋体" panose="02010600030101010101" pitchFamily="2" charset="-122"/>
              </a:rPr>
              <a:t>。</a:t>
            </a:r>
            <a:endParaRPr lang="en-US" altLang="zh-CN" sz="1800" b="1" dirty="0">
              <a:latin typeface="宋体" panose="02010600030101010101" pitchFamily="2" charset="-122"/>
              <a:cs typeface="宋体" panose="02010600030101010101" pitchFamily="2" charset="-122"/>
            </a:endParaRPr>
          </a:p>
          <a:p>
            <a:pPr eaLnBrk="1" hangingPunct="1">
              <a:spcBef>
                <a:spcPct val="0"/>
              </a:spcBef>
            </a:pPr>
            <a:r>
              <a:rPr lang="zh-CN" altLang="en-US" sz="1800" b="1" dirty="0">
                <a:latin typeface="宋体" panose="02010600030101010101" pitchFamily="2" charset="-122"/>
                <a:cs typeface="宋体" panose="02010600030101010101" pitchFamily="2" charset="-122"/>
              </a:rPr>
              <a:t>两千多年前的孙武，能看到主动权在战争中的重要性，并提出若干宝贵的争取和造成主动、避免和摆脱被动的原则和方法，无疑是十分可贵的。</a:t>
            </a:r>
            <a:endParaRPr lang="en-US" altLang="zh-CN" sz="1800" b="1" dirty="0">
              <a:solidFill>
                <a:schemeClr val="tx2"/>
              </a:solidFill>
              <a:latin typeface="宋体" panose="02010600030101010101" pitchFamily="2" charset="-122"/>
              <a:cs typeface="宋体" panose="02010600030101010101" pitchFamily="2" charset="-122"/>
            </a:endParaRPr>
          </a:p>
        </p:txBody>
      </p:sp>
      <p:sp>
        <p:nvSpPr>
          <p:cNvPr id="8194" name="矩形 1"/>
          <p:cNvSpPr>
            <a:spLocks noChangeArrowheads="1"/>
          </p:cNvSpPr>
          <p:nvPr/>
        </p:nvSpPr>
        <p:spPr bwMode="auto">
          <a:xfrm>
            <a:off x="762476" y="5103321"/>
            <a:ext cx="8712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1800" b="1" dirty="0">
                <a:solidFill>
                  <a:srgbClr val="000000"/>
                </a:solidFill>
                <a:latin typeface="宋体" panose="02010600030101010101" pitchFamily="2" charset="-122"/>
                <a:cs typeface="宋体" panose="02010600030101010101" pitchFamily="2" charset="-122"/>
              </a:rPr>
              <a:t>《</a:t>
            </a:r>
            <a:r>
              <a:rPr lang="zh-CN" altLang="en-US" sz="1800" b="1" dirty="0">
                <a:solidFill>
                  <a:srgbClr val="000000"/>
                </a:solidFill>
                <a:latin typeface="宋体" panose="02010600030101010101" pitchFamily="2" charset="-122"/>
                <a:cs typeface="宋体" panose="02010600030101010101" pitchFamily="2" charset="-122"/>
              </a:rPr>
              <a:t>虚实篇</a:t>
            </a:r>
            <a:r>
              <a:rPr lang="en-US" altLang="zh-CN" sz="1800" b="1" dirty="0">
                <a:solidFill>
                  <a:srgbClr val="000000"/>
                </a:solidFill>
                <a:latin typeface="宋体" panose="02010600030101010101" pitchFamily="2" charset="-122"/>
                <a:cs typeface="宋体" panose="02010600030101010101" pitchFamily="2" charset="-122"/>
              </a:rPr>
              <a:t>》</a:t>
            </a:r>
            <a:r>
              <a:rPr lang="zh-CN" altLang="en-US" sz="1800" b="1" dirty="0">
                <a:solidFill>
                  <a:srgbClr val="000000"/>
                </a:solidFill>
                <a:latin typeface="宋体" panose="02010600030101010101" pitchFamily="2" charset="-122"/>
                <a:cs typeface="宋体" panose="02010600030101010101" pitchFamily="2" charset="-122"/>
              </a:rPr>
              <a:t>强调的就是虚实，虚就是弱，实就是强。</a:t>
            </a:r>
            <a:endParaRPr lang="en-US" altLang="zh-CN" sz="1800" b="1" dirty="0">
              <a:solidFill>
                <a:srgbClr val="000000"/>
              </a:solidFill>
              <a:latin typeface="宋体" panose="02010600030101010101" pitchFamily="2" charset="-122"/>
              <a:cs typeface="宋体" panose="02010600030101010101" pitchFamily="2" charset="-122"/>
            </a:endParaRPr>
          </a:p>
          <a:p>
            <a:pPr eaLnBrk="1" hangingPunct="1">
              <a:spcBef>
                <a:spcPct val="0"/>
              </a:spcBef>
            </a:pPr>
            <a:endParaRPr lang="en-US" altLang="zh-CN" sz="1800" b="1" dirty="0">
              <a:solidFill>
                <a:srgbClr val="000000"/>
              </a:solidFill>
              <a:latin typeface="宋体" panose="02010600030101010101" pitchFamily="2" charset="-122"/>
              <a:cs typeface="宋体" panose="02010600030101010101" pitchFamily="2" charset="-122"/>
            </a:endParaRPr>
          </a:p>
          <a:p>
            <a:pPr eaLnBrk="1" hangingPunct="1">
              <a:spcBef>
                <a:spcPct val="0"/>
              </a:spcBef>
            </a:pPr>
            <a:r>
              <a:rPr lang="zh-CN" altLang="en-US" sz="1800" b="1" dirty="0">
                <a:solidFill>
                  <a:srgbClr val="000000"/>
                </a:solidFill>
                <a:latin typeface="宋体" panose="02010600030101010101" pitchFamily="2" charset="-122"/>
                <a:cs typeface="宋体" panose="02010600030101010101" pitchFamily="2" charset="-122"/>
              </a:rPr>
              <a:t>孙子的思想体系中，非常重要的制胜概念就是主动先制：</a:t>
            </a:r>
            <a:r>
              <a:rPr lang="zh-CN" altLang="en-US" sz="1800" b="1" dirty="0">
                <a:solidFill>
                  <a:srgbClr val="FF0000"/>
                </a:solidFill>
                <a:latin typeface="宋体" panose="02010600030101010101" pitchFamily="2" charset="-122"/>
                <a:cs typeface="宋体" panose="02010600030101010101" pitchFamily="2" charset="-122"/>
              </a:rPr>
              <a:t>“凡先处战地而待敌者佚，后处战地而趋战者劳，故善战者，致人而不致于人。”</a:t>
            </a:r>
            <a:endParaRPr lang="zh-CN" altLang="en-US" sz="1800" b="1" dirty="0">
              <a:solidFill>
                <a:srgbClr val="000000"/>
              </a:solidFill>
              <a:latin typeface="宋体" panose="02010600030101010101" pitchFamily="2" charset="-122"/>
              <a:cs typeface="宋体" panose="02010600030101010101" pitchFamily="2"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矩形 1"/>
          <p:cNvSpPr>
            <a:spLocks noChangeArrowheads="1"/>
          </p:cNvSpPr>
          <p:nvPr/>
        </p:nvSpPr>
        <p:spPr bwMode="auto">
          <a:xfrm>
            <a:off x="539750" y="333375"/>
            <a:ext cx="31191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a:latin typeface="黑体" panose="02010609060101010101" charset="-122"/>
                <a:ea typeface="黑体" panose="02010609060101010101" charset="-122"/>
              </a:rPr>
              <a:t>如何做到</a:t>
            </a:r>
            <a:r>
              <a:rPr lang="zh-CN" altLang="en-US" sz="2000" b="1">
                <a:solidFill>
                  <a:srgbClr val="FF0000"/>
                </a:solidFill>
                <a:latin typeface="黑体" panose="02010609060101010101" charset="-122"/>
                <a:ea typeface="黑体" panose="02010609060101010101" charset="-122"/>
              </a:rPr>
              <a:t>致人而不致于人</a:t>
            </a:r>
            <a:r>
              <a:rPr lang="en-US" altLang="zh-CN" sz="2000" b="1">
                <a:latin typeface="黑体" panose="02010609060101010101" charset="-122"/>
                <a:ea typeface="黑体" panose="02010609060101010101" charset="-122"/>
              </a:rPr>
              <a:t>?</a:t>
            </a:r>
            <a:endParaRPr lang="zh-CN" altLang="en-US" sz="2000"/>
          </a:p>
        </p:txBody>
      </p:sp>
      <p:sp>
        <p:nvSpPr>
          <p:cNvPr id="10242" name="矩形 2"/>
          <p:cNvSpPr>
            <a:spLocks noChangeArrowheads="1"/>
          </p:cNvSpPr>
          <p:nvPr/>
        </p:nvSpPr>
        <p:spPr bwMode="auto">
          <a:xfrm>
            <a:off x="95568" y="851853"/>
            <a:ext cx="9012237" cy="181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spcBef>
                <a:spcPct val="20000"/>
              </a:spcBef>
              <a:buChar char="•"/>
              <a:defRPr sz="3200">
                <a:solidFill>
                  <a:schemeClr val="tx1"/>
                </a:solidFill>
                <a:latin typeface="Arial" panose="020B0604020202020204" pitchFamily="34" charset="0"/>
                <a:ea typeface="宋体" panose="02010600030101010101" pitchFamily="2" charset="-122"/>
              </a:defRPr>
            </a:lvl1pPr>
            <a:lvl2pPr marL="1314450" indent="-5715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1600" b="1" dirty="0">
                <a:solidFill>
                  <a:srgbClr val="030000"/>
                </a:solidFill>
                <a:latin typeface="宋体" panose="02010600030101010101" pitchFamily="2" charset="-122"/>
              </a:rPr>
              <a:t>造虚</a:t>
            </a:r>
            <a:endParaRPr lang="en-US" altLang="zh-CN" sz="1600" b="1" dirty="0">
              <a:solidFill>
                <a:srgbClr val="030000"/>
              </a:solidFill>
              <a:latin typeface="宋体" panose="02010600030101010101" pitchFamily="2" charset="-122"/>
            </a:endParaRPr>
          </a:p>
          <a:p>
            <a:pPr lvl="1" eaLnBrk="1" hangingPunct="1">
              <a:spcBef>
                <a:spcPct val="0"/>
              </a:spcBef>
            </a:pPr>
            <a:r>
              <a:rPr lang="zh-CN" altLang="en-US" sz="1600" b="1" dirty="0">
                <a:solidFill>
                  <a:srgbClr val="00B050"/>
                </a:solidFill>
                <a:latin typeface="宋体" panose="02010600030101010101" pitchFamily="2" charset="-122"/>
              </a:rPr>
              <a:t>利敌：</a:t>
            </a:r>
            <a:r>
              <a:rPr lang="zh-CN" altLang="en-US" sz="1600" b="1" dirty="0">
                <a:solidFill>
                  <a:srgbClr val="030000"/>
                </a:solidFill>
                <a:latin typeface="宋体" panose="02010600030101010101" pitchFamily="2" charset="-122"/>
              </a:rPr>
              <a:t>用小利让对方进入我的预定地点，埋伏圈</a:t>
            </a:r>
            <a:endParaRPr lang="en-US" altLang="zh-CN" sz="1600" b="1" dirty="0">
              <a:solidFill>
                <a:srgbClr val="030000"/>
              </a:solidFill>
              <a:latin typeface="宋体" panose="02010600030101010101" pitchFamily="2" charset="-122"/>
            </a:endParaRPr>
          </a:p>
          <a:p>
            <a:pPr lvl="1" eaLnBrk="1" hangingPunct="1">
              <a:spcBef>
                <a:spcPct val="0"/>
              </a:spcBef>
            </a:pPr>
            <a:r>
              <a:rPr lang="zh-CN" altLang="en-US" sz="1600" b="1" dirty="0">
                <a:solidFill>
                  <a:srgbClr val="00B050"/>
                </a:solidFill>
                <a:latin typeface="宋体" panose="02010600030101010101" pitchFamily="2" charset="-122"/>
              </a:rPr>
              <a:t>害敌：</a:t>
            </a:r>
            <a:r>
              <a:rPr lang="zh-CN" altLang="en-US" sz="1600" b="1" dirty="0">
                <a:solidFill>
                  <a:srgbClr val="030000"/>
                </a:solidFill>
                <a:latin typeface="宋体" panose="02010600030101010101" pitchFamily="2" charset="-122"/>
              </a:rPr>
              <a:t>用各种行动去牵制敌人，让它无法到达自己要去的地方</a:t>
            </a:r>
            <a:endParaRPr lang="en-US" altLang="zh-CN" sz="1600" b="1" dirty="0">
              <a:solidFill>
                <a:srgbClr val="030000"/>
              </a:solidFill>
              <a:latin typeface="宋体" panose="02010600030101010101" pitchFamily="2" charset="-122"/>
            </a:endParaRPr>
          </a:p>
          <a:p>
            <a:pPr lvl="1" eaLnBrk="1" hangingPunct="1">
              <a:spcBef>
                <a:spcPct val="0"/>
              </a:spcBef>
            </a:pPr>
            <a:r>
              <a:rPr lang="zh-CN" altLang="en-US" sz="1600" b="1" dirty="0">
                <a:solidFill>
                  <a:srgbClr val="00B050"/>
                </a:solidFill>
                <a:latin typeface="宋体" panose="02010600030101010101" pitchFamily="2" charset="-122"/>
              </a:rPr>
              <a:t>劳敌：</a:t>
            </a:r>
            <a:r>
              <a:rPr lang="zh-CN" altLang="en-US" sz="1600" b="1" dirty="0">
                <a:solidFill>
                  <a:srgbClr val="030000"/>
                </a:solidFill>
                <a:latin typeface="宋体" panose="02010600030101010101" pitchFamily="2" charset="-122"/>
              </a:rPr>
              <a:t>想尽办法让敌人疲惫，消耗其力量</a:t>
            </a:r>
            <a:endParaRPr lang="en-US" altLang="zh-CN" sz="1600" b="1" dirty="0">
              <a:solidFill>
                <a:srgbClr val="030000"/>
              </a:solidFill>
              <a:latin typeface="宋体" panose="02010600030101010101" pitchFamily="2" charset="-122"/>
            </a:endParaRPr>
          </a:p>
          <a:p>
            <a:pPr lvl="1" eaLnBrk="1" hangingPunct="1">
              <a:spcBef>
                <a:spcPct val="0"/>
              </a:spcBef>
            </a:pPr>
            <a:r>
              <a:rPr lang="zh-CN" altLang="en-US" sz="1600" b="1" dirty="0">
                <a:solidFill>
                  <a:srgbClr val="00B050"/>
                </a:solidFill>
                <a:latin typeface="宋体" panose="02010600030101010101" pitchFamily="2" charset="-122"/>
              </a:rPr>
              <a:t>饥敌：</a:t>
            </a:r>
            <a:r>
              <a:rPr lang="zh-CN" altLang="en-US" sz="1600" b="1" dirty="0">
                <a:solidFill>
                  <a:srgbClr val="030000"/>
                </a:solidFill>
                <a:latin typeface="宋体" panose="02010600030101010101" pitchFamily="2" charset="-122"/>
              </a:rPr>
              <a:t>让敌人没饭吃没水喝</a:t>
            </a:r>
            <a:endParaRPr lang="en-US" altLang="zh-CN" sz="1600" b="1" dirty="0">
              <a:solidFill>
                <a:srgbClr val="030000"/>
              </a:solidFill>
              <a:latin typeface="宋体" panose="02010600030101010101" pitchFamily="2" charset="-122"/>
            </a:endParaRPr>
          </a:p>
          <a:p>
            <a:pPr lvl="1" eaLnBrk="1" hangingPunct="1">
              <a:spcBef>
                <a:spcPct val="0"/>
              </a:spcBef>
            </a:pPr>
            <a:r>
              <a:rPr lang="zh-CN" altLang="en-US" sz="1600" b="1" dirty="0">
                <a:solidFill>
                  <a:srgbClr val="00B050"/>
                </a:solidFill>
                <a:latin typeface="宋体" panose="02010600030101010101" pitchFamily="2" charset="-122"/>
              </a:rPr>
              <a:t>动敌：</a:t>
            </a:r>
            <a:r>
              <a:rPr lang="zh-CN" altLang="en-US" sz="1600" b="1" dirty="0">
                <a:solidFill>
                  <a:srgbClr val="030000"/>
                </a:solidFill>
                <a:latin typeface="宋体" panose="02010600030101010101" pitchFamily="2" charset="-122"/>
              </a:rPr>
              <a:t>当对方安如泰山时，想尽办法让它动，让它累</a:t>
            </a:r>
            <a:endParaRPr lang="en-US" altLang="zh-CN" sz="1600" b="1" dirty="0">
              <a:solidFill>
                <a:srgbClr val="030000"/>
              </a:solidFill>
              <a:latin typeface="宋体" panose="02010600030101010101" pitchFamily="2" charset="-122"/>
            </a:endParaRPr>
          </a:p>
          <a:p>
            <a:pPr eaLnBrk="1" hangingPunct="1">
              <a:spcBef>
                <a:spcPct val="0"/>
              </a:spcBef>
            </a:pPr>
            <a:r>
              <a:rPr lang="zh-CN" altLang="en-US" sz="1600" b="1" dirty="0">
                <a:solidFill>
                  <a:srgbClr val="030000"/>
                </a:solidFill>
                <a:latin typeface="宋体" panose="02010600030101010101" pitchFamily="2" charset="-122"/>
              </a:rPr>
              <a:t>用虚</a:t>
            </a:r>
            <a:endParaRPr lang="en-US" altLang="zh-CN" sz="1600" b="1" dirty="0">
              <a:solidFill>
                <a:srgbClr val="030000"/>
              </a:solidFill>
              <a:latin typeface="宋体" panose="02010600030101010101" pitchFamily="2" charset="-122"/>
            </a:endParaRPr>
          </a:p>
        </p:txBody>
      </p:sp>
      <p:sp>
        <p:nvSpPr>
          <p:cNvPr id="12290" name="Rectangle 6"/>
          <p:cNvSpPr>
            <a:spLocks noChangeArrowheads="1"/>
          </p:cNvSpPr>
          <p:nvPr/>
        </p:nvSpPr>
        <p:spPr bwMode="auto">
          <a:xfrm>
            <a:off x="209233" y="2667001"/>
            <a:ext cx="87852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b="1" dirty="0">
                <a:latin typeface="宋体" panose="02010600030101010101" pitchFamily="2" charset="-122"/>
                <a:cs typeface="宋体" panose="02010600030101010101" pitchFamily="2" charset="-122"/>
              </a:rPr>
              <a:t>毛泽东：</a:t>
            </a:r>
            <a:r>
              <a:rPr lang="zh-CN" altLang="en-US" sz="1600" b="1" dirty="0">
                <a:solidFill>
                  <a:srgbClr val="FF0000"/>
                </a:solidFill>
                <a:latin typeface="宋体" panose="02010600030101010101" pitchFamily="2" charset="-122"/>
                <a:cs typeface="宋体" panose="02010600030101010101" pitchFamily="2" charset="-122"/>
              </a:rPr>
              <a:t>“主动权说的是军队</a:t>
            </a:r>
            <a:r>
              <a:rPr lang="zh-CN" altLang="en-US" sz="1600" b="1" dirty="0">
                <a:solidFill>
                  <a:srgbClr val="002060"/>
                </a:solidFill>
                <a:latin typeface="宋体" panose="02010600030101010101" pitchFamily="2" charset="-122"/>
                <a:cs typeface="宋体" panose="02010600030101010101" pitchFamily="2" charset="-122"/>
              </a:rPr>
              <a:t>行动的自由权</a:t>
            </a:r>
            <a:r>
              <a:rPr lang="zh-CN" altLang="en-US" sz="1600" b="1" dirty="0">
                <a:solidFill>
                  <a:srgbClr val="FF0000"/>
                </a:solidFill>
                <a:latin typeface="宋体" panose="02010600030101010101" pitchFamily="2" charset="-122"/>
                <a:cs typeface="宋体" panose="02010600030101010101" pitchFamily="2" charset="-122"/>
              </a:rPr>
              <a:t>，是用以区别于被迫处于不自由状态的。</a:t>
            </a:r>
            <a:r>
              <a:rPr lang="zh-CN" altLang="en-US" sz="1600" b="1" dirty="0">
                <a:solidFill>
                  <a:srgbClr val="002060"/>
                </a:solidFill>
                <a:latin typeface="宋体" panose="02010600030101010101" pitchFamily="2" charset="-122"/>
                <a:cs typeface="宋体" panose="02010600030101010101" pitchFamily="2" charset="-122"/>
              </a:rPr>
              <a:t>行动自由是军队的命脉</a:t>
            </a:r>
            <a:r>
              <a:rPr lang="zh-CN" altLang="en-US" sz="1600" b="1" dirty="0">
                <a:solidFill>
                  <a:srgbClr val="FF0000"/>
                </a:solidFill>
                <a:latin typeface="宋体" panose="02010600030101010101" pitchFamily="2" charset="-122"/>
                <a:cs typeface="宋体" panose="02010600030101010101" pitchFamily="2" charset="-122"/>
              </a:rPr>
              <a:t>，失去了这种自由，军队就接近于被打败或被消灭”。“为此缘故，战争的双方，都</a:t>
            </a:r>
            <a:r>
              <a:rPr lang="zh-CN" altLang="en-US" sz="1600" b="1" dirty="0">
                <a:solidFill>
                  <a:srgbClr val="002060"/>
                </a:solidFill>
                <a:latin typeface="宋体" panose="02010600030101010101" pitchFamily="2" charset="-122"/>
                <a:cs typeface="宋体" panose="02010600030101010101" pitchFamily="2" charset="-122"/>
              </a:rPr>
              <a:t>力争主动，力避被动</a:t>
            </a:r>
            <a:r>
              <a:rPr lang="zh-CN" altLang="en-US" sz="1600" b="1" dirty="0">
                <a:solidFill>
                  <a:srgbClr val="FF0000"/>
                </a:solidFill>
                <a:latin typeface="宋体" panose="02010600030101010101" pitchFamily="2" charset="-122"/>
                <a:cs typeface="宋体" panose="02010600030101010101" pitchFamily="2" charset="-122"/>
              </a:rPr>
              <a:t>。”</a:t>
            </a:r>
            <a:r>
              <a:rPr lang="zh-CN" altLang="en-US" sz="1600" b="1" dirty="0">
                <a:latin typeface="宋体" panose="02010600030101010101" pitchFamily="2" charset="-122"/>
                <a:cs typeface="宋体" panose="02010600030101010101" pitchFamily="2" charset="-122"/>
              </a:rPr>
              <a:t> </a:t>
            </a:r>
            <a:r>
              <a:rPr lang="zh-CN" altLang="en-US" sz="1600" b="1" dirty="0">
                <a:solidFill>
                  <a:srgbClr val="FF0000"/>
                </a:solidFill>
                <a:latin typeface="宋体" panose="02010600030101010101" pitchFamily="2" charset="-122"/>
                <a:cs typeface="宋体" panose="02010600030101010101" pitchFamily="2" charset="-122"/>
              </a:rPr>
              <a:t>“错觉和不意，可以丧失优势和主动。因而</a:t>
            </a:r>
            <a:r>
              <a:rPr lang="zh-CN" altLang="en-US" sz="1600" b="1" dirty="0">
                <a:solidFill>
                  <a:srgbClr val="002060"/>
                </a:solidFill>
                <a:latin typeface="宋体" panose="02010600030101010101" pitchFamily="2" charset="-122"/>
                <a:cs typeface="宋体" panose="02010600030101010101" pitchFamily="2" charset="-122"/>
              </a:rPr>
              <a:t>有计划地造成敌人错觉</a:t>
            </a:r>
            <a:r>
              <a:rPr lang="zh-CN" altLang="en-US" sz="1600" b="1" dirty="0">
                <a:solidFill>
                  <a:srgbClr val="FF0000"/>
                </a:solidFill>
                <a:latin typeface="宋体" panose="02010600030101010101" pitchFamily="2" charset="-122"/>
                <a:cs typeface="宋体" panose="02010600030101010101" pitchFamily="2" charset="-122"/>
              </a:rPr>
              <a:t>，</a:t>
            </a:r>
            <a:r>
              <a:rPr lang="zh-CN" altLang="en-US" sz="1600" b="1" dirty="0">
                <a:solidFill>
                  <a:srgbClr val="002060"/>
                </a:solidFill>
                <a:latin typeface="宋体" panose="02010600030101010101" pitchFamily="2" charset="-122"/>
                <a:cs typeface="宋体" panose="02010600030101010101" pitchFamily="2" charset="-122"/>
              </a:rPr>
              <a:t>给以不意的攻击</a:t>
            </a:r>
            <a:r>
              <a:rPr lang="zh-CN" altLang="en-US" sz="1600" b="1" dirty="0">
                <a:solidFill>
                  <a:srgbClr val="FF0000"/>
                </a:solidFill>
                <a:latin typeface="宋体" panose="02010600030101010101" pitchFamily="2" charset="-122"/>
                <a:cs typeface="宋体" panose="02010600030101010101" pitchFamily="2" charset="-122"/>
              </a:rPr>
              <a:t>，是造成优势和夺取主动的方法，而且是很重要的方法。</a:t>
            </a:r>
            <a:r>
              <a:rPr lang="zh-CN" altLang="en-US" sz="1600" dirty="0">
                <a:solidFill>
                  <a:srgbClr val="FF0000"/>
                </a:solidFill>
                <a:latin typeface="宋体" panose="02010600030101010101" pitchFamily="2" charset="-122"/>
                <a:cs typeface="宋体" panose="02010600030101010101" pitchFamily="2" charset="-122"/>
              </a:rPr>
              <a:t>”</a:t>
            </a:r>
          </a:p>
        </p:txBody>
      </p:sp>
      <p:sp>
        <p:nvSpPr>
          <p:cNvPr id="4" name="矩形 3"/>
          <p:cNvSpPr>
            <a:spLocks noChangeArrowheads="1"/>
          </p:cNvSpPr>
          <p:nvPr/>
        </p:nvSpPr>
        <p:spPr bwMode="auto">
          <a:xfrm>
            <a:off x="8389303" y="2913380"/>
            <a:ext cx="3186112"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600" b="1">
                <a:solidFill>
                  <a:srgbClr val="0070C0"/>
                </a:solidFill>
                <a:latin typeface="宋体" panose="02010600030101010101" pitchFamily="2" charset="-122"/>
              </a:rPr>
              <a:t>隐蔽企图</a:t>
            </a:r>
            <a:endParaRPr lang="en-US" altLang="zh-CN" sz="1600" b="1">
              <a:latin typeface="宋体" panose="02010600030101010101" pitchFamily="2" charset="-122"/>
            </a:endParaRPr>
          </a:p>
          <a:p>
            <a:pPr algn="ctr">
              <a:spcBef>
                <a:spcPct val="0"/>
              </a:spcBef>
              <a:buFontTx/>
              <a:buNone/>
            </a:pPr>
            <a:r>
              <a:rPr lang="zh-CN" altLang="en-US" sz="1600" b="1">
                <a:solidFill>
                  <a:srgbClr val="0070C0"/>
                </a:solidFill>
                <a:latin typeface="宋体" panose="02010600030101010101" pitchFamily="2" charset="-122"/>
              </a:rPr>
              <a:t>迷惑敌人</a:t>
            </a:r>
            <a:endParaRPr lang="zh-CN" altLang="en-US" sz="1600">
              <a:latin typeface="宋体" panose="02010600030101010101" pitchFamily="2" charset="-122"/>
            </a:endParaRPr>
          </a:p>
        </p:txBody>
      </p:sp>
      <p:sp>
        <p:nvSpPr>
          <p:cNvPr id="15362" name="Text Box 4"/>
          <p:cNvSpPr txBox="1">
            <a:spLocks noChangeArrowheads="1"/>
          </p:cNvSpPr>
          <p:nvPr/>
        </p:nvSpPr>
        <p:spPr bwMode="auto">
          <a:xfrm>
            <a:off x="281305" y="4393566"/>
            <a:ext cx="29479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b="1" dirty="0">
                <a:latin typeface="宋体" panose="02010600030101010101" pitchFamily="2" charset="-122"/>
              </a:rPr>
              <a:t>辽沈战役</a:t>
            </a:r>
          </a:p>
        </p:txBody>
      </p:sp>
      <p:sp>
        <p:nvSpPr>
          <p:cNvPr id="5" name="文本框 4"/>
          <p:cNvSpPr txBox="1"/>
          <p:nvPr/>
        </p:nvSpPr>
        <p:spPr>
          <a:xfrm>
            <a:off x="281305" y="4992370"/>
            <a:ext cx="2540000" cy="1476375"/>
          </a:xfrm>
          <a:prstGeom prst="rect">
            <a:avLst/>
          </a:prstGeom>
          <a:noFill/>
        </p:spPr>
        <p:txBody>
          <a:bodyPr wrap="square" rtlCol="0" anchor="t">
            <a:spAutoFit/>
          </a:bodyPr>
          <a:lstStyle/>
          <a:p>
            <a:pPr>
              <a:spcBef>
                <a:spcPct val="0"/>
              </a:spcBef>
            </a:pPr>
            <a:r>
              <a:rPr lang="zh-CN" altLang="en-US" b="1" dirty="0">
                <a:latin typeface="楷体" panose="02010609060101010101" pitchFamily="49" charset="-122"/>
                <a:ea typeface="楷体" panose="02010609060101010101" pitchFamily="49" charset="-122"/>
                <a:sym typeface="+mn-ea"/>
              </a:rPr>
              <a:t>切断了东北敌军与华北敌军的联系；</a:t>
            </a:r>
            <a:endParaRPr lang="en-US" altLang="zh-CN" b="1" dirty="0">
              <a:latin typeface="楷体" panose="02010609060101010101" pitchFamily="49" charset="-122"/>
              <a:ea typeface="楷体" panose="02010609060101010101" pitchFamily="49" charset="-122"/>
            </a:endParaRPr>
          </a:p>
          <a:p>
            <a:pPr>
              <a:spcBef>
                <a:spcPct val="0"/>
              </a:spcBef>
            </a:pPr>
            <a:r>
              <a:rPr lang="zh-CN" altLang="en-US" b="1" dirty="0">
                <a:latin typeface="楷体" panose="02010609060101010101" pitchFamily="49" charset="-122"/>
                <a:ea typeface="楷体" panose="02010609060101010101" pitchFamily="49" charset="-122"/>
                <a:sym typeface="+mn-ea"/>
              </a:rPr>
              <a:t>切断了东北敌军的供应；</a:t>
            </a:r>
            <a:endParaRPr lang="en-US" altLang="zh-CN" b="1" dirty="0">
              <a:latin typeface="楷体" panose="02010609060101010101" pitchFamily="49" charset="-122"/>
              <a:ea typeface="楷体" panose="02010609060101010101" pitchFamily="49" charset="-122"/>
            </a:endParaRPr>
          </a:p>
          <a:p>
            <a:pPr>
              <a:spcBef>
                <a:spcPct val="0"/>
              </a:spcBef>
            </a:pPr>
            <a:r>
              <a:rPr lang="zh-CN" altLang="en-US" b="1" dirty="0">
                <a:latin typeface="楷体" panose="02010609060101010101" pitchFamily="49" charset="-122"/>
                <a:ea typeface="楷体" panose="02010609060101010101" pitchFamily="49" charset="-122"/>
                <a:sym typeface="+mn-ea"/>
              </a:rPr>
              <a:t>调动了敌人达到了致人而不致于人的目的。</a:t>
            </a:r>
            <a:endParaRPr lang="zh-CN" altLang="en-US" dirty="0"/>
          </a:p>
        </p:txBody>
      </p:sp>
      <p:sp>
        <p:nvSpPr>
          <p:cNvPr id="17410" name="文本框 2"/>
          <p:cNvSpPr txBox="1">
            <a:spLocks noChangeArrowheads="1"/>
          </p:cNvSpPr>
          <p:nvPr>
            <p:custDataLst>
              <p:tags r:id="rId1"/>
            </p:custDataLst>
          </p:nvPr>
        </p:nvSpPr>
        <p:spPr bwMode="auto">
          <a:xfrm>
            <a:off x="3112770" y="3976370"/>
            <a:ext cx="7315200" cy="866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solidFill>
                  <a:srgbClr val="000000"/>
                </a:solidFill>
                <a:latin typeface="微软雅黑" panose="020B0503020204020204" charset="-122"/>
                <a:ea typeface="微软雅黑" panose="020B0503020204020204" charset="-122"/>
                <a:sym typeface="微软雅黑" panose="020B0503020204020204" charset="-122"/>
              </a:rPr>
              <a:t>题目：辽沈战役里消灭的国民党军“五大主力”有：</a:t>
            </a:r>
          </a:p>
          <a:p>
            <a:pPr>
              <a:spcBef>
                <a:spcPct val="0"/>
              </a:spcBef>
              <a:buFontTx/>
              <a:buNone/>
            </a:pPr>
            <a:r>
              <a:rPr lang="zh-CN" altLang="en-US" sz="2400">
                <a:solidFill>
                  <a:srgbClr val="000000"/>
                </a:solidFill>
                <a:latin typeface="微软雅黑" panose="020B0503020204020204" charset="-122"/>
                <a:ea typeface="微软雅黑" panose="020B0503020204020204" charset="-122"/>
                <a:sym typeface="微软雅黑" panose="020B0503020204020204" charset="-122"/>
              </a:rPr>
              <a:t>新一军、新六军</a:t>
            </a:r>
          </a:p>
        </p:txBody>
      </p:sp>
      <p:sp>
        <p:nvSpPr>
          <p:cNvPr id="20484" name="矩形 2"/>
          <p:cNvSpPr>
            <a:spLocks noChangeArrowheads="1"/>
          </p:cNvSpPr>
          <p:nvPr/>
        </p:nvSpPr>
        <p:spPr bwMode="auto">
          <a:xfrm>
            <a:off x="3447415" y="4992370"/>
            <a:ext cx="7467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FF0000"/>
                </a:solidFill>
                <a:latin typeface="宋体" panose="02010600030101010101" pitchFamily="2" charset="-122"/>
                <a:cs typeface="宋体" panose="02010600030101010101" pitchFamily="2" charset="-122"/>
              </a:rPr>
              <a:t>对萨德（</a:t>
            </a:r>
            <a:r>
              <a:rPr lang="en-US" altLang="zh-CN" sz="2400" b="1">
                <a:solidFill>
                  <a:srgbClr val="FF0000"/>
                </a:solidFill>
                <a:latin typeface="宋体" panose="02010600030101010101" pitchFamily="2" charset="-122"/>
                <a:cs typeface="宋体" panose="02010600030101010101" pitchFamily="2" charset="-122"/>
              </a:rPr>
              <a:t>THAAD</a:t>
            </a:r>
            <a:r>
              <a:rPr lang="zh-CN" altLang="en-US" sz="2400" b="1">
                <a:solidFill>
                  <a:srgbClr val="FF0000"/>
                </a:solidFill>
                <a:latin typeface="宋体" panose="02010600030101010101" pitchFamily="2" charset="-122"/>
                <a:cs typeface="宋体" panose="02010600030101010101" pitchFamily="2" charset="-122"/>
              </a:rPr>
              <a:t>，末段高空区域防御系统）如何应对？</a:t>
            </a:r>
            <a:endParaRPr lang="en-US" altLang="zh-CN" sz="2400" b="1">
              <a:solidFill>
                <a:srgbClr val="FF0000"/>
              </a:solidFill>
              <a:latin typeface="宋体" panose="02010600030101010101" pitchFamily="2" charset="-122"/>
              <a:cs typeface="宋体" panose="02010600030101010101" pitchFamily="2" charset="-122"/>
            </a:endParaRPr>
          </a:p>
        </p:txBody>
      </p:sp>
      <p:sp>
        <p:nvSpPr>
          <p:cNvPr id="20483" name="矩形 1"/>
          <p:cNvSpPr>
            <a:spLocks noChangeArrowheads="1"/>
          </p:cNvSpPr>
          <p:nvPr/>
        </p:nvSpPr>
        <p:spPr bwMode="auto">
          <a:xfrm>
            <a:off x="2921000" y="5530215"/>
            <a:ext cx="799465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dirty="0">
                <a:latin typeface="微软雅黑" panose="020B0503020204020204" charset="-122"/>
                <a:ea typeface="微软雅黑" panose="020B0503020204020204" charset="-122"/>
              </a:rPr>
              <a:t>美国之所以要在朝鲜半岛部署</a:t>
            </a:r>
            <a:r>
              <a:rPr lang="en-US" altLang="zh-CN" sz="1600" dirty="0">
                <a:latin typeface="微软雅黑" panose="020B0503020204020204" charset="-122"/>
                <a:ea typeface="微软雅黑" panose="020B0503020204020204" charset="-122"/>
              </a:rPr>
              <a:t>X</a:t>
            </a:r>
            <a:r>
              <a:rPr lang="zh-CN" altLang="en-US" sz="1600" dirty="0">
                <a:latin typeface="微软雅黑" panose="020B0503020204020204" charset="-122"/>
                <a:ea typeface="微软雅黑" panose="020B0503020204020204" charset="-122"/>
              </a:rPr>
              <a:t>波段雷达，是为其整个反导体系做前哨，以监控和尽早发现俄罗斯与中国等国在该地区的导弹发射和飞行轨迹，削弱中俄两国战略核力量的威慑能力。因此我们一定要做到</a:t>
            </a:r>
            <a:r>
              <a:rPr lang="zh-CN" altLang="en-US" sz="1600" dirty="0">
                <a:solidFill>
                  <a:srgbClr val="FF0000"/>
                </a:solidFill>
                <a:latin typeface="微软雅黑" panose="020B0503020204020204" charset="-122"/>
                <a:ea typeface="微软雅黑" panose="020B0503020204020204" charset="-122"/>
              </a:rPr>
              <a:t>致人而不致于人，平时主动干扰、战时直接摧毁。</a:t>
            </a:r>
            <a:r>
              <a:rPr lang="zh-CN" altLang="en-US" sz="1600" dirty="0">
                <a:latin typeface="微软雅黑" panose="020B0503020204020204" charset="-122"/>
                <a:ea typeface="微软雅黑" panose="020B0503020204020204" charset="-122"/>
              </a:rPr>
              <a:t>使美方无法实现用萨德改变战略平衡的企图。</a:t>
            </a:r>
            <a:r>
              <a:rPr lang="zh-CN" altLang="en-US" sz="2400" dirty="0">
                <a:latin typeface="微软雅黑" panose="020B0503020204020204" charset="-122"/>
                <a:ea typeface="微软雅黑" panose="020B0503020204020204" charset="-122"/>
              </a:rPr>
              <a:t>　</a:t>
            </a:r>
            <a:endParaRPr lang="en-US" altLang="zh-CN" sz="2400"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矩形 1"/>
          <p:cNvSpPr>
            <a:spLocks noChangeArrowheads="1"/>
          </p:cNvSpPr>
          <p:nvPr/>
        </p:nvSpPr>
        <p:spPr bwMode="auto">
          <a:xfrm>
            <a:off x="475615" y="323850"/>
            <a:ext cx="184277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solidFill>
                  <a:srgbClr val="FF0000"/>
                </a:solidFill>
                <a:latin typeface="宋体" panose="02010600030101010101" pitchFamily="2" charset="-122"/>
                <a:cs typeface="宋体" panose="02010600030101010101" pitchFamily="2" charset="-122"/>
              </a:rPr>
              <a:t>平时主动干扰</a:t>
            </a:r>
            <a:r>
              <a:rPr lang="en-US" altLang="zh-CN" sz="2000" b="1">
                <a:solidFill>
                  <a:srgbClr val="FF0000"/>
                </a:solidFill>
                <a:latin typeface="宋体" panose="02010600030101010101" pitchFamily="2" charset="-122"/>
                <a:cs typeface="宋体" panose="02010600030101010101" pitchFamily="2" charset="-122"/>
              </a:rPr>
              <a:t>:</a:t>
            </a:r>
          </a:p>
        </p:txBody>
      </p:sp>
      <p:sp>
        <p:nvSpPr>
          <p:cNvPr id="22531" name="矩形 1"/>
          <p:cNvSpPr>
            <a:spLocks noChangeArrowheads="1"/>
          </p:cNvSpPr>
          <p:nvPr/>
        </p:nvSpPr>
        <p:spPr bwMode="auto">
          <a:xfrm>
            <a:off x="311785" y="722313"/>
            <a:ext cx="8497888"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AutoNum type="arabicPeriod"/>
            </a:pPr>
            <a:r>
              <a:rPr lang="zh-CN" altLang="en-US" sz="1800" b="1" dirty="0">
                <a:solidFill>
                  <a:srgbClr val="000000"/>
                </a:solidFill>
                <a:latin typeface="宋体" panose="02010600030101010101" pitchFamily="2" charset="-122"/>
                <a:cs typeface="宋体" panose="02010600030101010101" pitchFamily="2" charset="-122"/>
              </a:rPr>
              <a:t>有针对性的主动干扰，设置干扰雷达，对</a:t>
            </a:r>
            <a:r>
              <a:rPr lang="en-US" altLang="zh-CN" sz="1800" b="1" dirty="0">
                <a:solidFill>
                  <a:srgbClr val="000000"/>
                </a:solidFill>
                <a:latin typeface="宋体" panose="02010600030101010101" pitchFamily="2" charset="-122"/>
                <a:cs typeface="宋体" panose="02010600030101010101" pitchFamily="2" charset="-122"/>
              </a:rPr>
              <a:t>X</a:t>
            </a:r>
            <a:r>
              <a:rPr lang="zh-CN" altLang="en-US" sz="1800" b="1" dirty="0">
                <a:solidFill>
                  <a:srgbClr val="000000"/>
                </a:solidFill>
                <a:latin typeface="宋体" panose="02010600030101010101" pitchFamily="2" charset="-122"/>
                <a:cs typeface="宋体" panose="02010600030101010101" pitchFamily="2" charset="-122"/>
              </a:rPr>
              <a:t>波段雷达进行致盲和反制。</a:t>
            </a:r>
            <a:endParaRPr lang="en-US" altLang="zh-CN" sz="1800" b="1" dirty="0">
              <a:solidFill>
                <a:srgbClr val="000000"/>
              </a:solidFill>
              <a:latin typeface="宋体" panose="02010600030101010101" pitchFamily="2" charset="-122"/>
              <a:cs typeface="宋体" panose="02010600030101010101" pitchFamily="2" charset="-122"/>
            </a:endParaRPr>
          </a:p>
          <a:p>
            <a:pPr eaLnBrk="1" hangingPunct="1">
              <a:spcBef>
                <a:spcPct val="0"/>
              </a:spcBef>
              <a:buFontTx/>
              <a:buAutoNum type="arabicPeriod"/>
            </a:pPr>
            <a:r>
              <a:rPr lang="zh-CN" altLang="en-US" sz="1800" b="1" dirty="0">
                <a:solidFill>
                  <a:srgbClr val="000000"/>
                </a:solidFill>
                <a:latin typeface="宋体" panose="02010600030101010101" pitchFamily="2" charset="-122"/>
                <a:cs typeface="宋体" panose="02010600030101010101" pitchFamily="2" charset="-122"/>
              </a:rPr>
              <a:t>做好战略欺骗，隐真示假，目标佯动，改进装备、改变自身活动特点，使美方无法实现用萨德改变战略平衡的企图。</a:t>
            </a:r>
            <a:endParaRPr lang="en-US" altLang="zh-CN" sz="1800" b="1" dirty="0">
              <a:solidFill>
                <a:srgbClr val="000000"/>
              </a:solidFill>
              <a:latin typeface="宋体" panose="02010600030101010101" pitchFamily="2" charset="-122"/>
              <a:cs typeface="宋体" panose="02010600030101010101" pitchFamily="2" charset="-122"/>
            </a:endParaRPr>
          </a:p>
          <a:p>
            <a:pPr eaLnBrk="1" hangingPunct="1">
              <a:spcBef>
                <a:spcPct val="0"/>
              </a:spcBef>
              <a:buFontTx/>
              <a:buAutoNum type="arabicPeriod"/>
            </a:pPr>
            <a:r>
              <a:rPr lang="zh-CN" altLang="en-US" sz="1800" b="1" dirty="0">
                <a:solidFill>
                  <a:srgbClr val="000000"/>
                </a:solidFill>
                <a:latin typeface="宋体" panose="02010600030101010101" pitchFamily="2" charset="-122"/>
                <a:cs typeface="宋体" panose="02010600030101010101" pitchFamily="2" charset="-122"/>
              </a:rPr>
              <a:t>利用萨德练兵，提升我们应对电子战的能力，让我们的练兵更加贴近实战需求。中俄等国可以通过演习、演练等方式，展示切断或瘫痪对方指挥通讯体系的能力。</a:t>
            </a:r>
          </a:p>
        </p:txBody>
      </p:sp>
      <p:sp>
        <p:nvSpPr>
          <p:cNvPr id="23556" name="矩形 2"/>
          <p:cNvSpPr>
            <a:spLocks noChangeArrowheads="1"/>
          </p:cNvSpPr>
          <p:nvPr/>
        </p:nvSpPr>
        <p:spPr bwMode="auto">
          <a:xfrm>
            <a:off x="475297" y="2475865"/>
            <a:ext cx="2045689"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solidFill>
                  <a:srgbClr val="FF0000"/>
                </a:solidFill>
                <a:latin typeface="宋体" panose="02010600030101010101" pitchFamily="2" charset="-122"/>
              </a:rPr>
              <a:t>战时直接摧毁</a:t>
            </a:r>
            <a:endParaRPr lang="zh-CN" altLang="en-US" sz="2000">
              <a:latin typeface="宋体" panose="02010600030101010101" pitchFamily="2" charset="-122"/>
            </a:endParaRPr>
          </a:p>
        </p:txBody>
      </p:sp>
      <p:sp>
        <p:nvSpPr>
          <p:cNvPr id="23557" name="矩形 3"/>
          <p:cNvSpPr>
            <a:spLocks noChangeArrowheads="1"/>
          </p:cNvSpPr>
          <p:nvPr/>
        </p:nvSpPr>
        <p:spPr bwMode="auto">
          <a:xfrm>
            <a:off x="311785" y="2829560"/>
            <a:ext cx="11217196"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dirty="0">
                <a:solidFill>
                  <a:srgbClr val="000000"/>
                </a:solidFill>
                <a:latin typeface="宋体" panose="02010600030101010101" pitchFamily="2" charset="-122"/>
                <a:cs typeface="宋体" panose="02010600030101010101" pitchFamily="2" charset="-122"/>
              </a:rPr>
              <a:t>第一，使用中远程武器进行硬杀伤。“萨德”系统虽然技术先进，但预警雷达探测距离有限，系统机</a:t>
            </a:r>
            <a:r>
              <a:rPr lang="zh-CN" altLang="en-US" sz="1800" b="1" dirty="0">
                <a:solidFill>
                  <a:srgbClr val="000000"/>
                </a:solidFill>
                <a:latin typeface="宋体" panose="02010600030101010101" pitchFamily="2" charset="-122"/>
                <a:cs typeface="宋体" panose="02010600030101010101" pitchFamily="2" charset="-122"/>
                <a:sym typeface="+mn-ea"/>
              </a:rPr>
              <a:t>动</a:t>
            </a:r>
            <a:r>
              <a:rPr lang="zh-CN" altLang="en-US" sz="1800" b="1" dirty="0">
                <a:latin typeface="宋体" panose="02010600030101010101" pitchFamily="2" charset="-122"/>
                <a:cs typeface="宋体" panose="02010600030101010101" pitchFamily="2" charset="-122"/>
                <a:sym typeface="+mn-ea"/>
              </a:rPr>
              <a:t>能力弱是其“软肋”，这有利于我们使用中远程武器对其进行硬杀伤。具体而言，我国可以采用射程达到</a:t>
            </a:r>
            <a:r>
              <a:rPr lang="en-US" altLang="zh-CN" sz="1800" b="1" dirty="0">
                <a:latin typeface="宋体" panose="02010600030101010101" pitchFamily="2" charset="-122"/>
                <a:cs typeface="宋体" panose="02010600030101010101" pitchFamily="2" charset="-122"/>
                <a:sym typeface="+mn-ea"/>
              </a:rPr>
              <a:t>3000~4000</a:t>
            </a:r>
            <a:r>
              <a:rPr lang="zh-CN" altLang="en-US" sz="1800" b="1" dirty="0">
                <a:latin typeface="宋体" panose="02010600030101010101" pitchFamily="2" charset="-122"/>
                <a:cs typeface="宋体" panose="02010600030101010101" pitchFamily="2" charset="-122"/>
                <a:sym typeface="+mn-ea"/>
              </a:rPr>
              <a:t>千米的中程弹道导弹，对“萨德”系统的雷达阵地进行打击，用多发齐射战术，保证一次性将其全部摧毁。</a:t>
            </a:r>
            <a:endParaRPr lang="zh-CN" altLang="en-US" sz="1800" dirty="0">
              <a:latin typeface="宋体" panose="02010600030101010101" pitchFamily="2" charset="-122"/>
              <a:cs typeface="宋体" panose="02010600030101010101" pitchFamily="2" charset="-122"/>
            </a:endParaRPr>
          </a:p>
        </p:txBody>
      </p:sp>
      <p:sp>
        <p:nvSpPr>
          <p:cNvPr id="24578" name="矩形 1"/>
          <p:cNvSpPr>
            <a:spLocks noChangeArrowheads="1"/>
          </p:cNvSpPr>
          <p:nvPr/>
        </p:nvSpPr>
        <p:spPr bwMode="auto">
          <a:xfrm>
            <a:off x="311468" y="3933214"/>
            <a:ext cx="1065463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dirty="0">
                <a:solidFill>
                  <a:srgbClr val="000000"/>
                </a:solidFill>
                <a:latin typeface="宋体" panose="02010600030101010101" pitchFamily="2" charset="-122"/>
                <a:cs typeface="宋体" panose="02010600030101010101" pitchFamily="2" charset="-122"/>
              </a:rPr>
              <a:t>第二，采用高超声速武器对“萨德”进行打击。“萨德”系统的探测和拦截主要是针对弹道式导弹，探测和拦截模式相对固定。针对这一缺陷，完全可以发展和部署飞行高度在</a:t>
            </a:r>
            <a:r>
              <a:rPr lang="en-US" altLang="zh-CN" sz="1800" b="1" dirty="0">
                <a:solidFill>
                  <a:srgbClr val="000000"/>
                </a:solidFill>
                <a:latin typeface="宋体" panose="02010600030101010101" pitchFamily="2" charset="-122"/>
                <a:cs typeface="宋体" panose="02010600030101010101" pitchFamily="2" charset="-122"/>
              </a:rPr>
              <a:t>20</a:t>
            </a:r>
            <a:r>
              <a:rPr lang="zh-CN" altLang="en-US" sz="1800" b="1" dirty="0">
                <a:solidFill>
                  <a:srgbClr val="000000"/>
                </a:solidFill>
                <a:latin typeface="宋体" panose="02010600030101010101" pitchFamily="2" charset="-122"/>
                <a:cs typeface="宋体" panose="02010600030101010101" pitchFamily="2" charset="-122"/>
              </a:rPr>
              <a:t>千米至</a:t>
            </a:r>
            <a:r>
              <a:rPr lang="en-US" altLang="zh-CN" sz="1800" b="1" dirty="0">
                <a:solidFill>
                  <a:srgbClr val="000000"/>
                </a:solidFill>
                <a:latin typeface="宋体" panose="02010600030101010101" pitchFamily="2" charset="-122"/>
                <a:cs typeface="宋体" panose="02010600030101010101" pitchFamily="2" charset="-122"/>
              </a:rPr>
              <a:t>40</a:t>
            </a:r>
            <a:r>
              <a:rPr lang="zh-CN" altLang="en-US" sz="1800" b="1" dirty="0">
                <a:solidFill>
                  <a:srgbClr val="000000"/>
                </a:solidFill>
                <a:latin typeface="宋体" panose="02010600030101010101" pitchFamily="2" charset="-122"/>
                <a:cs typeface="宋体" panose="02010600030101010101" pitchFamily="2" charset="-122"/>
              </a:rPr>
              <a:t>千米之间的临近空间飞行器</a:t>
            </a:r>
            <a:r>
              <a:rPr lang="en-US" altLang="zh-CN" sz="1800" b="1" dirty="0">
                <a:solidFill>
                  <a:srgbClr val="000000"/>
                </a:solidFill>
                <a:latin typeface="宋体" panose="02010600030101010101" pitchFamily="2" charset="-122"/>
                <a:cs typeface="宋体" panose="02010600030101010101" pitchFamily="2" charset="-122"/>
              </a:rPr>
              <a:t>/</a:t>
            </a:r>
            <a:r>
              <a:rPr lang="zh-CN" altLang="en-US" sz="1800" b="1" dirty="0">
                <a:solidFill>
                  <a:srgbClr val="000000"/>
                </a:solidFill>
                <a:latin typeface="宋体" panose="02010600030101010101" pitchFamily="2" charset="-122"/>
                <a:cs typeface="宋体" panose="02010600030101010101" pitchFamily="2" charset="-122"/>
              </a:rPr>
              <a:t>高超声速武器，例如中国已进行成功测试</a:t>
            </a:r>
            <a:r>
              <a:rPr lang="zh-CN" altLang="en-US" sz="1800" b="1" dirty="0">
                <a:solidFill>
                  <a:srgbClr val="000000"/>
                </a:solidFill>
                <a:latin typeface="宋体" panose="02010600030101010101" pitchFamily="2" charset="-122"/>
                <a:cs typeface="宋体" panose="02010600030101010101" pitchFamily="2" charset="-122"/>
                <a:sym typeface="+mn-ea"/>
              </a:rPr>
              <a:t>的</a:t>
            </a:r>
            <a:r>
              <a:rPr lang="en-US" altLang="zh-CN" sz="1800" b="1" dirty="0">
                <a:solidFill>
                  <a:srgbClr val="FF0000"/>
                </a:solidFill>
                <a:latin typeface="宋体" panose="02010600030101010101" pitchFamily="2" charset="-122"/>
                <a:cs typeface="宋体" panose="02010600030101010101" pitchFamily="2" charset="-122"/>
                <a:sym typeface="+mn-ea"/>
              </a:rPr>
              <a:t>DF17</a:t>
            </a:r>
            <a:r>
              <a:rPr lang="zh-CN" altLang="en-US" sz="1800" b="1" dirty="0">
                <a:solidFill>
                  <a:srgbClr val="000000"/>
                </a:solidFill>
                <a:latin typeface="宋体" panose="02010600030101010101" pitchFamily="2" charset="-122"/>
                <a:cs typeface="宋体" panose="02010600030101010101" pitchFamily="2" charset="-122"/>
                <a:sym typeface="+mn-ea"/>
              </a:rPr>
              <a:t>，它们采用“钱学森弹道”等非常规滑翔弹道，高速命中目标，目前“萨德”系统不具备相应拦截能力。</a:t>
            </a:r>
            <a:endParaRPr lang="zh-CN" altLang="en-US" sz="1800" b="1" dirty="0">
              <a:solidFill>
                <a:srgbClr val="000000"/>
              </a:solidFill>
              <a:latin typeface="宋体" panose="02010600030101010101" pitchFamily="2" charset="-122"/>
              <a:cs typeface="宋体" panose="02010600030101010101" pitchFamily="2" charset="-122"/>
            </a:endParaRPr>
          </a:p>
        </p:txBody>
      </p:sp>
      <p:sp>
        <p:nvSpPr>
          <p:cNvPr id="25602" name="矩形 1"/>
          <p:cNvSpPr>
            <a:spLocks noChangeArrowheads="1"/>
          </p:cNvSpPr>
          <p:nvPr/>
        </p:nvSpPr>
        <p:spPr bwMode="auto">
          <a:xfrm>
            <a:off x="311468" y="5132094"/>
            <a:ext cx="10995201"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dirty="0">
                <a:solidFill>
                  <a:srgbClr val="000000"/>
                </a:solidFill>
                <a:latin typeface="宋体" panose="02010600030101010101" pitchFamily="2" charset="-122"/>
                <a:cs typeface="宋体" panose="02010600030101010101" pitchFamily="2" charset="-122"/>
              </a:rPr>
              <a:t>第三，采用干扰技术，反制“萨德”拦截弹。</a:t>
            </a:r>
            <a:endParaRPr lang="en-US" altLang="zh-CN" sz="1800" b="1" dirty="0">
              <a:solidFill>
                <a:srgbClr val="000000"/>
              </a:solidFill>
              <a:latin typeface="宋体" panose="02010600030101010101" pitchFamily="2" charset="-122"/>
              <a:cs typeface="宋体" panose="02010600030101010101" pitchFamily="2" charset="-122"/>
            </a:endParaRPr>
          </a:p>
          <a:p>
            <a:pPr eaLnBrk="1" hangingPunct="1">
              <a:spcBef>
                <a:spcPct val="0"/>
              </a:spcBef>
              <a:buFontTx/>
              <a:buNone/>
            </a:pPr>
            <a:r>
              <a:rPr lang="zh-CN" altLang="en-US" sz="1800" b="1" dirty="0">
                <a:solidFill>
                  <a:srgbClr val="000000"/>
                </a:solidFill>
                <a:latin typeface="宋体" panose="02010600030101010101" pitchFamily="2" charset="-122"/>
                <a:cs typeface="宋体" panose="02010600030101010101" pitchFamily="2" charset="-122"/>
              </a:rPr>
              <a:t>第四，可以使用</a:t>
            </a:r>
            <a:r>
              <a:rPr lang="zh-CN" altLang="en-US" sz="1800" b="1" dirty="0">
                <a:solidFill>
                  <a:srgbClr val="FF0000"/>
                </a:solidFill>
                <a:latin typeface="宋体" panose="02010600030101010101" pitchFamily="2" charset="-122"/>
                <a:cs typeface="宋体" panose="02010600030101010101" pitchFamily="2" charset="-122"/>
              </a:rPr>
              <a:t>网络干扰与攻击、反辐射导弹、石墨炸弹</a:t>
            </a:r>
            <a:r>
              <a:rPr lang="zh-CN" altLang="en-US" sz="1800" b="1" dirty="0">
                <a:solidFill>
                  <a:srgbClr val="000000"/>
                </a:solidFill>
                <a:latin typeface="宋体" panose="02010600030101010101" pitchFamily="2" charset="-122"/>
                <a:cs typeface="宋体" panose="02010600030101010101" pitchFamily="2" charset="-122"/>
              </a:rPr>
              <a:t>等软硬杀伤武器，对“萨德”指挥控制系统进行针对性“点穴”杀伤。</a:t>
            </a:r>
            <a:endParaRPr lang="en-US" altLang="zh-CN" sz="1800" b="1" dirty="0">
              <a:solidFill>
                <a:srgbClr val="000000"/>
              </a:solidFill>
              <a:latin typeface="宋体" panose="02010600030101010101" pitchFamily="2" charset="-122"/>
              <a:cs typeface="宋体" panose="02010600030101010101" pitchFamily="2" charset="-122"/>
            </a:endParaRPr>
          </a:p>
          <a:p>
            <a:pPr eaLnBrk="1" hangingPunct="1">
              <a:spcBef>
                <a:spcPct val="0"/>
              </a:spcBef>
              <a:buFontTx/>
              <a:buNone/>
            </a:pPr>
            <a:r>
              <a:rPr lang="zh-CN" altLang="en-US" sz="1800" b="1" dirty="0">
                <a:solidFill>
                  <a:srgbClr val="000000"/>
                </a:solidFill>
                <a:latin typeface="宋体" panose="02010600030101010101" pitchFamily="2" charset="-122"/>
                <a:cs typeface="宋体" panose="02010600030101010101" pitchFamily="2" charset="-122"/>
              </a:rPr>
              <a:t>第五，</a:t>
            </a:r>
            <a:r>
              <a:rPr lang="zh-CN" altLang="en-US" sz="1800" b="1" dirty="0">
                <a:solidFill>
                  <a:srgbClr val="FF0000"/>
                </a:solidFill>
                <a:latin typeface="宋体" panose="02010600030101010101" pitchFamily="2" charset="-122"/>
                <a:cs typeface="宋体" panose="02010600030101010101" pitchFamily="2" charset="-122"/>
              </a:rPr>
              <a:t>进行多批次饱和攻击。</a:t>
            </a:r>
            <a:r>
              <a:rPr lang="zh-CN" altLang="en-US" sz="1800" b="1" dirty="0">
                <a:solidFill>
                  <a:srgbClr val="000000"/>
                </a:solidFill>
                <a:latin typeface="宋体" panose="02010600030101010101" pitchFamily="2" charset="-122"/>
                <a:cs typeface="宋体" panose="02010600030101010101" pitchFamily="2" charset="-122"/>
              </a:rPr>
              <a:t>可以使用机动发射战术导弹，从不同方向，对“萨德”的发射系统进行多波次打击，</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p:cNvSpPr>
            <a:spLocks noChangeArrowheads="1"/>
          </p:cNvSpPr>
          <p:nvPr/>
        </p:nvSpPr>
        <p:spPr bwMode="auto">
          <a:xfrm>
            <a:off x="450215" y="111125"/>
            <a:ext cx="9410700"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dirty="0">
                <a:solidFill>
                  <a:srgbClr val="000000"/>
                </a:solidFill>
                <a:latin typeface="宋体" panose="02010600030101010101" pitchFamily="2" charset="-122"/>
              </a:rPr>
              <a:t>总之，在战争中，我们一定要做到</a:t>
            </a:r>
            <a:r>
              <a:rPr lang="zh-CN" altLang="en-US" sz="2800" b="1" dirty="0">
                <a:solidFill>
                  <a:srgbClr val="FF0000"/>
                </a:solidFill>
                <a:latin typeface="宋体" panose="02010600030101010101" pitchFamily="2" charset="-122"/>
              </a:rPr>
              <a:t>致人而不致于人，</a:t>
            </a:r>
            <a:r>
              <a:rPr lang="zh-CN" altLang="en-US" sz="2800" b="1" dirty="0">
                <a:latin typeface="宋体" panose="02010600030101010101" pitchFamily="2" charset="-122"/>
              </a:rPr>
              <a:t>掌握主动权。</a:t>
            </a:r>
            <a:endParaRPr lang="en-US" altLang="zh-CN" sz="2800" b="1" dirty="0">
              <a:solidFill>
                <a:srgbClr val="000000"/>
              </a:solidFill>
              <a:latin typeface="宋体" panose="02010600030101010101" pitchFamily="2" charset="-122"/>
            </a:endParaRPr>
          </a:p>
        </p:txBody>
      </p:sp>
      <p:sp>
        <p:nvSpPr>
          <p:cNvPr id="30722" name="Rectangle 5"/>
          <p:cNvSpPr>
            <a:spLocks noChangeArrowheads="1"/>
          </p:cNvSpPr>
          <p:nvPr/>
        </p:nvSpPr>
        <p:spPr bwMode="auto">
          <a:xfrm>
            <a:off x="344170" y="988060"/>
            <a:ext cx="9102090" cy="163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dirty="0">
                <a:solidFill>
                  <a:srgbClr val="FC0000"/>
                </a:solidFill>
                <a:latin typeface="宋体" panose="02010600030101010101" pitchFamily="2" charset="-122"/>
                <a:cs typeface="宋体" panose="02010600030101010101" pitchFamily="2" charset="-122"/>
              </a:rPr>
              <a:t>二、奇胜论</a:t>
            </a:r>
            <a:endParaRPr lang="en-US" altLang="zh-CN" sz="2800" b="1" dirty="0">
              <a:solidFill>
                <a:srgbClr val="FF0000"/>
              </a:solidFill>
              <a:latin typeface="宋体" panose="02010600030101010101" pitchFamily="2" charset="-122"/>
              <a:cs typeface="宋体" panose="02010600030101010101" pitchFamily="2" charset="-122"/>
            </a:endParaRPr>
          </a:p>
          <a:p>
            <a:pPr eaLnBrk="1" hangingPunct="1">
              <a:spcBef>
                <a:spcPct val="0"/>
              </a:spcBef>
              <a:buFontTx/>
              <a:buNone/>
            </a:pPr>
            <a:r>
              <a:rPr lang="en-US" altLang="zh-CN" sz="1800" b="1" dirty="0">
                <a:solidFill>
                  <a:schemeClr val="tx2"/>
                </a:solidFill>
                <a:latin typeface="宋体" panose="02010600030101010101" pitchFamily="2" charset="-122"/>
                <a:cs typeface="宋体" panose="02010600030101010101" pitchFamily="2" charset="-122"/>
              </a:rPr>
              <a:t>《</a:t>
            </a:r>
            <a:r>
              <a:rPr lang="zh-CN" altLang="en-US" sz="1800" b="1" dirty="0">
                <a:solidFill>
                  <a:schemeClr val="tx2"/>
                </a:solidFill>
                <a:latin typeface="宋体" panose="02010600030101010101" pitchFamily="2" charset="-122"/>
                <a:cs typeface="宋体" panose="02010600030101010101" pitchFamily="2" charset="-122"/>
              </a:rPr>
              <a:t>计篇</a:t>
            </a:r>
            <a:r>
              <a:rPr lang="en-US" altLang="zh-CN" sz="1800" b="1" dirty="0">
                <a:solidFill>
                  <a:schemeClr val="tx2"/>
                </a:solidFill>
                <a:latin typeface="宋体" panose="02010600030101010101" pitchFamily="2" charset="-122"/>
                <a:cs typeface="宋体" panose="02010600030101010101" pitchFamily="2" charset="-122"/>
              </a:rPr>
              <a:t>》</a:t>
            </a:r>
            <a:r>
              <a:rPr lang="zh-CN" altLang="en-US" sz="1800" b="1" dirty="0">
                <a:solidFill>
                  <a:schemeClr val="tx2"/>
                </a:solidFill>
                <a:latin typeface="宋体" panose="02010600030101010101" pitchFamily="2" charset="-122"/>
                <a:cs typeface="宋体" panose="02010600030101010101" pitchFamily="2" charset="-122"/>
              </a:rPr>
              <a:t>里有“诡道十二法”，目的</a:t>
            </a:r>
            <a:r>
              <a:rPr lang="zh-CN" altLang="en-US" sz="1800" b="1" dirty="0">
                <a:latin typeface="宋体" panose="02010600030101010101" pitchFamily="2" charset="-122"/>
                <a:cs typeface="宋体" panose="02010600030101010101" pitchFamily="2" charset="-122"/>
              </a:rPr>
              <a:t>就是一个：</a:t>
            </a:r>
            <a:r>
              <a:rPr lang="zh-CN" altLang="en-US" sz="1800" b="1" dirty="0">
                <a:solidFill>
                  <a:srgbClr val="FC0000"/>
                </a:solidFill>
                <a:latin typeface="宋体" panose="02010600030101010101" pitchFamily="2" charset="-122"/>
                <a:cs typeface="宋体" panose="02010600030101010101" pitchFamily="2" charset="-122"/>
              </a:rPr>
              <a:t>“攻其无备，出其不意”</a:t>
            </a:r>
            <a:r>
              <a:rPr lang="zh-CN" altLang="en-US" sz="1800" b="1" dirty="0">
                <a:solidFill>
                  <a:srgbClr val="030000"/>
                </a:solidFill>
                <a:latin typeface="宋体" panose="02010600030101010101" pitchFamily="2" charset="-122"/>
                <a:cs typeface="宋体" panose="02010600030101010101" pitchFamily="2" charset="-122"/>
              </a:rPr>
              <a:t>，</a:t>
            </a:r>
            <a:r>
              <a:rPr lang="zh-CN" altLang="en-US" sz="1800" b="1" dirty="0">
                <a:latin typeface="宋体" panose="02010600030101010101" pitchFamily="2" charset="-122"/>
                <a:cs typeface="宋体" panose="02010600030101010101" pitchFamily="2" charset="-122"/>
              </a:rPr>
              <a:t>对敌实施突然攻击。这十二法的要旨就在于集中兵力，攻虚击弱。因为无论是战役上或战斗上的伪装、佯动还是欺骗，都是为了迷惑敌人。只有迷惑敌人，才能隐蔽自己的兵力，调动敌人，使其错误地变更部署，分散兵力，才能最终达到攻其无备，出其不意的目的。</a:t>
            </a:r>
          </a:p>
        </p:txBody>
      </p:sp>
      <p:sp>
        <p:nvSpPr>
          <p:cNvPr id="32770" name="Rectangle 5"/>
          <p:cNvSpPr>
            <a:spLocks noChangeArrowheads="1"/>
          </p:cNvSpPr>
          <p:nvPr/>
        </p:nvSpPr>
        <p:spPr bwMode="auto">
          <a:xfrm>
            <a:off x="289560" y="2618105"/>
            <a:ext cx="10294620"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rgbClr val="FF0000"/>
                </a:solidFill>
                <a:latin typeface="宋体" panose="02010600030101010101" pitchFamily="2" charset="-122"/>
                <a:cs typeface="宋体" panose="02010600030101010101" pitchFamily="2" charset="-122"/>
              </a:rPr>
              <a:t>凡战者，以正合，以奇胜。故善出奇者，无穷如天地，不渴如江河。       </a:t>
            </a:r>
            <a:r>
              <a:rPr lang="en-US" altLang="zh-CN" sz="2400">
                <a:solidFill>
                  <a:srgbClr val="FF0000"/>
                </a:solidFill>
                <a:latin typeface="宋体" panose="02010600030101010101" pitchFamily="2" charset="-122"/>
                <a:cs typeface="宋体" panose="02010600030101010101" pitchFamily="2" charset="-122"/>
              </a:rPr>
              <a:t>《</a:t>
            </a:r>
            <a:r>
              <a:rPr lang="zh-CN" altLang="en-US" sz="2400">
                <a:solidFill>
                  <a:srgbClr val="FF0000"/>
                </a:solidFill>
                <a:latin typeface="宋体" panose="02010600030101010101" pitchFamily="2" charset="-122"/>
                <a:cs typeface="宋体" panose="02010600030101010101" pitchFamily="2" charset="-122"/>
              </a:rPr>
              <a:t>势篇</a:t>
            </a:r>
            <a:r>
              <a:rPr lang="en-US" altLang="zh-CN" sz="2400">
                <a:solidFill>
                  <a:srgbClr val="FF0000"/>
                </a:solidFill>
                <a:latin typeface="宋体" panose="02010600030101010101" pitchFamily="2" charset="-122"/>
                <a:cs typeface="宋体" panose="02010600030101010101" pitchFamily="2" charset="-122"/>
              </a:rPr>
              <a:t>》</a:t>
            </a:r>
            <a:br>
              <a:rPr lang="en-US" altLang="zh-CN" sz="1800">
                <a:solidFill>
                  <a:srgbClr val="FF0000"/>
                </a:solidFill>
                <a:latin typeface="宋体" panose="02010600030101010101" pitchFamily="2" charset="-122"/>
                <a:cs typeface="宋体" panose="02010600030101010101" pitchFamily="2" charset="-122"/>
              </a:rPr>
            </a:br>
            <a:endParaRPr lang="en-US" altLang="zh-CN" sz="1800">
              <a:solidFill>
                <a:srgbClr val="FF0000"/>
              </a:solidFill>
              <a:latin typeface="宋体" panose="02010600030101010101" pitchFamily="2" charset="-122"/>
              <a:cs typeface="宋体" panose="02010600030101010101" pitchFamily="2" charset="-122"/>
            </a:endParaRPr>
          </a:p>
          <a:p>
            <a:pPr eaLnBrk="1" hangingPunct="1">
              <a:spcBef>
                <a:spcPct val="0"/>
              </a:spcBef>
              <a:buFontTx/>
              <a:buNone/>
            </a:pPr>
            <a:r>
              <a:rPr lang="zh-CN" altLang="en-US" sz="1800" b="1">
                <a:latin typeface="宋体" panose="02010600030101010101" pitchFamily="2" charset="-122"/>
                <a:cs typeface="宋体" panose="02010600030101010101" pitchFamily="2" charset="-122"/>
              </a:rPr>
              <a:t>作战都是用“正兵”当敌，用“奇兵”取胜。所以善于出奇制胜的将帅，其战法变化就象天地那样不可穷尽，象江河那样永不枯竭。</a:t>
            </a:r>
            <a:endParaRPr lang="zh-CN" altLang="en-US" sz="1800" b="1">
              <a:solidFill>
                <a:schemeClr val="accent2"/>
              </a:solidFill>
              <a:latin typeface="宋体" panose="02010600030101010101" pitchFamily="2" charset="-122"/>
              <a:cs typeface="宋体" panose="02010600030101010101" pitchFamily="2" charset="-122"/>
            </a:endParaRPr>
          </a:p>
        </p:txBody>
      </p:sp>
      <p:sp>
        <p:nvSpPr>
          <p:cNvPr id="34818" name="矩形 1"/>
          <p:cNvSpPr>
            <a:spLocks noChangeArrowheads="1"/>
          </p:cNvSpPr>
          <p:nvPr/>
        </p:nvSpPr>
        <p:spPr bwMode="auto">
          <a:xfrm>
            <a:off x="289560" y="4353560"/>
            <a:ext cx="1060577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dirty="0">
                <a:latin typeface="宋体" panose="02010600030101010101" pitchFamily="2" charset="-122"/>
                <a:cs typeface="宋体" panose="02010600030101010101" pitchFamily="2" charset="-122"/>
              </a:rPr>
              <a:t>我们采取了其他中国军队所没有采取的行动，主要地是在敌军翼侧和后方作战。这种战法，比较单纯的正面防御大有区别。我们不反对使用一部分兵力于正面，这是必要的。</a:t>
            </a:r>
            <a:r>
              <a:rPr lang="zh-CN" altLang="en-US" sz="1800" b="1" dirty="0">
                <a:solidFill>
                  <a:srgbClr val="FF0000"/>
                </a:solidFill>
                <a:latin typeface="宋体" panose="02010600030101010101" pitchFamily="2" charset="-122"/>
                <a:cs typeface="宋体" panose="02010600030101010101" pitchFamily="2" charset="-122"/>
              </a:rPr>
              <a:t>但主力必须使用于侧面，采取迂回战法，独立自主地攻击敌人，才能保存自己的力量，消灭敌人的力量。</a:t>
            </a:r>
            <a:r>
              <a:rPr lang="zh-CN" altLang="en-US" sz="1800" dirty="0">
                <a:latin typeface="宋体" panose="02010600030101010101" pitchFamily="2" charset="-122"/>
                <a:cs typeface="宋体" panose="02010600030101010101" pitchFamily="2" charset="-122"/>
              </a:rPr>
              <a:t>再则使用若干兵力于敌人后方，其威力特别强大，因为捣乱了敌人运输线和根据地。军事上的第一要义是保存自己消灭敌人，而要达到此目的，必须采取独立自主的游击战和运动战，避免一切被动呆板的战法。</a:t>
            </a:r>
            <a:endParaRPr lang="en-US" altLang="zh-CN" sz="1800" dirty="0">
              <a:latin typeface="宋体" panose="02010600030101010101" pitchFamily="2" charset="-122"/>
              <a:cs typeface="宋体" panose="02010600030101010101" pitchFamily="2" charset="-122"/>
            </a:endParaRPr>
          </a:p>
          <a:p>
            <a:pPr>
              <a:spcBef>
                <a:spcPct val="0"/>
              </a:spcBef>
              <a:buFontTx/>
              <a:buNone/>
            </a:pPr>
            <a:r>
              <a:rPr lang="en-US" altLang="zh-CN" sz="1800" dirty="0">
                <a:latin typeface="宋体" panose="02010600030101010101" pitchFamily="2" charset="-122"/>
                <a:cs typeface="宋体" panose="02010600030101010101" pitchFamily="2" charset="-122"/>
              </a:rPr>
              <a:t>   ——1937</a:t>
            </a:r>
            <a:r>
              <a:rPr lang="zh-CN" altLang="en-US" sz="1800" dirty="0">
                <a:latin typeface="宋体" panose="02010600030101010101" pitchFamily="2" charset="-122"/>
                <a:cs typeface="宋体" panose="02010600030101010101" pitchFamily="2" charset="-122"/>
              </a:rPr>
              <a:t>年</a:t>
            </a:r>
            <a:r>
              <a:rPr lang="en-US" altLang="zh-CN" sz="1800" dirty="0">
                <a:latin typeface="宋体" panose="02010600030101010101" pitchFamily="2" charset="-122"/>
                <a:cs typeface="宋体" panose="02010600030101010101" pitchFamily="2" charset="-122"/>
              </a:rPr>
              <a:t>10</a:t>
            </a:r>
            <a:r>
              <a:rPr lang="zh-CN" altLang="en-US" sz="1800" dirty="0">
                <a:latin typeface="宋体" panose="02010600030101010101" pitchFamily="2" charset="-122"/>
                <a:cs typeface="宋体" panose="02010600030101010101" pitchFamily="2" charset="-122"/>
              </a:rPr>
              <a:t>月</a:t>
            </a:r>
            <a:r>
              <a:rPr lang="en-US" altLang="zh-CN" sz="1800" dirty="0">
                <a:latin typeface="宋体" panose="02010600030101010101" pitchFamily="2" charset="-122"/>
                <a:cs typeface="宋体" panose="02010600030101010101" pitchFamily="2" charset="-122"/>
              </a:rPr>
              <a:t>25</a:t>
            </a:r>
            <a:r>
              <a:rPr lang="zh-CN" altLang="en-US" sz="1800" dirty="0">
                <a:latin typeface="宋体" panose="02010600030101010101" pitchFamily="2" charset="-122"/>
                <a:cs typeface="宋体" panose="02010600030101010101" pitchFamily="2" charset="-122"/>
              </a:rPr>
              <a:t>日毛泽东</a:t>
            </a:r>
            <a:r>
              <a:rPr lang="en-US" altLang="zh-CN" sz="1800" dirty="0">
                <a:latin typeface="宋体" panose="02010600030101010101" pitchFamily="2" charset="-122"/>
                <a:cs typeface="宋体" panose="02010600030101010101" pitchFamily="2" charset="-122"/>
              </a:rPr>
              <a:t>《</a:t>
            </a:r>
            <a:r>
              <a:rPr lang="zh-CN" altLang="en-US" sz="1800" dirty="0">
                <a:latin typeface="宋体" panose="02010600030101010101" pitchFamily="2" charset="-122"/>
                <a:cs typeface="宋体" panose="02010600030101010101" pitchFamily="2" charset="-122"/>
              </a:rPr>
              <a:t>和英国记者贝特兰的谈话</a:t>
            </a:r>
            <a:r>
              <a:rPr lang="en-US" altLang="zh-CN" sz="1800" dirty="0">
                <a:latin typeface="宋体" panose="02010600030101010101" pitchFamily="2" charset="-122"/>
                <a:cs typeface="宋体" panose="02010600030101010101" pitchFamily="2" charset="-122"/>
              </a:rPr>
              <a:t>》</a:t>
            </a:r>
            <a:endParaRPr lang="zh-CN" altLang="en-US" sz="1800" dirty="0">
              <a:latin typeface="宋体" panose="02010600030101010101" pitchFamily="2" charset="-122"/>
              <a:cs typeface="宋体" panose="02010600030101010101" pitchFamily="2" charset="-122"/>
            </a:endParaRPr>
          </a:p>
        </p:txBody>
      </p:sp>
      <p:sp>
        <p:nvSpPr>
          <p:cNvPr id="2" name="文本框 1">
            <a:extLst>
              <a:ext uri="{FF2B5EF4-FFF2-40B4-BE49-F238E27FC236}">
                <a16:creationId xmlns:a16="http://schemas.microsoft.com/office/drawing/2014/main" id="{5F39FA3F-5329-2241-21BA-E4AFB08B11C4}"/>
              </a:ext>
            </a:extLst>
          </p:cNvPr>
          <p:cNvSpPr txBox="1"/>
          <p:nvPr>
            <p:custDataLst>
              <p:tags r:id="rId1"/>
            </p:custDataLst>
          </p:nvPr>
        </p:nvSpPr>
        <p:spPr>
          <a:xfrm>
            <a:off x="608012" y="6107886"/>
            <a:ext cx="8574405" cy="712952"/>
          </a:xfrm>
          <a:prstGeom prst="rect">
            <a:avLst/>
          </a:prstGeom>
          <a:noFill/>
        </p:spPr>
        <p:txBody>
          <a:bodyPr wrap="square" rtlCol="0">
            <a:spAutoFit/>
          </a:bodyPr>
          <a:lstStyle/>
          <a:p>
            <a:pPr algn="l">
              <a:lnSpc>
                <a:spcPct val="120000"/>
              </a:lnSpc>
            </a:pPr>
            <a:r>
              <a:rPr dirty="0" err="1">
                <a:latin typeface="楷体" panose="02010609060101010101" pitchFamily="49" charset="-122"/>
                <a:ea typeface="楷体" panose="02010609060101010101" pitchFamily="49" charset="-122"/>
                <a:cs typeface="楷体" panose="02010609060101010101" pitchFamily="49" charset="-122"/>
              </a:rPr>
              <a:t>战势不过奇正，奇正之变，不可胜穷也。奇正相生，如循环之无端，孰能穷之</a:t>
            </a:r>
            <a:r>
              <a:rPr dirty="0">
                <a:latin typeface="楷体" panose="02010609060101010101" pitchFamily="49" charset="-122"/>
                <a:ea typeface="楷体" panose="02010609060101010101" pitchFamily="49" charset="-122"/>
                <a:cs typeface="楷体" panose="02010609060101010101" pitchFamily="49" charset="-122"/>
              </a:rPr>
              <a:t>？</a:t>
            </a:r>
          </a:p>
          <a:p>
            <a:pPr algn="r">
              <a:lnSpc>
                <a:spcPct val="120000"/>
              </a:lnSpc>
            </a:pPr>
            <a:r>
              <a:rPr lang="en-US" dirty="0">
                <a:latin typeface="楷体" panose="02010609060101010101" pitchFamily="49" charset="-122"/>
                <a:ea typeface="楷体" panose="02010609060101010101" pitchFamily="49" charset="-122"/>
                <a:cs typeface="楷体" panose="02010609060101010101" pitchFamily="49" charset="-122"/>
              </a:rPr>
              <a:t>——</a:t>
            </a:r>
            <a:r>
              <a:rPr lang="zh-CN" altLang="en-US" dirty="0">
                <a:latin typeface="楷体" panose="02010609060101010101" pitchFamily="49" charset="-122"/>
                <a:ea typeface="楷体" panose="02010609060101010101" pitchFamily="49" charset="-122"/>
                <a:cs typeface="楷体" panose="02010609060101010101" pitchFamily="49" charset="-122"/>
              </a:rPr>
              <a:t>《孙子兵法</a:t>
            </a:r>
            <a:r>
              <a:rPr lang="en-US" altLang="zh-CN" dirty="0">
                <a:latin typeface="楷体" panose="02010609060101010101" pitchFamily="49" charset="-122"/>
                <a:ea typeface="楷体" panose="02010609060101010101" pitchFamily="49" charset="-122"/>
                <a:cs typeface="楷体" panose="02010609060101010101" pitchFamily="49" charset="-122"/>
              </a:rPr>
              <a:t>·</a:t>
            </a:r>
            <a:r>
              <a:rPr lang="zh-CN" altLang="en-US" dirty="0">
                <a:latin typeface="楷体" panose="02010609060101010101" pitchFamily="49" charset="-122"/>
                <a:ea typeface="楷体" panose="02010609060101010101" pitchFamily="49" charset="-122"/>
                <a:cs typeface="楷体" panose="02010609060101010101" pitchFamily="49" charset="-122"/>
              </a:rPr>
              <a:t>兵势篇》</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1480" y="287020"/>
            <a:ext cx="4317365" cy="645160"/>
          </a:xfrm>
          <a:prstGeom prst="rect">
            <a:avLst/>
          </a:prstGeom>
          <a:noFill/>
        </p:spPr>
        <p:txBody>
          <a:bodyPr wrap="square" rtlCol="0">
            <a:spAutoFit/>
          </a:bodyPr>
          <a:lstStyle/>
          <a:p>
            <a:r>
              <a:rPr lang="zh-CN" altLang="en-US"/>
              <a:t>出奇制胜，快速穿插大开车灯，德军误以为是友军，苏军巧夺顿河大桥</a:t>
            </a:r>
          </a:p>
        </p:txBody>
      </p:sp>
      <p:sp>
        <p:nvSpPr>
          <p:cNvPr id="36866" name="Rectangle 5"/>
          <p:cNvSpPr>
            <a:spLocks noChangeArrowheads="1"/>
          </p:cNvSpPr>
          <p:nvPr/>
        </p:nvSpPr>
        <p:spPr bwMode="auto">
          <a:xfrm>
            <a:off x="501968" y="764222"/>
            <a:ext cx="7994650"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0"/>
              </a:spcBef>
              <a:buFontTx/>
              <a:buNone/>
            </a:pPr>
            <a:r>
              <a:rPr lang="zh-CN" altLang="en-US" sz="2400" b="1">
                <a:solidFill>
                  <a:srgbClr val="FF0000"/>
                </a:solidFill>
                <a:latin typeface="宋体" panose="02010600030101010101" pitchFamily="2" charset="-122"/>
              </a:rPr>
              <a:t>海湾战争</a:t>
            </a:r>
            <a:endParaRPr lang="zh-CN" altLang="en-US" sz="2400" b="1">
              <a:solidFill>
                <a:schemeClr val="tx2"/>
              </a:solidFill>
              <a:latin typeface="宋体" panose="02010600030101010101" pitchFamily="2" charset="-122"/>
            </a:endParaRPr>
          </a:p>
        </p:txBody>
      </p:sp>
      <p:sp>
        <p:nvSpPr>
          <p:cNvPr id="36867" name="矩形 5"/>
          <p:cNvSpPr>
            <a:spLocks noChangeArrowheads="1"/>
          </p:cNvSpPr>
          <p:nvPr/>
        </p:nvSpPr>
        <p:spPr bwMode="auto">
          <a:xfrm>
            <a:off x="278130" y="1260793"/>
            <a:ext cx="8642350" cy="3001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lang="en-US" altLang="zh-CN" sz="1800" b="1" dirty="0">
                <a:solidFill>
                  <a:schemeClr val="tx2"/>
                </a:solidFill>
                <a:latin typeface="宋体" panose="02010600030101010101" pitchFamily="2" charset="-122"/>
                <a:cs typeface="宋体" panose="02010600030101010101" pitchFamily="2" charset="-122"/>
              </a:rPr>
              <a:t>1</a:t>
            </a:r>
            <a:r>
              <a:rPr lang="zh-CN" altLang="en-US" sz="1800" b="1" dirty="0">
                <a:solidFill>
                  <a:schemeClr val="tx2"/>
                </a:solidFill>
                <a:latin typeface="宋体" panose="02010600030101010101" pitchFamily="2" charset="-122"/>
                <a:cs typeface="宋体" panose="02010600030101010101" pitchFamily="2" charset="-122"/>
              </a:rPr>
              <a:t>、先对伊实施大规模电子干扰；</a:t>
            </a:r>
            <a:br>
              <a:rPr lang="zh-CN" altLang="en-US" sz="1800" b="1" dirty="0">
                <a:solidFill>
                  <a:schemeClr val="tx2"/>
                </a:solidFill>
                <a:latin typeface="宋体" panose="02010600030101010101" pitchFamily="2" charset="-122"/>
                <a:cs typeface="宋体" panose="02010600030101010101" pitchFamily="2" charset="-122"/>
              </a:rPr>
            </a:br>
            <a:r>
              <a:rPr lang="en-US" altLang="zh-CN" sz="1800" b="1" dirty="0">
                <a:solidFill>
                  <a:schemeClr val="tx2"/>
                </a:solidFill>
                <a:latin typeface="宋体" panose="02010600030101010101" pitchFamily="2" charset="-122"/>
                <a:cs typeface="宋体" panose="02010600030101010101" pitchFamily="2" charset="-122"/>
              </a:rPr>
              <a:t>2</a:t>
            </a:r>
            <a:r>
              <a:rPr lang="zh-CN" altLang="en-US" sz="1800" b="1" dirty="0">
                <a:solidFill>
                  <a:schemeClr val="tx2"/>
                </a:solidFill>
                <a:latin typeface="宋体" panose="02010600030101010101" pitchFamily="2" charset="-122"/>
                <a:cs typeface="宋体" panose="02010600030101010101" pitchFamily="2" charset="-122"/>
              </a:rPr>
              <a:t>、不是先打部队，而是先打巴格达；</a:t>
            </a:r>
            <a:br>
              <a:rPr lang="zh-CN" altLang="en-US" sz="1800" b="1" dirty="0">
                <a:solidFill>
                  <a:schemeClr val="tx2"/>
                </a:solidFill>
                <a:latin typeface="宋体" panose="02010600030101010101" pitchFamily="2" charset="-122"/>
                <a:cs typeface="宋体" panose="02010600030101010101" pitchFamily="2" charset="-122"/>
              </a:rPr>
            </a:br>
            <a:r>
              <a:rPr lang="en-US" altLang="zh-CN" sz="1800" b="1" dirty="0">
                <a:solidFill>
                  <a:schemeClr val="tx2"/>
                </a:solidFill>
                <a:latin typeface="宋体" panose="02010600030101010101" pitchFamily="2" charset="-122"/>
                <a:cs typeface="宋体" panose="02010600030101010101" pitchFamily="2" charset="-122"/>
              </a:rPr>
              <a:t>3</a:t>
            </a:r>
            <a:r>
              <a:rPr lang="zh-CN" altLang="en-US" sz="1800" b="1" dirty="0">
                <a:solidFill>
                  <a:schemeClr val="tx2"/>
                </a:solidFill>
                <a:latin typeface="宋体" panose="02010600030101010101" pitchFamily="2" charset="-122"/>
                <a:cs typeface="宋体" panose="02010600030101010101" pitchFamily="2" charset="-122"/>
              </a:rPr>
              <a:t>、先轰炸</a:t>
            </a:r>
            <a:r>
              <a:rPr lang="en-US" altLang="zh-CN" sz="1800" b="1" dirty="0">
                <a:solidFill>
                  <a:schemeClr val="tx2"/>
                </a:solidFill>
                <a:latin typeface="宋体" panose="02010600030101010101" pitchFamily="2" charset="-122"/>
                <a:cs typeface="宋体" panose="02010600030101010101" pitchFamily="2" charset="-122"/>
              </a:rPr>
              <a:t>30</a:t>
            </a:r>
            <a:r>
              <a:rPr lang="zh-CN" altLang="en-US" sz="1800" b="1" dirty="0">
                <a:solidFill>
                  <a:schemeClr val="tx2"/>
                </a:solidFill>
                <a:latin typeface="宋体" panose="02010600030101010101" pitchFamily="2" charset="-122"/>
                <a:cs typeface="宋体" panose="02010600030101010101" pitchFamily="2" charset="-122"/>
              </a:rPr>
              <a:t>多天，使伊全线被动挨打；</a:t>
            </a:r>
          </a:p>
          <a:p>
            <a:pPr eaLnBrk="1" hangingPunct="1">
              <a:lnSpc>
                <a:spcPct val="110000"/>
              </a:lnSpc>
              <a:spcBef>
                <a:spcPct val="0"/>
              </a:spcBef>
              <a:buFontTx/>
              <a:buNone/>
            </a:pPr>
            <a:r>
              <a:rPr lang="en-US" altLang="zh-CN" sz="1800" b="1" dirty="0">
                <a:solidFill>
                  <a:schemeClr val="tx2"/>
                </a:solidFill>
                <a:latin typeface="宋体" panose="02010600030101010101" pitchFamily="2" charset="-122"/>
                <a:cs typeface="宋体" panose="02010600030101010101" pitchFamily="2" charset="-122"/>
              </a:rPr>
              <a:t>4</a:t>
            </a:r>
            <a:r>
              <a:rPr lang="zh-CN" altLang="en-US" sz="1800" b="1" dirty="0">
                <a:solidFill>
                  <a:schemeClr val="tx2"/>
                </a:solidFill>
                <a:latin typeface="宋体" panose="02010600030101010101" pitchFamily="2" charset="-122"/>
                <a:cs typeface="宋体" panose="02010600030101010101" pitchFamily="2" charset="-122"/>
              </a:rPr>
              <a:t>、“沙漠军刀”地面进攻，美军用“声东击西”“瞒天过海”绕过“萨达姆防线”直插幼发拉底河，一举将伊军打败。</a:t>
            </a:r>
          </a:p>
          <a:p>
            <a:pPr eaLnBrk="1" hangingPunct="1">
              <a:lnSpc>
                <a:spcPct val="110000"/>
              </a:lnSpc>
              <a:spcBef>
                <a:spcPct val="0"/>
              </a:spcBef>
              <a:buFontTx/>
              <a:buNone/>
            </a:pPr>
            <a:endParaRPr lang="zh-CN" altLang="en-US" sz="1800" b="1" dirty="0">
              <a:solidFill>
                <a:schemeClr val="tx2"/>
              </a:solidFill>
              <a:latin typeface="宋体" panose="02010600030101010101" pitchFamily="2" charset="-122"/>
              <a:cs typeface="宋体" panose="02010600030101010101" pitchFamily="2" charset="-122"/>
            </a:endParaRPr>
          </a:p>
          <a:p>
            <a:pPr eaLnBrk="1" hangingPunct="1">
              <a:lnSpc>
                <a:spcPct val="110000"/>
              </a:lnSpc>
              <a:spcBef>
                <a:spcPct val="0"/>
              </a:spcBef>
              <a:buFontTx/>
              <a:buNone/>
            </a:pPr>
            <a:r>
              <a:rPr lang="zh-CN" altLang="en-US" b="1" dirty="0">
                <a:solidFill>
                  <a:schemeClr val="tx2"/>
                </a:solidFill>
                <a:latin typeface="宋体" panose="02010600030101010101" pitchFamily="2" charset="-122"/>
                <a:cs typeface="宋体" panose="02010600030101010101" pitchFamily="2" charset="-122"/>
              </a:rPr>
              <a:t>题目：</a:t>
            </a:r>
          </a:p>
          <a:p>
            <a:pPr eaLnBrk="1" hangingPunct="1">
              <a:lnSpc>
                <a:spcPct val="110000"/>
              </a:lnSpc>
              <a:spcBef>
                <a:spcPct val="0"/>
              </a:spcBef>
              <a:buFontTx/>
              <a:buNone/>
            </a:pPr>
            <a:r>
              <a:rPr lang="zh-CN" altLang="en-US" b="1" dirty="0">
                <a:solidFill>
                  <a:schemeClr val="tx2"/>
                </a:solidFill>
                <a:latin typeface="宋体" panose="02010600030101010101" pitchFamily="2" charset="-122"/>
                <a:cs typeface="宋体" panose="02010600030101010101" pitchFamily="2" charset="-122"/>
              </a:rPr>
              <a:t>海湾战争开始于</a:t>
            </a:r>
            <a:r>
              <a:rPr lang="en-US" altLang="zh-CN" b="1" dirty="0">
                <a:solidFill>
                  <a:schemeClr val="tx2"/>
                </a:solidFill>
                <a:latin typeface="宋体" panose="02010600030101010101" pitchFamily="2" charset="-122"/>
                <a:cs typeface="宋体" panose="02010600030101010101" pitchFamily="2" charset="-122"/>
              </a:rPr>
              <a:t>1991</a:t>
            </a:r>
            <a:r>
              <a:rPr lang="zh-CN" altLang="en-US" b="1" dirty="0">
                <a:solidFill>
                  <a:schemeClr val="tx2"/>
                </a:solidFill>
                <a:latin typeface="宋体" panose="02010600030101010101" pitchFamily="2" charset="-122"/>
                <a:cs typeface="宋体" panose="02010600030101010101" pitchFamily="2" charset="-122"/>
              </a:rPr>
              <a:t>年</a:t>
            </a:r>
            <a:r>
              <a:rPr lang="en-US" altLang="zh-CN" b="1" dirty="0">
                <a:solidFill>
                  <a:schemeClr val="tx2"/>
                </a:solidFill>
                <a:latin typeface="宋体" panose="02010600030101010101" pitchFamily="2" charset="-122"/>
                <a:cs typeface="宋体" panose="02010600030101010101" pitchFamily="2" charset="-122"/>
              </a:rPr>
              <a:t>1</a:t>
            </a:r>
            <a:r>
              <a:rPr lang="zh-CN" altLang="en-US" b="1" dirty="0">
                <a:solidFill>
                  <a:schemeClr val="tx2"/>
                </a:solidFill>
                <a:latin typeface="宋体" panose="02010600030101010101" pitchFamily="2" charset="-122"/>
                <a:cs typeface="宋体" panose="02010600030101010101" pitchFamily="2" charset="-122"/>
              </a:rPr>
              <a:t>月</a:t>
            </a:r>
            <a:r>
              <a:rPr lang="en-US" altLang="zh-CN" b="1" dirty="0">
                <a:solidFill>
                  <a:schemeClr val="tx2"/>
                </a:solidFill>
                <a:latin typeface="宋体" panose="02010600030101010101" pitchFamily="2" charset="-122"/>
                <a:cs typeface="宋体" panose="02010600030101010101" pitchFamily="2" charset="-122"/>
              </a:rPr>
              <a:t>17</a:t>
            </a:r>
            <a:r>
              <a:rPr lang="zh-CN" altLang="en-US" b="1" dirty="0">
                <a:solidFill>
                  <a:schemeClr val="tx2"/>
                </a:solidFill>
                <a:latin typeface="宋体" panose="02010600030101010101" pitchFamily="2" charset="-122"/>
                <a:cs typeface="宋体" panose="02010600030101010101" pitchFamily="2" charset="-122"/>
              </a:rPr>
              <a:t>日。</a:t>
            </a:r>
          </a:p>
        </p:txBody>
      </p:sp>
      <p:sp>
        <p:nvSpPr>
          <p:cNvPr id="2" name="文本框 1">
            <a:extLst>
              <a:ext uri="{FF2B5EF4-FFF2-40B4-BE49-F238E27FC236}">
                <a16:creationId xmlns:a16="http://schemas.microsoft.com/office/drawing/2014/main" id="{8B9A2738-B54E-C42E-2854-1BF0735A3F50}"/>
              </a:ext>
            </a:extLst>
          </p:cNvPr>
          <p:cNvSpPr txBox="1"/>
          <p:nvPr/>
        </p:nvSpPr>
        <p:spPr>
          <a:xfrm>
            <a:off x="501968" y="5274041"/>
            <a:ext cx="10566400" cy="646331"/>
          </a:xfrm>
          <a:prstGeom prst="rect">
            <a:avLst/>
          </a:prstGeom>
          <a:noFill/>
        </p:spPr>
        <p:txBody>
          <a:bodyPr wrap="square" rtlCol="0">
            <a:spAutoFit/>
          </a:bodyPr>
          <a:lstStyle/>
          <a:p>
            <a:r>
              <a:rPr lang="zh-CN" altLang="en-US" sz="3600" b="1" i="1" dirty="0"/>
              <a:t>视频：巴以冲突（哈马斯</a:t>
            </a:r>
            <a:r>
              <a:rPr lang="en-US" altLang="zh-CN" sz="3600" b="1" i="1" dirty="0"/>
              <a:t>5000</a:t>
            </a:r>
            <a:r>
              <a:rPr lang="zh-CN" altLang="en-US" sz="3600" b="1" i="1" dirty="0"/>
              <a:t>枚火箭弹袭击以色列）</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4"/>
          <p:cNvSpPr txBox="1">
            <a:spLocks noChangeArrowheads="1"/>
          </p:cNvSpPr>
          <p:nvPr/>
        </p:nvSpPr>
        <p:spPr bwMode="auto">
          <a:xfrm>
            <a:off x="-2166191" y="-4762"/>
            <a:ext cx="709295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b="1" dirty="0">
                <a:solidFill>
                  <a:srgbClr val="FF0000"/>
                </a:solidFill>
                <a:latin typeface="宋体" panose="02010600030101010101" pitchFamily="2" charset="-122"/>
                <a:cs typeface="宋体" panose="02010600030101010101" pitchFamily="2" charset="-122"/>
              </a:rPr>
              <a:t>三、速胜论</a:t>
            </a:r>
            <a:br>
              <a:rPr kumimoji="1" lang="zh-CN" altLang="en-US" sz="2400" b="1" dirty="0">
                <a:solidFill>
                  <a:srgbClr val="FF0000"/>
                </a:solidFill>
                <a:latin typeface="宋体" panose="02010600030101010101" pitchFamily="2" charset="-122"/>
                <a:cs typeface="宋体" panose="02010600030101010101" pitchFamily="2" charset="-122"/>
              </a:rPr>
            </a:br>
            <a:r>
              <a:rPr kumimoji="1" lang="en-US" altLang="zh-CN" sz="2400" b="1" dirty="0">
                <a:solidFill>
                  <a:schemeClr val="tx2"/>
                </a:solidFill>
                <a:latin typeface="宋体" panose="02010600030101010101" pitchFamily="2" charset="-122"/>
                <a:cs typeface="宋体" panose="02010600030101010101" pitchFamily="2" charset="-122"/>
              </a:rPr>
              <a:t>1</a:t>
            </a:r>
            <a:r>
              <a:rPr kumimoji="1" lang="zh-CN" altLang="en-US" sz="2400" b="1" dirty="0">
                <a:solidFill>
                  <a:schemeClr val="tx2"/>
                </a:solidFill>
                <a:latin typeface="宋体" panose="02010600030101010101" pitchFamily="2" charset="-122"/>
                <a:cs typeface="宋体" panose="02010600030101010101" pitchFamily="2" charset="-122"/>
              </a:rPr>
              <a:t>、速战速胜的方法</a:t>
            </a:r>
            <a:br>
              <a:rPr kumimoji="1" lang="zh-CN" altLang="en-US" sz="2400" b="1" dirty="0">
                <a:solidFill>
                  <a:schemeClr val="tx2"/>
                </a:solidFill>
                <a:latin typeface="宋体" panose="02010600030101010101" pitchFamily="2" charset="-122"/>
                <a:cs typeface="宋体" panose="02010600030101010101" pitchFamily="2" charset="-122"/>
              </a:rPr>
            </a:br>
            <a:r>
              <a:rPr kumimoji="1" lang="en-US" altLang="zh-CN" sz="2400" b="1" dirty="0">
                <a:solidFill>
                  <a:schemeClr val="tx2"/>
                </a:solidFill>
                <a:latin typeface="宋体" panose="02010600030101010101" pitchFamily="2" charset="-122"/>
                <a:cs typeface="宋体" panose="02010600030101010101" pitchFamily="2" charset="-122"/>
              </a:rPr>
              <a:t>2</a:t>
            </a:r>
            <a:r>
              <a:rPr kumimoji="1" lang="zh-CN" altLang="en-US" sz="2400" b="1" dirty="0">
                <a:solidFill>
                  <a:schemeClr val="tx2"/>
                </a:solidFill>
                <a:latin typeface="宋体" panose="02010600030101010101" pitchFamily="2" charset="-122"/>
                <a:cs typeface="宋体" panose="02010600030101010101" pitchFamily="2" charset="-122"/>
              </a:rPr>
              <a:t>、持久作战的弊病</a:t>
            </a:r>
            <a:endParaRPr kumimoji="1" lang="zh-CN" altLang="en-US" sz="2400" b="1" dirty="0">
              <a:latin typeface="宋体" panose="02010600030101010101" pitchFamily="2" charset="-122"/>
              <a:cs typeface="宋体" panose="02010600030101010101" pitchFamily="2" charset="-122"/>
            </a:endParaRPr>
          </a:p>
        </p:txBody>
      </p:sp>
      <p:sp>
        <p:nvSpPr>
          <p:cNvPr id="40962" name="Text Box 4"/>
          <p:cNvSpPr txBox="1">
            <a:spLocks noChangeArrowheads="1"/>
          </p:cNvSpPr>
          <p:nvPr/>
        </p:nvSpPr>
        <p:spPr bwMode="auto">
          <a:xfrm>
            <a:off x="-55880" y="1234480"/>
            <a:ext cx="6002655" cy="1983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dirty="0">
                <a:solidFill>
                  <a:srgbClr val="FF0000"/>
                </a:solidFill>
                <a:latin typeface="宋体" panose="02010600030101010101" pitchFamily="2" charset="-122"/>
                <a:cs typeface="宋体" panose="02010600030101010101" pitchFamily="2" charset="-122"/>
              </a:rPr>
              <a:t>1</a:t>
            </a:r>
            <a:r>
              <a:rPr kumimoji="1" lang="zh-CN" altLang="en-US" sz="2400" b="1" dirty="0">
                <a:solidFill>
                  <a:srgbClr val="FF0000"/>
                </a:solidFill>
                <a:latin typeface="宋体" panose="02010600030101010101" pitchFamily="2" charset="-122"/>
                <a:cs typeface="宋体" panose="02010600030101010101" pitchFamily="2" charset="-122"/>
              </a:rPr>
              <a:t>、速战速胜的方法</a:t>
            </a:r>
            <a:endParaRPr kumimoji="1" lang="en-US" altLang="zh-CN" sz="2400" b="1" dirty="0">
              <a:solidFill>
                <a:srgbClr val="FF0000"/>
              </a:solidFill>
              <a:latin typeface="宋体" panose="02010600030101010101" pitchFamily="2" charset="-122"/>
              <a:cs typeface="宋体" panose="02010600030101010101" pitchFamily="2" charset="-122"/>
            </a:endParaRPr>
          </a:p>
          <a:p>
            <a:pPr eaLnBrk="1" hangingPunct="1">
              <a:spcBef>
                <a:spcPct val="50000"/>
              </a:spcBef>
              <a:buFontTx/>
              <a:buNone/>
            </a:pPr>
            <a:r>
              <a:rPr kumimoji="1" lang="zh-CN" altLang="en-US" sz="1800" b="1" dirty="0">
                <a:solidFill>
                  <a:schemeClr val="tx2"/>
                </a:solidFill>
                <a:latin typeface="宋体" panose="02010600030101010101" pitchFamily="2" charset="-122"/>
                <a:cs typeface="宋体" panose="02010600030101010101" pitchFamily="2" charset="-122"/>
              </a:rPr>
              <a:t>第一、正确选择主攻方向</a:t>
            </a:r>
            <a:br>
              <a:rPr kumimoji="1" lang="zh-CN" altLang="en-US" sz="1800" b="1" dirty="0">
                <a:solidFill>
                  <a:schemeClr val="tx2"/>
                </a:solidFill>
                <a:latin typeface="宋体" panose="02010600030101010101" pitchFamily="2" charset="-122"/>
                <a:cs typeface="宋体" panose="02010600030101010101" pitchFamily="2" charset="-122"/>
              </a:rPr>
            </a:br>
            <a:r>
              <a:rPr kumimoji="1" lang="zh-CN" altLang="en-US" sz="1800" b="1" dirty="0">
                <a:solidFill>
                  <a:srgbClr val="FF0000"/>
                </a:solidFill>
                <a:latin typeface="宋体" panose="02010600030101010101" pitchFamily="2" charset="-122"/>
                <a:cs typeface="宋体" panose="02010600030101010101" pitchFamily="2" charset="-122"/>
              </a:rPr>
              <a:t>并敌一向</a:t>
            </a:r>
            <a:r>
              <a:rPr kumimoji="1" lang="en-US" altLang="zh-CN" sz="1800" b="1" dirty="0">
                <a:solidFill>
                  <a:srgbClr val="FF0000"/>
                </a:solidFill>
                <a:latin typeface="宋体" panose="02010600030101010101" pitchFamily="2" charset="-122"/>
                <a:cs typeface="宋体" panose="02010600030101010101" pitchFamily="2" charset="-122"/>
              </a:rPr>
              <a:t>—《</a:t>
            </a:r>
            <a:r>
              <a:rPr kumimoji="1" lang="zh-CN" altLang="en-US" sz="1800" b="1" dirty="0">
                <a:solidFill>
                  <a:srgbClr val="FF0000"/>
                </a:solidFill>
                <a:latin typeface="宋体" panose="02010600030101010101" pitchFamily="2" charset="-122"/>
                <a:cs typeface="宋体" panose="02010600030101010101" pitchFamily="2" charset="-122"/>
              </a:rPr>
              <a:t>九地篇</a:t>
            </a:r>
            <a:r>
              <a:rPr kumimoji="1" lang="en-US" altLang="zh-CN" sz="1800" b="1" dirty="0">
                <a:solidFill>
                  <a:srgbClr val="FF0000"/>
                </a:solidFill>
                <a:latin typeface="宋体" panose="02010600030101010101" pitchFamily="2" charset="-122"/>
                <a:cs typeface="宋体" panose="02010600030101010101" pitchFamily="2" charset="-122"/>
              </a:rPr>
              <a:t>》</a:t>
            </a:r>
            <a:br>
              <a:rPr kumimoji="1" lang="en-US" altLang="zh-CN" sz="1800" b="1" dirty="0">
                <a:solidFill>
                  <a:srgbClr val="FF0000"/>
                </a:solidFill>
                <a:latin typeface="宋体" panose="02010600030101010101" pitchFamily="2" charset="-122"/>
                <a:cs typeface="宋体" panose="02010600030101010101" pitchFamily="2" charset="-122"/>
              </a:rPr>
            </a:br>
            <a:r>
              <a:rPr kumimoji="1" lang="zh-CN" altLang="en-US" sz="1800" b="1" dirty="0">
                <a:solidFill>
                  <a:schemeClr val="tx2"/>
                </a:solidFill>
                <a:latin typeface="宋体" panose="02010600030101010101" pitchFamily="2" charset="-122"/>
                <a:cs typeface="宋体" panose="02010600030101010101" pitchFamily="2" charset="-122"/>
              </a:rPr>
              <a:t>第二、准确选择攻击目标</a:t>
            </a:r>
            <a:br>
              <a:rPr kumimoji="1" lang="zh-CN" altLang="en-US" sz="1800" b="1" dirty="0">
                <a:solidFill>
                  <a:schemeClr val="tx2"/>
                </a:solidFill>
                <a:latin typeface="宋体" panose="02010600030101010101" pitchFamily="2" charset="-122"/>
                <a:cs typeface="宋体" panose="02010600030101010101" pitchFamily="2" charset="-122"/>
              </a:rPr>
            </a:br>
            <a:r>
              <a:rPr kumimoji="1" lang="zh-CN" altLang="en-US" sz="1800" b="1" dirty="0">
                <a:solidFill>
                  <a:srgbClr val="FF0000"/>
                </a:solidFill>
                <a:latin typeface="宋体" panose="02010600030101010101" pitchFamily="2" charset="-122"/>
                <a:cs typeface="宋体" panose="02010600030101010101" pitchFamily="2" charset="-122"/>
              </a:rPr>
              <a:t>胜于易胜，胜已败者</a:t>
            </a:r>
            <a:r>
              <a:rPr kumimoji="1" lang="en-US" altLang="zh-CN" sz="1800" b="1" dirty="0">
                <a:solidFill>
                  <a:srgbClr val="FF0000"/>
                </a:solidFill>
                <a:latin typeface="宋体" panose="02010600030101010101" pitchFamily="2" charset="-122"/>
                <a:cs typeface="宋体" panose="02010600030101010101" pitchFamily="2" charset="-122"/>
              </a:rPr>
              <a:t>—《</a:t>
            </a:r>
            <a:r>
              <a:rPr kumimoji="1" lang="zh-CN" altLang="en-US" sz="1800" b="1" dirty="0">
                <a:solidFill>
                  <a:srgbClr val="FF0000"/>
                </a:solidFill>
                <a:latin typeface="宋体" panose="02010600030101010101" pitchFamily="2" charset="-122"/>
                <a:cs typeface="宋体" panose="02010600030101010101" pitchFamily="2" charset="-122"/>
              </a:rPr>
              <a:t>形篇</a:t>
            </a:r>
            <a:r>
              <a:rPr kumimoji="1" lang="en-US" altLang="zh-CN" sz="1800" b="1" dirty="0">
                <a:solidFill>
                  <a:srgbClr val="FF0000"/>
                </a:solidFill>
                <a:latin typeface="宋体" panose="02010600030101010101" pitchFamily="2" charset="-122"/>
                <a:cs typeface="宋体" panose="02010600030101010101" pitchFamily="2" charset="-122"/>
              </a:rPr>
              <a:t>》</a:t>
            </a:r>
            <a:br>
              <a:rPr kumimoji="1" lang="en-US" altLang="zh-CN" sz="1800" b="1" dirty="0">
                <a:solidFill>
                  <a:schemeClr val="tx2"/>
                </a:solidFill>
                <a:latin typeface="宋体" panose="02010600030101010101" pitchFamily="2" charset="-122"/>
                <a:cs typeface="宋体" panose="02010600030101010101" pitchFamily="2" charset="-122"/>
              </a:rPr>
            </a:br>
            <a:r>
              <a:rPr kumimoji="1" lang="zh-CN" altLang="en-US" sz="1800" b="1" dirty="0">
                <a:solidFill>
                  <a:schemeClr val="tx2"/>
                </a:solidFill>
                <a:latin typeface="宋体" panose="02010600030101010101" pitchFamily="2" charset="-122"/>
                <a:cs typeface="宋体" panose="02010600030101010101" pitchFamily="2" charset="-122"/>
              </a:rPr>
              <a:t>战胜容易战胜的敌人，战胜   已处于失败地位的敌人。</a:t>
            </a:r>
          </a:p>
        </p:txBody>
      </p:sp>
      <p:sp>
        <p:nvSpPr>
          <p:cNvPr id="41986" name="Text Box 4"/>
          <p:cNvSpPr txBox="1">
            <a:spLocks noChangeArrowheads="1"/>
          </p:cNvSpPr>
          <p:nvPr/>
        </p:nvSpPr>
        <p:spPr bwMode="auto">
          <a:xfrm>
            <a:off x="6245227" y="115531"/>
            <a:ext cx="519112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1800" b="1" dirty="0">
                <a:solidFill>
                  <a:schemeClr val="tx2"/>
                </a:solidFill>
                <a:latin typeface="宋体" panose="02010600030101010101" pitchFamily="2" charset="-122"/>
                <a:cs typeface="宋体" panose="02010600030101010101" pitchFamily="2" charset="-122"/>
              </a:rPr>
              <a:t>第三、快速机动突然袭击</a:t>
            </a:r>
            <a:br>
              <a:rPr kumimoji="1" lang="zh-CN" altLang="en-US" sz="1800" b="1" dirty="0">
                <a:solidFill>
                  <a:schemeClr val="tx2"/>
                </a:solidFill>
                <a:latin typeface="宋体" panose="02010600030101010101" pitchFamily="2" charset="-122"/>
                <a:cs typeface="宋体" panose="02010600030101010101" pitchFamily="2" charset="-122"/>
              </a:rPr>
            </a:br>
            <a:r>
              <a:rPr kumimoji="1" lang="zh-CN" altLang="en-US" sz="1800" b="1" dirty="0">
                <a:solidFill>
                  <a:srgbClr val="FF0000"/>
                </a:solidFill>
                <a:latin typeface="宋体" panose="02010600030101010101" pitchFamily="2" charset="-122"/>
                <a:cs typeface="宋体" panose="02010600030101010101" pitchFamily="2" charset="-122"/>
              </a:rPr>
              <a:t>其疾如风</a:t>
            </a:r>
            <a:r>
              <a:rPr kumimoji="1" lang="en-US" altLang="zh-CN" sz="1800" b="1" dirty="0">
                <a:solidFill>
                  <a:srgbClr val="FF0000"/>
                </a:solidFill>
                <a:latin typeface="宋体" panose="02010600030101010101" pitchFamily="2" charset="-122"/>
                <a:cs typeface="宋体" panose="02010600030101010101" pitchFamily="2" charset="-122"/>
              </a:rPr>
              <a:t>《</a:t>
            </a:r>
            <a:r>
              <a:rPr kumimoji="1" lang="zh-CN" altLang="en-US" sz="1800" b="1" dirty="0">
                <a:solidFill>
                  <a:srgbClr val="FF0000"/>
                </a:solidFill>
                <a:latin typeface="宋体" panose="02010600030101010101" pitchFamily="2" charset="-122"/>
                <a:cs typeface="宋体" panose="02010600030101010101" pitchFamily="2" charset="-122"/>
              </a:rPr>
              <a:t>军争篇</a:t>
            </a:r>
            <a:r>
              <a:rPr kumimoji="1" lang="en-US" altLang="zh-CN" sz="1800" b="1" dirty="0">
                <a:solidFill>
                  <a:srgbClr val="FF0000"/>
                </a:solidFill>
                <a:latin typeface="宋体" panose="02010600030101010101" pitchFamily="2" charset="-122"/>
                <a:cs typeface="宋体" panose="02010600030101010101" pitchFamily="2" charset="-122"/>
              </a:rPr>
              <a:t>》</a:t>
            </a:r>
            <a:br>
              <a:rPr kumimoji="1" lang="en-US" altLang="zh-CN" sz="1800" b="1" dirty="0">
                <a:solidFill>
                  <a:srgbClr val="FF0000"/>
                </a:solidFill>
                <a:latin typeface="宋体" panose="02010600030101010101" pitchFamily="2" charset="-122"/>
                <a:cs typeface="宋体" panose="02010600030101010101" pitchFamily="2" charset="-122"/>
              </a:rPr>
            </a:br>
            <a:r>
              <a:rPr kumimoji="1" lang="zh-CN" altLang="en-US" sz="1800" b="1" dirty="0">
                <a:solidFill>
                  <a:srgbClr val="FF0000"/>
                </a:solidFill>
                <a:latin typeface="宋体" panose="02010600030101010101" pitchFamily="2" charset="-122"/>
                <a:cs typeface="宋体" panose="02010600030101010101" pitchFamily="2" charset="-122"/>
              </a:rPr>
              <a:t>后如脱兔</a:t>
            </a:r>
            <a:r>
              <a:rPr kumimoji="1" lang="en-US" altLang="zh-CN" sz="1800" b="1" dirty="0">
                <a:solidFill>
                  <a:srgbClr val="FF0000"/>
                </a:solidFill>
                <a:latin typeface="宋体" panose="02010600030101010101" pitchFamily="2" charset="-122"/>
                <a:cs typeface="宋体" panose="02010600030101010101" pitchFamily="2" charset="-122"/>
              </a:rPr>
              <a:t>《</a:t>
            </a:r>
            <a:r>
              <a:rPr kumimoji="1" lang="zh-CN" altLang="en-US" sz="1800" b="1" dirty="0">
                <a:solidFill>
                  <a:srgbClr val="FF0000"/>
                </a:solidFill>
                <a:latin typeface="宋体" panose="02010600030101010101" pitchFamily="2" charset="-122"/>
                <a:cs typeface="宋体" panose="02010600030101010101" pitchFamily="2" charset="-122"/>
              </a:rPr>
              <a:t>九地篇</a:t>
            </a:r>
            <a:r>
              <a:rPr kumimoji="1" lang="en-US" altLang="zh-CN" sz="1800" b="1" dirty="0">
                <a:solidFill>
                  <a:srgbClr val="FF0000"/>
                </a:solidFill>
                <a:latin typeface="宋体" panose="02010600030101010101" pitchFamily="2" charset="-122"/>
                <a:cs typeface="宋体" panose="02010600030101010101" pitchFamily="2" charset="-122"/>
              </a:rPr>
              <a:t>》</a:t>
            </a:r>
            <a:br>
              <a:rPr kumimoji="1" lang="en-US" altLang="zh-CN" sz="1800" b="1" dirty="0">
                <a:solidFill>
                  <a:srgbClr val="FF0000"/>
                </a:solidFill>
                <a:latin typeface="宋体" panose="02010600030101010101" pitchFamily="2" charset="-122"/>
                <a:cs typeface="宋体" panose="02010600030101010101" pitchFamily="2" charset="-122"/>
              </a:rPr>
            </a:br>
            <a:r>
              <a:rPr kumimoji="1" lang="zh-CN" altLang="en-US" sz="1800" b="1" dirty="0">
                <a:solidFill>
                  <a:srgbClr val="FF0000"/>
                </a:solidFill>
                <a:latin typeface="宋体" panose="02010600030101010101" pitchFamily="2" charset="-122"/>
                <a:cs typeface="宋体" panose="02010600030101010101" pitchFamily="2" charset="-122"/>
              </a:rPr>
              <a:t>攻其无备，出其不意</a:t>
            </a:r>
            <a:r>
              <a:rPr kumimoji="1" lang="en-US" altLang="zh-CN" sz="1800" b="1" dirty="0">
                <a:solidFill>
                  <a:srgbClr val="FF0000"/>
                </a:solidFill>
                <a:latin typeface="宋体" panose="02010600030101010101" pitchFamily="2" charset="-122"/>
                <a:cs typeface="宋体" panose="02010600030101010101" pitchFamily="2" charset="-122"/>
              </a:rPr>
              <a:t>《</a:t>
            </a:r>
            <a:r>
              <a:rPr kumimoji="1" lang="zh-CN" altLang="en-US" sz="1800" b="1" dirty="0">
                <a:solidFill>
                  <a:srgbClr val="FF0000"/>
                </a:solidFill>
                <a:latin typeface="宋体" panose="02010600030101010101" pitchFamily="2" charset="-122"/>
                <a:cs typeface="宋体" panose="02010600030101010101" pitchFamily="2" charset="-122"/>
              </a:rPr>
              <a:t>计篇</a:t>
            </a:r>
            <a:r>
              <a:rPr kumimoji="1" lang="en-US" altLang="zh-CN" sz="1800" b="1" dirty="0">
                <a:solidFill>
                  <a:srgbClr val="FF0000"/>
                </a:solidFill>
                <a:latin typeface="宋体" panose="02010600030101010101" pitchFamily="2" charset="-122"/>
                <a:cs typeface="宋体" panose="02010600030101010101" pitchFamily="2" charset="-122"/>
              </a:rPr>
              <a:t>》</a:t>
            </a:r>
          </a:p>
        </p:txBody>
      </p:sp>
      <p:sp>
        <p:nvSpPr>
          <p:cNvPr id="43010" name="Text Box 4"/>
          <p:cNvSpPr txBox="1">
            <a:spLocks noChangeArrowheads="1"/>
          </p:cNvSpPr>
          <p:nvPr/>
        </p:nvSpPr>
        <p:spPr bwMode="auto">
          <a:xfrm>
            <a:off x="6245227" y="1535292"/>
            <a:ext cx="541571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1800" b="1" dirty="0">
                <a:solidFill>
                  <a:schemeClr val="tx2"/>
                </a:solidFill>
                <a:latin typeface="宋体" panose="02010600030101010101" pitchFamily="2" charset="-122"/>
                <a:cs typeface="宋体" panose="02010600030101010101" pitchFamily="2" charset="-122"/>
              </a:rPr>
              <a:t>第四、击敌之虚</a:t>
            </a:r>
            <a:br>
              <a:rPr kumimoji="1" lang="zh-CN" altLang="en-US" sz="1800" b="1" dirty="0">
                <a:solidFill>
                  <a:schemeClr val="tx2"/>
                </a:solidFill>
                <a:latin typeface="宋体" panose="02010600030101010101" pitchFamily="2" charset="-122"/>
                <a:cs typeface="宋体" panose="02010600030101010101" pitchFamily="2" charset="-122"/>
              </a:rPr>
            </a:br>
            <a:r>
              <a:rPr kumimoji="1" lang="zh-CN" altLang="en-US" sz="1800" b="1" dirty="0">
                <a:solidFill>
                  <a:srgbClr val="FF0000"/>
                </a:solidFill>
                <a:latin typeface="宋体" panose="02010600030101010101" pitchFamily="2" charset="-122"/>
                <a:cs typeface="宋体" panose="02010600030101010101" pitchFamily="2" charset="-122"/>
              </a:rPr>
              <a:t>兵之情主速，乘人之不及，由不虞之道，攻其所不戒也。	     	</a:t>
            </a:r>
            <a:r>
              <a:rPr kumimoji="1" lang="en-US" altLang="zh-CN" sz="1800" b="1" dirty="0">
                <a:solidFill>
                  <a:srgbClr val="FF0000"/>
                </a:solidFill>
                <a:latin typeface="宋体" panose="02010600030101010101" pitchFamily="2" charset="-122"/>
                <a:cs typeface="宋体" panose="02010600030101010101" pitchFamily="2" charset="-122"/>
              </a:rPr>
              <a:t>《</a:t>
            </a:r>
            <a:r>
              <a:rPr kumimoji="1" lang="zh-CN" altLang="en-US" sz="1800" b="1" dirty="0">
                <a:solidFill>
                  <a:srgbClr val="FF0000"/>
                </a:solidFill>
                <a:latin typeface="宋体" panose="02010600030101010101" pitchFamily="2" charset="-122"/>
                <a:cs typeface="宋体" panose="02010600030101010101" pitchFamily="2" charset="-122"/>
              </a:rPr>
              <a:t>九地篇</a:t>
            </a:r>
            <a:r>
              <a:rPr kumimoji="1" lang="en-US" altLang="zh-CN" sz="1800" b="1" dirty="0">
                <a:solidFill>
                  <a:srgbClr val="FF0000"/>
                </a:solidFill>
                <a:latin typeface="宋体" panose="02010600030101010101" pitchFamily="2" charset="-122"/>
                <a:cs typeface="宋体" panose="02010600030101010101" pitchFamily="2" charset="-122"/>
              </a:rPr>
              <a:t>》</a:t>
            </a:r>
            <a:br>
              <a:rPr kumimoji="1" lang="en-US" altLang="zh-CN" sz="1800" b="1" dirty="0">
                <a:solidFill>
                  <a:srgbClr val="FF0000"/>
                </a:solidFill>
                <a:latin typeface="宋体" panose="02010600030101010101" pitchFamily="2" charset="-122"/>
                <a:cs typeface="宋体" panose="02010600030101010101" pitchFamily="2" charset="-122"/>
              </a:rPr>
            </a:br>
            <a:r>
              <a:rPr kumimoji="1" lang="zh-CN" altLang="en-US" sz="1800" b="1" dirty="0">
                <a:latin typeface="宋体" panose="02010600030101010101" pitchFamily="2" charset="-122"/>
                <a:cs typeface="宋体" panose="02010600030101010101" pitchFamily="2" charset="-122"/>
              </a:rPr>
              <a:t>用兵之理贵在神速，乘敌人措手不及的时机，走敌人意料不到的道路，攻击敌人没有戒备的地方。</a:t>
            </a:r>
          </a:p>
        </p:txBody>
      </p:sp>
      <p:sp>
        <p:nvSpPr>
          <p:cNvPr id="44034" name="Text Box 4"/>
          <p:cNvSpPr txBox="1">
            <a:spLocks noChangeArrowheads="1"/>
          </p:cNvSpPr>
          <p:nvPr/>
        </p:nvSpPr>
        <p:spPr bwMode="auto">
          <a:xfrm>
            <a:off x="382905" y="4492655"/>
            <a:ext cx="8763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1800" b="1" dirty="0">
                <a:solidFill>
                  <a:schemeClr val="tx2"/>
                </a:solidFill>
                <a:latin typeface="宋体" panose="02010600030101010101" pitchFamily="2" charset="-122"/>
                <a:cs typeface="宋体" panose="02010600030101010101" pitchFamily="2" charset="-122"/>
              </a:rPr>
              <a:t>第一、每天打仗需要花钱</a:t>
            </a:r>
            <a:br>
              <a:rPr kumimoji="1" lang="zh-CN" altLang="en-US" sz="1800" b="1" dirty="0">
                <a:solidFill>
                  <a:schemeClr val="tx2"/>
                </a:solidFill>
                <a:latin typeface="宋体" panose="02010600030101010101" pitchFamily="2" charset="-122"/>
                <a:cs typeface="宋体" panose="02010600030101010101" pitchFamily="2" charset="-122"/>
              </a:rPr>
            </a:br>
            <a:r>
              <a:rPr kumimoji="1" lang="zh-CN" altLang="en-US" sz="1800" b="1" dirty="0">
                <a:solidFill>
                  <a:srgbClr val="FF0000"/>
                </a:solidFill>
                <a:latin typeface="宋体" panose="02010600030101010101" pitchFamily="2" charset="-122"/>
                <a:cs typeface="宋体" panose="02010600030101010101" pitchFamily="2" charset="-122"/>
              </a:rPr>
              <a:t>凡兴师十万，出征千里，百姓之费，公家之奉，日费千金。 </a:t>
            </a:r>
            <a:r>
              <a:rPr kumimoji="1" lang="en-US" altLang="zh-CN" sz="1800" b="1" dirty="0">
                <a:solidFill>
                  <a:srgbClr val="FF0000"/>
                </a:solidFill>
                <a:latin typeface="宋体" panose="02010600030101010101" pitchFamily="2" charset="-122"/>
                <a:cs typeface="宋体" panose="02010600030101010101" pitchFamily="2" charset="-122"/>
              </a:rPr>
              <a:t>《</a:t>
            </a:r>
            <a:r>
              <a:rPr kumimoji="1" lang="zh-CN" altLang="en-US" sz="1800" b="1" dirty="0">
                <a:solidFill>
                  <a:srgbClr val="FF0000"/>
                </a:solidFill>
                <a:latin typeface="宋体" panose="02010600030101010101" pitchFamily="2" charset="-122"/>
                <a:cs typeface="宋体" panose="02010600030101010101" pitchFamily="2" charset="-122"/>
              </a:rPr>
              <a:t>用间篇</a:t>
            </a:r>
            <a:r>
              <a:rPr kumimoji="1" lang="en-US" altLang="zh-CN" sz="1800" b="1" dirty="0">
                <a:solidFill>
                  <a:srgbClr val="FF0000"/>
                </a:solidFill>
                <a:latin typeface="宋体" panose="02010600030101010101" pitchFamily="2" charset="-122"/>
                <a:cs typeface="宋体" panose="02010600030101010101" pitchFamily="2" charset="-122"/>
              </a:rPr>
              <a:t>》</a:t>
            </a:r>
            <a:br>
              <a:rPr kumimoji="1" lang="en-US" altLang="zh-CN" sz="1800" b="1" dirty="0">
                <a:solidFill>
                  <a:srgbClr val="FF0000"/>
                </a:solidFill>
                <a:latin typeface="宋体" panose="02010600030101010101" pitchFamily="2" charset="-122"/>
                <a:cs typeface="宋体" panose="02010600030101010101" pitchFamily="2" charset="-122"/>
              </a:rPr>
            </a:br>
            <a:r>
              <a:rPr kumimoji="1" lang="zh-CN" altLang="en-US" sz="1800" b="1" dirty="0">
                <a:latin typeface="宋体" panose="02010600030101010101" pitchFamily="2" charset="-122"/>
                <a:cs typeface="宋体" panose="02010600030101010101" pitchFamily="2" charset="-122"/>
              </a:rPr>
              <a:t>凡是兴师十万，出征千里，百姓耗费、公家支出，每天要花费千金。</a:t>
            </a:r>
            <a:endParaRPr kumimoji="1" lang="en-US" altLang="zh-CN" sz="1800" b="1" dirty="0">
              <a:latin typeface="宋体" panose="02010600030101010101" pitchFamily="2" charset="-122"/>
              <a:cs typeface="宋体" panose="02010600030101010101" pitchFamily="2" charset="-122"/>
            </a:endParaRPr>
          </a:p>
          <a:p>
            <a:pPr eaLnBrk="1" hangingPunct="1">
              <a:spcBef>
                <a:spcPct val="0"/>
              </a:spcBef>
              <a:buFontTx/>
              <a:buNone/>
            </a:pPr>
            <a:endParaRPr kumimoji="1" lang="zh-CN" altLang="en-US" sz="1800" b="1" dirty="0">
              <a:latin typeface="宋体" panose="02010600030101010101" pitchFamily="2" charset="-122"/>
              <a:cs typeface="宋体" panose="02010600030101010101" pitchFamily="2" charset="-122"/>
            </a:endParaRPr>
          </a:p>
        </p:txBody>
      </p:sp>
      <p:sp>
        <p:nvSpPr>
          <p:cNvPr id="2" name="文本框 1">
            <a:extLst>
              <a:ext uri="{FF2B5EF4-FFF2-40B4-BE49-F238E27FC236}">
                <a16:creationId xmlns:a16="http://schemas.microsoft.com/office/drawing/2014/main" id="{B100120B-9894-B30E-A648-87AC9D6216F1}"/>
              </a:ext>
            </a:extLst>
          </p:cNvPr>
          <p:cNvSpPr txBox="1"/>
          <p:nvPr/>
        </p:nvSpPr>
        <p:spPr>
          <a:xfrm>
            <a:off x="0" y="4172307"/>
            <a:ext cx="6776085" cy="400110"/>
          </a:xfrm>
          <a:prstGeom prst="rect">
            <a:avLst/>
          </a:prstGeom>
          <a:noFill/>
        </p:spPr>
        <p:txBody>
          <a:bodyPr wrap="square" rtlCol="0">
            <a:spAutoFit/>
          </a:bodyPr>
          <a:lstStyle/>
          <a:p>
            <a:r>
              <a:rPr lang="zh-CN" altLang="en-US" sz="2000" b="1" dirty="0">
                <a:latin typeface="微软雅黑" panose="020B0503020204020204" charset="-122"/>
                <a:ea typeface="微软雅黑" panose="020B0503020204020204" charset="-122"/>
              </a:rPr>
              <a:t>第一，持久作战一定会导致国家财力、物力的巨大消耗</a:t>
            </a:r>
          </a:p>
        </p:txBody>
      </p:sp>
      <p:sp>
        <p:nvSpPr>
          <p:cNvPr id="4" name="Text Box 4">
            <a:extLst>
              <a:ext uri="{FF2B5EF4-FFF2-40B4-BE49-F238E27FC236}">
                <a16:creationId xmlns:a16="http://schemas.microsoft.com/office/drawing/2014/main" id="{1D4FC223-311E-47E9-0B05-FEE477A85D02}"/>
              </a:ext>
            </a:extLst>
          </p:cNvPr>
          <p:cNvSpPr txBox="1">
            <a:spLocks noChangeArrowheads="1"/>
          </p:cNvSpPr>
          <p:nvPr/>
        </p:nvSpPr>
        <p:spPr bwMode="auto">
          <a:xfrm>
            <a:off x="382905" y="5417035"/>
            <a:ext cx="87852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1800" b="1" dirty="0">
                <a:solidFill>
                  <a:schemeClr val="tx2"/>
                </a:solidFill>
                <a:latin typeface="宋体" panose="02010600030101010101" pitchFamily="2" charset="-122"/>
                <a:cs typeface="宋体" panose="02010600030101010101" pitchFamily="2" charset="-122"/>
              </a:rPr>
              <a:t>第二、持久作战损兵耗力</a:t>
            </a:r>
          </a:p>
          <a:p>
            <a:pPr eaLnBrk="1" hangingPunct="1">
              <a:spcBef>
                <a:spcPct val="50000"/>
              </a:spcBef>
              <a:buFontTx/>
              <a:buNone/>
            </a:pPr>
            <a:r>
              <a:rPr kumimoji="1" lang="zh-CN" altLang="en-US" sz="1400" b="1" dirty="0">
                <a:solidFill>
                  <a:srgbClr val="FF0000"/>
                </a:solidFill>
                <a:latin typeface="宋体" panose="02010600030101010101" pitchFamily="2" charset="-122"/>
                <a:cs typeface="宋体" panose="02010600030101010101" pitchFamily="2" charset="-122"/>
              </a:rPr>
              <a:t>其用战也胜，久则钝兵挫锐，攻城则力屈，久暴则国用不足。</a:t>
            </a:r>
            <a:r>
              <a:rPr kumimoji="1" lang="en-US" altLang="zh-CN" sz="1400" b="1" dirty="0">
                <a:solidFill>
                  <a:srgbClr val="FF0000"/>
                </a:solidFill>
                <a:latin typeface="宋体" panose="02010600030101010101" pitchFamily="2" charset="-122"/>
                <a:cs typeface="宋体" panose="02010600030101010101" pitchFamily="2" charset="-122"/>
              </a:rPr>
              <a:t>《</a:t>
            </a:r>
            <a:r>
              <a:rPr kumimoji="1" lang="zh-CN" altLang="en-US" sz="1400" b="1" dirty="0">
                <a:solidFill>
                  <a:srgbClr val="FF0000"/>
                </a:solidFill>
                <a:latin typeface="宋体" panose="02010600030101010101" pitchFamily="2" charset="-122"/>
                <a:cs typeface="宋体" panose="02010600030101010101" pitchFamily="2" charset="-122"/>
              </a:rPr>
              <a:t>作战篇</a:t>
            </a:r>
            <a:r>
              <a:rPr kumimoji="1" lang="en-US" altLang="zh-CN" sz="1400" b="1" dirty="0">
                <a:solidFill>
                  <a:srgbClr val="FF0000"/>
                </a:solidFill>
                <a:latin typeface="宋体" panose="02010600030101010101" pitchFamily="2" charset="-122"/>
                <a:cs typeface="宋体" panose="02010600030101010101" pitchFamily="2" charset="-122"/>
              </a:rPr>
              <a:t>》</a:t>
            </a:r>
          </a:p>
          <a:p>
            <a:pPr eaLnBrk="1" hangingPunct="1">
              <a:spcBef>
                <a:spcPct val="50000"/>
              </a:spcBef>
              <a:buFontTx/>
              <a:buNone/>
            </a:pPr>
            <a:r>
              <a:rPr kumimoji="1" lang="zh-CN" altLang="en-US" sz="1400" b="1" dirty="0">
                <a:solidFill>
                  <a:schemeClr val="tx2"/>
                </a:solidFill>
                <a:latin typeface="宋体" panose="02010600030101010101" pitchFamily="2" charset="-122"/>
                <a:cs typeface="宋体" panose="02010600030101010101" pitchFamily="2" charset="-122"/>
              </a:rPr>
              <a:t>用这样的军队去作战，旷日持久就会耗损兵力，挫伤锐气，攻城就会使战斗力耗尽，国家经济枯竭。</a:t>
            </a:r>
            <a:endParaRPr kumimoji="1" lang="en-US" altLang="zh-CN" sz="1400" b="1" dirty="0">
              <a:solidFill>
                <a:schemeClr val="tx2"/>
              </a:solidFill>
              <a:latin typeface="宋体" panose="02010600030101010101" pitchFamily="2" charset="-122"/>
              <a:cs typeface="宋体" panose="02010600030101010101" pitchFamily="2" charset="-122"/>
            </a:endParaRPr>
          </a:p>
        </p:txBody>
      </p:sp>
      <p:sp>
        <p:nvSpPr>
          <p:cNvPr id="6" name="文本框 5">
            <a:extLst>
              <a:ext uri="{FF2B5EF4-FFF2-40B4-BE49-F238E27FC236}">
                <a16:creationId xmlns:a16="http://schemas.microsoft.com/office/drawing/2014/main" id="{ED2CC02C-E9E1-0FBE-C4EA-C4276B68D7C3}"/>
              </a:ext>
            </a:extLst>
          </p:cNvPr>
          <p:cNvSpPr txBox="1"/>
          <p:nvPr/>
        </p:nvSpPr>
        <p:spPr>
          <a:xfrm>
            <a:off x="-55880" y="3588905"/>
            <a:ext cx="7181850" cy="369332"/>
          </a:xfrm>
          <a:prstGeom prst="rect">
            <a:avLst/>
          </a:prstGeom>
          <a:noFill/>
        </p:spPr>
        <p:txBody>
          <a:bodyPr wrap="square">
            <a:spAutoFit/>
          </a:bodyPr>
          <a:lstStyle/>
          <a:p>
            <a:pPr eaLnBrk="1" hangingPunct="1">
              <a:spcBef>
                <a:spcPct val="0"/>
              </a:spcBef>
              <a:buFontTx/>
              <a:buNone/>
            </a:pPr>
            <a:r>
              <a:rPr kumimoji="1" lang="zh-CN" altLang="en-US" sz="1800" dirty="0">
                <a:solidFill>
                  <a:srgbClr val="FF0000"/>
                </a:solidFill>
                <a:latin typeface="宋体" panose="02010600030101010101" pitchFamily="2" charset="-122"/>
                <a:cs typeface="宋体" panose="02010600030101010101" pitchFamily="2" charset="-122"/>
              </a:rPr>
              <a:t>持久作战的弊病</a:t>
            </a:r>
            <a:r>
              <a:rPr kumimoji="1" lang="en-US" altLang="zh-CN" sz="1800" dirty="0">
                <a:solidFill>
                  <a:srgbClr val="FF0000"/>
                </a:solidFill>
                <a:latin typeface="宋体" panose="02010600030101010101" pitchFamily="2" charset="-122"/>
                <a:cs typeface="宋体" panose="02010600030101010101" pitchFamily="2" charset="-122"/>
              </a:rPr>
              <a:t>:</a:t>
            </a:r>
            <a:endParaRPr kumimoji="1" lang="en-US" altLang="zh-CN" sz="1400" dirty="0">
              <a:solidFill>
                <a:schemeClr val="tx2"/>
              </a:solidFill>
              <a:latin typeface="宋体" panose="02010600030101010101" pitchFamily="2" charset="-122"/>
              <a:cs typeface="宋体" panose="02010600030101010101" pitchFamily="2"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4"/>
          <p:cNvSpPr txBox="1">
            <a:spLocks noChangeArrowheads="1"/>
          </p:cNvSpPr>
          <p:nvPr/>
        </p:nvSpPr>
        <p:spPr bwMode="auto">
          <a:xfrm>
            <a:off x="179705" y="2459673"/>
            <a:ext cx="883920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b="1">
                <a:solidFill>
                  <a:schemeClr val="tx2"/>
                </a:solidFill>
                <a:latin typeface="宋体" panose="02010600030101010101" pitchFamily="2" charset="-122"/>
                <a:cs typeface="宋体" panose="02010600030101010101" pitchFamily="2" charset="-122"/>
              </a:rPr>
              <a:t>第三、诸侯列国会乘机进攻</a:t>
            </a:r>
            <a:br>
              <a:rPr kumimoji="1" lang="zh-CN" altLang="en-US" sz="1800" b="1">
                <a:solidFill>
                  <a:schemeClr val="tx2"/>
                </a:solidFill>
                <a:latin typeface="宋体" panose="02010600030101010101" pitchFamily="2" charset="-122"/>
                <a:cs typeface="宋体" panose="02010600030101010101" pitchFamily="2" charset="-122"/>
              </a:rPr>
            </a:br>
            <a:r>
              <a:rPr kumimoji="1" lang="zh-CN" altLang="en-US" sz="1800" b="1">
                <a:solidFill>
                  <a:srgbClr val="FF0000"/>
                </a:solidFill>
                <a:latin typeface="宋体" panose="02010600030101010101" pitchFamily="2" charset="-122"/>
                <a:cs typeface="宋体" panose="02010600030101010101" pitchFamily="2" charset="-122"/>
              </a:rPr>
              <a:t>夫钝兵挫锐，屈力殚货，则诸侯乘其弊而起。        </a:t>
            </a:r>
            <a:r>
              <a:rPr kumimoji="1" lang="en-US" altLang="zh-CN" sz="1800" b="1">
                <a:solidFill>
                  <a:srgbClr val="FF0000"/>
                </a:solidFill>
                <a:latin typeface="宋体" panose="02010600030101010101" pitchFamily="2" charset="-122"/>
                <a:cs typeface="宋体" panose="02010600030101010101" pitchFamily="2" charset="-122"/>
              </a:rPr>
              <a:t>《</a:t>
            </a:r>
            <a:r>
              <a:rPr kumimoji="1" lang="zh-CN" altLang="en-US" sz="1800" b="1">
                <a:solidFill>
                  <a:srgbClr val="FF0000"/>
                </a:solidFill>
                <a:latin typeface="宋体" panose="02010600030101010101" pitchFamily="2" charset="-122"/>
                <a:cs typeface="宋体" panose="02010600030101010101" pitchFamily="2" charset="-122"/>
              </a:rPr>
              <a:t>作战篇</a:t>
            </a:r>
            <a:r>
              <a:rPr kumimoji="1" lang="en-US" altLang="zh-CN" sz="1800" b="1">
                <a:solidFill>
                  <a:srgbClr val="FF0000"/>
                </a:solidFill>
                <a:latin typeface="宋体" panose="02010600030101010101" pitchFamily="2" charset="-122"/>
                <a:cs typeface="宋体" panose="02010600030101010101" pitchFamily="2" charset="-122"/>
              </a:rPr>
              <a:t>》</a:t>
            </a:r>
            <a:br>
              <a:rPr kumimoji="1" lang="en-US" altLang="zh-CN" sz="1800" b="1">
                <a:solidFill>
                  <a:srgbClr val="FF0000"/>
                </a:solidFill>
                <a:latin typeface="宋体" panose="02010600030101010101" pitchFamily="2" charset="-122"/>
                <a:cs typeface="宋体" panose="02010600030101010101" pitchFamily="2" charset="-122"/>
              </a:rPr>
            </a:br>
            <a:r>
              <a:rPr kumimoji="1" lang="zh-CN" altLang="en-US" sz="1800" b="1">
                <a:solidFill>
                  <a:schemeClr val="tx2"/>
                </a:solidFill>
                <a:latin typeface="宋体" panose="02010600030101010101" pitchFamily="2" charset="-122"/>
                <a:cs typeface="宋体" panose="02010600030101010101" pitchFamily="2" charset="-122"/>
              </a:rPr>
              <a:t>耗损兵力，挫伤锐气，军事实力耗尽，那么诸侯列国会乘此危机发起进攻。</a:t>
            </a:r>
          </a:p>
        </p:txBody>
      </p:sp>
      <p:sp>
        <p:nvSpPr>
          <p:cNvPr id="47106" name="Text Box 4"/>
          <p:cNvSpPr txBox="1">
            <a:spLocks noChangeArrowheads="1"/>
          </p:cNvSpPr>
          <p:nvPr/>
        </p:nvSpPr>
        <p:spPr bwMode="auto">
          <a:xfrm>
            <a:off x="237490" y="3378835"/>
            <a:ext cx="10386518"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1800" b="1" dirty="0">
                <a:solidFill>
                  <a:schemeClr val="tx2"/>
                </a:solidFill>
                <a:latin typeface="宋体" panose="02010600030101010101" pitchFamily="2" charset="-122"/>
                <a:cs typeface="宋体" panose="02010600030101010101" pitchFamily="2" charset="-122"/>
              </a:rPr>
              <a:t>结论：                                 	       </a:t>
            </a:r>
          </a:p>
          <a:p>
            <a:pPr eaLnBrk="1" hangingPunct="1">
              <a:spcBef>
                <a:spcPct val="50000"/>
              </a:spcBef>
              <a:buFontTx/>
              <a:buNone/>
            </a:pPr>
            <a:r>
              <a:rPr kumimoji="1" lang="zh-CN" altLang="en-US" sz="2800" b="1" dirty="0">
                <a:solidFill>
                  <a:schemeClr val="tx2"/>
                </a:solidFill>
                <a:latin typeface="宋体" panose="02010600030101010101" pitchFamily="2" charset="-122"/>
                <a:cs typeface="宋体" panose="02010600030101010101" pitchFamily="2" charset="-122"/>
              </a:rPr>
              <a:t> </a:t>
            </a:r>
            <a:r>
              <a:rPr kumimoji="1" lang="zh-CN" altLang="en-US" sz="2800" b="1" dirty="0">
                <a:solidFill>
                  <a:srgbClr val="FF0000"/>
                </a:solidFill>
                <a:latin typeface="宋体" panose="02010600030101010101" pitchFamily="2" charset="-122"/>
                <a:cs typeface="宋体" panose="02010600030101010101" pitchFamily="2" charset="-122"/>
              </a:rPr>
              <a:t>夫兵久而国利者，未之有也。故兵贵胜，不贵久。</a:t>
            </a:r>
            <a:r>
              <a:rPr kumimoji="1" lang="en-US" altLang="zh-CN" sz="2800" b="1" dirty="0">
                <a:solidFill>
                  <a:srgbClr val="FF0000"/>
                </a:solidFill>
                <a:latin typeface="宋体" panose="02010600030101010101" pitchFamily="2" charset="-122"/>
                <a:cs typeface="宋体" panose="02010600030101010101" pitchFamily="2" charset="-122"/>
              </a:rPr>
              <a:t>《</a:t>
            </a:r>
            <a:r>
              <a:rPr kumimoji="1" lang="zh-CN" altLang="en-US" sz="2800" b="1" dirty="0">
                <a:solidFill>
                  <a:srgbClr val="FF0000"/>
                </a:solidFill>
                <a:latin typeface="宋体" panose="02010600030101010101" pitchFamily="2" charset="-122"/>
                <a:cs typeface="宋体" panose="02010600030101010101" pitchFamily="2" charset="-122"/>
              </a:rPr>
              <a:t>作战篇</a:t>
            </a:r>
            <a:r>
              <a:rPr kumimoji="1" lang="en-US" altLang="zh-CN" sz="2800" b="1" dirty="0">
                <a:solidFill>
                  <a:srgbClr val="FF0000"/>
                </a:solidFill>
                <a:latin typeface="宋体" panose="02010600030101010101" pitchFamily="2" charset="-122"/>
                <a:cs typeface="宋体" panose="02010600030101010101" pitchFamily="2" charset="-122"/>
              </a:rPr>
              <a:t>》</a:t>
            </a:r>
          </a:p>
          <a:p>
            <a:pPr eaLnBrk="1" hangingPunct="1">
              <a:spcBef>
                <a:spcPct val="50000"/>
              </a:spcBef>
              <a:buFontTx/>
              <a:buNone/>
            </a:pPr>
            <a:r>
              <a:rPr kumimoji="1" lang="zh-CN" altLang="en-US" sz="1800" b="1" dirty="0">
                <a:solidFill>
                  <a:schemeClr val="tx2"/>
                </a:solidFill>
                <a:latin typeface="宋体" panose="02010600030101010101" pitchFamily="2" charset="-122"/>
                <a:cs typeface="宋体" panose="02010600030101010101" pitchFamily="2" charset="-122"/>
              </a:rPr>
              <a:t>战争久拖不决而对国家有利的情况是没有的。</a:t>
            </a:r>
          </a:p>
        </p:txBody>
      </p:sp>
      <p:sp>
        <p:nvSpPr>
          <p:cNvPr id="4" name="文本框 3"/>
          <p:cNvSpPr txBox="1"/>
          <p:nvPr/>
        </p:nvSpPr>
        <p:spPr>
          <a:xfrm>
            <a:off x="237490" y="4972018"/>
            <a:ext cx="6156960" cy="368300"/>
          </a:xfrm>
          <a:prstGeom prst="rect">
            <a:avLst/>
          </a:prstGeom>
          <a:noFill/>
        </p:spPr>
        <p:txBody>
          <a:bodyPr wrap="square" rtlCol="0">
            <a:spAutoFit/>
          </a:bodyPr>
          <a:lstStyle/>
          <a:p>
            <a:r>
              <a:rPr lang="zh-CN" altLang="en-US" dirty="0"/>
              <a:t>从以往战争到高技术战争，时长与伤亡人数、耗资都在缩小。</a:t>
            </a:r>
          </a:p>
        </p:txBody>
      </p:sp>
      <p:sp>
        <p:nvSpPr>
          <p:cNvPr id="50178" name="Text Box 4"/>
          <p:cNvSpPr txBox="1">
            <a:spLocks noChangeArrowheads="1"/>
          </p:cNvSpPr>
          <p:nvPr/>
        </p:nvSpPr>
        <p:spPr bwMode="auto">
          <a:xfrm>
            <a:off x="7342505" y="4424680"/>
            <a:ext cx="4345305"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1800" b="1" dirty="0">
                <a:solidFill>
                  <a:srgbClr val="FF0000"/>
                </a:solidFill>
                <a:latin typeface="宋体" panose="02010600030101010101" pitchFamily="2" charset="-122"/>
                <a:cs typeface="宋体" panose="02010600030101010101" pitchFamily="2" charset="-122"/>
              </a:rPr>
              <a:t>抗日战争中毛泽东批驳了“亡国论”“速胜论”，提出了持久战的三个阶段：</a:t>
            </a:r>
            <a:br>
              <a:rPr kumimoji="1" lang="zh-CN" altLang="en-US" sz="1800" b="1" dirty="0">
                <a:solidFill>
                  <a:srgbClr val="FF0000"/>
                </a:solidFill>
                <a:latin typeface="宋体" panose="02010600030101010101" pitchFamily="2" charset="-122"/>
                <a:cs typeface="宋体" panose="02010600030101010101" pitchFamily="2" charset="-122"/>
              </a:rPr>
            </a:br>
            <a:r>
              <a:rPr kumimoji="1" lang="zh-CN" altLang="en-US" sz="1800" b="1" dirty="0">
                <a:latin typeface="宋体" panose="02010600030101010101" pitchFamily="2" charset="-122"/>
                <a:cs typeface="宋体" panose="02010600030101010101" pitchFamily="2" charset="-122"/>
              </a:rPr>
              <a:t>第一阶段，是敌之战略进攻，</a:t>
            </a:r>
            <a:endParaRPr kumimoji="1" lang="en-US" altLang="zh-CN" sz="1800" b="1" dirty="0">
              <a:latin typeface="宋体" panose="02010600030101010101" pitchFamily="2" charset="-122"/>
              <a:cs typeface="宋体" panose="02010600030101010101" pitchFamily="2" charset="-122"/>
            </a:endParaRPr>
          </a:p>
          <a:p>
            <a:pPr eaLnBrk="1" hangingPunct="1">
              <a:spcBef>
                <a:spcPct val="0"/>
              </a:spcBef>
              <a:buFontTx/>
              <a:buNone/>
            </a:pPr>
            <a:r>
              <a:rPr kumimoji="1" lang="en-US" altLang="zh-CN" sz="1800" b="1" dirty="0">
                <a:latin typeface="宋体" panose="02010600030101010101" pitchFamily="2" charset="-122"/>
                <a:cs typeface="宋体" panose="02010600030101010101" pitchFamily="2" charset="-122"/>
              </a:rPr>
              <a:t>                 </a:t>
            </a:r>
            <a:r>
              <a:rPr kumimoji="1" lang="zh-CN" altLang="en-US" sz="1800" b="1" dirty="0">
                <a:latin typeface="宋体" panose="02010600030101010101" pitchFamily="2" charset="-122"/>
                <a:cs typeface="宋体" panose="02010600030101010101" pitchFamily="2" charset="-122"/>
              </a:rPr>
              <a:t>我之战略防御时期</a:t>
            </a:r>
            <a:r>
              <a:rPr kumimoji="1" lang="en-US" altLang="zh-CN" sz="1800" b="1" dirty="0">
                <a:latin typeface="宋体" panose="02010600030101010101" pitchFamily="2" charset="-122"/>
                <a:cs typeface="宋体" panose="02010600030101010101" pitchFamily="2" charset="-122"/>
              </a:rPr>
              <a:t>;</a:t>
            </a:r>
          </a:p>
          <a:p>
            <a:pPr eaLnBrk="1" hangingPunct="1">
              <a:spcBef>
                <a:spcPct val="0"/>
              </a:spcBef>
              <a:buFontTx/>
              <a:buNone/>
            </a:pPr>
            <a:r>
              <a:rPr kumimoji="1" lang="zh-CN" altLang="en-US" sz="1800" b="1" dirty="0">
                <a:latin typeface="宋体" panose="02010600030101010101" pitchFamily="2" charset="-122"/>
                <a:cs typeface="宋体" panose="02010600030101010101" pitchFamily="2" charset="-122"/>
              </a:rPr>
              <a:t>第二阶段，是敌之战略保守，</a:t>
            </a:r>
            <a:endParaRPr kumimoji="1" lang="en-US" altLang="zh-CN" sz="1800" b="1" dirty="0">
              <a:latin typeface="宋体" panose="02010600030101010101" pitchFamily="2" charset="-122"/>
              <a:cs typeface="宋体" panose="02010600030101010101" pitchFamily="2" charset="-122"/>
            </a:endParaRPr>
          </a:p>
          <a:p>
            <a:pPr eaLnBrk="1" hangingPunct="1">
              <a:spcBef>
                <a:spcPct val="0"/>
              </a:spcBef>
              <a:buFontTx/>
              <a:buNone/>
            </a:pPr>
            <a:r>
              <a:rPr kumimoji="1" lang="zh-CN" altLang="en-US" sz="1800" b="1" dirty="0">
                <a:latin typeface="宋体" panose="02010600030101010101" pitchFamily="2" charset="-122"/>
                <a:cs typeface="宋体" panose="02010600030101010101" pitchFamily="2" charset="-122"/>
              </a:rPr>
              <a:t>                 我之准备反攻时期</a:t>
            </a:r>
            <a:r>
              <a:rPr kumimoji="1" lang="en-US" altLang="zh-CN" sz="1800" b="1" dirty="0">
                <a:latin typeface="宋体" panose="02010600030101010101" pitchFamily="2" charset="-122"/>
                <a:cs typeface="宋体" panose="02010600030101010101" pitchFamily="2" charset="-122"/>
              </a:rPr>
              <a:t>;</a:t>
            </a:r>
            <a:br>
              <a:rPr kumimoji="1" lang="en-US" altLang="zh-CN" sz="1800" b="1" dirty="0">
                <a:latin typeface="宋体" panose="02010600030101010101" pitchFamily="2" charset="-122"/>
                <a:cs typeface="宋体" panose="02010600030101010101" pitchFamily="2" charset="-122"/>
              </a:rPr>
            </a:br>
            <a:r>
              <a:rPr kumimoji="1" lang="zh-CN" altLang="en-US" sz="1800" b="1" dirty="0">
                <a:latin typeface="宋体" panose="02010600030101010101" pitchFamily="2" charset="-122"/>
                <a:cs typeface="宋体" panose="02010600030101010101" pitchFamily="2" charset="-122"/>
              </a:rPr>
              <a:t>第三阶段，是我之战略反攻，</a:t>
            </a:r>
            <a:endParaRPr kumimoji="1" lang="en-US" altLang="zh-CN" sz="1800" b="1" dirty="0">
              <a:latin typeface="宋体" panose="02010600030101010101" pitchFamily="2" charset="-122"/>
              <a:cs typeface="宋体" panose="02010600030101010101" pitchFamily="2" charset="-122"/>
            </a:endParaRPr>
          </a:p>
          <a:p>
            <a:pPr eaLnBrk="1" hangingPunct="1">
              <a:spcBef>
                <a:spcPct val="0"/>
              </a:spcBef>
              <a:buFontTx/>
              <a:buNone/>
            </a:pPr>
            <a:r>
              <a:rPr kumimoji="1" lang="zh-CN" altLang="en-US" sz="1800" b="1" dirty="0">
                <a:latin typeface="宋体" panose="02010600030101010101" pitchFamily="2" charset="-122"/>
                <a:cs typeface="宋体" panose="02010600030101010101" pitchFamily="2" charset="-122"/>
              </a:rPr>
              <a:t>                 敌之战略退却时期。</a:t>
            </a:r>
          </a:p>
        </p:txBody>
      </p:sp>
      <p:sp>
        <p:nvSpPr>
          <p:cNvPr id="2" name="文本框 1">
            <a:extLst>
              <a:ext uri="{FF2B5EF4-FFF2-40B4-BE49-F238E27FC236}">
                <a16:creationId xmlns:a16="http://schemas.microsoft.com/office/drawing/2014/main" id="{540EFEEB-2B8F-92C8-BA25-3BDA109AC840}"/>
              </a:ext>
            </a:extLst>
          </p:cNvPr>
          <p:cNvSpPr txBox="1"/>
          <p:nvPr/>
        </p:nvSpPr>
        <p:spPr>
          <a:xfrm>
            <a:off x="361315" y="592726"/>
            <a:ext cx="7207885" cy="369332"/>
          </a:xfrm>
          <a:prstGeom prst="rect">
            <a:avLst/>
          </a:prstGeom>
          <a:noFill/>
        </p:spPr>
        <p:txBody>
          <a:bodyPr wrap="square" rtlCol="0">
            <a:spAutoFit/>
          </a:bodyPr>
          <a:lstStyle/>
          <a:p>
            <a:r>
              <a:rPr lang="zh-CN" altLang="en-US" b="1" dirty="0">
                <a:latin typeface="微软雅黑" panose="020B0503020204020204" charset="-122"/>
                <a:ea typeface="微软雅黑" panose="020B0503020204020204" charset="-122"/>
              </a:rPr>
              <a:t>第二，战争久拖不决势必加重普通老百姓的负担，激化各种社会矛盾</a:t>
            </a:r>
          </a:p>
        </p:txBody>
      </p:sp>
      <p:sp>
        <p:nvSpPr>
          <p:cNvPr id="3" name="文本框 2">
            <a:extLst>
              <a:ext uri="{FF2B5EF4-FFF2-40B4-BE49-F238E27FC236}">
                <a16:creationId xmlns:a16="http://schemas.microsoft.com/office/drawing/2014/main" id="{882A9296-E151-7A9F-BBF6-D0A5291E8E8A}"/>
              </a:ext>
            </a:extLst>
          </p:cNvPr>
          <p:cNvSpPr txBox="1"/>
          <p:nvPr/>
        </p:nvSpPr>
        <p:spPr>
          <a:xfrm>
            <a:off x="179705" y="1960372"/>
            <a:ext cx="11088370" cy="400110"/>
          </a:xfrm>
          <a:prstGeom prst="rect">
            <a:avLst/>
          </a:prstGeom>
          <a:noFill/>
        </p:spPr>
        <p:txBody>
          <a:bodyPr wrap="square" rtlCol="0">
            <a:spAutoFit/>
          </a:bodyPr>
          <a:lstStyle/>
          <a:p>
            <a:r>
              <a:rPr lang="zh-CN" altLang="en-US" sz="2000" b="1" dirty="0">
                <a:latin typeface="微软雅黑" panose="020B0503020204020204" charset="-122"/>
                <a:ea typeface="微软雅黑" panose="020B0503020204020204" charset="-122"/>
              </a:rPr>
              <a:t>第三，持久作战很容易使国家陷入多面受敌、两线作战的被动局面</a:t>
            </a:r>
            <a:endParaRPr lang="en-US" altLang="zh-CN" sz="2000" b="1" dirty="0">
              <a:latin typeface="微软雅黑" panose="020B0503020204020204" charset="-122"/>
              <a:ea typeface="微软雅黑" panose="020B0503020204020204" charset="-122"/>
            </a:endParaRPr>
          </a:p>
        </p:txBody>
      </p:sp>
      <p:pic>
        <p:nvPicPr>
          <p:cNvPr id="6" name="图片 5">
            <a:extLst>
              <a:ext uri="{FF2B5EF4-FFF2-40B4-BE49-F238E27FC236}">
                <a16:creationId xmlns:a16="http://schemas.microsoft.com/office/drawing/2014/main" id="{78A3BA20-D6E9-C7A3-BAB4-B85FA05CBC6D}"/>
              </a:ext>
            </a:extLst>
          </p:cNvPr>
          <p:cNvPicPr>
            <a:picLocks noChangeAspect="1"/>
          </p:cNvPicPr>
          <p:nvPr/>
        </p:nvPicPr>
        <p:blipFill>
          <a:blip r:embed="rId2"/>
          <a:stretch>
            <a:fillRect/>
          </a:stretch>
        </p:blipFill>
        <p:spPr>
          <a:xfrm>
            <a:off x="8045056" y="264732"/>
            <a:ext cx="3622781" cy="1533618"/>
          </a:xfrm>
          <a:prstGeom prst="rect">
            <a:avLst/>
          </a:prstGeom>
        </p:spPr>
      </p:pic>
      <p:sp>
        <p:nvSpPr>
          <p:cNvPr id="7" name="文本框 6">
            <a:extLst>
              <a:ext uri="{FF2B5EF4-FFF2-40B4-BE49-F238E27FC236}">
                <a16:creationId xmlns:a16="http://schemas.microsoft.com/office/drawing/2014/main" id="{E7A41E8E-28D4-B2C0-2BF0-8229652D7087}"/>
              </a:ext>
            </a:extLst>
          </p:cNvPr>
          <p:cNvSpPr txBox="1"/>
          <p:nvPr/>
        </p:nvSpPr>
        <p:spPr>
          <a:xfrm>
            <a:off x="361315" y="5676900"/>
            <a:ext cx="6560185" cy="523220"/>
          </a:xfrm>
          <a:prstGeom prst="rect">
            <a:avLst/>
          </a:prstGeom>
          <a:noFill/>
        </p:spPr>
        <p:txBody>
          <a:bodyPr wrap="square" rtlCol="0">
            <a:spAutoFit/>
          </a:bodyPr>
          <a:lstStyle/>
          <a:p>
            <a:r>
              <a:rPr lang="zh-CN" altLang="en-US" sz="2800" b="1" dirty="0"/>
              <a:t>德国闪电战：闪击波兰法国、荷兰等</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矩形 1"/>
          <p:cNvSpPr>
            <a:spLocks noChangeArrowheads="1"/>
          </p:cNvSpPr>
          <p:nvPr/>
        </p:nvSpPr>
        <p:spPr bwMode="auto">
          <a:xfrm>
            <a:off x="477068" y="336000"/>
            <a:ext cx="8768715"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dirty="0">
                <a:solidFill>
                  <a:srgbClr val="000000"/>
                </a:solidFill>
                <a:latin typeface="宋体" panose="02010600030101010101" pitchFamily="2" charset="-122"/>
                <a:cs typeface="宋体" panose="02010600030101010101" pitchFamily="2" charset="-122"/>
              </a:rPr>
              <a:t>毛泽东把持久战分为“防御”“相持”和“大反攻”三个阶段。毛泽东指出：“加上日本是小国，地少、物少、人少、兵少，</a:t>
            </a:r>
            <a:r>
              <a:rPr lang="zh-CN" altLang="en-US" sz="2000" b="1" dirty="0">
                <a:latin typeface="宋体" panose="02010600030101010101" pitchFamily="2" charset="-122"/>
                <a:cs typeface="宋体" panose="02010600030101010101" pitchFamily="2" charset="-122"/>
                <a:sym typeface="+mn-ea"/>
              </a:rPr>
              <a:t>中国是大国，地大、物博、人多、兵多这一个条件，于是在强弱对比之外，还有小国、退步、寡助和大国、进步、多助的对比，这就是中国决不会亡的根据。中国决不会亡，必然要取得最后的胜利。”</a:t>
            </a:r>
            <a:r>
              <a:rPr kumimoji="1" lang="zh-CN" altLang="en-US" sz="2000" b="1" dirty="0">
                <a:solidFill>
                  <a:srgbClr val="FF0000"/>
                </a:solidFill>
                <a:effectLst>
                  <a:outerShdw blurRad="38100" dist="38100" dir="2700000" algn="tl">
                    <a:srgbClr val="000000"/>
                  </a:outerShdw>
                </a:effectLst>
                <a:latin typeface="宋体" panose="02010600030101010101" pitchFamily="2" charset="-122"/>
                <a:cs typeface="宋体" panose="02010600030101010101" pitchFamily="2" charset="-122"/>
                <a:sym typeface="+mn-ea"/>
              </a:rPr>
              <a:t>结论：中国必胜，不能速胜，故持久战。</a:t>
            </a:r>
            <a:endParaRPr kumimoji="1" lang="zh-CN" altLang="en-US" sz="2000" b="1" dirty="0">
              <a:solidFill>
                <a:srgbClr val="FF0000"/>
              </a:solidFill>
              <a:effectLst>
                <a:outerShdw blurRad="38100" dist="38100" dir="2700000" algn="tl">
                  <a:srgbClr val="000000"/>
                </a:outerShdw>
              </a:effectLst>
              <a:latin typeface="宋体" panose="02010600030101010101" pitchFamily="2" charset="-122"/>
              <a:cs typeface="宋体" panose="02010600030101010101" pitchFamily="2" charset="-122"/>
            </a:endParaRPr>
          </a:p>
          <a:p>
            <a:pPr eaLnBrk="1" hangingPunct="1">
              <a:spcBef>
                <a:spcPct val="0"/>
              </a:spcBef>
              <a:buFontTx/>
              <a:buNone/>
            </a:pPr>
            <a:r>
              <a:rPr lang="zh-CN" altLang="en-US" sz="2000" b="1" dirty="0">
                <a:solidFill>
                  <a:srgbClr val="000000"/>
                </a:solidFill>
                <a:latin typeface="宋体" panose="02010600030101010101" pitchFamily="2" charset="-122"/>
                <a:cs typeface="宋体" panose="02010600030101010101" pitchFamily="2" charset="-122"/>
                <a:sym typeface="+mn-ea"/>
              </a:rPr>
              <a:t>毛泽东指出：“敌强我弱，我有灭亡的危险。但敌尚有其他缺点，我尚有其他优点。敌之优点可因我之努力而使之削弱，其缺点亦可因我之努力而使之扩大。所以我能最后胜利，避免灭亡，敌则将最后失败，而不能避免整个帝国主义制度的崩溃。”</a:t>
            </a:r>
            <a:endParaRPr lang="zh-CN" altLang="en-US" sz="2000" b="1" dirty="0">
              <a:solidFill>
                <a:srgbClr val="000000"/>
              </a:solidFill>
              <a:latin typeface="宋体" panose="02010600030101010101" pitchFamily="2" charset="-122"/>
              <a:cs typeface="宋体" panose="02010600030101010101" pitchFamily="2" charset="-122"/>
            </a:endParaRPr>
          </a:p>
          <a:p>
            <a:pPr eaLnBrk="1" hangingPunct="1">
              <a:spcBef>
                <a:spcPct val="0"/>
              </a:spcBef>
              <a:buFontTx/>
              <a:buNone/>
            </a:pPr>
            <a:endParaRPr lang="zh-CN" altLang="en-US" sz="2000" dirty="0">
              <a:latin typeface="宋体" panose="02010600030101010101" pitchFamily="2" charset="-122"/>
              <a:cs typeface="宋体" panose="02010600030101010101" pitchFamily="2" charset="-122"/>
            </a:endParaRPr>
          </a:p>
        </p:txBody>
      </p:sp>
      <p:sp>
        <p:nvSpPr>
          <p:cNvPr id="54274" name="矩形 1"/>
          <p:cNvSpPr>
            <a:spLocks noChangeArrowheads="1"/>
          </p:cNvSpPr>
          <p:nvPr/>
        </p:nvSpPr>
        <p:spPr bwMode="auto">
          <a:xfrm>
            <a:off x="460558" y="3506099"/>
            <a:ext cx="87852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000" b="1" dirty="0">
                <a:latin typeface="宋体" panose="02010600030101010101" pitchFamily="2" charset="-122"/>
              </a:rPr>
              <a:t>孙武在</a:t>
            </a:r>
            <a:r>
              <a:rPr kumimoji="1" lang="en-US" altLang="zh-CN" sz="2000" b="1" dirty="0">
                <a:latin typeface="宋体" panose="02010600030101010101" pitchFamily="2" charset="-122"/>
              </a:rPr>
              <a:t>《</a:t>
            </a:r>
            <a:r>
              <a:rPr kumimoji="1" lang="zh-CN" altLang="en-US" sz="2000" b="1" dirty="0">
                <a:latin typeface="宋体" panose="02010600030101010101" pitchFamily="2" charset="-122"/>
              </a:rPr>
              <a:t>作战</a:t>
            </a:r>
            <a:r>
              <a:rPr kumimoji="1" lang="en-US" altLang="zh-CN" sz="2000" b="1" dirty="0">
                <a:latin typeface="宋体" panose="02010600030101010101" pitchFamily="2" charset="-122"/>
              </a:rPr>
              <a:t>》</a:t>
            </a:r>
            <a:r>
              <a:rPr kumimoji="1" lang="zh-CN" altLang="en-US" sz="2000" b="1" dirty="0">
                <a:latin typeface="宋体" panose="02010600030101010101" pitchFamily="2" charset="-122"/>
              </a:rPr>
              <a:t>与</a:t>
            </a:r>
            <a:r>
              <a:rPr kumimoji="1" lang="en-US" altLang="zh-CN" sz="2000" b="1" dirty="0">
                <a:latin typeface="宋体" panose="02010600030101010101" pitchFamily="2" charset="-122"/>
              </a:rPr>
              <a:t>《</a:t>
            </a:r>
            <a:r>
              <a:rPr kumimoji="1" lang="zh-CN" altLang="en-US" sz="2000" b="1" dirty="0">
                <a:latin typeface="宋体" panose="02010600030101010101" pitchFamily="2" charset="-122"/>
              </a:rPr>
              <a:t>九地</a:t>
            </a:r>
            <a:r>
              <a:rPr kumimoji="1" lang="en-US" altLang="zh-CN" sz="2000" b="1" dirty="0">
                <a:latin typeface="宋体" panose="02010600030101010101" pitchFamily="2" charset="-122"/>
              </a:rPr>
              <a:t>》</a:t>
            </a:r>
            <a:r>
              <a:rPr kumimoji="1" lang="zh-CN" altLang="en-US" sz="2000" b="1" dirty="0">
                <a:latin typeface="宋体" panose="02010600030101010101" pitchFamily="2" charset="-122"/>
              </a:rPr>
              <a:t>篇中所主张的进攻与速胜，都是从对敌国实行</a:t>
            </a:r>
            <a:r>
              <a:rPr kumimoji="1" lang="zh-CN" altLang="en-US" sz="2000" b="1" dirty="0">
                <a:solidFill>
                  <a:srgbClr val="FF0000"/>
                </a:solidFill>
                <a:latin typeface="宋体" panose="02010600030101010101" pitchFamily="2" charset="-122"/>
              </a:rPr>
              <a:t>战略进攻</a:t>
            </a:r>
            <a:r>
              <a:rPr kumimoji="1" lang="zh-CN" altLang="en-US" sz="2000" b="1" dirty="0">
                <a:latin typeface="宋体" panose="02010600030101010101" pitchFamily="2" charset="-122"/>
              </a:rPr>
              <a:t>而言的，而不是从</a:t>
            </a:r>
            <a:r>
              <a:rPr kumimoji="1" lang="zh-CN" altLang="en-US" sz="2000" b="1" dirty="0">
                <a:solidFill>
                  <a:srgbClr val="FF0000"/>
                </a:solidFill>
                <a:latin typeface="宋体" panose="02010600030101010101" pitchFamily="2" charset="-122"/>
              </a:rPr>
              <a:t>战略防御</a:t>
            </a:r>
            <a:r>
              <a:rPr kumimoji="1" lang="zh-CN" altLang="en-US" sz="2000" b="1" dirty="0">
                <a:latin typeface="宋体" panose="02010600030101010101" pitchFamily="2" charset="-122"/>
              </a:rPr>
              <a:t>角度而言的。既然是出国远征的战略进攻，那么，孙武主张速胜是无可非议的。无论古今中外，凡是对敌对武装实行战略进攻的一方，无不主张速战速决，反对旷日持久。反之，实行战略防御的一方，都主张持久抗击而反对急于求胜。所以如此，是由攻防双方战争的</a:t>
            </a:r>
            <a:r>
              <a:rPr kumimoji="1" lang="zh-CN" altLang="en-US" sz="2000" b="1" dirty="0">
                <a:solidFill>
                  <a:srgbClr val="FF0000"/>
                </a:solidFill>
                <a:latin typeface="宋体" panose="02010600030101010101" pitchFamily="2" charset="-122"/>
              </a:rPr>
              <a:t>政治目的、经济条件和军事力量</a:t>
            </a:r>
            <a:r>
              <a:rPr kumimoji="1" lang="zh-CN" altLang="en-US" sz="2000" b="1" dirty="0">
                <a:latin typeface="宋体" panose="02010600030101010101" pitchFamily="2" charset="-122"/>
              </a:rPr>
              <a:t>等基本条件决定的。</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6"/>
          <p:cNvSpPr txBox="1">
            <a:spLocks noChangeArrowheads="1"/>
          </p:cNvSpPr>
          <p:nvPr/>
        </p:nvSpPr>
        <p:spPr bwMode="auto">
          <a:xfrm>
            <a:off x="407670" y="476885"/>
            <a:ext cx="449453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buFont typeface="Wingdings" panose="05000000000000000000" charset="0"/>
              <a:buChar char="n"/>
            </a:pPr>
            <a:r>
              <a:rPr kumimoji="0" lang="zh-CN" sz="4000" b="1">
                <a:solidFill>
                  <a:schemeClr val="accent2">
                    <a:lumMod val="75000"/>
                  </a:schemeClr>
                </a:solidFill>
                <a:latin typeface="微软雅黑" panose="020B0503020204020204" charset="-122"/>
                <a:ea typeface="微软雅黑" panose="020B0503020204020204" charset="-122"/>
                <a:cs typeface="微软雅黑" panose="020B0503020204020204" charset="-122"/>
              </a:rPr>
              <a:t>四、速胜论</a:t>
            </a:r>
          </a:p>
        </p:txBody>
      </p:sp>
      <p:sp>
        <p:nvSpPr>
          <p:cNvPr id="2" name="文本框 1"/>
          <p:cNvSpPr txBox="1"/>
          <p:nvPr/>
        </p:nvSpPr>
        <p:spPr>
          <a:xfrm>
            <a:off x="839470" y="1304290"/>
            <a:ext cx="10881360" cy="1139825"/>
          </a:xfrm>
          <a:prstGeom prst="rect">
            <a:avLst/>
          </a:prstGeom>
          <a:noFill/>
        </p:spPr>
        <p:txBody>
          <a:bodyPr wrap="square" rtlCol="0">
            <a:noAutofit/>
          </a:bodyPr>
          <a:lstStyle/>
          <a:p>
            <a:pPr>
              <a:lnSpc>
                <a:spcPct val="130000"/>
              </a:lnSpc>
            </a:pPr>
            <a:r>
              <a:rPr lang="zh-CN" altLang="en-US" sz="2800" b="1">
                <a:solidFill>
                  <a:srgbClr val="FF0000"/>
                </a:solidFill>
                <a:latin typeface="微软雅黑" panose="020B0503020204020204" charset="-122"/>
                <a:ea typeface="微软雅黑" panose="020B0503020204020204" charset="-122"/>
              </a:rPr>
              <a:t>合理性（适用性）</a:t>
            </a:r>
            <a:r>
              <a:rPr lang="zh-CN" altLang="en-US" sz="2800">
                <a:solidFill>
                  <a:srgbClr val="FF0000"/>
                </a:solidFill>
                <a:latin typeface="楷体" panose="02010609060101010101" pitchFamily="49" charset="-122"/>
                <a:ea typeface="楷体" panose="02010609060101010101" pitchFamily="49" charset="-122"/>
              </a:rPr>
              <a:t>：</a:t>
            </a:r>
            <a:r>
              <a:rPr lang="zh-CN" altLang="en-US" sz="2800">
                <a:latin typeface="楷体" panose="02010609060101010101" pitchFamily="49" charset="-122"/>
                <a:ea typeface="楷体" panose="02010609060101010101" pitchFamily="49" charset="-122"/>
              </a:rPr>
              <a:t>相对正确，符合春秋晚期战争的实际需要</a:t>
            </a:r>
            <a:r>
              <a:rPr lang="en-US" altLang="zh-CN" sz="2800">
                <a:latin typeface="楷体" panose="02010609060101010101" pitchFamily="49" charset="-122"/>
                <a:ea typeface="楷体" panose="02010609060101010101" pitchFamily="49" charset="-122"/>
              </a:rPr>
              <a:t>;</a:t>
            </a:r>
            <a:r>
              <a:rPr lang="zh-CN" altLang="en-US" sz="2800">
                <a:latin typeface="楷体" panose="02010609060101010101" pitchFamily="49" charset="-122"/>
                <a:ea typeface="楷体" panose="02010609060101010101" pitchFamily="49" charset="-122"/>
              </a:rPr>
              <a:t>战役战斗层面具有普遍适用性。</a:t>
            </a:r>
          </a:p>
          <a:p>
            <a:endParaRPr lang="zh-CN" altLang="en-US" sz="2800">
              <a:latin typeface="楷体" panose="02010609060101010101" pitchFamily="49" charset="-122"/>
              <a:ea typeface="楷体" panose="02010609060101010101" pitchFamily="49" charset="-122"/>
            </a:endParaRPr>
          </a:p>
        </p:txBody>
      </p:sp>
      <p:sp>
        <p:nvSpPr>
          <p:cNvPr id="3" name="文本框 2"/>
          <p:cNvSpPr txBox="1"/>
          <p:nvPr/>
        </p:nvSpPr>
        <p:spPr>
          <a:xfrm>
            <a:off x="839470" y="2421255"/>
            <a:ext cx="10928985" cy="1194435"/>
          </a:xfrm>
          <a:prstGeom prst="rect">
            <a:avLst/>
          </a:prstGeom>
          <a:noFill/>
        </p:spPr>
        <p:txBody>
          <a:bodyPr wrap="square" rtlCol="0">
            <a:noAutofit/>
          </a:bodyPr>
          <a:lstStyle/>
          <a:p>
            <a:pPr>
              <a:lnSpc>
                <a:spcPct val="130000"/>
              </a:lnSpc>
            </a:pPr>
            <a:r>
              <a:rPr lang="zh-CN" altLang="en-US" sz="2800" b="1">
                <a:solidFill>
                  <a:srgbClr val="FF0000"/>
                </a:solidFill>
                <a:latin typeface="微软雅黑" panose="020B0503020204020204" charset="-122"/>
                <a:ea typeface="微软雅黑" panose="020B0503020204020204" charset="-122"/>
              </a:rPr>
              <a:t>局限性：</a:t>
            </a:r>
            <a:r>
              <a:rPr lang="zh-CN" altLang="en-US" sz="2800">
                <a:latin typeface="楷体" panose="02010609060101010101" pitchFamily="49" charset="-122"/>
                <a:ea typeface="楷体" panose="02010609060101010101" pitchFamily="49" charset="-122"/>
              </a:rPr>
              <a:t>观察、分析和把握问题上的片面化和绝对化倾向，没能辩证地认识军事行动中速决与持久的内在关系。</a:t>
            </a:r>
          </a:p>
          <a:p>
            <a:endParaRPr lang="zh-CN" altLang="en-US" sz="2800">
              <a:latin typeface="楷体" panose="02010609060101010101" pitchFamily="49" charset="-122"/>
              <a:ea typeface="楷体" panose="02010609060101010101" pitchFamily="49" charset="-122"/>
            </a:endParaRPr>
          </a:p>
        </p:txBody>
      </p:sp>
      <p:sp>
        <p:nvSpPr>
          <p:cNvPr id="5" name="文本框 4"/>
          <p:cNvSpPr txBox="1"/>
          <p:nvPr/>
        </p:nvSpPr>
        <p:spPr>
          <a:xfrm>
            <a:off x="839470" y="3645535"/>
            <a:ext cx="10951845" cy="2817495"/>
          </a:xfrm>
          <a:prstGeom prst="rect">
            <a:avLst/>
          </a:prstGeom>
          <a:solidFill>
            <a:schemeClr val="accent6">
              <a:lumMod val="20000"/>
              <a:lumOff val="80000"/>
            </a:schemeClr>
          </a:solidFill>
        </p:spPr>
        <p:txBody>
          <a:bodyPr wrap="square" rtlCol="0">
            <a:noAutofit/>
          </a:bodyPr>
          <a:lstStyle/>
          <a:p>
            <a:pPr>
              <a:lnSpc>
                <a:spcPct val="130000"/>
              </a:lnSpc>
            </a:pPr>
            <a:r>
              <a:rPr lang="zh-CN" altLang="en-US" sz="2800" b="1">
                <a:solidFill>
                  <a:srgbClr val="FF0000"/>
                </a:solidFill>
                <a:latin typeface="微软雅黑" panose="020B0503020204020204" charset="-122"/>
                <a:ea typeface="微软雅黑" panose="020B0503020204020204" charset="-122"/>
              </a:rPr>
              <a:t>持久作战的两种情形：</a:t>
            </a:r>
          </a:p>
          <a:p>
            <a:pPr>
              <a:lnSpc>
                <a:spcPct val="130000"/>
              </a:lnSpc>
            </a:pPr>
            <a:r>
              <a:rPr lang="zh-CN" altLang="en-US" sz="2800">
                <a:latin typeface="楷体" panose="02010609060101010101" pitchFamily="49" charset="-122"/>
                <a:ea typeface="楷体" panose="02010609060101010101" pitchFamily="49" charset="-122"/>
              </a:rPr>
              <a:t>一是自身实习尚不够强大，甚至处于劣势的时候，面对强大的对手，就要致力于用空间换取时间，达到强弱易势，夺取最后胜利的目的。</a:t>
            </a:r>
          </a:p>
          <a:p>
            <a:pPr>
              <a:lnSpc>
                <a:spcPct val="130000"/>
              </a:lnSpc>
            </a:pPr>
            <a:r>
              <a:rPr lang="zh-CN" altLang="en-US" sz="2800">
                <a:latin typeface="楷体" panose="02010609060101010101" pitchFamily="49" charset="-122"/>
                <a:ea typeface="楷体" panose="02010609060101010101" pitchFamily="49" charset="-122"/>
              </a:rPr>
              <a:t>二是做到守中有攻，久中有速，把战略上的持久防御同战役战斗上的进攻速决有机结合起来。</a:t>
            </a:r>
          </a:p>
          <a:p>
            <a:endParaRPr lang="zh-CN" altLang="en-US" sz="2800">
              <a:latin typeface="楷体" panose="02010609060101010101" pitchFamily="49" charset="-122"/>
              <a:ea typeface="楷体" panose="02010609060101010101" pitchFamily="49"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MA"/>
  <p:tag name="PROBLEMSCORE_HALF" val="0.0"/>
  <p:tag name="PROBLEMSCORE" val="2.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377.500787401575,&quot;width&quot;:14277.499212598424}"/>
</p:tagLst>
</file>

<file path=ppt/tags/tag2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MultipleChoiceMA"/>
  <p:tag name="PROBLEMSCORE_HALF" val="0.0"/>
  <p:tag name="PROBLEMSCORE" val="3.0"/>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4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4.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HASREMARK" val="False"/>
  <p:tag name="PROBLEMSCORE" val="3.0"/>
  <p:tag name="PROBLEMBLANK" val="[{&quot;Num&quot;:1,&quot;Score&quot;:1.0,&quot;Answers&quot;:[&quot;1964&quot;],&quot;CaseSensitive&quot;:false,&quot;FuzzyMatch&quot;:false},{&quot;Num&quot;:2,&quot;Score&quot;:1.0,&quot;Answers&quot;:[&quot;10&quot;],&quot;CaseSensitive&quot;:false,&quot;FuzzyMatch&quot;:false},{&quot;Num&quot;:3,&quot;Score&quot;:1.0,&quot;Answers&quot;:[&quot;16&quot;],&quot;CaseSensitive&quot;:false,&quot;FuzzyMatch&quot;:false}]"/>
</p:tagLst>
</file>

<file path=ppt/tags/tag7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6.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77.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78.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7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1848</TotalTime>
  <Words>77780</Words>
  <Application>Microsoft Office PowerPoint</Application>
  <PresentationFormat>宽屏</PresentationFormat>
  <Paragraphs>2871</Paragraphs>
  <Slides>322</Slides>
  <Notes>117</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322</vt:i4>
      </vt:variant>
    </vt:vector>
  </HeadingPairs>
  <TitlesOfParts>
    <vt:vector size="347" baseType="lpstr">
      <vt:lpstr>PingFang SC</vt:lpstr>
      <vt:lpstr>SourceSansPro-Regular</vt:lpstr>
      <vt:lpstr>等线</vt:lpstr>
      <vt:lpstr>等线 Light</vt:lpstr>
      <vt:lpstr>方正综艺简体</vt:lpstr>
      <vt:lpstr>仿宋</vt:lpstr>
      <vt:lpstr>黑体</vt:lpstr>
      <vt:lpstr>华文楷体</vt:lpstr>
      <vt:lpstr>华文隶书</vt:lpstr>
      <vt:lpstr>华文宋体</vt:lpstr>
      <vt:lpstr>华文新魏</vt:lpstr>
      <vt:lpstr>华文行楷</vt:lpstr>
      <vt:lpstr>华文中宋</vt:lpstr>
      <vt:lpstr>楷体</vt:lpstr>
      <vt:lpstr>楷体_GB2312</vt:lpstr>
      <vt:lpstr>隶书</vt:lpstr>
      <vt:lpstr>宋体</vt:lpstr>
      <vt:lpstr>微软雅黑</vt:lpstr>
      <vt:lpstr>微软雅黑</vt:lpstr>
      <vt:lpstr>Arial</vt:lpstr>
      <vt:lpstr>Calibri</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学习重点：  维护海洋权益（以南海诸岛为例）你有何高见？（网络学堂）</vt:lpstr>
      <vt:lpstr> 中国共有2.2万公里的陆地边界线. 目前，我陆地边界14个邻国中，除印度、不丹(未建交)外，与其他12个国家全部划定了边界，为边界地区长治久安奠定了法律基础。  在海上，中越两国政府签订了《中越北部湾划界协定》。与朝鲜、韩国、日本、越南、马来西亚、菲律宾、文莱、印度尼西亚等八国均有争议。   在可预见的未来，中国存在冲突风险的地区有四岛一边：朝鲜半岛、台湾岛、钓鱼岛、南海诸岛和中印边界。前四块都与海洋有关。我国海域面积300万平方公里。其中南海占210万平方公里。 </vt:lpstr>
      <vt:lpstr>     有关“领海”的几个概念 领海基线：是测算沿海国家领海宽度的起算线，也是沿海国家管辖海域宽度的起算线和基准线。 内水：涵盖基线向陆地一侧的所有水域及水道。 领海是位于领海基线以外，邻接于内水的一带海域，其宽度一般为12海里。 内水和领海，是国家领土的组成部分，属严格意义上的海洋国土。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2012年11月27日由东海舰队导弹驱逐舰“杭州”舰、“宁波”舰，导弹护卫舰“舟山”舰、“马鞍山”舰，综合补给舰“鄱阳湖”舰以及舰载直升机等兵力组成的舰艇编队，从舟山启航，经宫古海峡进入西太平洋。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一、利动原则 合于利而动,不合于利而止。《火攻篇》 有钱大家赚，利润大家分享，这样才有人愿意合作。——李嘉诚  例子：卡耐基演讲与饭店租金2倍到1.5倍 互利原则：成功的、合作的谈判的关键在于找出什么是对方的真正需要，当你谋求你的利益时，也给对方指出道路，使其获得它所谋求的利益，达到共赢的局面，这样的谈判才会取得理想的成效。  中美联合公报。中国六大能源战略通道谈判； 中亚通道—中哈原油管道和中哈天然气管道建成。 中俄油气管道；中缅油气管道；海上通道；中巴油气管道；北极东北通道  吉布提海港（有驻军）建成；在马来西亚建皇京港；中国取得斯里兰卡汉班托塔港99年的使用权。  以上谈判都做到了合于利而动,不合于利而止，达到了双赢。只有做到双赢才能合作长久。 视频：中俄签署30年供气大单       </vt:lpstr>
      <vt:lpstr>PowerPoint 演示文稿</vt:lpstr>
      <vt:lpstr>PowerPoint 演示文稿</vt:lpstr>
      <vt:lpstr>PowerPoint 演示文稿</vt:lpstr>
      <vt:lpstr>二、依法原则 故经之以五事，校之以计而索其情：……五曰法。法者，曲制，官道主用也。法令孰行？…吾以此之胜负矣。 善用兵者，修道而保法，故能为胜败之正。《形篇》 善于指导战争的人，修明政治，确保法制。所以能够掌握胜败的主动权。  中越北部湾划界协定； 经过40多年的谈判,黑瞎子岛被划分属中俄两国 这标志着中俄4300公里的边界全线勘定；  上述案例都做到了依法办理，保护了我国的利益。所以孙子的善用兵者，修道而保法，故能为胜败之正。《形篇》（善于指导战争的人，修明政治，确保法制。所以能够掌握胜败的主动权。）有很好的指导意义。  </vt:lpstr>
      <vt:lpstr>第二节  《孙子兵法》 提供了一些谈判的技巧 一、知彼知己  二、斗智斗勇 三、随机应变  四、谨防诡道 五、掌握主动  六、善于谋划  一、知己知彼 知彼知己，胜乃不殆；知天知地，胜乃可全。《地形篇》 知彼知己，百战不殆；不知彼而知己，一胜一负；不知彼不知己，每战必殆。《谋攻篇》  例子：国家决定为南京仪表机械厂引进联邦德国劳(LOH)光学机床公司的光学加工设备。从24种产品中挑选出13种产品引进，因为这13种产品技术已经足以构成一条先进完整的生产线。 </vt:lpstr>
      <vt:lpstr>PowerPoint 演示文稿</vt:lpstr>
      <vt:lpstr>践墨随敌，以决战事。《九地篇》 敌变我变，灵活决定自己的作战行动。 故兵无常势，水无常形；能因敌变化而取胜者，谓之神。《虚实篇》            战争没有固定的态势，水没有不变的形态。能根据敌情的变化而夺取胜利的，就叫做用兵如神。因此，在中美贸易战中能根据敌情的变化而夺取胜利，就叫做用兵如神了。   金灿荣：中国有三张王牌打赢贸易战，两张“小王”，一张“大王”。彻底禁止对美国出口稀土。美国国债。中国的市场。       </vt:lpstr>
      <vt:lpstr>PowerPoint 演示文稿</vt:lpstr>
      <vt:lpstr>PowerPoint 演示文稿</vt:lpstr>
      <vt:lpstr>PowerPoint 演示文稿</vt:lpstr>
      <vt:lpstr>PowerPoint 演示文稿</vt:lpstr>
      <vt:lpstr>PowerPoint 演示文稿</vt:lpstr>
      <vt:lpstr>PowerPoint 演示文稿</vt:lpstr>
      <vt:lpstr>孙  武： 多算胜，少算不胜，而况于无算乎 孔  丘： 三思而后行 孔安国： 勇而好问必胜，智而好谋必成    </vt:lpstr>
      <vt:lpstr>PowerPoint 演示文稿</vt:lpstr>
      <vt:lpstr>小  结 孙子兵法揭示了一些公关谈判的原则, 一是利益至上原则 二是依法办事原则 提供了一些公关谈判的技巧 做到知彼知己，善于斗智斗勇 善于随机应变，谨防对方诡道 要掌握主动权，善于谋划运筹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2729040841@qq.com</dc:creator>
  <cp:lastModifiedBy>pengcheng</cp:lastModifiedBy>
  <cp:revision>29</cp:revision>
  <cp:lastPrinted>2023-12-12T03:43:53Z</cp:lastPrinted>
  <dcterms:created xsi:type="dcterms:W3CDTF">2021-12-13T08:30:00Z</dcterms:created>
  <dcterms:modified xsi:type="dcterms:W3CDTF">2023-12-13T05:15:12Z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61470140313E432FA8AF9AB1DA95D1D5</vt:lpwstr>
  </property>
  <property fmtid="{D5CDD505-2E9C-101B-9397-08002B2CF9AE}" pid="3" name="KSOProductBuildVer">
    <vt:lpwstr>2052-11.1.0.10495</vt:lpwstr>
  </property>
</Properties>
</file>